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69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272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F1A"/>
    <a:srgbClr val="767171"/>
    <a:srgbClr val="D9DADA"/>
    <a:srgbClr val="969696"/>
    <a:srgbClr val="216FA5"/>
    <a:srgbClr val="727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503" autoAdjust="0"/>
  </p:normalViewPr>
  <p:slideViewPr>
    <p:cSldViewPr snapToGrid="0">
      <p:cViewPr varScale="1">
        <p:scale>
          <a:sx n="81" d="100"/>
          <a:sy n="81" d="100"/>
        </p:scale>
        <p:origin x="4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7BA53-262A-4B75-A11D-50AF792B2E7D}" type="doc">
      <dgm:prSet loTypeId="urn:microsoft.com/office/officeart/2005/8/layout/cycle8" loCatId="cycle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4DD904D-B668-4694-AF61-7F8B126F4D00}">
      <dgm:prSet phldrT="[Текст]"/>
      <dgm:spPr/>
      <dgm:t>
        <a:bodyPr/>
        <a:lstStyle/>
        <a:p>
          <a:pPr algn="l"/>
          <a:endParaRPr lang="ru-RU" dirty="0"/>
        </a:p>
      </dgm:t>
    </dgm:pt>
    <dgm:pt modelId="{A2CDCCCE-1C70-422A-9B4E-5A20CAA721EF}" type="parTrans" cxnId="{D68A53E3-391A-42F4-90FC-DCD87F262FBC}">
      <dgm:prSet/>
      <dgm:spPr/>
      <dgm:t>
        <a:bodyPr/>
        <a:lstStyle/>
        <a:p>
          <a:endParaRPr lang="ru-RU"/>
        </a:p>
      </dgm:t>
    </dgm:pt>
    <dgm:pt modelId="{ED8AA987-BE63-403D-A862-05BA35C61443}" type="sibTrans" cxnId="{D68A53E3-391A-42F4-90FC-DCD87F262FBC}">
      <dgm:prSet/>
      <dgm:spPr/>
      <dgm:t>
        <a:bodyPr/>
        <a:lstStyle/>
        <a:p>
          <a:endParaRPr lang="ru-RU"/>
        </a:p>
      </dgm:t>
    </dgm:pt>
    <dgm:pt modelId="{4BD9202B-5137-49FF-A903-DCA2A524D566}">
      <dgm:prSet phldrT="[Текст]"/>
      <dgm:spPr/>
      <dgm:t>
        <a:bodyPr/>
        <a:lstStyle/>
        <a:p>
          <a:pPr algn="l"/>
          <a:endParaRPr lang="ru-RU" dirty="0"/>
        </a:p>
      </dgm:t>
    </dgm:pt>
    <dgm:pt modelId="{E2B3D6B0-3C40-481D-99C5-D5E370C0CFDF}" type="parTrans" cxnId="{972904A3-0BC9-408B-BBA6-E0C777ED292C}">
      <dgm:prSet/>
      <dgm:spPr/>
      <dgm:t>
        <a:bodyPr/>
        <a:lstStyle/>
        <a:p>
          <a:endParaRPr lang="ru-RU"/>
        </a:p>
      </dgm:t>
    </dgm:pt>
    <dgm:pt modelId="{2329649F-10C9-4E11-9E54-6809B103D449}" type="sibTrans" cxnId="{972904A3-0BC9-408B-BBA6-E0C777ED292C}">
      <dgm:prSet/>
      <dgm:spPr/>
      <dgm:t>
        <a:bodyPr/>
        <a:lstStyle/>
        <a:p>
          <a:endParaRPr lang="ru-RU"/>
        </a:p>
      </dgm:t>
    </dgm:pt>
    <dgm:pt modelId="{07D7E47E-42D8-4AD4-BC61-CC4A0BEC5FDA}">
      <dgm:prSet phldrT="[Текст]"/>
      <dgm:spPr/>
      <dgm:t>
        <a:bodyPr/>
        <a:lstStyle/>
        <a:p>
          <a:pPr algn="l"/>
          <a:endParaRPr lang="ru-RU" dirty="0"/>
        </a:p>
      </dgm:t>
    </dgm:pt>
    <dgm:pt modelId="{6DD72692-6667-4CE3-A393-11FDE2D9F7B8}" type="parTrans" cxnId="{56B7C6FE-8282-40FD-BA84-13F464DCC7D8}">
      <dgm:prSet/>
      <dgm:spPr/>
      <dgm:t>
        <a:bodyPr/>
        <a:lstStyle/>
        <a:p>
          <a:endParaRPr lang="ru-RU"/>
        </a:p>
      </dgm:t>
    </dgm:pt>
    <dgm:pt modelId="{BBEACB3A-7584-4E77-8766-B3C0606EC5C3}" type="sibTrans" cxnId="{56B7C6FE-8282-40FD-BA84-13F464DCC7D8}">
      <dgm:prSet/>
      <dgm:spPr/>
      <dgm:t>
        <a:bodyPr/>
        <a:lstStyle/>
        <a:p>
          <a:endParaRPr lang="ru-RU"/>
        </a:p>
      </dgm:t>
    </dgm:pt>
    <dgm:pt modelId="{27FE4E71-0B06-49CF-9D02-ACBD3A925DFA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300" b="1"/>
            <a:t> </a:t>
          </a:r>
          <a:endParaRPr lang="ru-RU" sz="1300" b="1" dirty="0"/>
        </a:p>
      </dgm:t>
    </dgm:pt>
    <dgm:pt modelId="{FAA1488D-9979-48C9-B991-A8448E8973F5}" type="parTrans" cxnId="{F00F4C74-0BE0-4173-8CE3-CB99613CFFB8}">
      <dgm:prSet/>
      <dgm:spPr/>
      <dgm:t>
        <a:bodyPr/>
        <a:lstStyle/>
        <a:p>
          <a:endParaRPr lang="ru-RU"/>
        </a:p>
      </dgm:t>
    </dgm:pt>
    <dgm:pt modelId="{227FD0DD-FBA7-4F6C-9A1F-53CDB2ADA9D5}" type="sibTrans" cxnId="{F00F4C74-0BE0-4173-8CE3-CB99613CFFB8}">
      <dgm:prSet/>
      <dgm:spPr/>
      <dgm:t>
        <a:bodyPr/>
        <a:lstStyle/>
        <a:p>
          <a:endParaRPr lang="ru-RU"/>
        </a:p>
      </dgm:t>
    </dgm:pt>
    <dgm:pt modelId="{09B6321B-746A-4E43-81D8-00BA25578776}">
      <dgm:prSet/>
      <dgm:spPr/>
      <dgm:t>
        <a:bodyPr/>
        <a:lstStyle/>
        <a:p>
          <a:pPr algn="l"/>
          <a:endParaRPr lang="ru-RU" dirty="0"/>
        </a:p>
      </dgm:t>
    </dgm:pt>
    <dgm:pt modelId="{D2AD4E07-6D98-4269-9386-DF9C8200C6E6}" type="parTrans" cxnId="{9881957A-6E9C-4F4D-8DEF-E1F4F2904CE6}">
      <dgm:prSet/>
      <dgm:spPr/>
      <dgm:t>
        <a:bodyPr/>
        <a:lstStyle/>
        <a:p>
          <a:endParaRPr lang="ru-RU"/>
        </a:p>
      </dgm:t>
    </dgm:pt>
    <dgm:pt modelId="{D935F4B9-CAE0-4B69-AE9F-3ABE9289E470}" type="sibTrans" cxnId="{9881957A-6E9C-4F4D-8DEF-E1F4F2904CE6}">
      <dgm:prSet/>
      <dgm:spPr/>
      <dgm:t>
        <a:bodyPr/>
        <a:lstStyle/>
        <a:p>
          <a:endParaRPr lang="ru-RU"/>
        </a:p>
      </dgm:t>
    </dgm:pt>
    <dgm:pt modelId="{5627323F-59E3-46E2-9257-968FE60C700E}">
      <dgm:prSet phldrT="[Текст]"/>
      <dgm:spPr/>
      <dgm:t>
        <a:bodyPr/>
        <a:lstStyle/>
        <a:p>
          <a:pPr algn="l"/>
          <a:endParaRPr lang="ru-RU" dirty="0"/>
        </a:p>
      </dgm:t>
    </dgm:pt>
    <dgm:pt modelId="{2CB2DA7D-B291-46D5-A65F-A903CA943D42}" type="parTrans" cxnId="{9A648631-9F2E-4EF3-99F2-0F32ECD7EEC2}">
      <dgm:prSet/>
      <dgm:spPr/>
      <dgm:t>
        <a:bodyPr/>
        <a:lstStyle/>
        <a:p>
          <a:endParaRPr lang="ru-RU"/>
        </a:p>
      </dgm:t>
    </dgm:pt>
    <dgm:pt modelId="{7459D4D2-75CB-4BB8-A73E-DB3898A3A741}" type="sibTrans" cxnId="{9A648631-9F2E-4EF3-99F2-0F32ECD7EEC2}">
      <dgm:prSet/>
      <dgm:spPr/>
      <dgm:t>
        <a:bodyPr/>
        <a:lstStyle/>
        <a:p>
          <a:endParaRPr lang="ru-RU"/>
        </a:p>
      </dgm:t>
    </dgm:pt>
    <dgm:pt modelId="{A9EB2F4B-8FD3-498B-A021-84E4230C6CA8}" type="pres">
      <dgm:prSet presAssocID="{FB57BA53-262A-4B75-A11D-50AF792B2E7D}" presName="compositeShape" presStyleCnt="0">
        <dgm:presLayoutVars>
          <dgm:chMax val="7"/>
          <dgm:dir/>
          <dgm:resizeHandles val="exact"/>
        </dgm:presLayoutVars>
      </dgm:prSet>
      <dgm:spPr/>
    </dgm:pt>
    <dgm:pt modelId="{99363616-CC19-415C-AB0A-2C4F8B2E48F4}" type="pres">
      <dgm:prSet presAssocID="{FB57BA53-262A-4B75-A11D-50AF792B2E7D}" presName="wedge1" presStyleLbl="node1" presStyleIdx="0" presStyleCnt="6" custLinFactNeighborX="2855" custLinFactNeighborY="-5897"/>
      <dgm:spPr/>
    </dgm:pt>
    <dgm:pt modelId="{3C9AE52A-FCD9-4904-9815-E63F924DC259}" type="pres">
      <dgm:prSet presAssocID="{FB57BA53-262A-4B75-A11D-50AF792B2E7D}" presName="dummy1a" presStyleCnt="0"/>
      <dgm:spPr/>
    </dgm:pt>
    <dgm:pt modelId="{5064F031-1D53-49CF-9EB4-0F71F8479E19}" type="pres">
      <dgm:prSet presAssocID="{FB57BA53-262A-4B75-A11D-50AF792B2E7D}" presName="dummy1b" presStyleCnt="0"/>
      <dgm:spPr/>
    </dgm:pt>
    <dgm:pt modelId="{4C6A2D7E-748D-4D53-88F9-BF04DECB95B9}" type="pres">
      <dgm:prSet presAssocID="{FB57BA53-262A-4B75-A11D-50AF792B2E7D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B912635-DE8B-4975-880E-858AC4049BFD}" type="pres">
      <dgm:prSet presAssocID="{FB57BA53-262A-4B75-A11D-50AF792B2E7D}" presName="wedge2" presStyleLbl="node1" presStyleIdx="1" presStyleCnt="6" custLinFactNeighborX="7412"/>
      <dgm:spPr/>
    </dgm:pt>
    <dgm:pt modelId="{4C4E4B97-E0E4-45CF-83D1-1E07DDF5EAD3}" type="pres">
      <dgm:prSet presAssocID="{FB57BA53-262A-4B75-A11D-50AF792B2E7D}" presName="dummy2a" presStyleCnt="0"/>
      <dgm:spPr/>
    </dgm:pt>
    <dgm:pt modelId="{90CF8B24-CA93-46B8-BA48-DBED6A2B040C}" type="pres">
      <dgm:prSet presAssocID="{FB57BA53-262A-4B75-A11D-50AF792B2E7D}" presName="dummy2b" presStyleCnt="0"/>
      <dgm:spPr/>
    </dgm:pt>
    <dgm:pt modelId="{265A68D3-EC8A-4A49-B95E-D3A037207AE3}" type="pres">
      <dgm:prSet presAssocID="{FB57BA53-262A-4B75-A11D-50AF792B2E7D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BA35E79-9647-4362-A221-595DD400D307}" type="pres">
      <dgm:prSet presAssocID="{FB57BA53-262A-4B75-A11D-50AF792B2E7D}" presName="wedge3" presStyleLbl="node1" presStyleIdx="2" presStyleCnt="6" custLinFactNeighborX="2260" custLinFactNeighborY="4355"/>
      <dgm:spPr/>
    </dgm:pt>
    <dgm:pt modelId="{409A0CE2-190D-4C6F-A4AC-62214B2E7095}" type="pres">
      <dgm:prSet presAssocID="{FB57BA53-262A-4B75-A11D-50AF792B2E7D}" presName="dummy3a" presStyleCnt="0"/>
      <dgm:spPr/>
    </dgm:pt>
    <dgm:pt modelId="{79761B07-0C4F-4189-9616-6D9A20410FAE}" type="pres">
      <dgm:prSet presAssocID="{FB57BA53-262A-4B75-A11D-50AF792B2E7D}" presName="dummy3b" presStyleCnt="0"/>
      <dgm:spPr/>
    </dgm:pt>
    <dgm:pt modelId="{7DBA12C9-4E68-4330-9FB8-EDFC5EBF209E}" type="pres">
      <dgm:prSet presAssocID="{FB57BA53-262A-4B75-A11D-50AF792B2E7D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FF5F28F-F55F-4E96-9F65-8C6FFEFAE715}" type="pres">
      <dgm:prSet presAssocID="{FB57BA53-262A-4B75-A11D-50AF792B2E7D}" presName="wedge4" presStyleLbl="node1" presStyleIdx="3" presStyleCnt="6" custLinFactNeighborX="-6261" custLinFactNeighborY="4949"/>
      <dgm:spPr/>
    </dgm:pt>
    <dgm:pt modelId="{EB184DF4-F4D6-4C53-B0BE-EE4E7CAC5A6E}" type="pres">
      <dgm:prSet presAssocID="{FB57BA53-262A-4B75-A11D-50AF792B2E7D}" presName="dummy4a" presStyleCnt="0"/>
      <dgm:spPr/>
    </dgm:pt>
    <dgm:pt modelId="{E957BCA1-8C5A-4225-A39B-4E5BC8AA3131}" type="pres">
      <dgm:prSet presAssocID="{FB57BA53-262A-4B75-A11D-50AF792B2E7D}" presName="dummy4b" presStyleCnt="0"/>
      <dgm:spPr/>
    </dgm:pt>
    <dgm:pt modelId="{1998F50F-F4E7-4E6A-A393-CCA08A3CC070}" type="pres">
      <dgm:prSet presAssocID="{FB57BA53-262A-4B75-A11D-50AF792B2E7D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EF0B8E4-B19B-4D02-A779-87B3B5ECBD00}" type="pres">
      <dgm:prSet presAssocID="{FB57BA53-262A-4B75-A11D-50AF792B2E7D}" presName="wedge5" presStyleLbl="node1" presStyleIdx="4" presStyleCnt="6" custLinFactNeighborX="-9976" custLinFactNeighborY="-176"/>
      <dgm:spPr/>
    </dgm:pt>
    <dgm:pt modelId="{E05E308F-12A6-4DEF-8944-662AECA6B355}" type="pres">
      <dgm:prSet presAssocID="{FB57BA53-262A-4B75-A11D-50AF792B2E7D}" presName="dummy5a" presStyleCnt="0"/>
      <dgm:spPr/>
    </dgm:pt>
    <dgm:pt modelId="{02727194-78B7-4A5B-A7B1-ADD3FE45950D}" type="pres">
      <dgm:prSet presAssocID="{FB57BA53-262A-4B75-A11D-50AF792B2E7D}" presName="dummy5b" presStyleCnt="0"/>
      <dgm:spPr/>
    </dgm:pt>
    <dgm:pt modelId="{2DEEE178-C6F9-4EC2-BB2F-46633C30E219}" type="pres">
      <dgm:prSet presAssocID="{FB57BA53-262A-4B75-A11D-50AF792B2E7D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6A3095F-B6C0-4791-A1C5-4FBFB67E9EE6}" type="pres">
      <dgm:prSet presAssocID="{FB57BA53-262A-4B75-A11D-50AF792B2E7D}" presName="wedge6" presStyleLbl="node1" presStyleIdx="5" presStyleCnt="6" custLinFactNeighborX="-5418" custLinFactNeighborY="-5897"/>
      <dgm:spPr/>
    </dgm:pt>
    <dgm:pt modelId="{53CD48AF-80A9-41D9-8827-EADEBB229BFF}" type="pres">
      <dgm:prSet presAssocID="{FB57BA53-262A-4B75-A11D-50AF792B2E7D}" presName="dummy6a" presStyleCnt="0"/>
      <dgm:spPr/>
    </dgm:pt>
    <dgm:pt modelId="{77A52D12-E202-4B73-BB7A-1918147B8018}" type="pres">
      <dgm:prSet presAssocID="{FB57BA53-262A-4B75-A11D-50AF792B2E7D}" presName="dummy6b" presStyleCnt="0"/>
      <dgm:spPr/>
    </dgm:pt>
    <dgm:pt modelId="{D0724F39-390A-48DA-9C39-8EC75BE29BE0}" type="pres">
      <dgm:prSet presAssocID="{FB57BA53-262A-4B75-A11D-50AF792B2E7D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A2C6DE7C-1AC4-4ABC-92AF-563350B5E7E5}" type="pres">
      <dgm:prSet presAssocID="{ED8AA987-BE63-403D-A862-05BA35C61443}" presName="arrowWedge1" presStyleLbl="fgSibTrans2D1" presStyleIdx="0" presStyleCnt="6" custLinFactNeighborX="-133" custLinFactNeighborY="81"/>
      <dgm:spPr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</dgm:pt>
    <dgm:pt modelId="{419B541E-C01C-4BD9-91D1-8F85EA993041}" type="pres">
      <dgm:prSet presAssocID="{7459D4D2-75CB-4BB8-A73E-DB3898A3A741}" presName="arrowWedge2" presStyleLbl="fgSibTrans2D1" presStyleIdx="1" presStyleCnt="6"/>
      <dgm:spPr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</dgm:pt>
    <dgm:pt modelId="{55981CB5-73F1-4C75-9A73-F1A34B33F2DD}" type="pres">
      <dgm:prSet presAssocID="{2329649F-10C9-4E11-9E54-6809B103D449}" presName="arrowWedge3" presStyleLbl="fgSibTrans2D1" presStyleIdx="2" presStyleCnt="6"/>
      <dgm:spPr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</dgm:pt>
    <dgm:pt modelId="{3CA00303-9384-4AE5-B70E-946C7579E9EF}" type="pres">
      <dgm:prSet presAssocID="{BBEACB3A-7584-4E77-8766-B3C0606EC5C3}" presName="arrowWedge4" presStyleLbl="fgSibTrans2D1" presStyleIdx="3" presStyleCnt="6"/>
      <dgm:spPr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</dgm:pt>
    <dgm:pt modelId="{DCF6958C-4AD2-43F2-B7D2-BD5D38C5E7EC}" type="pres">
      <dgm:prSet presAssocID="{D935F4B9-CAE0-4B69-AE9F-3ABE9289E470}" presName="arrowWedge5" presStyleLbl="fgSibTrans2D1" presStyleIdx="4" presStyleCnt="6"/>
      <dgm:spPr>
        <a:ln>
          <a:solidFill>
            <a:schemeClr val="dk1"/>
          </a:solidFill>
        </a:ln>
      </dgm:spPr>
    </dgm:pt>
    <dgm:pt modelId="{DB04FD3D-F374-464E-B3C2-F370D614BB5E}" type="pres">
      <dgm:prSet presAssocID="{227FD0DD-FBA7-4F6C-9A1F-53CDB2ADA9D5}" presName="arrowWedge6" presStyleLbl="fgSibTrans2D1" presStyleIdx="5" presStyleCnt="6"/>
      <dgm:spPr>
        <a:ln>
          <a:solidFill>
            <a:schemeClr val="dk1"/>
          </a:solidFill>
        </a:ln>
      </dgm:spPr>
    </dgm:pt>
  </dgm:ptLst>
  <dgm:cxnLst>
    <dgm:cxn modelId="{6A946408-F56B-4A34-B685-517E90F17F33}" type="presOf" srcId="{27FE4E71-0B06-49CF-9D02-ACBD3A925DFA}" destId="{D0724F39-390A-48DA-9C39-8EC75BE29BE0}" srcOrd="1" destOrd="0" presId="urn:microsoft.com/office/officeart/2005/8/layout/cycle8"/>
    <dgm:cxn modelId="{BF5D7212-9075-422F-9C3F-5C00DCA0BE73}" type="presOf" srcId="{5627323F-59E3-46E2-9257-968FE60C700E}" destId="{265A68D3-EC8A-4A49-B95E-D3A037207AE3}" srcOrd="1" destOrd="0" presId="urn:microsoft.com/office/officeart/2005/8/layout/cycle8"/>
    <dgm:cxn modelId="{1D66E51E-1DD9-4913-AD17-E8C76BF16788}" type="presOf" srcId="{09B6321B-746A-4E43-81D8-00BA25578776}" destId="{2DEEE178-C6F9-4EC2-BB2F-46633C30E219}" srcOrd="1" destOrd="0" presId="urn:microsoft.com/office/officeart/2005/8/layout/cycle8"/>
    <dgm:cxn modelId="{5FE0B328-3513-448F-9080-9DAEC400D695}" type="presOf" srcId="{5627323F-59E3-46E2-9257-968FE60C700E}" destId="{3B912635-DE8B-4975-880E-858AC4049BFD}" srcOrd="0" destOrd="0" presId="urn:microsoft.com/office/officeart/2005/8/layout/cycle8"/>
    <dgm:cxn modelId="{9A648631-9F2E-4EF3-99F2-0F32ECD7EEC2}" srcId="{FB57BA53-262A-4B75-A11D-50AF792B2E7D}" destId="{5627323F-59E3-46E2-9257-968FE60C700E}" srcOrd="1" destOrd="0" parTransId="{2CB2DA7D-B291-46D5-A65F-A903CA943D42}" sibTransId="{7459D4D2-75CB-4BB8-A73E-DB3898A3A741}"/>
    <dgm:cxn modelId="{1EA13F61-971A-406B-8D15-398B477B2BFB}" type="presOf" srcId="{FB57BA53-262A-4B75-A11D-50AF792B2E7D}" destId="{A9EB2F4B-8FD3-498B-A021-84E4230C6CA8}" srcOrd="0" destOrd="0" presId="urn:microsoft.com/office/officeart/2005/8/layout/cycle8"/>
    <dgm:cxn modelId="{C851ED51-BCB9-42CA-8E9C-B2E946E75A72}" type="presOf" srcId="{64DD904D-B668-4694-AF61-7F8B126F4D00}" destId="{4C6A2D7E-748D-4D53-88F9-BF04DECB95B9}" srcOrd="1" destOrd="0" presId="urn:microsoft.com/office/officeart/2005/8/layout/cycle8"/>
    <dgm:cxn modelId="{6AE74554-7C85-4AB1-B0A4-6CF8012C73C7}" type="presOf" srcId="{07D7E47E-42D8-4AD4-BC61-CC4A0BEC5FDA}" destId="{1998F50F-F4E7-4E6A-A393-CCA08A3CC070}" srcOrd="1" destOrd="0" presId="urn:microsoft.com/office/officeart/2005/8/layout/cycle8"/>
    <dgm:cxn modelId="{F00F4C74-0BE0-4173-8CE3-CB99613CFFB8}" srcId="{FB57BA53-262A-4B75-A11D-50AF792B2E7D}" destId="{27FE4E71-0B06-49CF-9D02-ACBD3A925DFA}" srcOrd="5" destOrd="0" parTransId="{FAA1488D-9979-48C9-B991-A8448E8973F5}" sibTransId="{227FD0DD-FBA7-4F6C-9A1F-53CDB2ADA9D5}"/>
    <dgm:cxn modelId="{1994E378-D314-4750-8DC2-67B3ADF86537}" type="presOf" srcId="{4BD9202B-5137-49FF-A903-DCA2A524D566}" destId="{7DBA12C9-4E68-4330-9FB8-EDFC5EBF209E}" srcOrd="1" destOrd="0" presId="urn:microsoft.com/office/officeart/2005/8/layout/cycle8"/>
    <dgm:cxn modelId="{9881957A-6E9C-4F4D-8DEF-E1F4F2904CE6}" srcId="{FB57BA53-262A-4B75-A11D-50AF792B2E7D}" destId="{09B6321B-746A-4E43-81D8-00BA25578776}" srcOrd="4" destOrd="0" parTransId="{D2AD4E07-6D98-4269-9386-DF9C8200C6E6}" sibTransId="{D935F4B9-CAE0-4B69-AE9F-3ABE9289E470}"/>
    <dgm:cxn modelId="{0E3F0993-513B-4964-9E70-62CC24A00102}" type="presOf" srcId="{4BD9202B-5137-49FF-A903-DCA2A524D566}" destId="{2BA35E79-9647-4362-A221-595DD400D307}" srcOrd="0" destOrd="0" presId="urn:microsoft.com/office/officeart/2005/8/layout/cycle8"/>
    <dgm:cxn modelId="{972904A3-0BC9-408B-BBA6-E0C777ED292C}" srcId="{FB57BA53-262A-4B75-A11D-50AF792B2E7D}" destId="{4BD9202B-5137-49FF-A903-DCA2A524D566}" srcOrd="2" destOrd="0" parTransId="{E2B3D6B0-3C40-481D-99C5-D5E370C0CFDF}" sibTransId="{2329649F-10C9-4E11-9E54-6809B103D449}"/>
    <dgm:cxn modelId="{8B054EB8-F346-4C3E-AB5A-6A26EE7B794C}" type="presOf" srcId="{27FE4E71-0B06-49CF-9D02-ACBD3A925DFA}" destId="{56A3095F-B6C0-4791-A1C5-4FBFB67E9EE6}" srcOrd="0" destOrd="0" presId="urn:microsoft.com/office/officeart/2005/8/layout/cycle8"/>
    <dgm:cxn modelId="{531974C7-C616-46A6-830F-7CB491CE62C5}" type="presOf" srcId="{64DD904D-B668-4694-AF61-7F8B126F4D00}" destId="{99363616-CC19-415C-AB0A-2C4F8B2E48F4}" srcOrd="0" destOrd="0" presId="urn:microsoft.com/office/officeart/2005/8/layout/cycle8"/>
    <dgm:cxn modelId="{AA30DBCC-8309-4E4B-8A24-B3E7BDD099D2}" type="presOf" srcId="{07D7E47E-42D8-4AD4-BC61-CC4A0BEC5FDA}" destId="{3FF5F28F-F55F-4E96-9F65-8C6FFEFAE715}" srcOrd="0" destOrd="0" presId="urn:microsoft.com/office/officeart/2005/8/layout/cycle8"/>
    <dgm:cxn modelId="{D68A53E3-391A-42F4-90FC-DCD87F262FBC}" srcId="{FB57BA53-262A-4B75-A11D-50AF792B2E7D}" destId="{64DD904D-B668-4694-AF61-7F8B126F4D00}" srcOrd="0" destOrd="0" parTransId="{A2CDCCCE-1C70-422A-9B4E-5A20CAA721EF}" sibTransId="{ED8AA987-BE63-403D-A862-05BA35C61443}"/>
    <dgm:cxn modelId="{56B7C6FE-8282-40FD-BA84-13F464DCC7D8}" srcId="{FB57BA53-262A-4B75-A11D-50AF792B2E7D}" destId="{07D7E47E-42D8-4AD4-BC61-CC4A0BEC5FDA}" srcOrd="3" destOrd="0" parTransId="{6DD72692-6667-4CE3-A393-11FDE2D9F7B8}" sibTransId="{BBEACB3A-7584-4E77-8766-B3C0606EC5C3}"/>
    <dgm:cxn modelId="{F064B4FF-39C8-45F2-ADBE-A83CBF9B4776}" type="presOf" srcId="{09B6321B-746A-4E43-81D8-00BA25578776}" destId="{EEF0B8E4-B19B-4D02-A779-87B3B5ECBD00}" srcOrd="0" destOrd="0" presId="urn:microsoft.com/office/officeart/2005/8/layout/cycle8"/>
    <dgm:cxn modelId="{3CCD8B9A-F463-4B4B-865C-83644E0AA589}" type="presParOf" srcId="{A9EB2F4B-8FD3-498B-A021-84E4230C6CA8}" destId="{99363616-CC19-415C-AB0A-2C4F8B2E48F4}" srcOrd="0" destOrd="0" presId="urn:microsoft.com/office/officeart/2005/8/layout/cycle8"/>
    <dgm:cxn modelId="{770570B9-6F0C-4EAB-B434-00FF3C4F8A0D}" type="presParOf" srcId="{A9EB2F4B-8FD3-498B-A021-84E4230C6CA8}" destId="{3C9AE52A-FCD9-4904-9815-E63F924DC259}" srcOrd="1" destOrd="0" presId="urn:microsoft.com/office/officeart/2005/8/layout/cycle8"/>
    <dgm:cxn modelId="{2DBBCEDF-293C-41AC-835A-384B7FE3BA12}" type="presParOf" srcId="{A9EB2F4B-8FD3-498B-A021-84E4230C6CA8}" destId="{5064F031-1D53-49CF-9EB4-0F71F8479E19}" srcOrd="2" destOrd="0" presId="urn:microsoft.com/office/officeart/2005/8/layout/cycle8"/>
    <dgm:cxn modelId="{5B497433-E23B-44DE-AC8B-CE431AF7EBDD}" type="presParOf" srcId="{A9EB2F4B-8FD3-498B-A021-84E4230C6CA8}" destId="{4C6A2D7E-748D-4D53-88F9-BF04DECB95B9}" srcOrd="3" destOrd="0" presId="urn:microsoft.com/office/officeart/2005/8/layout/cycle8"/>
    <dgm:cxn modelId="{A1E28DC7-549D-40B4-AD65-51D7501C0930}" type="presParOf" srcId="{A9EB2F4B-8FD3-498B-A021-84E4230C6CA8}" destId="{3B912635-DE8B-4975-880E-858AC4049BFD}" srcOrd="4" destOrd="0" presId="urn:microsoft.com/office/officeart/2005/8/layout/cycle8"/>
    <dgm:cxn modelId="{18B91ACE-D80E-4118-971D-0E8949F962C3}" type="presParOf" srcId="{A9EB2F4B-8FD3-498B-A021-84E4230C6CA8}" destId="{4C4E4B97-E0E4-45CF-83D1-1E07DDF5EAD3}" srcOrd="5" destOrd="0" presId="urn:microsoft.com/office/officeart/2005/8/layout/cycle8"/>
    <dgm:cxn modelId="{038D0C4B-F1FF-4100-BA57-B2F9F5910143}" type="presParOf" srcId="{A9EB2F4B-8FD3-498B-A021-84E4230C6CA8}" destId="{90CF8B24-CA93-46B8-BA48-DBED6A2B040C}" srcOrd="6" destOrd="0" presId="urn:microsoft.com/office/officeart/2005/8/layout/cycle8"/>
    <dgm:cxn modelId="{D3CF1535-568A-445B-AB3E-4A6C7F75DF00}" type="presParOf" srcId="{A9EB2F4B-8FD3-498B-A021-84E4230C6CA8}" destId="{265A68D3-EC8A-4A49-B95E-D3A037207AE3}" srcOrd="7" destOrd="0" presId="urn:microsoft.com/office/officeart/2005/8/layout/cycle8"/>
    <dgm:cxn modelId="{FE455699-B3FA-4E78-93DA-89AE6DC9EEB5}" type="presParOf" srcId="{A9EB2F4B-8FD3-498B-A021-84E4230C6CA8}" destId="{2BA35E79-9647-4362-A221-595DD400D307}" srcOrd="8" destOrd="0" presId="urn:microsoft.com/office/officeart/2005/8/layout/cycle8"/>
    <dgm:cxn modelId="{EEC4ED48-38DE-4176-962E-EAD73C115661}" type="presParOf" srcId="{A9EB2F4B-8FD3-498B-A021-84E4230C6CA8}" destId="{409A0CE2-190D-4C6F-A4AC-62214B2E7095}" srcOrd="9" destOrd="0" presId="urn:microsoft.com/office/officeart/2005/8/layout/cycle8"/>
    <dgm:cxn modelId="{84CAE40F-D81F-4775-BCAB-D458257062A8}" type="presParOf" srcId="{A9EB2F4B-8FD3-498B-A021-84E4230C6CA8}" destId="{79761B07-0C4F-4189-9616-6D9A20410FAE}" srcOrd="10" destOrd="0" presId="urn:microsoft.com/office/officeart/2005/8/layout/cycle8"/>
    <dgm:cxn modelId="{91D91103-8323-4211-A9FD-2D6AA49C3124}" type="presParOf" srcId="{A9EB2F4B-8FD3-498B-A021-84E4230C6CA8}" destId="{7DBA12C9-4E68-4330-9FB8-EDFC5EBF209E}" srcOrd="11" destOrd="0" presId="urn:microsoft.com/office/officeart/2005/8/layout/cycle8"/>
    <dgm:cxn modelId="{589620FB-588A-40A8-B8B4-9AB75983260E}" type="presParOf" srcId="{A9EB2F4B-8FD3-498B-A021-84E4230C6CA8}" destId="{3FF5F28F-F55F-4E96-9F65-8C6FFEFAE715}" srcOrd="12" destOrd="0" presId="urn:microsoft.com/office/officeart/2005/8/layout/cycle8"/>
    <dgm:cxn modelId="{2FB8F88B-56D8-4F37-9F9A-0C4297DB6EA5}" type="presParOf" srcId="{A9EB2F4B-8FD3-498B-A021-84E4230C6CA8}" destId="{EB184DF4-F4D6-4C53-B0BE-EE4E7CAC5A6E}" srcOrd="13" destOrd="0" presId="urn:microsoft.com/office/officeart/2005/8/layout/cycle8"/>
    <dgm:cxn modelId="{CBF90E5C-9B31-4551-929E-0365C86B9571}" type="presParOf" srcId="{A9EB2F4B-8FD3-498B-A021-84E4230C6CA8}" destId="{E957BCA1-8C5A-4225-A39B-4E5BC8AA3131}" srcOrd="14" destOrd="0" presId="urn:microsoft.com/office/officeart/2005/8/layout/cycle8"/>
    <dgm:cxn modelId="{5B22FC9B-AD36-4F62-ACA5-F1EABA3A990B}" type="presParOf" srcId="{A9EB2F4B-8FD3-498B-A021-84E4230C6CA8}" destId="{1998F50F-F4E7-4E6A-A393-CCA08A3CC070}" srcOrd="15" destOrd="0" presId="urn:microsoft.com/office/officeart/2005/8/layout/cycle8"/>
    <dgm:cxn modelId="{787A7CA2-C1E6-4493-BCC3-3FB3A3D1420B}" type="presParOf" srcId="{A9EB2F4B-8FD3-498B-A021-84E4230C6CA8}" destId="{EEF0B8E4-B19B-4D02-A779-87B3B5ECBD00}" srcOrd="16" destOrd="0" presId="urn:microsoft.com/office/officeart/2005/8/layout/cycle8"/>
    <dgm:cxn modelId="{6A0CF88C-B377-4F5D-BD51-3098D66C0A6D}" type="presParOf" srcId="{A9EB2F4B-8FD3-498B-A021-84E4230C6CA8}" destId="{E05E308F-12A6-4DEF-8944-662AECA6B355}" srcOrd="17" destOrd="0" presId="urn:microsoft.com/office/officeart/2005/8/layout/cycle8"/>
    <dgm:cxn modelId="{59DCBD4A-8EB2-40F0-A0D9-BE353D9A588B}" type="presParOf" srcId="{A9EB2F4B-8FD3-498B-A021-84E4230C6CA8}" destId="{02727194-78B7-4A5B-A7B1-ADD3FE45950D}" srcOrd="18" destOrd="0" presId="urn:microsoft.com/office/officeart/2005/8/layout/cycle8"/>
    <dgm:cxn modelId="{5DCF8BFA-FABE-45AE-B931-56761BFED65C}" type="presParOf" srcId="{A9EB2F4B-8FD3-498B-A021-84E4230C6CA8}" destId="{2DEEE178-C6F9-4EC2-BB2F-46633C30E219}" srcOrd="19" destOrd="0" presId="urn:microsoft.com/office/officeart/2005/8/layout/cycle8"/>
    <dgm:cxn modelId="{3AFA6608-FADE-49F9-9155-D082EBE0C47F}" type="presParOf" srcId="{A9EB2F4B-8FD3-498B-A021-84E4230C6CA8}" destId="{56A3095F-B6C0-4791-A1C5-4FBFB67E9EE6}" srcOrd="20" destOrd="0" presId="urn:microsoft.com/office/officeart/2005/8/layout/cycle8"/>
    <dgm:cxn modelId="{ABAA34A2-E765-4F2A-872A-26D334DD88C6}" type="presParOf" srcId="{A9EB2F4B-8FD3-498B-A021-84E4230C6CA8}" destId="{53CD48AF-80A9-41D9-8827-EADEBB229BFF}" srcOrd="21" destOrd="0" presId="urn:microsoft.com/office/officeart/2005/8/layout/cycle8"/>
    <dgm:cxn modelId="{707EF3F0-4092-4F88-A882-E956BAC591D5}" type="presParOf" srcId="{A9EB2F4B-8FD3-498B-A021-84E4230C6CA8}" destId="{77A52D12-E202-4B73-BB7A-1918147B8018}" srcOrd="22" destOrd="0" presId="urn:microsoft.com/office/officeart/2005/8/layout/cycle8"/>
    <dgm:cxn modelId="{E120234F-234C-40B5-9842-266A82468A36}" type="presParOf" srcId="{A9EB2F4B-8FD3-498B-A021-84E4230C6CA8}" destId="{D0724F39-390A-48DA-9C39-8EC75BE29BE0}" srcOrd="23" destOrd="0" presId="urn:microsoft.com/office/officeart/2005/8/layout/cycle8"/>
    <dgm:cxn modelId="{B050DAEE-9BD6-4015-A5A1-78E0CE11C42A}" type="presParOf" srcId="{A9EB2F4B-8FD3-498B-A021-84E4230C6CA8}" destId="{A2C6DE7C-1AC4-4ABC-92AF-563350B5E7E5}" srcOrd="24" destOrd="0" presId="urn:microsoft.com/office/officeart/2005/8/layout/cycle8"/>
    <dgm:cxn modelId="{D729F484-92F6-440A-B67C-4FF6305DDA89}" type="presParOf" srcId="{A9EB2F4B-8FD3-498B-A021-84E4230C6CA8}" destId="{419B541E-C01C-4BD9-91D1-8F85EA993041}" srcOrd="25" destOrd="0" presId="urn:microsoft.com/office/officeart/2005/8/layout/cycle8"/>
    <dgm:cxn modelId="{E8BF219A-7DED-48F3-8704-02E6E1818855}" type="presParOf" srcId="{A9EB2F4B-8FD3-498B-A021-84E4230C6CA8}" destId="{55981CB5-73F1-4C75-9A73-F1A34B33F2DD}" srcOrd="26" destOrd="0" presId="urn:microsoft.com/office/officeart/2005/8/layout/cycle8"/>
    <dgm:cxn modelId="{540E5F70-9A82-488A-BC7E-FB42FA48EFFE}" type="presParOf" srcId="{A9EB2F4B-8FD3-498B-A021-84E4230C6CA8}" destId="{3CA00303-9384-4AE5-B70E-946C7579E9EF}" srcOrd="27" destOrd="0" presId="urn:microsoft.com/office/officeart/2005/8/layout/cycle8"/>
    <dgm:cxn modelId="{D22A4486-9916-40A8-9028-E893078574E9}" type="presParOf" srcId="{A9EB2F4B-8FD3-498B-A021-84E4230C6CA8}" destId="{DCF6958C-4AD2-43F2-B7D2-BD5D38C5E7EC}" srcOrd="28" destOrd="0" presId="urn:microsoft.com/office/officeart/2005/8/layout/cycle8"/>
    <dgm:cxn modelId="{D698F762-4FC6-4840-AAB8-6260CF2F7E97}" type="presParOf" srcId="{A9EB2F4B-8FD3-498B-A021-84E4230C6CA8}" destId="{DB04FD3D-F374-464E-B3C2-F370D614BB5E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63616-CC19-415C-AB0A-2C4F8B2E48F4}">
      <dsp:nvSpPr>
        <dsp:cNvPr id="0" name=""/>
        <dsp:cNvSpPr/>
      </dsp:nvSpPr>
      <dsp:spPr>
        <a:xfrm>
          <a:off x="1425491" y="27907"/>
          <a:ext cx="2929087" cy="2929087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 dirty="0"/>
        </a:p>
      </dsp:txBody>
      <dsp:txXfrm>
        <a:off x="2959775" y="402063"/>
        <a:ext cx="767141" cy="592791"/>
      </dsp:txXfrm>
    </dsp:sp>
    <dsp:sp modelId="{3B912635-DE8B-4975-880E-858AC4049BFD}">
      <dsp:nvSpPr>
        <dsp:cNvPr id="0" name=""/>
        <dsp:cNvSpPr/>
      </dsp:nvSpPr>
      <dsp:spPr>
        <a:xfrm>
          <a:off x="1593839" y="260960"/>
          <a:ext cx="2929087" cy="2929087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3581434" y="1446543"/>
        <a:ext cx="802012" cy="575356"/>
      </dsp:txXfrm>
    </dsp:sp>
    <dsp:sp modelId="{2BA35E79-9647-4362-A221-595DD400D307}">
      <dsp:nvSpPr>
        <dsp:cNvPr id="0" name=""/>
        <dsp:cNvSpPr/>
      </dsp:nvSpPr>
      <dsp:spPr>
        <a:xfrm>
          <a:off x="1408063" y="448847"/>
          <a:ext cx="2929087" cy="2929087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 dirty="0"/>
        </a:p>
      </dsp:txBody>
      <dsp:txXfrm>
        <a:off x="2942347" y="2428422"/>
        <a:ext cx="767141" cy="592791"/>
      </dsp:txXfrm>
    </dsp:sp>
    <dsp:sp modelId="{3FF5F28F-F55F-4E96-9F65-8C6FFEFAE715}">
      <dsp:nvSpPr>
        <dsp:cNvPr id="0" name=""/>
        <dsp:cNvSpPr/>
      </dsp:nvSpPr>
      <dsp:spPr>
        <a:xfrm>
          <a:off x="1088735" y="466246"/>
          <a:ext cx="2929087" cy="2929087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 dirty="0"/>
        </a:p>
      </dsp:txBody>
      <dsp:txXfrm>
        <a:off x="1716397" y="2445821"/>
        <a:ext cx="767141" cy="592791"/>
      </dsp:txXfrm>
    </dsp:sp>
    <dsp:sp modelId="{EEF0B8E4-B19B-4D02-A779-87B3B5ECBD00}">
      <dsp:nvSpPr>
        <dsp:cNvPr id="0" name=""/>
        <dsp:cNvSpPr/>
      </dsp:nvSpPr>
      <dsp:spPr>
        <a:xfrm>
          <a:off x="945049" y="255805"/>
          <a:ext cx="2929087" cy="2929087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1084530" y="1441388"/>
        <a:ext cx="802012" cy="575356"/>
      </dsp:txXfrm>
    </dsp:sp>
    <dsp:sp modelId="{56A3095F-B6C0-4791-A1C5-4FBFB67E9EE6}">
      <dsp:nvSpPr>
        <dsp:cNvPr id="0" name=""/>
        <dsp:cNvSpPr/>
      </dsp:nvSpPr>
      <dsp:spPr>
        <a:xfrm>
          <a:off x="1113427" y="27907"/>
          <a:ext cx="2929087" cy="2929087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/>
            <a:t> </a:t>
          </a:r>
          <a:endParaRPr lang="ru-RU" sz="1300" b="1" kern="1200" dirty="0"/>
        </a:p>
      </dsp:txBody>
      <dsp:txXfrm>
        <a:off x="1741089" y="402063"/>
        <a:ext cx="767141" cy="592791"/>
      </dsp:txXfrm>
    </dsp:sp>
    <dsp:sp modelId="{A2C6DE7C-1AC4-4ABC-92AF-563350B5E7E5}">
      <dsp:nvSpPr>
        <dsp:cNvPr id="0" name=""/>
        <dsp:cNvSpPr/>
      </dsp:nvSpPr>
      <dsp:spPr>
        <a:xfrm>
          <a:off x="1239681" y="-150750"/>
          <a:ext cx="3291736" cy="3291736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9B541E-C01C-4BD9-91D1-8F85EA993041}">
      <dsp:nvSpPr>
        <dsp:cNvPr id="0" name=""/>
        <dsp:cNvSpPr/>
      </dsp:nvSpPr>
      <dsp:spPr>
        <a:xfrm>
          <a:off x="1412408" y="79636"/>
          <a:ext cx="3291736" cy="3291736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46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46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46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981CB5-73F1-4C75-9A73-F1A34B33F2DD}">
      <dsp:nvSpPr>
        <dsp:cNvPr id="0" name=""/>
        <dsp:cNvSpPr/>
      </dsp:nvSpPr>
      <dsp:spPr>
        <a:xfrm>
          <a:off x="1226631" y="267523"/>
          <a:ext cx="3291736" cy="3291736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92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92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92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A00303-9384-4AE5-B70E-946C7579E9EF}">
      <dsp:nvSpPr>
        <dsp:cNvPr id="0" name=""/>
        <dsp:cNvSpPr/>
      </dsp:nvSpPr>
      <dsp:spPr>
        <a:xfrm>
          <a:off x="907517" y="284922"/>
          <a:ext cx="3291736" cy="3291736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138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138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138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dk1">
              <a:shade val="80000"/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F6958C-4AD2-43F2-B7D2-BD5D38C5E7EC}">
      <dsp:nvSpPr>
        <dsp:cNvPr id="0" name=""/>
        <dsp:cNvSpPr/>
      </dsp:nvSpPr>
      <dsp:spPr>
        <a:xfrm>
          <a:off x="763832" y="74481"/>
          <a:ext cx="3291736" cy="3291736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184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184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184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dk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04FD3D-F374-464E-B3C2-F370D614BB5E}">
      <dsp:nvSpPr>
        <dsp:cNvPr id="0" name=""/>
        <dsp:cNvSpPr/>
      </dsp:nvSpPr>
      <dsp:spPr>
        <a:xfrm>
          <a:off x="932210" y="-153417"/>
          <a:ext cx="3291736" cy="3291736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230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230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230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dk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731F9-3F66-4722-911D-9A43E14D1361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F13C-236F-4818-9C57-684EB0280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6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38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54"/>
            </a:lvl1pPr>
            <a:lvl2pPr marL="562698" indent="0" algn="ctr">
              <a:buNone/>
              <a:defRPr sz="2462"/>
            </a:lvl2pPr>
            <a:lvl3pPr marL="1125396" indent="0" algn="ctr">
              <a:buNone/>
              <a:defRPr sz="2215"/>
            </a:lvl3pPr>
            <a:lvl4pPr marL="1688095" indent="0" algn="ctr">
              <a:buNone/>
              <a:defRPr sz="1969"/>
            </a:lvl4pPr>
            <a:lvl5pPr marL="2250793" indent="0" algn="ctr">
              <a:buNone/>
              <a:defRPr sz="1969"/>
            </a:lvl5pPr>
            <a:lvl6pPr marL="2813491" indent="0" algn="ctr">
              <a:buNone/>
              <a:defRPr sz="1969"/>
            </a:lvl6pPr>
            <a:lvl7pPr marL="3376189" indent="0" algn="ctr">
              <a:buNone/>
              <a:defRPr sz="1969"/>
            </a:lvl7pPr>
            <a:lvl8pPr marL="3938887" indent="0" algn="ctr">
              <a:buNone/>
              <a:defRPr sz="1969"/>
            </a:lvl8pPr>
            <a:lvl9pPr marL="4501586" indent="0" algn="ctr">
              <a:buNone/>
              <a:defRPr sz="196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0C0D-E28C-494A-A88E-BC74756C6E57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532-DCB5-4CF4-813E-07D3CA9AC1E5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4F4A-36F6-4323-8C48-C630B070031B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1" y="279008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6" y="1538291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562765" indent="0">
              <a:buNone/>
              <a:defRPr/>
            </a:lvl2pPr>
            <a:lvl3pPr marL="1125527" indent="0">
              <a:buNone/>
              <a:defRPr/>
            </a:lvl3pPr>
            <a:lvl4pPr marL="1688292" indent="0">
              <a:buNone/>
              <a:defRPr/>
            </a:lvl4pPr>
            <a:lvl5pPr marL="2251056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5" y="234000"/>
            <a:ext cx="2249487" cy="2609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3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3" y="4095550"/>
            <a:ext cx="2249487" cy="26096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99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454E-52C2-4051-AE7C-E19BC2BD91F6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6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1"/>
            <a:ext cx="10515600" cy="2852737"/>
          </a:xfrm>
        </p:spPr>
        <p:txBody>
          <a:bodyPr anchor="b"/>
          <a:lstStyle>
            <a:lvl1pPr>
              <a:defRPr sz="738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7"/>
            <a:ext cx="10515600" cy="1500187"/>
          </a:xfrm>
        </p:spPr>
        <p:txBody>
          <a:bodyPr/>
          <a:lstStyle>
            <a:lvl1pPr marL="0" indent="0">
              <a:buNone/>
              <a:defRPr sz="2954">
                <a:solidFill>
                  <a:schemeClr val="tx1"/>
                </a:solidFill>
              </a:defRPr>
            </a:lvl1pPr>
            <a:lvl2pPr marL="56269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2pPr>
            <a:lvl3pPr marL="1125396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3pPr>
            <a:lvl4pPr marL="168809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25079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281349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37618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393888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450158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16F2-E7FC-4E1A-AE70-184FD642DAAA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24F0-6D70-44C6-8A35-48977B6BD151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8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698" indent="0">
              <a:buNone/>
              <a:defRPr sz="2462" b="1"/>
            </a:lvl2pPr>
            <a:lvl3pPr marL="1125396" indent="0">
              <a:buNone/>
              <a:defRPr sz="2215" b="1"/>
            </a:lvl3pPr>
            <a:lvl4pPr marL="1688095" indent="0">
              <a:buNone/>
              <a:defRPr sz="1969" b="1"/>
            </a:lvl4pPr>
            <a:lvl5pPr marL="2250793" indent="0">
              <a:buNone/>
              <a:defRPr sz="1969" b="1"/>
            </a:lvl5pPr>
            <a:lvl6pPr marL="2813491" indent="0">
              <a:buNone/>
              <a:defRPr sz="1969" b="1"/>
            </a:lvl6pPr>
            <a:lvl7pPr marL="3376189" indent="0">
              <a:buNone/>
              <a:defRPr sz="1969" b="1"/>
            </a:lvl7pPr>
            <a:lvl8pPr marL="3938887" indent="0">
              <a:buNone/>
              <a:defRPr sz="1969" b="1"/>
            </a:lvl8pPr>
            <a:lvl9pPr marL="4501586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698" indent="0">
              <a:buNone/>
              <a:defRPr sz="2462" b="1"/>
            </a:lvl2pPr>
            <a:lvl3pPr marL="1125396" indent="0">
              <a:buNone/>
              <a:defRPr sz="2215" b="1"/>
            </a:lvl3pPr>
            <a:lvl4pPr marL="1688095" indent="0">
              <a:buNone/>
              <a:defRPr sz="1969" b="1"/>
            </a:lvl4pPr>
            <a:lvl5pPr marL="2250793" indent="0">
              <a:buNone/>
              <a:defRPr sz="1969" b="1"/>
            </a:lvl5pPr>
            <a:lvl6pPr marL="2813491" indent="0">
              <a:buNone/>
              <a:defRPr sz="1969" b="1"/>
            </a:lvl6pPr>
            <a:lvl7pPr marL="3376189" indent="0">
              <a:buNone/>
              <a:defRPr sz="1969" b="1"/>
            </a:lvl7pPr>
            <a:lvl8pPr marL="3938887" indent="0">
              <a:buNone/>
              <a:defRPr sz="1969" b="1"/>
            </a:lvl8pPr>
            <a:lvl9pPr marL="4501586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FB58-D31A-4B8E-B1B5-96FA185D484F}" type="datetime1">
              <a:rPr lang="en-US" smtClean="0"/>
              <a:t>6/29/2023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5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3CB-A460-47BB-B153-D13DADD17AE5}" type="datetime1">
              <a:rPr lang="en-US" smtClean="0"/>
              <a:t>6/29/2023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928B-BEB5-417F-BE9A-C470770C21EE}" type="datetime1">
              <a:rPr lang="en-US" smtClean="0"/>
              <a:t>6/29/2023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8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9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698" indent="0">
              <a:buNone/>
              <a:defRPr sz="1723"/>
            </a:lvl2pPr>
            <a:lvl3pPr marL="1125396" indent="0">
              <a:buNone/>
              <a:defRPr sz="1477"/>
            </a:lvl3pPr>
            <a:lvl4pPr marL="1688095" indent="0">
              <a:buNone/>
              <a:defRPr sz="1231"/>
            </a:lvl4pPr>
            <a:lvl5pPr marL="2250793" indent="0">
              <a:buNone/>
              <a:defRPr sz="1231"/>
            </a:lvl5pPr>
            <a:lvl6pPr marL="2813491" indent="0">
              <a:buNone/>
              <a:defRPr sz="1231"/>
            </a:lvl6pPr>
            <a:lvl7pPr marL="3376189" indent="0">
              <a:buNone/>
              <a:defRPr sz="1231"/>
            </a:lvl7pPr>
            <a:lvl8pPr marL="3938887" indent="0">
              <a:buNone/>
              <a:defRPr sz="1231"/>
            </a:lvl8pPr>
            <a:lvl9pPr marL="4501586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C39E-9F9D-4AF9-B5F4-6AD057431319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 anchor="t"/>
          <a:lstStyle>
            <a:lvl1pPr marL="0" indent="0">
              <a:buNone/>
              <a:defRPr sz="3939"/>
            </a:lvl1pPr>
            <a:lvl2pPr marL="562698" indent="0">
              <a:buNone/>
              <a:defRPr sz="3446"/>
            </a:lvl2pPr>
            <a:lvl3pPr marL="1125396" indent="0">
              <a:buNone/>
              <a:defRPr sz="2954"/>
            </a:lvl3pPr>
            <a:lvl4pPr marL="1688095" indent="0">
              <a:buNone/>
              <a:defRPr sz="2462"/>
            </a:lvl4pPr>
            <a:lvl5pPr marL="2250793" indent="0">
              <a:buNone/>
              <a:defRPr sz="2462"/>
            </a:lvl5pPr>
            <a:lvl6pPr marL="2813491" indent="0">
              <a:buNone/>
              <a:defRPr sz="2462"/>
            </a:lvl6pPr>
            <a:lvl7pPr marL="3376189" indent="0">
              <a:buNone/>
              <a:defRPr sz="2462"/>
            </a:lvl7pPr>
            <a:lvl8pPr marL="3938887" indent="0">
              <a:buNone/>
              <a:defRPr sz="2462"/>
            </a:lvl8pPr>
            <a:lvl9pPr marL="4501586" indent="0">
              <a:buNone/>
              <a:defRPr sz="246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9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698" indent="0">
              <a:buNone/>
              <a:defRPr sz="1723"/>
            </a:lvl2pPr>
            <a:lvl3pPr marL="1125396" indent="0">
              <a:buNone/>
              <a:defRPr sz="1477"/>
            </a:lvl3pPr>
            <a:lvl4pPr marL="1688095" indent="0">
              <a:buNone/>
              <a:defRPr sz="1231"/>
            </a:lvl4pPr>
            <a:lvl5pPr marL="2250793" indent="0">
              <a:buNone/>
              <a:defRPr sz="1231"/>
            </a:lvl5pPr>
            <a:lvl6pPr marL="2813491" indent="0">
              <a:buNone/>
              <a:defRPr sz="1231"/>
            </a:lvl6pPr>
            <a:lvl7pPr marL="3376189" indent="0">
              <a:buNone/>
              <a:defRPr sz="1231"/>
            </a:lvl7pPr>
            <a:lvl8pPr marL="3938887" indent="0">
              <a:buNone/>
              <a:defRPr sz="1231"/>
            </a:lvl8pPr>
            <a:lvl9pPr marL="4501586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B692-614B-4D9D-8189-01B0394F0E8C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0A64E-0763-4AAD-A20E-696D4CFACAA5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6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  <p:hf hdr="0" ftr="0" dt="0"/>
  <p:txStyles>
    <p:titleStyle>
      <a:lvl1pPr algn="l" defTabSz="1125396" rtl="0" eaLnBrk="1" latinLnBrk="0" hangingPunct="1">
        <a:lnSpc>
          <a:spcPct val="90000"/>
        </a:lnSpc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350" indent="-281350" algn="l" defTabSz="1125396" rtl="0" eaLnBrk="1" latinLnBrk="0" hangingPunct="1">
        <a:lnSpc>
          <a:spcPct val="90000"/>
        </a:lnSpc>
        <a:spcBef>
          <a:spcPts val="1231"/>
        </a:spcBef>
        <a:buFont typeface="Arial" panose="020B0604020202020204" pitchFamily="34" charset="0"/>
        <a:buChar char="•"/>
        <a:defRPr sz="3446" kern="1200">
          <a:solidFill>
            <a:schemeClr val="tx1"/>
          </a:solidFill>
          <a:latin typeface="+mn-lt"/>
          <a:ea typeface="+mn-ea"/>
          <a:cs typeface="+mn-cs"/>
        </a:defRPr>
      </a:lvl1pPr>
      <a:lvl2pPr marL="844048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2pPr>
      <a:lvl3pPr marL="1406745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3pPr>
      <a:lvl4pPr marL="1969444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532142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3094840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657539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4220237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782934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698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396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095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793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491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189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8887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586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diagramDrawing" Target="../diagrams/drawing1.xml"/><Relationship Id="rId4" Type="http://schemas.openxmlformats.org/officeDocument/2006/relationships/image" Target="../media/image30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75515C-EB59-4273-898F-1D08EE1339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4" y="226047"/>
            <a:ext cx="6375141" cy="96780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756021A-CA1B-4AA4-9852-521410A95841}"/>
              </a:ext>
            </a:extLst>
          </p:cNvPr>
          <p:cNvGrpSpPr/>
          <p:nvPr/>
        </p:nvGrpSpPr>
        <p:grpSpPr>
          <a:xfrm>
            <a:off x="5384465" y="834801"/>
            <a:ext cx="6704305" cy="5900519"/>
            <a:chOff x="2759103" y="588557"/>
            <a:chExt cx="6866949" cy="604366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526D669-1F83-4B5D-9841-339A1E366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9103" y="588557"/>
              <a:ext cx="6866949" cy="60436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7A876D1-66DF-4DE9-914D-24DC416F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780" y="2956098"/>
              <a:ext cx="891278" cy="1166789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2749F4-FA44-4D0C-B652-DCDF8BD53E38}"/>
              </a:ext>
            </a:extLst>
          </p:cNvPr>
          <p:cNvSpPr/>
          <p:nvPr/>
        </p:nvSpPr>
        <p:spPr>
          <a:xfrm>
            <a:off x="420199" y="2584731"/>
            <a:ext cx="10930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Franklin Gothic Book" panose="020B0503020102020204" pitchFamily="34" charset="0"/>
                <a:cs typeface="Times New Roman" pitchFamily="18" charset="0"/>
              </a:rPr>
              <a:t>Автоматизация как залог эффективности </a:t>
            </a:r>
          </a:p>
          <a:p>
            <a:r>
              <a:rPr lang="ru-RU" sz="3600" b="1" dirty="0">
                <a:latin typeface="Franklin Gothic Book" panose="020B0503020102020204" pitchFamily="34" charset="0"/>
                <a:cs typeface="Times New Roman" pitchFamily="18" charset="0"/>
              </a:rPr>
              <a:t>строительной компании</a:t>
            </a:r>
            <a:endParaRPr lang="ru-RU" sz="3600" dirty="0">
              <a:latin typeface="Franklin Gothic Book" panose="020B05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8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C5F7987-6553-4CFD-AECC-045D2009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10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D4355C-DF10-4CE2-9B79-F27E617F8E23}"/>
              </a:ext>
            </a:extLst>
          </p:cNvPr>
          <p:cNvSpPr txBox="1">
            <a:spLocks/>
          </p:cNvSpPr>
          <p:nvPr/>
        </p:nvSpPr>
        <p:spPr>
          <a:xfrm>
            <a:off x="3820586" y="156568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Автоматизация строительного контроля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B1E7A-BF8E-4939-A367-CB542B3155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E6FDA15-8A38-4DD8-A67E-4B70F1FA5705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7">
            <a:extLst>
              <a:ext uri="{FF2B5EF4-FFF2-40B4-BE49-F238E27FC236}">
                <a16:creationId xmlns:a16="http://schemas.microsoft.com/office/drawing/2014/main" id="{16A57132-0BEE-4169-952A-984CB330E6AE}"/>
              </a:ext>
            </a:extLst>
          </p:cNvPr>
          <p:cNvSpPr/>
          <p:nvPr/>
        </p:nvSpPr>
        <p:spPr>
          <a:xfrm>
            <a:off x="6148888" y="1121883"/>
            <a:ext cx="5491844" cy="236252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A77D9-7A1C-40DF-9C2F-DB17189EEA30}"/>
              </a:ext>
            </a:extLst>
          </p:cNvPr>
          <p:cNvSpPr txBox="1"/>
          <p:nvPr/>
        </p:nvSpPr>
        <p:spPr>
          <a:xfrm>
            <a:off x="6134025" y="1194334"/>
            <a:ext cx="5443520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EF7F1A"/>
                </a:solidFill>
                <a:cs typeface="Calibri" panose="020F0502020204030204" pitchFamily="34" charset="0"/>
              </a:rPr>
              <a:t>Результаты: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Исключение ошибок/опечаток при оформлении документации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Формирование графика поверки оборудования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Автоматизированное формирование проколов испытаний/листов измерений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Единое информационное поле всех участников проекта по выданным замечаниям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3777243-B133-4ADD-827C-EBFB3B6E9CAC}"/>
              </a:ext>
            </a:extLst>
          </p:cNvPr>
          <p:cNvGrpSpPr/>
          <p:nvPr/>
        </p:nvGrpSpPr>
        <p:grpSpPr>
          <a:xfrm>
            <a:off x="391498" y="4167843"/>
            <a:ext cx="2230672" cy="752538"/>
            <a:chOff x="1681442" y="3897483"/>
            <a:chExt cx="2230672" cy="752538"/>
          </a:xfrm>
        </p:grpSpPr>
        <p:sp>
          <p:nvSpPr>
            <p:cNvPr id="18" name="Прямоугольник: скругленные углы 10">
              <a:extLst>
                <a:ext uri="{FF2B5EF4-FFF2-40B4-BE49-F238E27FC236}">
                  <a16:creationId xmlns:a16="http://schemas.microsoft.com/office/drawing/2014/main" id="{AAE12A7E-0BF5-496B-BE3A-A52A7DF4852F}"/>
                </a:ext>
              </a:extLst>
            </p:cNvPr>
            <p:cNvSpPr/>
            <p:nvPr/>
          </p:nvSpPr>
          <p:spPr>
            <a:xfrm>
              <a:off x="1695799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1F78DE-B88B-4A8E-81B0-E7632D8A983C}"/>
                </a:ext>
              </a:extLst>
            </p:cNvPr>
            <p:cNvSpPr txBox="1"/>
            <p:nvPr/>
          </p:nvSpPr>
          <p:spPr>
            <a:xfrm>
              <a:off x="1681442" y="3953738"/>
              <a:ext cx="223067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Формирование справочников оборудования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D0547EF-4559-4A6F-BFDF-42FB3F34D0F5}"/>
              </a:ext>
            </a:extLst>
          </p:cNvPr>
          <p:cNvGrpSpPr/>
          <p:nvPr/>
        </p:nvGrpSpPr>
        <p:grpSpPr>
          <a:xfrm>
            <a:off x="3449265" y="4167843"/>
            <a:ext cx="2199544" cy="752538"/>
            <a:chOff x="4117262" y="3897483"/>
            <a:chExt cx="2199544" cy="752538"/>
          </a:xfrm>
        </p:grpSpPr>
        <p:sp>
          <p:nvSpPr>
            <p:cNvPr id="21" name="Прямоугольник: скругленные углы 30">
              <a:extLst>
                <a:ext uri="{FF2B5EF4-FFF2-40B4-BE49-F238E27FC236}">
                  <a16:creationId xmlns:a16="http://schemas.microsoft.com/office/drawing/2014/main" id="{B7883676-D11E-4B6E-BD5D-95E69BC7EB95}"/>
                </a:ext>
              </a:extLst>
            </p:cNvPr>
            <p:cNvSpPr/>
            <p:nvPr/>
          </p:nvSpPr>
          <p:spPr>
            <a:xfrm>
              <a:off x="4117262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9C3366-CE28-4634-B10C-047BBB1F52FE}"/>
                </a:ext>
              </a:extLst>
            </p:cNvPr>
            <p:cNvSpPr txBox="1"/>
            <p:nvPr/>
          </p:nvSpPr>
          <p:spPr>
            <a:xfrm>
              <a:off x="4119224" y="4041774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Создание типовых форм протоколов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504FB08-5640-4592-8D97-9C75957D7D07}"/>
              </a:ext>
            </a:extLst>
          </p:cNvPr>
          <p:cNvGrpSpPr/>
          <p:nvPr/>
        </p:nvGrpSpPr>
        <p:grpSpPr>
          <a:xfrm>
            <a:off x="6498015" y="4167843"/>
            <a:ext cx="2197582" cy="752538"/>
            <a:chOff x="6511104" y="3897483"/>
            <a:chExt cx="2197582" cy="752538"/>
          </a:xfrm>
        </p:grpSpPr>
        <p:sp>
          <p:nvSpPr>
            <p:cNvPr id="24" name="Прямоугольник: скругленные углы 32">
              <a:extLst>
                <a:ext uri="{FF2B5EF4-FFF2-40B4-BE49-F238E27FC236}">
                  <a16:creationId xmlns:a16="http://schemas.microsoft.com/office/drawing/2014/main" id="{05C4DA4F-E25B-41B2-8A4C-D0A54DC0B4B3}"/>
                </a:ext>
              </a:extLst>
            </p:cNvPr>
            <p:cNvSpPr/>
            <p:nvPr/>
          </p:nvSpPr>
          <p:spPr>
            <a:xfrm>
              <a:off x="6513774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9D669A-B35B-4696-BE9B-B0AD25D18511}"/>
                </a:ext>
              </a:extLst>
            </p:cNvPr>
            <p:cNvSpPr txBox="1"/>
            <p:nvPr/>
          </p:nvSpPr>
          <p:spPr>
            <a:xfrm>
              <a:off x="6511104" y="3933682"/>
              <a:ext cx="219758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Внесение определенных в лаборатории параметров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1AE53F0-E397-405C-B7A0-C96238146B75}"/>
              </a:ext>
            </a:extLst>
          </p:cNvPr>
          <p:cNvGrpSpPr/>
          <p:nvPr/>
        </p:nvGrpSpPr>
        <p:grpSpPr>
          <a:xfrm>
            <a:off x="9546764" y="4167843"/>
            <a:ext cx="2202922" cy="752538"/>
            <a:chOff x="8904946" y="3897483"/>
            <a:chExt cx="2202922" cy="752538"/>
          </a:xfrm>
        </p:grpSpPr>
        <p:sp>
          <p:nvSpPr>
            <p:cNvPr id="27" name="Прямоугольник: скругленные углы 32">
              <a:extLst>
                <a:ext uri="{FF2B5EF4-FFF2-40B4-BE49-F238E27FC236}">
                  <a16:creationId xmlns:a16="http://schemas.microsoft.com/office/drawing/2014/main" id="{E90ACB9B-762E-4E00-B931-74BADA214E11}"/>
                </a:ext>
              </a:extLst>
            </p:cNvPr>
            <p:cNvSpPr/>
            <p:nvPr/>
          </p:nvSpPr>
          <p:spPr>
            <a:xfrm>
              <a:off x="8904946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7756AC-3259-402F-95FA-570AE2EA37DD}"/>
                </a:ext>
              </a:extLst>
            </p:cNvPr>
            <p:cNvSpPr txBox="1"/>
            <p:nvPr/>
          </p:nvSpPr>
          <p:spPr>
            <a:xfrm>
              <a:off x="8910286" y="4030631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Электронная версия протоколов и журналов</a:t>
              </a:r>
            </a:p>
          </p:txBody>
        </p:sp>
      </p:grpSp>
      <p:sp>
        <p:nvSpPr>
          <p:cNvPr id="29" name="Стрелка вправо 28">
            <a:extLst>
              <a:ext uri="{FF2B5EF4-FFF2-40B4-BE49-F238E27FC236}">
                <a16:creationId xmlns:a16="http://schemas.microsoft.com/office/drawing/2014/main" id="{57ADBD02-BBCE-4031-AF01-C8CE742A5547}"/>
              </a:ext>
            </a:extLst>
          </p:cNvPr>
          <p:cNvSpPr/>
          <p:nvPr/>
        </p:nvSpPr>
        <p:spPr>
          <a:xfrm>
            <a:off x="2717187" y="4355150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>
            <a:extLst>
              <a:ext uri="{FF2B5EF4-FFF2-40B4-BE49-F238E27FC236}">
                <a16:creationId xmlns:a16="http://schemas.microsoft.com/office/drawing/2014/main" id="{5234F530-BFAD-40DD-BF61-F3FB4985C496}"/>
              </a:ext>
            </a:extLst>
          </p:cNvPr>
          <p:cNvSpPr/>
          <p:nvPr/>
        </p:nvSpPr>
        <p:spPr>
          <a:xfrm>
            <a:off x="5822802" y="4355150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>
            <a:extLst>
              <a:ext uri="{FF2B5EF4-FFF2-40B4-BE49-F238E27FC236}">
                <a16:creationId xmlns:a16="http://schemas.microsoft.com/office/drawing/2014/main" id="{FCF73ABD-429C-451E-8AC6-19F7F417AB6E}"/>
              </a:ext>
            </a:extLst>
          </p:cNvPr>
          <p:cNvSpPr/>
          <p:nvPr/>
        </p:nvSpPr>
        <p:spPr>
          <a:xfrm>
            <a:off x="8855785" y="4364064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2B4788A-5D01-48A4-879D-8614A5C5C486}"/>
              </a:ext>
            </a:extLst>
          </p:cNvPr>
          <p:cNvGrpSpPr/>
          <p:nvPr/>
        </p:nvGrpSpPr>
        <p:grpSpPr>
          <a:xfrm>
            <a:off x="391498" y="5506865"/>
            <a:ext cx="2230672" cy="752538"/>
            <a:chOff x="1681442" y="3897483"/>
            <a:chExt cx="2230672" cy="752538"/>
          </a:xfrm>
        </p:grpSpPr>
        <p:sp>
          <p:nvSpPr>
            <p:cNvPr id="42" name="Прямоугольник: скругленные углы 10">
              <a:extLst>
                <a:ext uri="{FF2B5EF4-FFF2-40B4-BE49-F238E27FC236}">
                  <a16:creationId xmlns:a16="http://schemas.microsoft.com/office/drawing/2014/main" id="{78A444F8-A2DE-43C7-AD0E-9FECD73E92D9}"/>
                </a:ext>
              </a:extLst>
            </p:cNvPr>
            <p:cNvSpPr/>
            <p:nvPr/>
          </p:nvSpPr>
          <p:spPr>
            <a:xfrm>
              <a:off x="1695799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51F746-2E9A-49D6-A863-5261E06457E5}"/>
                </a:ext>
              </a:extLst>
            </p:cNvPr>
            <p:cNvSpPr txBox="1"/>
            <p:nvPr/>
          </p:nvSpPr>
          <p:spPr>
            <a:xfrm>
              <a:off x="1681442" y="3953738"/>
              <a:ext cx="223067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Формирование справочников оборудования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DFACCCE-6173-4A64-8806-6FD2A4DDFB2A}"/>
              </a:ext>
            </a:extLst>
          </p:cNvPr>
          <p:cNvGrpSpPr/>
          <p:nvPr/>
        </p:nvGrpSpPr>
        <p:grpSpPr>
          <a:xfrm>
            <a:off x="3449265" y="5506865"/>
            <a:ext cx="2199544" cy="752538"/>
            <a:chOff x="4117262" y="3897483"/>
            <a:chExt cx="2199544" cy="752538"/>
          </a:xfrm>
        </p:grpSpPr>
        <p:sp>
          <p:nvSpPr>
            <p:cNvPr id="45" name="Прямоугольник: скругленные углы 30">
              <a:extLst>
                <a:ext uri="{FF2B5EF4-FFF2-40B4-BE49-F238E27FC236}">
                  <a16:creationId xmlns:a16="http://schemas.microsoft.com/office/drawing/2014/main" id="{5573DB6D-169E-4B6C-9257-67DB75F40C07}"/>
                </a:ext>
              </a:extLst>
            </p:cNvPr>
            <p:cNvSpPr/>
            <p:nvPr/>
          </p:nvSpPr>
          <p:spPr>
            <a:xfrm>
              <a:off x="4117262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C562D6-AD6E-4D24-A4ED-1A621BB97C74}"/>
                </a:ext>
              </a:extLst>
            </p:cNvPr>
            <p:cNvSpPr txBox="1"/>
            <p:nvPr/>
          </p:nvSpPr>
          <p:spPr>
            <a:xfrm>
              <a:off x="4119224" y="4041774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Создание типовых форм протоколов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839F52A-DDCA-41C3-974F-8863FB44C9E6}"/>
              </a:ext>
            </a:extLst>
          </p:cNvPr>
          <p:cNvGrpSpPr/>
          <p:nvPr/>
        </p:nvGrpSpPr>
        <p:grpSpPr>
          <a:xfrm>
            <a:off x="6498015" y="5506865"/>
            <a:ext cx="2197582" cy="752538"/>
            <a:chOff x="6511104" y="3897483"/>
            <a:chExt cx="2197582" cy="752538"/>
          </a:xfrm>
        </p:grpSpPr>
        <p:sp>
          <p:nvSpPr>
            <p:cNvPr id="48" name="Прямоугольник: скругленные углы 32">
              <a:extLst>
                <a:ext uri="{FF2B5EF4-FFF2-40B4-BE49-F238E27FC236}">
                  <a16:creationId xmlns:a16="http://schemas.microsoft.com/office/drawing/2014/main" id="{9BD8BEA2-6C7A-4C48-92C5-8B35B4C32984}"/>
                </a:ext>
              </a:extLst>
            </p:cNvPr>
            <p:cNvSpPr/>
            <p:nvPr/>
          </p:nvSpPr>
          <p:spPr>
            <a:xfrm>
              <a:off x="6513774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79DD76-7C0C-40F8-937D-FEF9DB8020F2}"/>
                </a:ext>
              </a:extLst>
            </p:cNvPr>
            <p:cNvSpPr txBox="1"/>
            <p:nvPr/>
          </p:nvSpPr>
          <p:spPr>
            <a:xfrm>
              <a:off x="6511104" y="3933682"/>
              <a:ext cx="219758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Внесение определенных в лаборатории параметров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DDBD0B7A-00AD-4CAC-B4B3-CAB64AC1A86C}"/>
              </a:ext>
            </a:extLst>
          </p:cNvPr>
          <p:cNvGrpSpPr/>
          <p:nvPr/>
        </p:nvGrpSpPr>
        <p:grpSpPr>
          <a:xfrm>
            <a:off x="9546764" y="5506865"/>
            <a:ext cx="2202922" cy="752538"/>
            <a:chOff x="8904946" y="3897483"/>
            <a:chExt cx="2202922" cy="752538"/>
          </a:xfrm>
        </p:grpSpPr>
        <p:sp>
          <p:nvSpPr>
            <p:cNvPr id="51" name="Прямоугольник: скругленные углы 32">
              <a:extLst>
                <a:ext uri="{FF2B5EF4-FFF2-40B4-BE49-F238E27FC236}">
                  <a16:creationId xmlns:a16="http://schemas.microsoft.com/office/drawing/2014/main" id="{68A427DD-F5F9-44E2-B6AB-48E2BEE71249}"/>
                </a:ext>
              </a:extLst>
            </p:cNvPr>
            <p:cNvSpPr/>
            <p:nvPr/>
          </p:nvSpPr>
          <p:spPr>
            <a:xfrm>
              <a:off x="8904946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C24C977-64A2-4014-8A56-9A67112753E4}"/>
                </a:ext>
              </a:extLst>
            </p:cNvPr>
            <p:cNvSpPr txBox="1"/>
            <p:nvPr/>
          </p:nvSpPr>
          <p:spPr>
            <a:xfrm>
              <a:off x="8910286" y="4030631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Электронная версия протоколов и журналов</a:t>
              </a:r>
            </a:p>
          </p:txBody>
        </p:sp>
      </p:grpSp>
      <p:sp>
        <p:nvSpPr>
          <p:cNvPr id="53" name="Стрелка вправо 28">
            <a:extLst>
              <a:ext uri="{FF2B5EF4-FFF2-40B4-BE49-F238E27FC236}">
                <a16:creationId xmlns:a16="http://schemas.microsoft.com/office/drawing/2014/main" id="{6485E524-E22C-4755-8219-AFA83BF36BBF}"/>
              </a:ext>
            </a:extLst>
          </p:cNvPr>
          <p:cNvSpPr/>
          <p:nvPr/>
        </p:nvSpPr>
        <p:spPr>
          <a:xfrm>
            <a:off x="2717187" y="5694172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право 29">
            <a:extLst>
              <a:ext uri="{FF2B5EF4-FFF2-40B4-BE49-F238E27FC236}">
                <a16:creationId xmlns:a16="http://schemas.microsoft.com/office/drawing/2014/main" id="{481B68E1-C777-40C9-81A6-7ADE989C8DC3}"/>
              </a:ext>
            </a:extLst>
          </p:cNvPr>
          <p:cNvSpPr/>
          <p:nvPr/>
        </p:nvSpPr>
        <p:spPr>
          <a:xfrm>
            <a:off x="5822802" y="5694172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30">
            <a:extLst>
              <a:ext uri="{FF2B5EF4-FFF2-40B4-BE49-F238E27FC236}">
                <a16:creationId xmlns:a16="http://schemas.microsoft.com/office/drawing/2014/main" id="{68B68096-4F1E-43B5-B42D-E03A09D947E6}"/>
              </a:ext>
            </a:extLst>
          </p:cNvPr>
          <p:cNvSpPr/>
          <p:nvPr/>
        </p:nvSpPr>
        <p:spPr>
          <a:xfrm>
            <a:off x="8855785" y="5703086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4908295-E4C2-4BB6-AA80-509BD86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81" y="1121883"/>
            <a:ext cx="3613839" cy="2565960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01113F1-BA98-4146-8315-7FE161FE3E61}"/>
              </a:ext>
            </a:extLst>
          </p:cNvPr>
          <p:cNvSpPr/>
          <p:nvPr/>
        </p:nvSpPr>
        <p:spPr>
          <a:xfrm>
            <a:off x="3974621" y="3760973"/>
            <a:ext cx="30935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EF7F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Автоматизация лаборатории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79B5A5E-D95E-4FF0-8E04-A821DF6B3044}"/>
              </a:ext>
            </a:extLst>
          </p:cNvPr>
          <p:cNvSpPr/>
          <p:nvPr/>
        </p:nvSpPr>
        <p:spPr>
          <a:xfrm>
            <a:off x="4348665" y="5123255"/>
            <a:ext cx="23454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EF7F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Выдача предписаний</a:t>
            </a:r>
          </a:p>
        </p:txBody>
      </p:sp>
    </p:spTree>
    <p:extLst>
      <p:ext uri="{BB962C8B-B14F-4D97-AF65-F5344CB8AC3E}">
        <p14:creationId xmlns:p14="http://schemas.microsoft.com/office/powerpoint/2010/main" val="8634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C5F7987-6553-4CFD-AECC-045D2009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6406" y="6356354"/>
            <a:ext cx="2743200" cy="365125"/>
          </a:xfrm>
        </p:spPr>
        <p:txBody>
          <a:bodyPr/>
          <a:lstStyle/>
          <a:p>
            <a:fld id="{2C1BA28D-53E1-49FD-BE1A-6E889B7BBBA9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D4355C-DF10-4CE2-9B79-F27E617F8E23}"/>
              </a:ext>
            </a:extLst>
          </p:cNvPr>
          <p:cNvSpPr txBox="1">
            <a:spLocks/>
          </p:cNvSpPr>
          <p:nvPr/>
        </p:nvSpPr>
        <p:spPr>
          <a:xfrm>
            <a:off x="3820586" y="156568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Перспективы развития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B1E7A-BF8E-4939-A367-CB542B3155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E6FDA15-8A38-4DD8-A67E-4B70F1FA5705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 descr="https://ozggym14.edumsko.ru/uploads/2000/1723/section/342088/mrsoo.jpg">
            <a:extLst>
              <a:ext uri="{FF2B5EF4-FFF2-40B4-BE49-F238E27FC236}">
                <a16:creationId xmlns:a16="http://schemas.microsoft.com/office/drawing/2014/main" id="{88A0AA56-BB7A-4B2F-8EBD-C2C4CBDD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06" y="5309679"/>
            <a:ext cx="1254831" cy="102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DE001FA-BC5E-48E7-A5EA-5C753D55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51" y="1027340"/>
            <a:ext cx="602824" cy="121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BFD5135-295C-4325-BD55-E00EC499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48" y="1084370"/>
            <a:ext cx="1077294" cy="109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75F1F1B9-63F4-447A-864B-3ECEABF64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891528"/>
              </p:ext>
            </p:extLst>
          </p:nvPr>
        </p:nvGraphicFramePr>
        <p:xfrm>
          <a:off x="3324460" y="2481137"/>
          <a:ext cx="5543079" cy="3487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6EC006B-956B-4CA9-AF10-B6E53631CB77}"/>
              </a:ext>
            </a:extLst>
          </p:cNvPr>
          <p:cNvSpPr txBox="1"/>
          <p:nvPr/>
        </p:nvSpPr>
        <p:spPr>
          <a:xfrm>
            <a:off x="7122673" y="1838000"/>
            <a:ext cx="279215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Планирование  на основе статистических данных</a:t>
            </a:r>
          </a:p>
          <a:p>
            <a:pPr>
              <a:lnSpc>
                <a:spcPct val="80000"/>
              </a:lnSpc>
            </a:pP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60CCD-0138-4886-B9DF-549B9F5ED560}"/>
              </a:ext>
            </a:extLst>
          </p:cNvPr>
          <p:cNvSpPr txBox="1"/>
          <p:nvPr/>
        </p:nvSpPr>
        <p:spPr>
          <a:xfrm>
            <a:off x="2097318" y="1550356"/>
            <a:ext cx="2250475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300">
                <a:latin typeface="+mn-lt"/>
              </a:defRPr>
            </a:lvl1pPr>
          </a:lstStyle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Контроль и перераспределение ресурсов в рамках портфеля    проектов</a:t>
            </a:r>
          </a:p>
          <a:p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9B04394-0CCE-4027-9EB7-2A0E21F6E998}"/>
              </a:ext>
            </a:extLst>
          </p:cNvPr>
          <p:cNvSpPr/>
          <p:nvPr/>
        </p:nvSpPr>
        <p:spPr>
          <a:xfrm>
            <a:off x="921968" y="5593753"/>
            <a:ext cx="3778383" cy="91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Электронный документооборот</a:t>
            </a:r>
          </a:p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ЛЕГАЛИЗОВАННЫЙ </a:t>
            </a:r>
          </a:p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на законодательном уровне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2B6619-9E17-4235-8A47-F70843C84A2D}"/>
              </a:ext>
            </a:extLst>
          </p:cNvPr>
          <p:cNvSpPr/>
          <p:nvPr/>
        </p:nvSpPr>
        <p:spPr>
          <a:xfrm>
            <a:off x="7686240" y="5668068"/>
            <a:ext cx="275703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Разработка интерактивных</a:t>
            </a:r>
          </a:p>
          <a:p>
            <a:pPr lvl="0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 карт автомобильных дорог,</a:t>
            </a:r>
          </a:p>
          <a:p>
            <a:pPr lvl="0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 прогнозирующих появление дефектов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73585B2-3DF1-49FE-BFC1-8FCB1E8994E8}"/>
              </a:ext>
            </a:extLst>
          </p:cNvPr>
          <p:cNvGrpSpPr/>
          <p:nvPr/>
        </p:nvGrpSpPr>
        <p:grpSpPr>
          <a:xfrm>
            <a:off x="6869283" y="2248298"/>
            <a:ext cx="1457347" cy="250807"/>
            <a:chOff x="3575241" y="4189561"/>
            <a:chExt cx="711021" cy="141150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A86093D-D530-4ED3-861A-37034BC0B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241" y="4189561"/>
              <a:ext cx="128351" cy="14115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E4351AE3-2374-49A7-A06B-29FF9C958F62}"/>
                </a:ext>
              </a:extLst>
            </p:cNvPr>
            <p:cNvCxnSpPr/>
            <p:nvPr/>
          </p:nvCxnSpPr>
          <p:spPr>
            <a:xfrm>
              <a:off x="3700300" y="4189561"/>
              <a:ext cx="585962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EF79D63-D8F6-43C5-93FC-8BE3ECE80CEB}"/>
              </a:ext>
            </a:extLst>
          </p:cNvPr>
          <p:cNvGrpSpPr/>
          <p:nvPr/>
        </p:nvGrpSpPr>
        <p:grpSpPr>
          <a:xfrm>
            <a:off x="7931665" y="3720219"/>
            <a:ext cx="1515694" cy="532405"/>
            <a:chOff x="3977514" y="4811192"/>
            <a:chExt cx="739488" cy="259754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D1208C8-D4B1-4BA6-9A2B-00FE5645B4FF}"/>
                </a:ext>
              </a:extLst>
            </p:cNvPr>
            <p:cNvCxnSpPr/>
            <p:nvPr/>
          </p:nvCxnSpPr>
          <p:spPr>
            <a:xfrm>
              <a:off x="3977514" y="4811192"/>
              <a:ext cx="332392" cy="259754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4A92768-A3B6-4792-906C-53BC5A0110B3}"/>
                </a:ext>
              </a:extLst>
            </p:cNvPr>
            <p:cNvCxnSpPr>
              <a:cxnSpLocks/>
            </p:cNvCxnSpPr>
            <p:nvPr/>
          </p:nvCxnSpPr>
          <p:spPr>
            <a:xfrm>
              <a:off x="4309906" y="5064938"/>
              <a:ext cx="407096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7CAB3AE-8061-4A83-A73F-160704DA457D}"/>
              </a:ext>
            </a:extLst>
          </p:cNvPr>
          <p:cNvCxnSpPr>
            <a:cxnSpLocks/>
          </p:cNvCxnSpPr>
          <p:nvPr/>
        </p:nvCxnSpPr>
        <p:spPr>
          <a:xfrm flipH="1">
            <a:off x="4665959" y="5812233"/>
            <a:ext cx="305429" cy="318297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8F2231B-4190-4F2E-9E8B-0ED94DF6F7FA}"/>
              </a:ext>
            </a:extLst>
          </p:cNvPr>
          <p:cNvCxnSpPr>
            <a:cxnSpLocks/>
          </p:cNvCxnSpPr>
          <p:nvPr/>
        </p:nvCxnSpPr>
        <p:spPr>
          <a:xfrm flipH="1">
            <a:off x="3146477" y="6130104"/>
            <a:ext cx="1519484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837EC2D-EC45-41AE-808C-95C7F4742191}"/>
              </a:ext>
            </a:extLst>
          </p:cNvPr>
          <p:cNvGrpSpPr/>
          <p:nvPr/>
        </p:nvGrpSpPr>
        <p:grpSpPr>
          <a:xfrm>
            <a:off x="2823132" y="2101308"/>
            <a:ext cx="2026681" cy="544787"/>
            <a:chOff x="2922375" y="2109817"/>
            <a:chExt cx="1515613" cy="323133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55D83CF5-125C-49D3-892A-F307B9C347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6121" y="2109819"/>
              <a:ext cx="421867" cy="323131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8E97CB6F-B82C-4C4D-8FB5-DACDECBD8EAE}"/>
                </a:ext>
              </a:extLst>
            </p:cNvPr>
            <p:cNvCxnSpPr/>
            <p:nvPr/>
          </p:nvCxnSpPr>
          <p:spPr>
            <a:xfrm flipH="1">
              <a:off x="2922375" y="2109817"/>
              <a:ext cx="1093745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41D7E36-56F6-4DF1-8FA7-EC2CD05EC075}"/>
              </a:ext>
            </a:extLst>
          </p:cNvPr>
          <p:cNvGrpSpPr/>
          <p:nvPr/>
        </p:nvGrpSpPr>
        <p:grpSpPr>
          <a:xfrm>
            <a:off x="2709287" y="4321491"/>
            <a:ext cx="1421320" cy="197798"/>
            <a:chOff x="2287928" y="4217919"/>
            <a:chExt cx="1294370" cy="165707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8CBA515-D077-4B05-8FE8-89F34E927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049" y="4217919"/>
              <a:ext cx="214249" cy="165707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C55AC567-161F-490F-9922-3FED2D9C9379}"/>
                </a:ext>
              </a:extLst>
            </p:cNvPr>
            <p:cNvCxnSpPr/>
            <p:nvPr/>
          </p:nvCxnSpPr>
          <p:spPr>
            <a:xfrm flipH="1">
              <a:off x="2287928" y="4383626"/>
              <a:ext cx="1080120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BD7F5B1-0D97-4961-85D0-0489685B747A}"/>
              </a:ext>
            </a:extLst>
          </p:cNvPr>
          <p:cNvGrpSpPr/>
          <p:nvPr/>
        </p:nvGrpSpPr>
        <p:grpSpPr>
          <a:xfrm>
            <a:off x="7226962" y="5594211"/>
            <a:ext cx="1923123" cy="621238"/>
            <a:chOff x="3354361" y="12178814"/>
            <a:chExt cx="657215" cy="621238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E5194E3-39F0-4A49-9132-1524E1B3A9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61" y="12178814"/>
              <a:ext cx="166260" cy="621238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E09B8E53-DB16-47D9-B029-243E4B9EB974}"/>
                </a:ext>
              </a:extLst>
            </p:cNvPr>
            <p:cNvCxnSpPr/>
            <p:nvPr/>
          </p:nvCxnSpPr>
          <p:spPr>
            <a:xfrm>
              <a:off x="3520621" y="12800052"/>
              <a:ext cx="490955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3" name="Picture 6">
            <a:extLst>
              <a:ext uri="{FF2B5EF4-FFF2-40B4-BE49-F238E27FC236}">
                <a16:creationId xmlns:a16="http://schemas.microsoft.com/office/drawing/2014/main" id="{F9A92998-46EA-420E-B3C1-772E7014A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/>
          <a:stretch/>
        </p:blipFill>
        <p:spPr bwMode="auto">
          <a:xfrm flipH="1">
            <a:off x="10819448" y="2927372"/>
            <a:ext cx="901165" cy="9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 descr="http://www.sbm-503.com.ua/upload/medialibrary/974/97424b666f58f8cd76adb15df2ce6e0a.png">
            <a:extLst>
              <a:ext uri="{FF2B5EF4-FFF2-40B4-BE49-F238E27FC236}">
                <a16:creationId xmlns:a16="http://schemas.microsoft.com/office/drawing/2014/main" id="{95F692DE-A49D-4C80-9953-C35221D8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4" y="3203266"/>
            <a:ext cx="1324164" cy="9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DC4F374-4D7E-4DA7-90DA-C06965D69DAC}"/>
              </a:ext>
            </a:extLst>
          </p:cNvPr>
          <p:cNvGrpSpPr/>
          <p:nvPr/>
        </p:nvGrpSpPr>
        <p:grpSpPr>
          <a:xfrm>
            <a:off x="9666262" y="4946806"/>
            <a:ext cx="1833344" cy="1041261"/>
            <a:chOff x="3769719" y="4795751"/>
            <a:chExt cx="1639958" cy="82857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E4C7F91-652D-418A-965F-4063B6973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16" y="4795751"/>
              <a:ext cx="1514861" cy="828570"/>
            </a:xfrm>
            <a:prstGeom prst="rect">
              <a:avLst/>
            </a:prstGeom>
          </p:spPr>
        </p:pic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950CC1DB-4047-4D31-B381-4CE3F4340C6F}"/>
                </a:ext>
              </a:extLst>
            </p:cNvPr>
            <p:cNvGrpSpPr/>
            <p:nvPr/>
          </p:nvGrpSpPr>
          <p:grpSpPr>
            <a:xfrm>
              <a:off x="3769719" y="5014201"/>
              <a:ext cx="1202099" cy="578349"/>
              <a:chOff x="2975005" y="4936253"/>
              <a:chExt cx="1547435" cy="759066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E0FB36B4-2DE7-4191-8B9C-200048108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450" y="4936253"/>
                <a:ext cx="1073990" cy="759066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B06DB524-D301-4C4B-9470-504987352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5005" y="5120646"/>
                <a:ext cx="614174" cy="434081"/>
              </a:xfrm>
              <a:prstGeom prst="rect">
                <a:avLst/>
              </a:prstGeom>
            </p:spPr>
          </p:pic>
        </p:grpSp>
      </p:grp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FD3BF98-F1A2-4BE8-8137-50A54836BDF2}"/>
              </a:ext>
            </a:extLst>
          </p:cNvPr>
          <p:cNvSpPr/>
          <p:nvPr/>
        </p:nvSpPr>
        <p:spPr>
          <a:xfrm>
            <a:off x="8600893" y="3588054"/>
            <a:ext cx="2669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Создание единой экосистемы в строительстве «Проектировщик-Подрядчик-Заказчик»</a:t>
            </a:r>
            <a:endParaRPr lang="ru-RU" sz="12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BB1614F-BF54-4A88-A455-AB4BFB21F878}"/>
              </a:ext>
            </a:extLst>
          </p:cNvPr>
          <p:cNvSpPr/>
          <p:nvPr/>
        </p:nvSpPr>
        <p:spPr>
          <a:xfrm>
            <a:off x="1343837" y="3981404"/>
            <a:ext cx="266913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Работа дорожной техники по загруженным цифровым моделям. Беспилотная съемка  и визуализация </a:t>
            </a:r>
          </a:p>
        </p:txBody>
      </p:sp>
    </p:spTree>
    <p:extLst>
      <p:ext uri="{BB962C8B-B14F-4D97-AF65-F5344CB8AC3E}">
        <p14:creationId xmlns:p14="http://schemas.microsoft.com/office/powerpoint/2010/main" val="39485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2E4FBA-3437-4D2A-B5B1-A2FB829F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/>
        </p:blipFill>
        <p:spPr>
          <a:xfrm>
            <a:off x="5343497" y="1579285"/>
            <a:ext cx="6753287" cy="527871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2C7283-5AE5-489E-B8DD-B55599EE5F20}"/>
              </a:ext>
            </a:extLst>
          </p:cNvPr>
          <p:cNvSpPr txBox="1">
            <a:spLocks/>
          </p:cNvSpPr>
          <p:nvPr/>
        </p:nvSpPr>
        <p:spPr>
          <a:xfrm>
            <a:off x="0" y="89185"/>
            <a:ext cx="8720142" cy="1697737"/>
          </a:xfrm>
          <a:prstGeom prst="rect">
            <a:avLst/>
          </a:prstGeom>
        </p:spPr>
        <p:txBody>
          <a:bodyPr vert="horz" lIns="112542" tIns="56271" rIns="112542" bIns="56271" rtlCol="0" anchor="b">
            <a:normAutofit/>
          </a:bodyPr>
          <a:lstStyle>
            <a:lvl1pPr algn="ctr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46" dirty="0">
                <a:latin typeface="+mn-lt"/>
              </a:rPr>
              <a:t>Спасибо за внимание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4EDC9-2BDB-4E84-BB9C-83B79024F4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0" y="3032930"/>
            <a:ext cx="6889804" cy="10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0" descr="M:\Отдел_торгов\Презентации\АСУП  к 06.03.2019\Базы для творчества\днк 2 металл .png">
            <a:extLst>
              <a:ext uri="{FF2B5EF4-FFF2-40B4-BE49-F238E27FC236}">
                <a16:creationId xmlns:a16="http://schemas.microsoft.com/office/drawing/2014/main" id="{55FED719-46EC-43FE-9B2B-3437074B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6099">
            <a:off x="1705789" y="1277412"/>
            <a:ext cx="7909059" cy="45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19FAF15F-EADE-472B-98AE-906BC90425FA}"/>
              </a:ext>
            </a:extLst>
          </p:cNvPr>
          <p:cNvSpPr/>
          <p:nvPr/>
        </p:nvSpPr>
        <p:spPr>
          <a:xfrm>
            <a:off x="942274" y="4769099"/>
            <a:ext cx="1759757" cy="398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BDA83B47-8694-4A09-9A42-A0FDFF0C36E1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Вызовы времени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2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39E1A854-BE01-4921-B3CD-D215EE4B093B}"/>
              </a:ext>
            </a:extLst>
          </p:cNvPr>
          <p:cNvSpPr txBox="1"/>
          <p:nvPr/>
        </p:nvSpPr>
        <p:spPr>
          <a:xfrm>
            <a:off x="933780" y="4814277"/>
            <a:ext cx="1768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cs typeface="Calibri" pitchFamily="34" charset="0"/>
              </a:rPr>
              <a:t>Цифровизация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008E578-8DCE-4AE4-B22E-AC89DA22A522}"/>
              </a:ext>
            </a:extLst>
          </p:cNvPr>
          <p:cNvGrpSpPr/>
          <p:nvPr/>
        </p:nvGrpSpPr>
        <p:grpSpPr>
          <a:xfrm>
            <a:off x="8955057" y="4194005"/>
            <a:ext cx="2952480" cy="1790521"/>
            <a:chOff x="8661502" y="3978452"/>
            <a:chExt cx="2952480" cy="1790521"/>
          </a:xfrm>
        </p:grpSpPr>
        <p:sp>
          <p:nvSpPr>
            <p:cNvPr id="116" name="Прямоугольник: скругленные углы 115">
              <a:extLst>
                <a:ext uri="{FF2B5EF4-FFF2-40B4-BE49-F238E27FC236}">
                  <a16:creationId xmlns:a16="http://schemas.microsoft.com/office/drawing/2014/main" id="{DA6F01BE-B428-40AA-9A86-D0CA657E7F6F}"/>
                </a:ext>
              </a:extLst>
            </p:cNvPr>
            <p:cNvSpPr/>
            <p:nvPr/>
          </p:nvSpPr>
          <p:spPr>
            <a:xfrm>
              <a:off x="8661502" y="3978452"/>
              <a:ext cx="2596718" cy="1790521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5EBABCE-EB82-4DF7-8D60-7DC6CA033967}"/>
                </a:ext>
              </a:extLst>
            </p:cNvPr>
            <p:cNvSpPr txBox="1"/>
            <p:nvPr/>
          </p:nvSpPr>
          <p:spPr>
            <a:xfrm>
              <a:off x="8870782" y="3999235"/>
              <a:ext cx="2743200" cy="1689897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b="1" dirty="0">
                  <a:solidFill>
                    <a:srgbClr val="EF7F1A"/>
                  </a:solidFill>
                  <a:cs typeface="Calibri" pitchFamily="34" charset="0"/>
                </a:rPr>
                <a:t>Успешность бизнеса:</a:t>
              </a:r>
            </a:p>
            <a:p>
              <a:pPr>
                <a:lnSpc>
                  <a:spcPct val="150000"/>
                </a:lnSpc>
              </a:pPr>
              <a:r>
                <a:rPr lang="ru-RU" b="1" dirty="0">
                  <a:solidFill>
                    <a:schemeClr val="tx2"/>
                  </a:solidFill>
                  <a:cs typeface="Calibri" pitchFamily="34" charset="0"/>
                </a:rPr>
                <a:t>- прозрачность</a:t>
              </a:r>
            </a:p>
            <a:p>
              <a:pPr>
                <a:lnSpc>
                  <a:spcPct val="150000"/>
                </a:lnSpc>
              </a:pPr>
              <a:r>
                <a:rPr lang="ru-RU" b="1" dirty="0">
                  <a:solidFill>
                    <a:schemeClr val="tx2"/>
                  </a:solidFill>
                  <a:cs typeface="Calibri" pitchFamily="34" charset="0"/>
                </a:rPr>
                <a:t>- управляемость</a:t>
              </a:r>
            </a:p>
            <a:p>
              <a:pPr>
                <a:lnSpc>
                  <a:spcPct val="150000"/>
                </a:lnSpc>
              </a:pPr>
              <a:r>
                <a:rPr lang="ru-RU" b="1" dirty="0">
                  <a:solidFill>
                    <a:schemeClr val="tx2"/>
                  </a:solidFill>
                  <a:cs typeface="Calibri" pitchFamily="34" charset="0"/>
                </a:rPr>
                <a:t>- мобильность</a:t>
              </a:r>
              <a:endParaRPr lang="ru-RU" sz="1600" b="1" dirty="0">
                <a:solidFill>
                  <a:schemeClr val="tx2"/>
                </a:solidFill>
                <a:cs typeface="Calibri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4F53A775-2D3C-47E2-BE9E-558B1F11CFAA}"/>
              </a:ext>
            </a:extLst>
          </p:cNvPr>
          <p:cNvSpPr txBox="1"/>
          <p:nvPr/>
        </p:nvSpPr>
        <p:spPr>
          <a:xfrm>
            <a:off x="3508496" y="2799306"/>
            <a:ext cx="1280847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2400" b="1" dirty="0">
                <a:solidFill>
                  <a:srgbClr val="EF7F1A"/>
                </a:solidFill>
                <a:cs typeface="Calibri" pitchFamily="34" charset="0"/>
              </a:rPr>
              <a:t>БИЗНЕС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E54E81E-BCFA-4AE5-8A28-81ECE09FF557}"/>
              </a:ext>
            </a:extLst>
          </p:cNvPr>
          <p:cNvSpPr txBox="1"/>
          <p:nvPr/>
        </p:nvSpPr>
        <p:spPr>
          <a:xfrm>
            <a:off x="5880736" y="4435533"/>
            <a:ext cx="1728192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FF99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dirty="0">
                <a:solidFill>
                  <a:srgbClr val="EF7F1A"/>
                </a:solidFill>
                <a:latin typeface="+mn-lt"/>
              </a:rPr>
              <a:t>ОБЩЕСТВО</a:t>
            </a:r>
          </a:p>
        </p:txBody>
      </p: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425E6CD3-FA6E-4E96-8E12-A0FC194D4EE0}"/>
              </a:ext>
            </a:extLst>
          </p:cNvPr>
          <p:cNvCxnSpPr/>
          <p:nvPr/>
        </p:nvCxnSpPr>
        <p:spPr>
          <a:xfrm>
            <a:off x="5091106" y="2112002"/>
            <a:ext cx="979097" cy="794263"/>
          </a:xfrm>
          <a:prstGeom prst="straightConnector1">
            <a:avLst/>
          </a:prstGeom>
          <a:ln w="28575" cap="rnd">
            <a:solidFill>
              <a:srgbClr val="EF7F1A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7EB8C639-0B97-49A4-B75B-AB47EBFD3971}"/>
              </a:ext>
            </a:extLst>
          </p:cNvPr>
          <p:cNvCxnSpPr>
            <a:cxnSpLocks/>
          </p:cNvCxnSpPr>
          <p:nvPr/>
        </p:nvCxnSpPr>
        <p:spPr>
          <a:xfrm>
            <a:off x="1378550" y="3434903"/>
            <a:ext cx="2334823" cy="759102"/>
          </a:xfrm>
          <a:prstGeom prst="straightConnector1">
            <a:avLst/>
          </a:prstGeom>
          <a:ln w="28575" cap="rnd">
            <a:solidFill>
              <a:srgbClr val="EF7F1A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E19CA422-865A-47A8-A0C2-5E52D1246262}"/>
              </a:ext>
            </a:extLst>
          </p:cNvPr>
          <p:cNvCxnSpPr/>
          <p:nvPr/>
        </p:nvCxnSpPr>
        <p:spPr>
          <a:xfrm flipV="1">
            <a:off x="2794285" y="4769099"/>
            <a:ext cx="1546169" cy="182556"/>
          </a:xfrm>
          <a:prstGeom prst="straightConnector1">
            <a:avLst/>
          </a:prstGeom>
          <a:ln w="28575" cap="rnd">
            <a:solidFill>
              <a:srgbClr val="EF7F1A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37E32F67-B37A-4653-8720-0F589B76A999}"/>
              </a:ext>
            </a:extLst>
          </p:cNvPr>
          <p:cNvCxnSpPr/>
          <p:nvPr/>
        </p:nvCxnSpPr>
        <p:spPr>
          <a:xfrm flipH="1">
            <a:off x="8142489" y="2210454"/>
            <a:ext cx="1378464" cy="337505"/>
          </a:xfrm>
          <a:prstGeom prst="straightConnector1">
            <a:avLst/>
          </a:prstGeom>
          <a:ln w="28575" cap="rnd">
            <a:solidFill>
              <a:srgbClr val="EF7F1A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Прямоугольник: скругленные углы 116">
            <a:extLst>
              <a:ext uri="{FF2B5EF4-FFF2-40B4-BE49-F238E27FC236}">
                <a16:creationId xmlns:a16="http://schemas.microsoft.com/office/drawing/2014/main" id="{021991E3-1A4E-41DC-9C4F-1E9A7CEB9700}"/>
              </a:ext>
            </a:extLst>
          </p:cNvPr>
          <p:cNvSpPr/>
          <p:nvPr/>
        </p:nvSpPr>
        <p:spPr>
          <a:xfrm>
            <a:off x="422848" y="2958853"/>
            <a:ext cx="1759757" cy="398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8AC2D85-E818-48D6-8BD9-E427C0A3E2C7}"/>
              </a:ext>
            </a:extLst>
          </p:cNvPr>
          <p:cNvSpPr txBox="1"/>
          <p:nvPr/>
        </p:nvSpPr>
        <p:spPr>
          <a:xfrm>
            <a:off x="414354" y="3004031"/>
            <a:ext cx="1768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cs typeface="Calibri" pitchFamily="34" charset="0"/>
              </a:rPr>
              <a:t>Автоматизация</a:t>
            </a:r>
          </a:p>
        </p:txBody>
      </p: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7E707E08-7898-4E42-8D6B-DAF2147C3157}"/>
              </a:ext>
            </a:extLst>
          </p:cNvPr>
          <p:cNvSpPr/>
          <p:nvPr/>
        </p:nvSpPr>
        <p:spPr>
          <a:xfrm>
            <a:off x="3240743" y="1899431"/>
            <a:ext cx="1759757" cy="398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15730AF-AC34-4BBB-BF95-ABA0C9353135}"/>
              </a:ext>
            </a:extLst>
          </p:cNvPr>
          <p:cNvSpPr txBox="1"/>
          <p:nvPr/>
        </p:nvSpPr>
        <p:spPr>
          <a:xfrm>
            <a:off x="3232249" y="1944609"/>
            <a:ext cx="1768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cs typeface="Calibri" pitchFamily="34" charset="0"/>
              </a:rPr>
              <a:t>Технологичность</a:t>
            </a:r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6C06F658-2325-4067-9FFC-28BD9D1F6569}"/>
              </a:ext>
            </a:extLst>
          </p:cNvPr>
          <p:cNvSpPr/>
          <p:nvPr/>
        </p:nvSpPr>
        <p:spPr>
          <a:xfrm>
            <a:off x="9594044" y="2011388"/>
            <a:ext cx="1759757" cy="398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64CAF5E-FA5A-498B-9E6C-70BC4F49E8CD}"/>
              </a:ext>
            </a:extLst>
          </p:cNvPr>
          <p:cNvSpPr txBox="1"/>
          <p:nvPr/>
        </p:nvSpPr>
        <p:spPr>
          <a:xfrm>
            <a:off x="9585550" y="2056566"/>
            <a:ext cx="1768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cs typeface="Calibri" pitchFamily="34" charset="0"/>
              </a:rPr>
              <a:t>Эффективность</a:t>
            </a:r>
          </a:p>
        </p:txBody>
      </p:sp>
    </p:spTree>
    <p:extLst>
      <p:ext uri="{BB962C8B-B14F-4D97-AF65-F5344CB8AC3E}">
        <p14:creationId xmlns:p14="http://schemas.microsoft.com/office/powerpoint/2010/main" val="5387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EBDF43-2386-408D-8339-A18D1AD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3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E52E4DE-CB40-4DF9-99C9-ABF01209A93B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Цели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05B6DE-DEE1-41FE-B435-AF1E2D713B82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48DBF-A091-49EC-82F4-A84B251585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8C185F-41EE-4A3F-A23F-71A71818E2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1" y="1839083"/>
            <a:ext cx="4268978" cy="359154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94ECDB-9A06-4F79-A9AF-9F7869C2E21C}"/>
              </a:ext>
            </a:extLst>
          </p:cNvPr>
          <p:cNvSpPr/>
          <p:nvPr/>
        </p:nvSpPr>
        <p:spPr>
          <a:xfrm>
            <a:off x="1493464" y="2819247"/>
            <a:ext cx="30347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F7F1A"/>
                </a:solidFill>
                <a:latin typeface="+mj-lt"/>
                <a:cs typeface="Calibri" panose="020F0502020204030204" pitchFamily="34" charset="0"/>
              </a:rPr>
              <a:t>ЦЕЛЬ:</a:t>
            </a:r>
          </a:p>
          <a:p>
            <a:endParaRPr lang="ru-RU" sz="2000" b="1" dirty="0">
              <a:solidFill>
                <a:srgbClr val="EF7F1A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ru-RU" sz="2000" dirty="0">
                <a:cs typeface="Calibri" panose="020F0502020204030204" pitchFamily="34" charset="0"/>
              </a:rPr>
              <a:t>Формирование единой интегрированной информационной среды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36EB90A-85AE-4B8A-A838-D02F7C0DDCE0}"/>
              </a:ext>
            </a:extLst>
          </p:cNvPr>
          <p:cNvGrpSpPr/>
          <p:nvPr/>
        </p:nvGrpSpPr>
        <p:grpSpPr>
          <a:xfrm>
            <a:off x="3820678" y="866273"/>
            <a:ext cx="6022606" cy="984952"/>
            <a:chOff x="3821109" y="1206617"/>
            <a:chExt cx="6022606" cy="98495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3E6E5693-9B7B-4A6B-B7D9-33FC74497165}"/>
                </a:ext>
              </a:extLst>
            </p:cNvPr>
            <p:cNvSpPr/>
            <p:nvPr/>
          </p:nvSpPr>
          <p:spPr>
            <a:xfrm>
              <a:off x="4512952" y="1390437"/>
              <a:ext cx="5330763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B54B8B-3265-45E5-A700-BE6BA2B2E3A6}"/>
                </a:ext>
              </a:extLst>
            </p:cNvPr>
            <p:cNvSpPr txBox="1"/>
            <p:nvPr/>
          </p:nvSpPr>
          <p:spPr>
            <a:xfrm>
              <a:off x="4789102" y="1439629"/>
              <a:ext cx="4949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Автоматическое информирование заинтересованных лиц об отклонениях от заданных параметров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B331525-ADDC-4496-9451-2CBB7ABE3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109" y="1206617"/>
              <a:ext cx="853948" cy="984952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16726F4-E32B-4DC5-A9E6-F37BBCFF5702}"/>
              </a:ext>
            </a:extLst>
          </p:cNvPr>
          <p:cNvGrpSpPr/>
          <p:nvPr/>
        </p:nvGrpSpPr>
        <p:grpSpPr>
          <a:xfrm>
            <a:off x="4512521" y="1743952"/>
            <a:ext cx="6027723" cy="984952"/>
            <a:chOff x="4194296" y="1816367"/>
            <a:chExt cx="6027723" cy="984952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5BCA7A09-4415-4D7B-BB3C-B8F4DDCA390E}"/>
                </a:ext>
              </a:extLst>
            </p:cNvPr>
            <p:cNvGrpSpPr/>
            <p:nvPr/>
          </p:nvGrpSpPr>
          <p:grpSpPr>
            <a:xfrm>
              <a:off x="4891256" y="1998041"/>
              <a:ext cx="5330763" cy="637146"/>
              <a:chOff x="4512952" y="1390437"/>
              <a:chExt cx="5330763" cy="637146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F3DF27C-20C5-4DD6-ABD0-E9C6FF8B507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CC225B-683D-497E-A403-7CD53260B41A}"/>
                  </a:ext>
                </a:extLst>
              </p:cNvPr>
              <p:cNvSpPr txBox="1"/>
              <p:nvPr/>
            </p:nvSpPr>
            <p:spPr>
              <a:xfrm>
                <a:off x="4789102" y="1439629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Исключить  брак при выпуске смесей и нарушение технологий</a:t>
                </a:r>
              </a:p>
            </p:txBody>
          </p:sp>
        </p:grp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9AA18C-AEC6-4DE8-AE4A-F1FF883F8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296" y="1816367"/>
              <a:ext cx="853948" cy="98495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B5C9F35-65ED-4CD4-BEFC-04082844686E}"/>
              </a:ext>
            </a:extLst>
          </p:cNvPr>
          <p:cNvGrpSpPr/>
          <p:nvPr/>
        </p:nvGrpSpPr>
        <p:grpSpPr>
          <a:xfrm>
            <a:off x="5007539" y="2673359"/>
            <a:ext cx="6010325" cy="984952"/>
            <a:chOff x="4887378" y="2880739"/>
            <a:chExt cx="6010325" cy="984952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7222CF1-159E-40D4-B4A5-82C209E0FE31}"/>
                </a:ext>
              </a:extLst>
            </p:cNvPr>
            <p:cNvGrpSpPr/>
            <p:nvPr/>
          </p:nvGrpSpPr>
          <p:grpSpPr>
            <a:xfrm>
              <a:off x="5566940" y="3073741"/>
              <a:ext cx="5330763" cy="637146"/>
              <a:chOff x="4512952" y="1390437"/>
              <a:chExt cx="5330763" cy="637146"/>
            </a:xfrm>
          </p:grpSpPr>
          <p:sp>
            <p:nvSpPr>
              <p:cNvPr id="38" name="Прямоугольник: скругленные углы 37">
                <a:extLst>
                  <a:ext uri="{FF2B5EF4-FFF2-40B4-BE49-F238E27FC236}">
                    <a16:creationId xmlns:a16="http://schemas.microsoft.com/office/drawing/2014/main" id="{F5FB6FA6-5240-4AF4-8D85-7FC92256212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069962-A307-43C6-8CBC-E7EC521752AE}"/>
                  </a:ext>
                </a:extLst>
              </p:cNvPr>
              <p:cNvSpPr txBox="1"/>
              <p:nvPr/>
            </p:nvSpPr>
            <p:spPr>
              <a:xfrm>
                <a:off x="4790705" y="1547350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Снизить себестоимость выполнения работ</a:t>
                </a: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437CBBF-3EAA-4B96-8644-74B2F76A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378" y="2880739"/>
              <a:ext cx="853948" cy="984952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381DD23-DEAD-4012-BD78-F6B4896FBA22}"/>
              </a:ext>
            </a:extLst>
          </p:cNvPr>
          <p:cNvGrpSpPr/>
          <p:nvPr/>
        </p:nvGrpSpPr>
        <p:grpSpPr>
          <a:xfrm>
            <a:off x="5007539" y="3772251"/>
            <a:ext cx="6013531" cy="984952"/>
            <a:chOff x="5166160" y="4058693"/>
            <a:chExt cx="6013531" cy="984952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88C0A9D6-329C-4B0F-BC45-CD9C6B1D13A7}"/>
                </a:ext>
              </a:extLst>
            </p:cNvPr>
            <p:cNvGrpSpPr/>
            <p:nvPr/>
          </p:nvGrpSpPr>
          <p:grpSpPr>
            <a:xfrm>
              <a:off x="5848928" y="4236983"/>
              <a:ext cx="5330763" cy="637146"/>
              <a:chOff x="4512952" y="1390437"/>
              <a:chExt cx="5330763" cy="637146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85A41B4-A646-4951-837E-A70E4401014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439FA23-8CFE-4855-A4BC-C51618C6A339}"/>
                  </a:ext>
                </a:extLst>
              </p:cNvPr>
              <p:cNvSpPr txBox="1"/>
              <p:nvPr/>
            </p:nvSpPr>
            <p:spPr>
              <a:xfrm>
                <a:off x="4789102" y="1439629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Снизить трудозатраты подразделений обеспечивающих производство</a:t>
                </a:r>
              </a:p>
            </p:txBody>
          </p:sp>
        </p:grp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BD156B1-2FD6-4687-86A4-C348583A8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160" y="4058693"/>
              <a:ext cx="853948" cy="98495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DF9C5E-9125-4618-86A4-3D62D156ED07}"/>
              </a:ext>
            </a:extLst>
          </p:cNvPr>
          <p:cNvGrpSpPr/>
          <p:nvPr/>
        </p:nvGrpSpPr>
        <p:grpSpPr>
          <a:xfrm>
            <a:off x="4573674" y="4701128"/>
            <a:ext cx="6037703" cy="984952"/>
            <a:chOff x="4654512" y="5036000"/>
            <a:chExt cx="6037703" cy="984952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DB832BF-69D2-49B4-8144-FA03014023DC}"/>
                </a:ext>
              </a:extLst>
            </p:cNvPr>
            <p:cNvGrpSpPr/>
            <p:nvPr/>
          </p:nvGrpSpPr>
          <p:grpSpPr>
            <a:xfrm>
              <a:off x="5361452" y="5218966"/>
              <a:ext cx="5330763" cy="637146"/>
              <a:chOff x="4512952" y="1390437"/>
              <a:chExt cx="5330763" cy="637146"/>
            </a:xfrm>
          </p:grpSpPr>
          <p:sp>
            <p:nvSpPr>
              <p:cNvPr id="42" name="Прямоугольник: скругленные углы 41">
                <a:extLst>
                  <a:ext uri="{FF2B5EF4-FFF2-40B4-BE49-F238E27FC236}">
                    <a16:creationId xmlns:a16="http://schemas.microsoft.com/office/drawing/2014/main" id="{247BFE0F-5DA7-4C5B-BC60-3504DB788B77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C7CB69-04D9-46D2-A511-D0CB88F1E180}"/>
                  </a:ext>
                </a:extLst>
              </p:cNvPr>
              <p:cNvSpPr txBox="1"/>
              <p:nvPr/>
            </p:nvSpPr>
            <p:spPr>
              <a:xfrm>
                <a:off x="4770390" y="1555121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00">
                  <a:defRPr/>
                </a:pPr>
                <a:r>
                  <a:rPr lang="ru-RU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Увеличить скорость бизнес - процессов</a:t>
                </a:r>
              </a:p>
            </p:txBody>
          </p:sp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6754E0A-A160-47DC-AFB1-8BD8E76A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512" y="5036000"/>
              <a:ext cx="853948" cy="984952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FAAC18B-2323-4753-9D1A-63AA3725CFCB}"/>
              </a:ext>
            </a:extLst>
          </p:cNvPr>
          <p:cNvGrpSpPr/>
          <p:nvPr/>
        </p:nvGrpSpPr>
        <p:grpSpPr>
          <a:xfrm>
            <a:off x="3820678" y="5636969"/>
            <a:ext cx="6051098" cy="984952"/>
            <a:chOff x="3423966" y="5904012"/>
            <a:chExt cx="6051098" cy="984952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80C6002-EBED-46D6-B873-FCDDCD00739B}"/>
                </a:ext>
              </a:extLst>
            </p:cNvPr>
            <p:cNvGrpSpPr/>
            <p:nvPr/>
          </p:nvGrpSpPr>
          <p:grpSpPr>
            <a:xfrm>
              <a:off x="4144301" y="6088411"/>
              <a:ext cx="5330763" cy="637146"/>
              <a:chOff x="4512952" y="1390437"/>
              <a:chExt cx="5330763" cy="637146"/>
            </a:xfrm>
          </p:grpSpPr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id="{1F9C839C-64DA-41D5-B092-216369121038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9D3ED80-963A-4691-80D4-FFDEDB19E4D0}"/>
                  </a:ext>
                </a:extLst>
              </p:cNvPr>
              <p:cNvSpPr txBox="1"/>
              <p:nvPr/>
            </p:nvSpPr>
            <p:spPr>
              <a:xfrm>
                <a:off x="4757634" y="1436904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Автоматизировать управленческий и производственный документооборот</a:t>
                </a:r>
                <a:endParaRPr lang="ru-RU" sz="1400" dirty="0"/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45FAD67A-BB44-408A-9853-CEA32FF36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966" y="5904012"/>
              <a:ext cx="853948" cy="98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7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вал 40">
            <a:extLst>
              <a:ext uri="{FF2B5EF4-FFF2-40B4-BE49-F238E27FC236}">
                <a16:creationId xmlns:a16="http://schemas.microsoft.com/office/drawing/2014/main" id="{94C1DFF7-AB19-4E5B-BD84-E468BF11E8C2}"/>
              </a:ext>
            </a:extLst>
          </p:cNvPr>
          <p:cNvSpPr/>
          <p:nvPr/>
        </p:nvSpPr>
        <p:spPr>
          <a:xfrm>
            <a:off x="3468342" y="1103585"/>
            <a:ext cx="5082113" cy="5082113"/>
          </a:xfrm>
          <a:prstGeom prst="ellipse">
            <a:avLst/>
          </a:prstGeom>
          <a:noFill/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E99DE79-1093-4BFA-9233-AE530A68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4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36BF06-AF14-4BAD-8027-957BAEA0E8C7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Структура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13E11CC-B05F-49C5-AD65-487902F4EFDA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7BCF6-CC35-4856-A06D-199916199E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5BAF7-D02C-4980-A0FC-0A1A7A87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2" y="2244055"/>
            <a:ext cx="2986114" cy="280117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37492A2-82EC-417A-874E-026490239C7E}"/>
              </a:ext>
            </a:extLst>
          </p:cNvPr>
          <p:cNvGrpSpPr/>
          <p:nvPr/>
        </p:nvGrpSpPr>
        <p:grpSpPr>
          <a:xfrm>
            <a:off x="573638" y="4082120"/>
            <a:ext cx="3503921" cy="1011389"/>
            <a:chOff x="47058" y="4046251"/>
            <a:chExt cx="3503921" cy="1011389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049684C-00C4-4E1C-89C3-D27AAF836AE1}"/>
                </a:ext>
              </a:extLst>
            </p:cNvPr>
            <p:cNvSpPr/>
            <p:nvPr/>
          </p:nvSpPr>
          <p:spPr>
            <a:xfrm>
              <a:off x="309188" y="4257903"/>
              <a:ext cx="2386251" cy="651694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AFE68D-7CED-4D5F-86A9-D382AD77DC7C}"/>
                </a:ext>
              </a:extLst>
            </p:cNvPr>
            <p:cNvSpPr txBox="1"/>
            <p:nvPr/>
          </p:nvSpPr>
          <p:spPr>
            <a:xfrm>
              <a:off x="47058" y="4229807"/>
              <a:ext cx="2386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Контроль</a:t>
              </a:r>
            </a:p>
            <a:p>
              <a:pPr algn="r"/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качества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1CE33C-993C-4AF4-A1C7-F3F266DF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097" y="4046251"/>
              <a:ext cx="1022882" cy="1011389"/>
            </a:xfrm>
            <a:prstGeom prst="rect">
              <a:avLst/>
            </a:prstGeom>
          </p:spPr>
        </p:pic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3866318-3CEA-4BDD-9970-195FE1F61A23}"/>
              </a:ext>
            </a:extLst>
          </p:cNvPr>
          <p:cNvSpPr/>
          <p:nvPr/>
        </p:nvSpPr>
        <p:spPr>
          <a:xfrm>
            <a:off x="8968216" y="4326445"/>
            <a:ext cx="2386251" cy="65169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02D365-1C39-4A64-ACDA-B7407FD12835}"/>
              </a:ext>
            </a:extLst>
          </p:cNvPr>
          <p:cNvSpPr txBox="1"/>
          <p:nvPr/>
        </p:nvSpPr>
        <p:spPr>
          <a:xfrm>
            <a:off x="9250590" y="4426904"/>
            <a:ext cx="2386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Планирование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35B944-8E1A-4ADE-89B4-FD76EC0B75C3}"/>
              </a:ext>
            </a:extLst>
          </p:cNvPr>
          <p:cNvGrpSpPr/>
          <p:nvPr/>
        </p:nvGrpSpPr>
        <p:grpSpPr>
          <a:xfrm>
            <a:off x="4516342" y="5446220"/>
            <a:ext cx="3516053" cy="921600"/>
            <a:chOff x="4975747" y="5548898"/>
            <a:chExt cx="3516053" cy="92160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97E02865-83E2-44D3-A679-0641F8EDF582}"/>
                </a:ext>
              </a:extLst>
            </p:cNvPr>
            <p:cNvSpPr/>
            <p:nvPr/>
          </p:nvSpPr>
          <p:spPr>
            <a:xfrm>
              <a:off x="5836381" y="5702294"/>
              <a:ext cx="2386251" cy="651694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C80242-C6A3-4849-BC2C-7F33133CF211}"/>
                </a:ext>
              </a:extLst>
            </p:cNvPr>
            <p:cNvSpPr txBox="1"/>
            <p:nvPr/>
          </p:nvSpPr>
          <p:spPr>
            <a:xfrm>
              <a:off x="6105549" y="5650476"/>
              <a:ext cx="2386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Строительный менеджмент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AD9BB0A-D301-4434-8D90-F500C0D2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747" y="5548898"/>
              <a:ext cx="1076005" cy="92160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B2EF3D3-0A41-4778-84EE-2006DEF68189}"/>
              </a:ext>
            </a:extLst>
          </p:cNvPr>
          <p:cNvGrpSpPr/>
          <p:nvPr/>
        </p:nvGrpSpPr>
        <p:grpSpPr>
          <a:xfrm>
            <a:off x="770364" y="2189075"/>
            <a:ext cx="8615612" cy="2898684"/>
            <a:chOff x="206621" y="2101516"/>
            <a:chExt cx="8615612" cy="2898684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F5844370-C044-4C55-85AD-C6897626386E}"/>
                </a:ext>
              </a:extLst>
            </p:cNvPr>
            <p:cNvSpPr/>
            <p:nvPr/>
          </p:nvSpPr>
          <p:spPr>
            <a:xfrm>
              <a:off x="206621" y="2144811"/>
              <a:ext cx="2386251" cy="651694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04922F-F0C2-43C5-8BEA-1D39F012ABED}"/>
                </a:ext>
              </a:extLst>
            </p:cNvPr>
            <p:cNvSpPr txBox="1"/>
            <p:nvPr/>
          </p:nvSpPr>
          <p:spPr>
            <a:xfrm>
              <a:off x="469127" y="2101516"/>
              <a:ext cx="19641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/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Управление персоналом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CCAEB2F-1CE6-4A75-A01F-C36D7CA4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098" y="4078600"/>
              <a:ext cx="1293135" cy="921600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15E05AF-E300-44E0-A1C4-DDD663D1C9FE}"/>
              </a:ext>
            </a:extLst>
          </p:cNvPr>
          <p:cNvGrpSpPr/>
          <p:nvPr/>
        </p:nvGrpSpPr>
        <p:grpSpPr>
          <a:xfrm>
            <a:off x="4516342" y="889094"/>
            <a:ext cx="3251423" cy="921953"/>
            <a:chOff x="4055166" y="889094"/>
            <a:chExt cx="3251423" cy="921953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CFE7AE57-8768-4C43-8E6A-0027C85B76E6}"/>
                </a:ext>
              </a:extLst>
            </p:cNvPr>
            <p:cNvSpPr/>
            <p:nvPr/>
          </p:nvSpPr>
          <p:spPr>
            <a:xfrm>
              <a:off x="4920338" y="1017335"/>
              <a:ext cx="2386251" cy="651694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7F06AF-414F-4C5A-8BDA-D26473B6D935}"/>
                </a:ext>
              </a:extLst>
            </p:cNvPr>
            <p:cNvSpPr txBox="1"/>
            <p:nvPr/>
          </p:nvSpPr>
          <p:spPr>
            <a:xfrm>
              <a:off x="5189506" y="965517"/>
              <a:ext cx="21170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Управление автотранспортом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E8AC4B1-C373-4F19-B4A7-634804211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166" y="889094"/>
              <a:ext cx="1134340" cy="921953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1500A16-CF62-467B-AB59-18E797DE3248}"/>
              </a:ext>
            </a:extLst>
          </p:cNvPr>
          <p:cNvGrpSpPr/>
          <p:nvPr/>
        </p:nvGrpSpPr>
        <p:grpSpPr>
          <a:xfrm>
            <a:off x="8090650" y="2139600"/>
            <a:ext cx="3517745" cy="921600"/>
            <a:chOff x="7629474" y="2139600"/>
            <a:chExt cx="3517745" cy="921600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86D3C933-AD94-4CD9-B0FB-0098983A5CE8}"/>
                </a:ext>
              </a:extLst>
            </p:cNvPr>
            <p:cNvSpPr/>
            <p:nvPr/>
          </p:nvSpPr>
          <p:spPr>
            <a:xfrm>
              <a:off x="8491800" y="2298275"/>
              <a:ext cx="2386251" cy="651694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C5D9FD-EED5-49FD-A341-72FCCB565565}"/>
                </a:ext>
              </a:extLst>
            </p:cNvPr>
            <p:cNvSpPr txBox="1"/>
            <p:nvPr/>
          </p:nvSpPr>
          <p:spPr>
            <a:xfrm>
              <a:off x="8760968" y="2246457"/>
              <a:ext cx="2386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Вспомогательное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производство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388BDDE-B2DD-4563-8549-50DF8F13D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9474" y="2139600"/>
              <a:ext cx="1131494" cy="9216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88CFD5-C908-4AA0-9773-275421BC99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20" y="2082218"/>
            <a:ext cx="1158032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69A26C0-253E-4EA5-81B6-770EF7D2629A}"/>
              </a:ext>
            </a:extLst>
          </p:cNvPr>
          <p:cNvSpPr/>
          <p:nvPr/>
        </p:nvSpPr>
        <p:spPr>
          <a:xfrm>
            <a:off x="1906266" y="1730021"/>
            <a:ext cx="6704335" cy="126132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F6C49F-308D-4E32-9AF6-48ED8330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5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4F9BA45-3AA4-410A-9EA2-ED95A78813A2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Управление персоналом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1AEF3C0-63E0-4248-930C-B56C43A66246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716A1B-3677-48EF-985F-55BE3ADCA3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9D3D7-484B-4D22-B68F-75BEDDC9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2" y="1463925"/>
            <a:ext cx="2192242" cy="1744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E35FD1-95C0-4B23-B900-10EAB33233B6}"/>
              </a:ext>
            </a:extLst>
          </p:cNvPr>
          <p:cNvSpPr txBox="1"/>
          <p:nvPr/>
        </p:nvSpPr>
        <p:spPr>
          <a:xfrm>
            <a:off x="2786344" y="1726917"/>
            <a:ext cx="5919672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EF7F1A"/>
                </a:solidFill>
                <a:cs typeface="Calibri" panose="020F0502020204030204" pitchFamily="34" charset="0"/>
              </a:rPr>
              <a:t>Результаты: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Снижение производственного травматизма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Исключение работы сотрудников в состоянии опьянения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Сокращение численности участков на 5%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D04E3F8-27AD-40F3-8878-54FEF2D8D6C8}"/>
              </a:ext>
            </a:extLst>
          </p:cNvPr>
          <p:cNvSpPr/>
          <p:nvPr/>
        </p:nvSpPr>
        <p:spPr>
          <a:xfrm>
            <a:off x="1695799" y="3897483"/>
            <a:ext cx="2192242" cy="752538"/>
          </a:xfrm>
          <a:prstGeom prst="roundRect">
            <a:avLst/>
          </a:prstGeom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9F77E-6502-4465-87D0-C6DDB1EFC0F3}"/>
              </a:ext>
            </a:extLst>
          </p:cNvPr>
          <p:cNvSpPr txBox="1"/>
          <p:nvPr/>
        </p:nvSpPr>
        <p:spPr>
          <a:xfrm>
            <a:off x="1695799" y="3975990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Идентификация и освидетельствование на алкоголь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0733C4C-F5C3-447B-967E-EFA8635102B9}"/>
              </a:ext>
            </a:extLst>
          </p:cNvPr>
          <p:cNvGrpSpPr/>
          <p:nvPr/>
        </p:nvGrpSpPr>
        <p:grpSpPr>
          <a:xfrm>
            <a:off x="9023546" y="806471"/>
            <a:ext cx="3023354" cy="5988181"/>
            <a:chOff x="-17318" y="756204"/>
            <a:chExt cx="3245732" cy="6565725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923C347-2748-4A11-A9A9-1574CFA6308D}"/>
                </a:ext>
              </a:extLst>
            </p:cNvPr>
            <p:cNvGrpSpPr/>
            <p:nvPr/>
          </p:nvGrpSpPr>
          <p:grpSpPr>
            <a:xfrm>
              <a:off x="-17318" y="756204"/>
              <a:ext cx="3245684" cy="4403148"/>
              <a:chOff x="-17318" y="756204"/>
              <a:chExt cx="3245684" cy="4403148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8EAB9170-958A-4671-A9AD-A68527ADE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318" y="756204"/>
                <a:ext cx="3245684" cy="2243562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AD97D29B-740E-4C0F-A3FF-AC30D2E32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874" y="2996731"/>
                <a:ext cx="3244240" cy="2162621"/>
              </a:xfrm>
              <a:prstGeom prst="rect">
                <a:avLst/>
              </a:prstGeom>
            </p:spPr>
          </p:pic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2CB0CE1-151D-4E09-B121-BB4FE0CB1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7318" y="5158107"/>
              <a:ext cx="3245732" cy="2163822"/>
            </a:xfrm>
            <a:prstGeom prst="rect">
              <a:avLst/>
            </a:prstGeom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8DD874C-A21D-4651-9C42-BCD7ED6DDE6E}"/>
              </a:ext>
            </a:extLst>
          </p:cNvPr>
          <p:cNvSpPr/>
          <p:nvPr/>
        </p:nvSpPr>
        <p:spPr>
          <a:xfrm>
            <a:off x="4117262" y="3897483"/>
            <a:ext cx="2192242" cy="752538"/>
          </a:xfrm>
          <a:prstGeom prst="roundRect">
            <a:avLst/>
          </a:prstGeom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CC0B58-61A3-4420-8B06-4C223C953897}"/>
              </a:ext>
            </a:extLst>
          </p:cNvPr>
          <p:cNvSpPr txBox="1"/>
          <p:nvPr/>
        </p:nvSpPr>
        <p:spPr>
          <a:xfrm>
            <a:off x="4117262" y="3975990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Контроль прохождения необходимых инструктажей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9B3BC1B-3B26-4879-98BE-B6B997DED50A}"/>
              </a:ext>
            </a:extLst>
          </p:cNvPr>
          <p:cNvSpPr/>
          <p:nvPr/>
        </p:nvSpPr>
        <p:spPr>
          <a:xfrm>
            <a:off x="6513774" y="3897483"/>
            <a:ext cx="2192242" cy="752538"/>
          </a:xfrm>
          <a:prstGeom prst="roundRect">
            <a:avLst/>
          </a:prstGeom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0F24DF-C92C-47F1-8F04-FBE267C9BEDC}"/>
              </a:ext>
            </a:extLst>
          </p:cNvPr>
          <p:cNvSpPr txBox="1"/>
          <p:nvPr/>
        </p:nvSpPr>
        <p:spPr>
          <a:xfrm>
            <a:off x="6519114" y="4033686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Эффективное рабочее время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BF5E513-45DD-4A37-AE45-D72F42892CB2}"/>
              </a:ext>
            </a:extLst>
          </p:cNvPr>
          <p:cNvSpPr/>
          <p:nvPr/>
        </p:nvSpPr>
        <p:spPr>
          <a:xfrm>
            <a:off x="1695799" y="5161387"/>
            <a:ext cx="2192242" cy="963093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B75701-F05D-4103-9A04-0716C91EC059}"/>
              </a:ext>
            </a:extLst>
          </p:cNvPr>
          <p:cNvSpPr txBox="1"/>
          <p:nvPr/>
        </p:nvSpPr>
        <p:spPr>
          <a:xfrm>
            <a:off x="1695799" y="5259943"/>
            <a:ext cx="2197582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Сотрудник не вышел на смену</a:t>
            </a:r>
          </a:p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Подозрение на алкоголь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7A87EC1-DCFA-4074-8740-6E3F53418F42}"/>
              </a:ext>
            </a:extLst>
          </p:cNvPr>
          <p:cNvSpPr/>
          <p:nvPr/>
        </p:nvSpPr>
        <p:spPr>
          <a:xfrm>
            <a:off x="4117262" y="5161388"/>
            <a:ext cx="2192242" cy="963094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4789BB-5366-471C-9F35-EB831C40FF72}"/>
              </a:ext>
            </a:extLst>
          </p:cNvPr>
          <p:cNvSpPr txBox="1"/>
          <p:nvPr/>
        </p:nvSpPr>
        <p:spPr>
          <a:xfrm>
            <a:off x="4117262" y="5305918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Включение в план-задание сотрудника без инструктажа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47805E0-D234-49E8-9CBF-75C3637C3D0F}"/>
              </a:ext>
            </a:extLst>
          </p:cNvPr>
          <p:cNvSpPr/>
          <p:nvPr/>
        </p:nvSpPr>
        <p:spPr>
          <a:xfrm>
            <a:off x="6513774" y="5161387"/>
            <a:ext cx="2192242" cy="963095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75FE7-F53F-4473-931A-99116CFC372D}"/>
              </a:ext>
            </a:extLst>
          </p:cNvPr>
          <p:cNvSpPr txBox="1"/>
          <p:nvPr/>
        </p:nvSpPr>
        <p:spPr>
          <a:xfrm>
            <a:off x="6573074" y="5208969"/>
            <a:ext cx="21975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Высвобождение сотрудников при неработающем ведущем ресурсе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AF96295-85A3-4CF9-8BB4-C8F66A9A2645}"/>
              </a:ext>
            </a:extLst>
          </p:cNvPr>
          <p:cNvSpPr/>
          <p:nvPr/>
        </p:nvSpPr>
        <p:spPr>
          <a:xfrm>
            <a:off x="9023502" y="806471"/>
            <a:ext cx="3023354" cy="5988183"/>
          </a:xfrm>
          <a:prstGeom prst="rect">
            <a:avLst/>
          </a:prstGeom>
          <a:noFill/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A68D6F19-1E4E-4E74-8F77-4A77E92107FB}"/>
              </a:ext>
            </a:extLst>
          </p:cNvPr>
          <p:cNvSpPr/>
          <p:nvPr/>
        </p:nvSpPr>
        <p:spPr>
          <a:xfrm>
            <a:off x="214684" y="5765761"/>
            <a:ext cx="1324947" cy="555537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B00437-C5FA-48A1-8029-696B202E9A2B}"/>
              </a:ext>
            </a:extLst>
          </p:cNvPr>
          <p:cNvSpPr txBox="1"/>
          <p:nvPr/>
        </p:nvSpPr>
        <p:spPr>
          <a:xfrm>
            <a:off x="254912" y="5841167"/>
            <a:ext cx="12366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Сигнальныймаркер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B39DF82-BD16-4AC5-8A03-6F25E99E7A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4" y="4989234"/>
            <a:ext cx="1041257" cy="8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1F7B29F-B548-4D43-85B5-CCB559D3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6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36295C-4F1B-4B54-85ED-63377F72B616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Управление автотранспортом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E351BBF-92BD-47BC-9A23-B3C210515361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BFC6F11-DC5B-4484-9D42-FE81805FB892}"/>
              </a:ext>
            </a:extLst>
          </p:cNvPr>
          <p:cNvSpPr/>
          <p:nvPr/>
        </p:nvSpPr>
        <p:spPr>
          <a:xfrm>
            <a:off x="4949936" y="1454845"/>
            <a:ext cx="6704335" cy="17216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F0F13689-1A9E-4448-A3A8-2AA9020DEBCD}"/>
              </a:ext>
            </a:extLst>
          </p:cNvPr>
          <p:cNvSpPr txBox="1">
            <a:spLocks/>
          </p:cNvSpPr>
          <p:nvPr/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1BA28D-53E1-49FD-BE1A-6E889B7BBBA9}" type="slidenum">
              <a:rPr lang="ru-RU" smtClean="0"/>
              <a:pPr/>
              <a:t>6</a:t>
            </a:fld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462CE0-903E-4BBB-8674-0E774F3A4CB3}"/>
              </a:ext>
            </a:extLst>
          </p:cNvPr>
          <p:cNvSpPr txBox="1"/>
          <p:nvPr/>
        </p:nvSpPr>
        <p:spPr>
          <a:xfrm>
            <a:off x="5830014" y="1451741"/>
            <a:ext cx="5919672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EF7F1A"/>
                </a:solidFill>
                <a:cs typeface="Calibri" panose="020F0502020204030204" pitchFamily="34" charset="0"/>
              </a:rPr>
              <a:t>Результаты: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Повышение эффективности работы собственной техники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Сокращение числа наемной техники на 10%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Исключение ошибок человеческого фактора и «приписок»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Автоматическое формирование документации (путевые листы, ТТН)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B8D9705-561E-4C06-9994-28F0E23CA9C4}"/>
              </a:ext>
            </a:extLst>
          </p:cNvPr>
          <p:cNvSpPr/>
          <p:nvPr/>
        </p:nvSpPr>
        <p:spPr>
          <a:xfrm>
            <a:off x="4739469" y="3897483"/>
            <a:ext cx="2192242" cy="752538"/>
          </a:xfrm>
          <a:prstGeom prst="roundRect">
            <a:avLst/>
          </a:prstGeom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8EC3C-DBF1-4DFB-8788-265CCA398DF5}"/>
              </a:ext>
            </a:extLst>
          </p:cNvPr>
          <p:cNvSpPr txBox="1"/>
          <p:nvPr/>
        </p:nvSpPr>
        <p:spPr>
          <a:xfrm>
            <a:off x="4739469" y="3975990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Идентификация и освидетельствование на алкоголь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968203D-70CE-430F-8682-091C93A57164}"/>
              </a:ext>
            </a:extLst>
          </p:cNvPr>
          <p:cNvSpPr/>
          <p:nvPr/>
        </p:nvSpPr>
        <p:spPr>
          <a:xfrm>
            <a:off x="7160932" y="3897483"/>
            <a:ext cx="2192242" cy="752538"/>
          </a:xfrm>
          <a:prstGeom prst="roundRect">
            <a:avLst/>
          </a:prstGeom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A6402C-356D-4C85-BDA8-AEB06B1D6917}"/>
              </a:ext>
            </a:extLst>
          </p:cNvPr>
          <p:cNvSpPr txBox="1"/>
          <p:nvPr/>
        </p:nvSpPr>
        <p:spPr>
          <a:xfrm>
            <a:off x="7160932" y="3975990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Контроль прохождения необходимых инструктажей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5A81D69-4750-43BC-9AE6-EF33FC50733C}"/>
              </a:ext>
            </a:extLst>
          </p:cNvPr>
          <p:cNvSpPr/>
          <p:nvPr/>
        </p:nvSpPr>
        <p:spPr>
          <a:xfrm>
            <a:off x="9557444" y="3897483"/>
            <a:ext cx="2192242" cy="752538"/>
          </a:xfrm>
          <a:prstGeom prst="roundRect">
            <a:avLst/>
          </a:prstGeom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797AA-F02E-4CAE-B4C7-EFA1432DB46A}"/>
              </a:ext>
            </a:extLst>
          </p:cNvPr>
          <p:cNvSpPr txBox="1"/>
          <p:nvPr/>
        </p:nvSpPr>
        <p:spPr>
          <a:xfrm>
            <a:off x="9562784" y="4033686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Эффективное рабочее время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C58A147-4CDA-4986-BC60-E14C71056A4D}"/>
              </a:ext>
            </a:extLst>
          </p:cNvPr>
          <p:cNvSpPr/>
          <p:nvPr/>
        </p:nvSpPr>
        <p:spPr>
          <a:xfrm>
            <a:off x="4739469" y="5161387"/>
            <a:ext cx="2192242" cy="963093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0B4904-41D5-4DC9-979F-A8E6D4FBBE54}"/>
              </a:ext>
            </a:extLst>
          </p:cNvPr>
          <p:cNvSpPr txBox="1"/>
          <p:nvPr/>
        </p:nvSpPr>
        <p:spPr>
          <a:xfrm>
            <a:off x="4773325" y="5419684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Выезд техники за установленные границы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B1BA64B-BBDF-4DDE-AAFC-C3AF073BB5B2}"/>
              </a:ext>
            </a:extLst>
          </p:cNvPr>
          <p:cNvSpPr/>
          <p:nvPr/>
        </p:nvSpPr>
        <p:spPr>
          <a:xfrm>
            <a:off x="7160932" y="5161388"/>
            <a:ext cx="2192242" cy="963094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B10A29-06D5-4C3B-9F9B-72D5CBD3305C}"/>
              </a:ext>
            </a:extLst>
          </p:cNvPr>
          <p:cNvSpPr txBox="1"/>
          <p:nvPr/>
        </p:nvSpPr>
        <p:spPr>
          <a:xfrm>
            <a:off x="7160932" y="5305918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Остановка транспорта более допустимого времени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B7BD1D1-89E6-4BE7-AA2D-8CA95E80EAFA}"/>
              </a:ext>
            </a:extLst>
          </p:cNvPr>
          <p:cNvSpPr/>
          <p:nvPr/>
        </p:nvSpPr>
        <p:spPr>
          <a:xfrm>
            <a:off x="9557444" y="5161387"/>
            <a:ext cx="2192242" cy="963095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8968AE-2CD9-4227-9900-18321EACC376}"/>
              </a:ext>
            </a:extLst>
          </p:cNvPr>
          <p:cNvSpPr txBox="1"/>
          <p:nvPr/>
        </p:nvSpPr>
        <p:spPr>
          <a:xfrm>
            <a:off x="9596640" y="5413739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Превышен расход топлива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79B0F43-DC4F-47D4-916C-02D3F0E7C828}"/>
              </a:ext>
            </a:extLst>
          </p:cNvPr>
          <p:cNvSpPr/>
          <p:nvPr/>
        </p:nvSpPr>
        <p:spPr>
          <a:xfrm>
            <a:off x="3258354" y="5765761"/>
            <a:ext cx="1324947" cy="555537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C4C88E-490A-4466-9033-7B7CE649F79E}"/>
              </a:ext>
            </a:extLst>
          </p:cNvPr>
          <p:cNvSpPr txBox="1"/>
          <p:nvPr/>
        </p:nvSpPr>
        <p:spPr>
          <a:xfrm>
            <a:off x="3298582" y="5841167"/>
            <a:ext cx="12366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Сигнальныймаркер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1D51D98-9C47-4F67-BED5-E6E3235CB1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64" y="4989234"/>
            <a:ext cx="1041257" cy="8918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59EE69-CEB8-4D63-AEB6-E94B2CF4B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94" y="1474261"/>
            <a:ext cx="2118254" cy="17216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007ACC-A9E2-4237-B773-C9EC16EF7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" y="837249"/>
            <a:ext cx="3105106" cy="20702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9952E0-9C68-4735-AA31-583951DD0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" y="2695992"/>
            <a:ext cx="3099956" cy="206663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809211B-209C-4E07-94DC-A0D6EF2F7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" y="4754384"/>
            <a:ext cx="3099957" cy="206663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FF7A4DE-866D-4792-A5D7-76ADDA5A8948}"/>
              </a:ext>
            </a:extLst>
          </p:cNvPr>
          <p:cNvSpPr/>
          <p:nvPr/>
        </p:nvSpPr>
        <p:spPr>
          <a:xfrm>
            <a:off x="42566" y="828407"/>
            <a:ext cx="3099956" cy="5995363"/>
          </a:xfrm>
          <a:prstGeom prst="rect">
            <a:avLst/>
          </a:prstGeom>
          <a:noFill/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3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7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36295C-4F1B-4B54-85ED-63377F72B616}"/>
              </a:ext>
            </a:extLst>
          </p:cNvPr>
          <p:cNvSpPr txBox="1">
            <a:spLocks/>
          </p:cNvSpPr>
          <p:nvPr/>
        </p:nvSpPr>
        <p:spPr>
          <a:xfrm>
            <a:off x="3800922" y="246352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Вспомогательное производство. Складское хозяйство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7">
            <a:extLst>
              <a:ext uri="{FF2B5EF4-FFF2-40B4-BE49-F238E27FC236}">
                <a16:creationId xmlns:a16="http://schemas.microsoft.com/office/drawing/2014/main" id="{B69A26C0-253E-4EA5-81B6-770EF7D2629A}"/>
              </a:ext>
            </a:extLst>
          </p:cNvPr>
          <p:cNvSpPr/>
          <p:nvPr/>
        </p:nvSpPr>
        <p:spPr>
          <a:xfrm>
            <a:off x="6148888" y="1121883"/>
            <a:ext cx="5491844" cy="236252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35FD1-95C0-4B23-B900-10EAB33233B6}"/>
              </a:ext>
            </a:extLst>
          </p:cNvPr>
          <p:cNvSpPr txBox="1"/>
          <p:nvPr/>
        </p:nvSpPr>
        <p:spPr>
          <a:xfrm>
            <a:off x="6134025" y="1194334"/>
            <a:ext cx="5443520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EF7F1A"/>
                </a:solidFill>
                <a:cs typeface="Calibri" panose="020F0502020204030204" pitchFamily="34" charset="0"/>
              </a:rPr>
              <a:t>Результаты: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Исключение простоев по причине несвоевременной заявки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Сокращение трудозатрат на оформление документации на 10%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Своевременное списание материала в учетной базе</a:t>
            </a:r>
          </a:p>
          <a:p>
            <a:pPr marL="285750" indent="-285750" defTabSz="6000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>
                <a:cs typeface="Calibri" panose="020F0502020204030204" pitchFamily="34" charset="0"/>
              </a:rPr>
              <a:t>Мониторинг обеспеченности ресурсами в режиме реального времени</a:t>
            </a:r>
          </a:p>
        </p:txBody>
      </p:sp>
      <p:sp>
        <p:nvSpPr>
          <p:cNvPr id="8" name="Прямоугольник: скругленные углы 41">
            <a:extLst>
              <a:ext uri="{FF2B5EF4-FFF2-40B4-BE49-F238E27FC236}">
                <a16:creationId xmlns:a16="http://schemas.microsoft.com/office/drawing/2014/main" id="{A68D6F19-1E4E-4E74-8F77-4A77E92107FB}"/>
              </a:ext>
            </a:extLst>
          </p:cNvPr>
          <p:cNvSpPr/>
          <p:nvPr/>
        </p:nvSpPr>
        <p:spPr>
          <a:xfrm>
            <a:off x="1414219" y="5800817"/>
            <a:ext cx="1324947" cy="555537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00437-C5FA-48A1-8029-696B202E9A2B}"/>
              </a:ext>
            </a:extLst>
          </p:cNvPr>
          <p:cNvSpPr txBox="1"/>
          <p:nvPr/>
        </p:nvSpPr>
        <p:spPr>
          <a:xfrm>
            <a:off x="1454447" y="5876223"/>
            <a:ext cx="12366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Сигнальныймаркер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39DF82-BD16-4AC5-8A03-6F25E99E7A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29" y="5024290"/>
            <a:ext cx="1041257" cy="891839"/>
          </a:xfrm>
          <a:prstGeom prst="rect">
            <a:avLst/>
          </a:prstGeom>
        </p:spPr>
      </p:pic>
      <p:sp>
        <p:nvSpPr>
          <p:cNvPr id="11" name="Прямоугольник: скругленные углы 34">
            <a:extLst>
              <a:ext uri="{FF2B5EF4-FFF2-40B4-BE49-F238E27FC236}">
                <a16:creationId xmlns:a16="http://schemas.microsoft.com/office/drawing/2014/main" id="{5BF5E513-45DD-4A37-AE45-D72F42892CB2}"/>
              </a:ext>
            </a:extLst>
          </p:cNvPr>
          <p:cNvSpPr/>
          <p:nvPr/>
        </p:nvSpPr>
        <p:spPr>
          <a:xfrm>
            <a:off x="2895334" y="5196443"/>
            <a:ext cx="2192242" cy="963093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75701-F05D-4103-9A04-0716C91EC059}"/>
              </a:ext>
            </a:extLst>
          </p:cNvPr>
          <p:cNvSpPr txBox="1"/>
          <p:nvPr/>
        </p:nvSpPr>
        <p:spPr>
          <a:xfrm>
            <a:off x="2938096" y="5534873"/>
            <a:ext cx="219758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Контроль нормы расхода </a:t>
            </a:r>
          </a:p>
        </p:txBody>
      </p:sp>
      <p:sp>
        <p:nvSpPr>
          <p:cNvPr id="13" name="Прямоугольник: скругленные углы 36">
            <a:extLst>
              <a:ext uri="{FF2B5EF4-FFF2-40B4-BE49-F238E27FC236}">
                <a16:creationId xmlns:a16="http://schemas.microsoft.com/office/drawing/2014/main" id="{87A87EC1-DCFA-4074-8740-6E3F53418F42}"/>
              </a:ext>
            </a:extLst>
          </p:cNvPr>
          <p:cNvSpPr/>
          <p:nvPr/>
        </p:nvSpPr>
        <p:spPr>
          <a:xfrm>
            <a:off x="5316797" y="5196444"/>
            <a:ext cx="2192242" cy="963094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789BB-5366-471C-9F35-EB831C40FF72}"/>
              </a:ext>
            </a:extLst>
          </p:cNvPr>
          <p:cNvSpPr txBox="1"/>
          <p:nvPr/>
        </p:nvSpPr>
        <p:spPr>
          <a:xfrm>
            <a:off x="5328990" y="5437923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Выявлен брак на месте производства работ</a:t>
            </a: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447805E0-D234-49E8-9CBF-75C3637C3D0F}"/>
              </a:ext>
            </a:extLst>
          </p:cNvPr>
          <p:cNvSpPr/>
          <p:nvPr/>
        </p:nvSpPr>
        <p:spPr>
          <a:xfrm>
            <a:off x="7713309" y="5196443"/>
            <a:ext cx="2192242" cy="963095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75FE7-F53F-4473-931A-99116CFC372D}"/>
              </a:ext>
            </a:extLst>
          </p:cNvPr>
          <p:cNvSpPr txBox="1"/>
          <p:nvPr/>
        </p:nvSpPr>
        <p:spPr>
          <a:xfrm>
            <a:off x="7761411" y="5340972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Остаток в днях работы с заданной производительностью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00515" y="3897483"/>
            <a:ext cx="2197582" cy="752538"/>
            <a:chOff x="1690459" y="3897483"/>
            <a:chExt cx="2197582" cy="752538"/>
          </a:xfrm>
        </p:grpSpPr>
        <p:sp>
          <p:nvSpPr>
            <p:cNvPr id="17" name="Прямоугольник: скругленные углы 10">
              <a:extLst>
                <a:ext uri="{FF2B5EF4-FFF2-40B4-BE49-F238E27FC236}">
                  <a16:creationId xmlns:a16="http://schemas.microsoft.com/office/drawing/2014/main" id="{0D04E3F8-27AD-40F3-8878-54FEF2D8D6C8}"/>
                </a:ext>
              </a:extLst>
            </p:cNvPr>
            <p:cNvSpPr/>
            <p:nvPr/>
          </p:nvSpPr>
          <p:spPr>
            <a:xfrm>
              <a:off x="1695799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C9F77E-6502-4465-87D0-C6DDB1EFC0F3}"/>
                </a:ext>
              </a:extLst>
            </p:cNvPr>
            <p:cNvSpPr txBox="1"/>
            <p:nvPr/>
          </p:nvSpPr>
          <p:spPr>
            <a:xfrm>
              <a:off x="1690459" y="4047276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Задание сроков поставки и объемов потребления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49265" y="3897483"/>
            <a:ext cx="2197582" cy="752538"/>
            <a:chOff x="4117262" y="3897483"/>
            <a:chExt cx="2197582" cy="752538"/>
          </a:xfrm>
        </p:grpSpPr>
        <p:sp>
          <p:nvSpPr>
            <p:cNvPr id="19" name="Прямоугольник: скругленные углы 30">
              <a:extLst>
                <a:ext uri="{FF2B5EF4-FFF2-40B4-BE49-F238E27FC236}">
                  <a16:creationId xmlns:a16="http://schemas.microsoft.com/office/drawing/2014/main" id="{68DD874C-A21D-4651-9C42-BCD7ED6DDE6E}"/>
                </a:ext>
              </a:extLst>
            </p:cNvPr>
            <p:cNvSpPr/>
            <p:nvPr/>
          </p:nvSpPr>
          <p:spPr>
            <a:xfrm>
              <a:off x="4117262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CC0B58-61A3-4420-8B06-4C223C953897}"/>
                </a:ext>
              </a:extLst>
            </p:cNvPr>
            <p:cNvSpPr txBox="1"/>
            <p:nvPr/>
          </p:nvSpPr>
          <p:spPr>
            <a:xfrm>
              <a:off x="4117262" y="3975990"/>
              <a:ext cx="219758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Учет и перемещение с применением штрих-кодов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498015" y="3897483"/>
            <a:ext cx="2197582" cy="752538"/>
            <a:chOff x="6511104" y="3897483"/>
            <a:chExt cx="2197582" cy="752538"/>
          </a:xfrm>
        </p:grpSpPr>
        <p:sp>
          <p:nvSpPr>
            <p:cNvPr id="21" name="Прямоугольник: скругленные углы 32">
              <a:extLst>
                <a:ext uri="{FF2B5EF4-FFF2-40B4-BE49-F238E27FC236}">
                  <a16:creationId xmlns:a16="http://schemas.microsoft.com/office/drawing/2014/main" id="{09B3BC1B-3B26-4879-98BE-B6B997DED50A}"/>
                </a:ext>
              </a:extLst>
            </p:cNvPr>
            <p:cNvSpPr/>
            <p:nvPr/>
          </p:nvSpPr>
          <p:spPr>
            <a:xfrm>
              <a:off x="6513774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0F24DF-C92C-47F1-8F04-FBE267C9BEDC}"/>
                </a:ext>
              </a:extLst>
            </p:cNvPr>
            <p:cNvSpPr txBox="1"/>
            <p:nvPr/>
          </p:nvSpPr>
          <p:spPr>
            <a:xfrm>
              <a:off x="6511104" y="3975989"/>
              <a:ext cx="219758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Приемка материала на месте производства работ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9546764" y="3897483"/>
            <a:ext cx="2202922" cy="752538"/>
            <a:chOff x="8904946" y="3897483"/>
            <a:chExt cx="2202922" cy="752538"/>
          </a:xfrm>
        </p:grpSpPr>
        <p:sp>
          <p:nvSpPr>
            <p:cNvPr id="23" name="Прямоугольник: скругленные углы 32">
              <a:extLst>
                <a:ext uri="{FF2B5EF4-FFF2-40B4-BE49-F238E27FC236}">
                  <a16:creationId xmlns:a16="http://schemas.microsoft.com/office/drawing/2014/main" id="{09B3BC1B-3B26-4879-98BE-B6B997DED50A}"/>
                </a:ext>
              </a:extLst>
            </p:cNvPr>
            <p:cNvSpPr/>
            <p:nvPr/>
          </p:nvSpPr>
          <p:spPr>
            <a:xfrm>
              <a:off x="8904946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0F24DF-C92C-47F1-8F04-FBE267C9BEDC}"/>
                </a:ext>
              </a:extLst>
            </p:cNvPr>
            <p:cNvSpPr txBox="1"/>
            <p:nvPr/>
          </p:nvSpPr>
          <p:spPr>
            <a:xfrm>
              <a:off x="8910286" y="4033686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Контроль обеспеченности ресурсами</a:t>
              </a:r>
            </a:p>
          </p:txBody>
        </p:sp>
      </p:grpSp>
      <p:sp>
        <p:nvSpPr>
          <p:cNvPr id="29" name="Стрелка вправо 28"/>
          <p:cNvSpPr/>
          <p:nvPr/>
        </p:nvSpPr>
        <p:spPr>
          <a:xfrm>
            <a:off x="2717187" y="4084790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5822802" y="4084790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8855785" y="4093704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B79C5A7-CC09-47ED-8E7D-D8C23E42C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02" y="1074222"/>
            <a:ext cx="1173979" cy="725105"/>
          </a:xfrm>
          <a:prstGeom prst="rect">
            <a:avLst/>
          </a:prstGeom>
          <a:ln w="9525">
            <a:solidFill>
              <a:srgbClr val="767171"/>
            </a:solidFill>
          </a:ln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1E45A227-9030-4792-A05E-380434782392}"/>
              </a:ext>
            </a:extLst>
          </p:cNvPr>
          <p:cNvSpPr/>
          <p:nvPr/>
        </p:nvSpPr>
        <p:spPr>
          <a:xfrm>
            <a:off x="1069402" y="1870602"/>
            <a:ext cx="1013441" cy="86549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solidFill>
              <a:srgbClr val="767171"/>
            </a:solidFill>
          </a:ln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Picture 10" descr="https://img01.flagma.ru/photo/bortovaya-sistema-vzveshivaniya-pegasus-2-3935636_big.jpg">
            <a:extLst>
              <a:ext uri="{FF2B5EF4-FFF2-40B4-BE49-F238E27FC236}">
                <a16:creationId xmlns:a16="http://schemas.microsoft.com/office/drawing/2014/main" id="{FAA25444-9FDB-4C88-80E5-58AE7A0C0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14155"/>
          <a:stretch/>
        </p:blipFill>
        <p:spPr bwMode="auto">
          <a:xfrm>
            <a:off x="1069402" y="2748836"/>
            <a:ext cx="1106661" cy="78265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sc02.alicdn.com/kf/HTB1TLrPgeuSBuNjSsplq6ze8pXaF/Android-PDA-with-integrated-printer-barcode-scanner.jpg">
            <a:extLst>
              <a:ext uri="{FF2B5EF4-FFF2-40B4-BE49-F238E27FC236}">
                <a16:creationId xmlns:a16="http://schemas.microsoft.com/office/drawing/2014/main" id="{83B6F39F-7C01-4D43-A40C-7E862C469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34" y="1844792"/>
            <a:ext cx="958884" cy="86549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065DA5A-F448-426E-B91E-77845DFC3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113" y="1934304"/>
            <a:ext cx="1046167" cy="7696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Стрелка вправо 28">
            <a:extLst>
              <a:ext uri="{FF2B5EF4-FFF2-40B4-BE49-F238E27FC236}">
                <a16:creationId xmlns:a16="http://schemas.microsoft.com/office/drawing/2014/main" id="{73DD57CD-8081-4790-8D1E-744FBD9BD383}"/>
              </a:ext>
            </a:extLst>
          </p:cNvPr>
          <p:cNvSpPr/>
          <p:nvPr/>
        </p:nvSpPr>
        <p:spPr>
          <a:xfrm rot="20568129">
            <a:off x="2287649" y="2878497"/>
            <a:ext cx="604979" cy="209720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28">
            <a:extLst>
              <a:ext uri="{FF2B5EF4-FFF2-40B4-BE49-F238E27FC236}">
                <a16:creationId xmlns:a16="http://schemas.microsoft.com/office/drawing/2014/main" id="{119D6A24-A1EC-495F-9434-CA00C7D0C1E8}"/>
              </a:ext>
            </a:extLst>
          </p:cNvPr>
          <p:cNvSpPr/>
          <p:nvPr/>
        </p:nvSpPr>
        <p:spPr>
          <a:xfrm>
            <a:off x="2139488" y="2233154"/>
            <a:ext cx="604979" cy="209720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28">
            <a:extLst>
              <a:ext uri="{FF2B5EF4-FFF2-40B4-BE49-F238E27FC236}">
                <a16:creationId xmlns:a16="http://schemas.microsoft.com/office/drawing/2014/main" id="{73CCCB43-D2E9-4958-934B-34E40D32D8FA}"/>
              </a:ext>
            </a:extLst>
          </p:cNvPr>
          <p:cNvSpPr/>
          <p:nvPr/>
        </p:nvSpPr>
        <p:spPr>
          <a:xfrm>
            <a:off x="3947961" y="2203046"/>
            <a:ext cx="604979" cy="209720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28">
            <a:extLst>
              <a:ext uri="{FF2B5EF4-FFF2-40B4-BE49-F238E27FC236}">
                <a16:creationId xmlns:a16="http://schemas.microsoft.com/office/drawing/2014/main" id="{99085A33-F39A-4383-AB07-5D50310C0C92}"/>
              </a:ext>
            </a:extLst>
          </p:cNvPr>
          <p:cNvSpPr/>
          <p:nvPr/>
        </p:nvSpPr>
        <p:spPr>
          <a:xfrm rot="1912872">
            <a:off x="2295378" y="1518390"/>
            <a:ext cx="604979" cy="209720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8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36295C-4F1B-4B54-85ED-63377F72B616}"/>
              </a:ext>
            </a:extLst>
          </p:cNvPr>
          <p:cNvSpPr txBox="1">
            <a:spLocks/>
          </p:cNvSpPr>
          <p:nvPr/>
        </p:nvSpPr>
        <p:spPr>
          <a:xfrm>
            <a:off x="3820586" y="156568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Вспомогательное производство. АБЗ/ЦБЗ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Номер слайда 1"/>
          <p:cNvSpPr txBox="1">
            <a:spLocks/>
          </p:cNvSpPr>
          <p:nvPr/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1BA28D-53E1-49FD-BE1A-6E889B7BBBA9}" type="slidenum">
              <a:rPr lang="ru-RU" smtClean="0"/>
              <a:pPr/>
              <a:t>8</a:t>
            </a:fld>
            <a:endParaRPr lang="ru-RU"/>
          </a:p>
        </p:txBody>
      </p:sp>
      <p:grpSp>
        <p:nvGrpSpPr>
          <p:cNvPr id="33" name="Группа 32"/>
          <p:cNvGrpSpPr/>
          <p:nvPr/>
        </p:nvGrpSpPr>
        <p:grpSpPr>
          <a:xfrm>
            <a:off x="7596806" y="1270830"/>
            <a:ext cx="3667177" cy="2084649"/>
            <a:chOff x="8259096" y="1121883"/>
            <a:chExt cx="3667177" cy="2084649"/>
          </a:xfrm>
        </p:grpSpPr>
        <p:sp>
          <p:nvSpPr>
            <p:cNvPr id="7" name="Прямоугольник: скругленные углы 7">
              <a:extLst>
                <a:ext uri="{FF2B5EF4-FFF2-40B4-BE49-F238E27FC236}">
                  <a16:creationId xmlns:a16="http://schemas.microsoft.com/office/drawing/2014/main" id="{B69A26C0-253E-4EA5-81B6-770EF7D2629A}"/>
                </a:ext>
              </a:extLst>
            </p:cNvPr>
            <p:cNvSpPr/>
            <p:nvPr/>
          </p:nvSpPr>
          <p:spPr>
            <a:xfrm>
              <a:off x="8327923" y="1121883"/>
              <a:ext cx="3598350" cy="208464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E35FD1-95C0-4B23-B900-10EAB33233B6}"/>
                </a:ext>
              </a:extLst>
            </p:cNvPr>
            <p:cNvSpPr txBox="1"/>
            <p:nvPr/>
          </p:nvSpPr>
          <p:spPr>
            <a:xfrm>
              <a:off x="8259096" y="1194334"/>
              <a:ext cx="3603989" cy="187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ru-RU" sz="1600" b="1" dirty="0">
                  <a:solidFill>
                    <a:srgbClr val="EF7F1A"/>
                  </a:solidFill>
                  <a:cs typeface="Calibri" panose="020F0502020204030204" pitchFamily="34" charset="0"/>
                </a:rPr>
                <a:t>Результаты:</a:t>
              </a:r>
            </a:p>
            <a:p>
              <a:pPr marL="285750" indent="-285750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Char char="-"/>
              </a:pPr>
              <a:r>
                <a:rPr lang="ru-RU" sz="1600" b="1" dirty="0">
                  <a:cs typeface="Calibri" panose="020F0502020204030204" pitchFamily="34" charset="0"/>
                </a:rPr>
                <a:t>Исключение применения брака в конструкцию</a:t>
              </a:r>
            </a:p>
            <a:p>
              <a:pPr marL="285750" indent="-285750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Char char="-"/>
              </a:pPr>
              <a:r>
                <a:rPr lang="ru-RU" sz="1600" b="1" dirty="0">
                  <a:cs typeface="Calibri" panose="020F0502020204030204" pitchFamily="34" charset="0"/>
                </a:rPr>
                <a:t>Увеличение производительности АБЗ/ЦБЗ на 15%</a:t>
              </a:r>
            </a:p>
            <a:p>
              <a:pPr marL="285750" indent="-285750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Char char="-"/>
              </a:pPr>
              <a:r>
                <a:rPr lang="ru-RU" sz="1600" b="1" dirty="0">
                  <a:cs typeface="Calibri" panose="020F0502020204030204" pitchFamily="34" charset="0"/>
                </a:rPr>
                <a:t>Сокращение трудозатрат на лабораторный контроль на 30%</a:t>
              </a:r>
            </a:p>
          </p:txBody>
        </p:sp>
      </p:grpSp>
      <p:sp>
        <p:nvSpPr>
          <p:cNvPr id="9" name="Прямоугольник: скругленные углы 41">
            <a:extLst>
              <a:ext uri="{FF2B5EF4-FFF2-40B4-BE49-F238E27FC236}">
                <a16:creationId xmlns:a16="http://schemas.microsoft.com/office/drawing/2014/main" id="{A68D6F19-1E4E-4E74-8F77-4A77E92107FB}"/>
              </a:ext>
            </a:extLst>
          </p:cNvPr>
          <p:cNvSpPr/>
          <p:nvPr/>
        </p:nvSpPr>
        <p:spPr>
          <a:xfrm>
            <a:off x="1414219" y="5800817"/>
            <a:ext cx="1324947" cy="555537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00437-C5FA-48A1-8029-696B202E9A2B}"/>
              </a:ext>
            </a:extLst>
          </p:cNvPr>
          <p:cNvSpPr txBox="1"/>
          <p:nvPr/>
        </p:nvSpPr>
        <p:spPr>
          <a:xfrm>
            <a:off x="1454447" y="5876223"/>
            <a:ext cx="12366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Сигнальныймаркер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39DF82-BD16-4AC5-8A03-6F25E99E7A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29" y="5024290"/>
            <a:ext cx="1041257" cy="891839"/>
          </a:xfrm>
          <a:prstGeom prst="rect">
            <a:avLst/>
          </a:prstGeom>
        </p:spPr>
      </p:pic>
      <p:sp>
        <p:nvSpPr>
          <p:cNvPr id="12" name="Прямоугольник: скругленные углы 34">
            <a:extLst>
              <a:ext uri="{FF2B5EF4-FFF2-40B4-BE49-F238E27FC236}">
                <a16:creationId xmlns:a16="http://schemas.microsoft.com/office/drawing/2014/main" id="{5BF5E513-45DD-4A37-AE45-D72F42892CB2}"/>
              </a:ext>
            </a:extLst>
          </p:cNvPr>
          <p:cNvSpPr/>
          <p:nvPr/>
        </p:nvSpPr>
        <p:spPr>
          <a:xfrm>
            <a:off x="2895334" y="5196443"/>
            <a:ext cx="2192242" cy="963093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75701-F05D-4103-9A04-0716C91EC059}"/>
              </a:ext>
            </a:extLst>
          </p:cNvPr>
          <p:cNvSpPr txBox="1"/>
          <p:nvPr/>
        </p:nvSpPr>
        <p:spPr>
          <a:xfrm>
            <a:off x="2877801" y="5470209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Отсутствует </a:t>
            </a: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интернет-соединение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: скругленные углы 36">
            <a:extLst>
              <a:ext uri="{FF2B5EF4-FFF2-40B4-BE49-F238E27FC236}">
                <a16:creationId xmlns:a16="http://schemas.microsoft.com/office/drawing/2014/main" id="{87A87EC1-DCFA-4074-8740-6E3F53418F42}"/>
              </a:ext>
            </a:extLst>
          </p:cNvPr>
          <p:cNvSpPr/>
          <p:nvPr/>
        </p:nvSpPr>
        <p:spPr>
          <a:xfrm>
            <a:off x="5462888" y="5212536"/>
            <a:ext cx="2464478" cy="963094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789BB-5366-471C-9F35-EB831C40FF72}"/>
              </a:ext>
            </a:extLst>
          </p:cNvPr>
          <p:cNvSpPr txBox="1"/>
          <p:nvPr/>
        </p:nvSpPr>
        <p:spPr>
          <a:xfrm>
            <a:off x="5462888" y="5281662"/>
            <a:ext cx="2526984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2 уровня отклонений:</a:t>
            </a:r>
          </a:p>
          <a:p>
            <a:pPr marL="171450" indent="-171450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Рабочие (для операторов)</a:t>
            </a:r>
          </a:p>
          <a:p>
            <a:pPr marL="171450" indent="-171450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Управленческие (брак)</a:t>
            </a:r>
          </a:p>
        </p:txBody>
      </p:sp>
      <p:sp>
        <p:nvSpPr>
          <p:cNvPr id="16" name="Прямоугольник: скругленные углы 38">
            <a:extLst>
              <a:ext uri="{FF2B5EF4-FFF2-40B4-BE49-F238E27FC236}">
                <a16:creationId xmlns:a16="http://schemas.microsoft.com/office/drawing/2014/main" id="{447805E0-D234-49E8-9CBF-75C3637C3D0F}"/>
              </a:ext>
            </a:extLst>
          </p:cNvPr>
          <p:cNvSpPr/>
          <p:nvPr/>
        </p:nvSpPr>
        <p:spPr>
          <a:xfrm>
            <a:off x="8302679" y="5196443"/>
            <a:ext cx="2192242" cy="963095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975FE7-F53F-4473-931A-99116CFC372D}"/>
              </a:ext>
            </a:extLst>
          </p:cNvPr>
          <p:cNvSpPr txBox="1"/>
          <p:nvPr/>
        </p:nvSpPr>
        <p:spPr>
          <a:xfrm>
            <a:off x="8337190" y="5454018"/>
            <a:ext cx="219758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Причины простоев АБЗ/ЦБЗ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81410" y="3897483"/>
            <a:ext cx="2216687" cy="752538"/>
            <a:chOff x="1671354" y="3897483"/>
            <a:chExt cx="2216687" cy="752538"/>
          </a:xfrm>
        </p:grpSpPr>
        <p:sp>
          <p:nvSpPr>
            <p:cNvPr id="19" name="Прямоугольник: скругленные углы 10">
              <a:extLst>
                <a:ext uri="{FF2B5EF4-FFF2-40B4-BE49-F238E27FC236}">
                  <a16:creationId xmlns:a16="http://schemas.microsoft.com/office/drawing/2014/main" id="{0D04E3F8-27AD-40F3-8878-54FEF2D8D6C8}"/>
                </a:ext>
              </a:extLst>
            </p:cNvPr>
            <p:cNvSpPr/>
            <p:nvPr/>
          </p:nvSpPr>
          <p:spPr>
            <a:xfrm>
              <a:off x="1695799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C9F77E-6502-4465-87D0-C6DDB1EFC0F3}"/>
                </a:ext>
              </a:extLst>
            </p:cNvPr>
            <p:cNvSpPr txBox="1"/>
            <p:nvPr/>
          </p:nvSpPr>
          <p:spPr>
            <a:xfrm>
              <a:off x="1671354" y="3975989"/>
              <a:ext cx="219758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Определение заданных технологических параметров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449264" y="3897483"/>
            <a:ext cx="2197582" cy="752538"/>
            <a:chOff x="4117261" y="3897483"/>
            <a:chExt cx="2197582" cy="752538"/>
          </a:xfrm>
        </p:grpSpPr>
        <p:sp>
          <p:nvSpPr>
            <p:cNvPr id="22" name="Прямоугольник: скругленные углы 30">
              <a:extLst>
                <a:ext uri="{FF2B5EF4-FFF2-40B4-BE49-F238E27FC236}">
                  <a16:creationId xmlns:a16="http://schemas.microsoft.com/office/drawing/2014/main" id="{68DD874C-A21D-4651-9C42-BCD7ED6DDE6E}"/>
                </a:ext>
              </a:extLst>
            </p:cNvPr>
            <p:cNvSpPr/>
            <p:nvPr/>
          </p:nvSpPr>
          <p:spPr>
            <a:xfrm>
              <a:off x="4117262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CC0B58-61A3-4420-8B06-4C223C953897}"/>
                </a:ext>
              </a:extLst>
            </p:cNvPr>
            <p:cNvSpPr txBox="1"/>
            <p:nvPr/>
          </p:nvSpPr>
          <p:spPr>
            <a:xfrm>
              <a:off x="4117261" y="4050688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Сбор фактических параметров замесов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490005" y="3897483"/>
            <a:ext cx="2202922" cy="752538"/>
            <a:chOff x="6503094" y="3897483"/>
            <a:chExt cx="2202922" cy="752538"/>
          </a:xfrm>
        </p:grpSpPr>
        <p:sp>
          <p:nvSpPr>
            <p:cNvPr id="25" name="Прямоугольник: скругленные углы 32">
              <a:extLst>
                <a:ext uri="{FF2B5EF4-FFF2-40B4-BE49-F238E27FC236}">
                  <a16:creationId xmlns:a16="http://schemas.microsoft.com/office/drawing/2014/main" id="{09B3BC1B-3B26-4879-98BE-B6B997DED50A}"/>
                </a:ext>
              </a:extLst>
            </p:cNvPr>
            <p:cNvSpPr/>
            <p:nvPr/>
          </p:nvSpPr>
          <p:spPr>
            <a:xfrm>
              <a:off x="6513774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0F24DF-C92C-47F1-8F04-FBE267C9BEDC}"/>
                </a:ext>
              </a:extLst>
            </p:cNvPr>
            <p:cNvSpPr txBox="1"/>
            <p:nvPr/>
          </p:nvSpPr>
          <p:spPr>
            <a:xfrm>
              <a:off x="6503094" y="4027667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Сравнение заданных и фактических параметров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9546764" y="3897483"/>
            <a:ext cx="2202922" cy="752538"/>
            <a:chOff x="8904946" y="3897483"/>
            <a:chExt cx="2202922" cy="752538"/>
          </a:xfrm>
        </p:grpSpPr>
        <p:sp>
          <p:nvSpPr>
            <p:cNvPr id="28" name="Прямоугольник: скругленные углы 32">
              <a:extLst>
                <a:ext uri="{FF2B5EF4-FFF2-40B4-BE49-F238E27FC236}">
                  <a16:creationId xmlns:a16="http://schemas.microsoft.com/office/drawing/2014/main" id="{09B3BC1B-3B26-4879-98BE-B6B997DED50A}"/>
                </a:ext>
              </a:extLst>
            </p:cNvPr>
            <p:cNvSpPr/>
            <p:nvPr/>
          </p:nvSpPr>
          <p:spPr>
            <a:xfrm>
              <a:off x="8904946" y="3897483"/>
              <a:ext cx="2192242" cy="752538"/>
            </a:xfrm>
            <a:prstGeom prst="roundRect">
              <a:avLst/>
            </a:prstGeom>
            <a:ln>
              <a:solidFill>
                <a:srgbClr val="EF7F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0F24DF-C92C-47F1-8F04-FBE267C9BEDC}"/>
                </a:ext>
              </a:extLst>
            </p:cNvPr>
            <p:cNvSpPr txBox="1"/>
            <p:nvPr/>
          </p:nvSpPr>
          <p:spPr>
            <a:xfrm>
              <a:off x="8910286" y="4033686"/>
              <a:ext cx="219758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Информация о выпуске за смену</a:t>
              </a:r>
            </a:p>
          </p:txBody>
        </p:sp>
      </p:grpSp>
      <p:sp>
        <p:nvSpPr>
          <p:cNvPr id="30" name="Стрелка вправо 29"/>
          <p:cNvSpPr/>
          <p:nvPr/>
        </p:nvSpPr>
        <p:spPr>
          <a:xfrm>
            <a:off x="2717187" y="4084790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5822802" y="4084790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8855785" y="4093704"/>
            <a:ext cx="604979" cy="394101"/>
          </a:xfrm>
          <a:prstGeom prst="rightArrow">
            <a:avLst/>
          </a:prstGeom>
          <a:solidFill>
            <a:schemeClr val="bg1"/>
          </a:solidFill>
          <a:ln>
            <a:solidFill>
              <a:srgbClr val="EF7F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885C867-A556-4104-BCD9-13A720FC3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5" y="1320896"/>
            <a:ext cx="6894763" cy="21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9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36295C-4F1B-4B54-85ED-63377F72B616}"/>
              </a:ext>
            </a:extLst>
          </p:cNvPr>
          <p:cNvSpPr txBox="1">
            <a:spLocks/>
          </p:cNvSpPr>
          <p:nvPr/>
        </p:nvSpPr>
        <p:spPr>
          <a:xfrm>
            <a:off x="3820586" y="156568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Планирование и учет выполненных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6068616" y="1095466"/>
            <a:ext cx="5923157" cy="1277037"/>
            <a:chOff x="6092935" y="1304002"/>
            <a:chExt cx="5923157" cy="1277037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B69A26C0-253E-4EA5-81B6-770EF7D2629A}"/>
                </a:ext>
              </a:extLst>
            </p:cNvPr>
            <p:cNvSpPr/>
            <p:nvPr/>
          </p:nvSpPr>
          <p:spPr>
            <a:xfrm>
              <a:off x="6092935" y="1304002"/>
              <a:ext cx="5833338" cy="1277037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35FD1-95C0-4B23-B900-10EAB33233B6}"/>
                </a:ext>
              </a:extLst>
            </p:cNvPr>
            <p:cNvSpPr txBox="1"/>
            <p:nvPr/>
          </p:nvSpPr>
          <p:spPr>
            <a:xfrm>
              <a:off x="6323056" y="1304002"/>
              <a:ext cx="5693036" cy="1209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ru-RU" sz="1600" b="1" dirty="0">
                  <a:solidFill>
                    <a:srgbClr val="EF7F1A"/>
                  </a:solidFill>
                  <a:cs typeface="Calibri" panose="020F0502020204030204" pitchFamily="34" charset="0"/>
                </a:rPr>
                <a:t>Результаты:</a:t>
              </a:r>
            </a:p>
            <a:p>
              <a:pPr marL="285750" indent="-285750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Char char="-"/>
              </a:pPr>
              <a:r>
                <a:rPr lang="ru-RU" sz="1600" b="1" dirty="0">
                  <a:cs typeface="Calibri" panose="020F0502020204030204" pitchFamily="34" charset="0"/>
                </a:rPr>
                <a:t>Увеличение производительности</a:t>
              </a:r>
            </a:p>
            <a:p>
              <a:pPr marL="285750" indent="-285750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Char char="-"/>
              </a:pPr>
              <a:r>
                <a:rPr lang="ru-RU" sz="1600" b="1" dirty="0">
                  <a:cs typeface="Calibri" panose="020F0502020204030204" pitchFamily="34" charset="0"/>
                </a:rPr>
                <a:t>Портфельное использование ресурсов</a:t>
              </a:r>
            </a:p>
            <a:p>
              <a:pPr marL="285750" indent="-285750" defTabSz="6000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Char char="-"/>
              </a:pPr>
              <a:r>
                <a:rPr lang="ru-RU" sz="1600" b="1" dirty="0">
                  <a:cs typeface="Calibri" panose="020F0502020204030204" pitchFamily="34" charset="0"/>
                </a:rPr>
                <a:t>Сокращение трудозатрат на формирование документации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F8A20B9-825B-4A20-8821-00916551C46F}"/>
              </a:ext>
            </a:extLst>
          </p:cNvPr>
          <p:cNvGrpSpPr/>
          <p:nvPr/>
        </p:nvGrpSpPr>
        <p:grpSpPr>
          <a:xfrm>
            <a:off x="2006935" y="1861034"/>
            <a:ext cx="2008629" cy="320359"/>
            <a:chOff x="2006935" y="1861034"/>
            <a:chExt cx="2008629" cy="320359"/>
          </a:xfrm>
        </p:grpSpPr>
        <p:sp>
          <p:nvSpPr>
            <p:cNvPr id="11" name="Скругленный прямоугольник 15">
              <a:extLst>
                <a:ext uri="{FF2B5EF4-FFF2-40B4-BE49-F238E27FC236}">
                  <a16:creationId xmlns:a16="http://schemas.microsoft.com/office/drawing/2014/main" id="{480CBEBE-EEBA-4E0D-BC02-FD81133F865C}"/>
                </a:ext>
              </a:extLst>
            </p:cNvPr>
            <p:cNvSpPr/>
            <p:nvPr/>
          </p:nvSpPr>
          <p:spPr>
            <a:xfrm>
              <a:off x="2006935" y="1861034"/>
              <a:ext cx="2008629" cy="3203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>
              <a:extLst>
                <a:ext uri="{FF2B5EF4-FFF2-40B4-BE49-F238E27FC236}">
                  <a16:creationId xmlns:a16="http://schemas.microsoft.com/office/drawing/2014/main" id="{64B4BB9C-36AE-4EA5-B24B-AA8AABAA9E66}"/>
                </a:ext>
              </a:extLst>
            </p:cNvPr>
            <p:cNvSpPr/>
            <p:nvPr/>
          </p:nvSpPr>
          <p:spPr>
            <a:xfrm>
              <a:off x="2116224" y="1941282"/>
              <a:ext cx="1888562" cy="159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Проект в АСУП</a:t>
              </a:r>
            </a:p>
          </p:txBody>
        </p:sp>
      </p:grp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4A571514-AA68-4A39-BD93-F61C6606ADD9}"/>
              </a:ext>
            </a:extLst>
          </p:cNvPr>
          <p:cNvSpPr/>
          <p:nvPr/>
        </p:nvSpPr>
        <p:spPr>
          <a:xfrm>
            <a:off x="739917" y="1247962"/>
            <a:ext cx="1376307" cy="525863"/>
          </a:xfrm>
          <a:prstGeom prst="roundRect">
            <a:avLst/>
          </a:prstGeom>
          <a:ln>
            <a:solidFill>
              <a:srgbClr val="EF7F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id="{09363596-FA90-4A79-84C6-CDAD2513A301}"/>
              </a:ext>
            </a:extLst>
          </p:cNvPr>
          <p:cNvSpPr/>
          <p:nvPr/>
        </p:nvSpPr>
        <p:spPr>
          <a:xfrm>
            <a:off x="781051" y="1355841"/>
            <a:ext cx="1294038" cy="2624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9708" tIns="0" rIns="69708" bIns="0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  <a:cs typeface="Calibri" panose="020F0502020204030204" pitchFamily="34" charset="0"/>
              </a:rPr>
              <a:t>BIM – </a:t>
            </a:r>
            <a:r>
              <a:rPr lang="ru-RU" sz="1200" b="1" dirty="0">
                <a:solidFill>
                  <a:schemeClr val="tx1"/>
                </a:solidFill>
                <a:cs typeface="Calibri" panose="020F0502020204030204" pitchFamily="34" charset="0"/>
              </a:rPr>
              <a:t>модель проекта</a:t>
            </a:r>
          </a:p>
        </p:txBody>
      </p:sp>
      <p:sp>
        <p:nvSpPr>
          <p:cNvPr id="16" name="Стрелка вправо 13">
            <a:extLst>
              <a:ext uri="{FF2B5EF4-FFF2-40B4-BE49-F238E27FC236}">
                <a16:creationId xmlns:a16="http://schemas.microsoft.com/office/drawing/2014/main" id="{18AD03B2-D718-41F7-98B6-6F6C33850AE6}"/>
              </a:ext>
            </a:extLst>
          </p:cNvPr>
          <p:cNvSpPr/>
          <p:nvPr/>
        </p:nvSpPr>
        <p:spPr>
          <a:xfrm rot="1850752">
            <a:off x="1301491" y="3352077"/>
            <a:ext cx="4779549" cy="621544"/>
          </a:xfrm>
          <a:prstGeom prst="rightArrow">
            <a:avLst/>
          </a:prstGeom>
          <a:noFill/>
          <a:ln>
            <a:solidFill>
              <a:srgbClr val="EF7F1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6FCAA8CE-C1A8-4ACE-9DC1-36D748FD397B}"/>
              </a:ext>
            </a:extLst>
          </p:cNvPr>
          <p:cNvGrpSpPr/>
          <p:nvPr/>
        </p:nvGrpSpPr>
        <p:grpSpPr>
          <a:xfrm>
            <a:off x="2689842" y="2279968"/>
            <a:ext cx="2008629" cy="320359"/>
            <a:chOff x="2689842" y="2254098"/>
            <a:chExt cx="2008629" cy="320359"/>
          </a:xfrm>
        </p:grpSpPr>
        <p:sp>
          <p:nvSpPr>
            <p:cNvPr id="18" name="Скругленный прямоугольник 15">
              <a:extLst>
                <a:ext uri="{FF2B5EF4-FFF2-40B4-BE49-F238E27FC236}">
                  <a16:creationId xmlns:a16="http://schemas.microsoft.com/office/drawing/2014/main" id="{5D26E86F-E581-4112-A74C-24AC0F098233}"/>
                </a:ext>
              </a:extLst>
            </p:cNvPr>
            <p:cNvSpPr/>
            <p:nvPr/>
          </p:nvSpPr>
          <p:spPr>
            <a:xfrm>
              <a:off x="2689842" y="2254098"/>
              <a:ext cx="2008629" cy="3203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4">
              <a:extLst>
                <a:ext uri="{FF2B5EF4-FFF2-40B4-BE49-F238E27FC236}">
                  <a16:creationId xmlns:a16="http://schemas.microsoft.com/office/drawing/2014/main" id="{1AA7048C-E820-49F4-A84E-F17DCED92987}"/>
                </a:ext>
              </a:extLst>
            </p:cNvPr>
            <p:cNvSpPr/>
            <p:nvPr/>
          </p:nvSpPr>
          <p:spPr>
            <a:xfrm>
              <a:off x="2799131" y="2334346"/>
              <a:ext cx="1888562" cy="159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План-задание на вахту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BC5325F3-EF86-4CFA-9237-FDEBA7BA151D}"/>
              </a:ext>
            </a:extLst>
          </p:cNvPr>
          <p:cNvGrpSpPr/>
          <p:nvPr/>
        </p:nvGrpSpPr>
        <p:grpSpPr>
          <a:xfrm>
            <a:off x="3295384" y="2698902"/>
            <a:ext cx="2008629" cy="320359"/>
            <a:chOff x="3295384" y="2634514"/>
            <a:chExt cx="2008629" cy="320359"/>
          </a:xfrm>
        </p:grpSpPr>
        <p:sp>
          <p:nvSpPr>
            <p:cNvPr id="21" name="Скругленный прямоугольник 15">
              <a:extLst>
                <a:ext uri="{FF2B5EF4-FFF2-40B4-BE49-F238E27FC236}">
                  <a16:creationId xmlns:a16="http://schemas.microsoft.com/office/drawing/2014/main" id="{3AFAC8C1-F646-41C3-989C-D779FB546984}"/>
                </a:ext>
              </a:extLst>
            </p:cNvPr>
            <p:cNvSpPr/>
            <p:nvPr/>
          </p:nvSpPr>
          <p:spPr>
            <a:xfrm>
              <a:off x="3295384" y="2634514"/>
              <a:ext cx="2008629" cy="3203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>
              <a:extLst>
                <a:ext uri="{FF2B5EF4-FFF2-40B4-BE49-F238E27FC236}">
                  <a16:creationId xmlns:a16="http://schemas.microsoft.com/office/drawing/2014/main" id="{05E3DDB1-54CD-4459-A725-2D47839825EB}"/>
                </a:ext>
              </a:extLst>
            </p:cNvPr>
            <p:cNvSpPr/>
            <p:nvPr/>
          </p:nvSpPr>
          <p:spPr>
            <a:xfrm>
              <a:off x="3404673" y="2714762"/>
              <a:ext cx="1888562" cy="159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План-задание на смену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7773FC7-438B-4EEC-8DFB-04022D277940}"/>
              </a:ext>
            </a:extLst>
          </p:cNvPr>
          <p:cNvGrpSpPr/>
          <p:nvPr/>
        </p:nvGrpSpPr>
        <p:grpSpPr>
          <a:xfrm>
            <a:off x="3983522" y="3117836"/>
            <a:ext cx="2008629" cy="320359"/>
            <a:chOff x="3983522" y="3035120"/>
            <a:chExt cx="2008629" cy="320359"/>
          </a:xfrm>
        </p:grpSpPr>
        <p:sp>
          <p:nvSpPr>
            <p:cNvPr id="24" name="Скругленный прямоугольник 15">
              <a:extLst>
                <a:ext uri="{FF2B5EF4-FFF2-40B4-BE49-F238E27FC236}">
                  <a16:creationId xmlns:a16="http://schemas.microsoft.com/office/drawing/2014/main" id="{413EAB10-0672-47C4-9F48-C7E5F21E7DC0}"/>
                </a:ext>
              </a:extLst>
            </p:cNvPr>
            <p:cNvSpPr/>
            <p:nvPr/>
          </p:nvSpPr>
          <p:spPr>
            <a:xfrm>
              <a:off x="3983522" y="3035120"/>
              <a:ext cx="2008629" cy="3203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5" name="Скругленный прямоугольник 4">
              <a:extLst>
                <a:ext uri="{FF2B5EF4-FFF2-40B4-BE49-F238E27FC236}">
                  <a16:creationId xmlns:a16="http://schemas.microsoft.com/office/drawing/2014/main" id="{CA37A2B5-C59B-4B95-A750-69CC38509B72}"/>
                </a:ext>
              </a:extLst>
            </p:cNvPr>
            <p:cNvSpPr/>
            <p:nvPr/>
          </p:nvSpPr>
          <p:spPr>
            <a:xfrm>
              <a:off x="4092811" y="3115368"/>
              <a:ext cx="1888562" cy="159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Выполнение план-задания через планшет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47BCA24-1935-4E96-9CC8-638C21511C9B}"/>
              </a:ext>
            </a:extLst>
          </p:cNvPr>
          <p:cNvGrpSpPr/>
          <p:nvPr/>
        </p:nvGrpSpPr>
        <p:grpSpPr>
          <a:xfrm>
            <a:off x="4672461" y="3536770"/>
            <a:ext cx="2008629" cy="320359"/>
            <a:chOff x="4672461" y="3433355"/>
            <a:chExt cx="2008629" cy="320359"/>
          </a:xfrm>
        </p:grpSpPr>
        <p:sp>
          <p:nvSpPr>
            <p:cNvPr id="27" name="Скругленный прямоугольник 15">
              <a:extLst>
                <a:ext uri="{FF2B5EF4-FFF2-40B4-BE49-F238E27FC236}">
                  <a16:creationId xmlns:a16="http://schemas.microsoft.com/office/drawing/2014/main" id="{7DA2506D-0F9B-4928-B140-156E84A9FC2A}"/>
                </a:ext>
              </a:extLst>
            </p:cNvPr>
            <p:cNvSpPr/>
            <p:nvPr/>
          </p:nvSpPr>
          <p:spPr>
            <a:xfrm>
              <a:off x="4672461" y="3433355"/>
              <a:ext cx="2008629" cy="3203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8" name="Скругленный прямоугольник 4">
              <a:extLst>
                <a:ext uri="{FF2B5EF4-FFF2-40B4-BE49-F238E27FC236}">
                  <a16:creationId xmlns:a16="http://schemas.microsoft.com/office/drawing/2014/main" id="{200B0BC4-879A-4F0D-99DE-00F07F9A0428}"/>
                </a:ext>
              </a:extLst>
            </p:cNvPr>
            <p:cNvSpPr/>
            <p:nvPr/>
          </p:nvSpPr>
          <p:spPr>
            <a:xfrm>
              <a:off x="4781750" y="3513603"/>
              <a:ext cx="1888562" cy="159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Оценка качества работ, приемка работ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DE8AAB7A-8D98-419E-B3D0-91A23A00F252}"/>
              </a:ext>
            </a:extLst>
          </p:cNvPr>
          <p:cNvGrpSpPr/>
          <p:nvPr/>
        </p:nvGrpSpPr>
        <p:grpSpPr>
          <a:xfrm>
            <a:off x="5304013" y="3955704"/>
            <a:ext cx="2617610" cy="372853"/>
            <a:chOff x="5304013" y="3847021"/>
            <a:chExt cx="2617610" cy="372853"/>
          </a:xfrm>
        </p:grpSpPr>
        <p:sp>
          <p:nvSpPr>
            <p:cNvPr id="30" name="Скругленный прямоугольник 15">
              <a:extLst>
                <a:ext uri="{FF2B5EF4-FFF2-40B4-BE49-F238E27FC236}">
                  <a16:creationId xmlns:a16="http://schemas.microsoft.com/office/drawing/2014/main" id="{28D8B62A-7DBB-4243-B905-8390BE3507C3}"/>
                </a:ext>
              </a:extLst>
            </p:cNvPr>
            <p:cNvSpPr/>
            <p:nvPr/>
          </p:nvSpPr>
          <p:spPr>
            <a:xfrm>
              <a:off x="5304013" y="3847021"/>
              <a:ext cx="2617610" cy="37285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31" name="Скругленный прямоугольник 4">
              <a:extLst>
                <a:ext uri="{FF2B5EF4-FFF2-40B4-BE49-F238E27FC236}">
                  <a16:creationId xmlns:a16="http://schemas.microsoft.com/office/drawing/2014/main" id="{D97CFF3D-ADDD-4AA7-9647-4A2C779C5143}"/>
                </a:ext>
              </a:extLst>
            </p:cNvPr>
            <p:cNvSpPr/>
            <p:nvPr/>
          </p:nvSpPr>
          <p:spPr>
            <a:xfrm>
              <a:off x="5332760" y="3883276"/>
              <a:ext cx="2560116" cy="312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Формирование исполнительной документации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025ED73-D26A-4B7C-8189-03E43B697B55}"/>
              </a:ext>
            </a:extLst>
          </p:cNvPr>
          <p:cNvGrpSpPr/>
          <p:nvPr/>
        </p:nvGrpSpPr>
        <p:grpSpPr>
          <a:xfrm>
            <a:off x="5992151" y="4427129"/>
            <a:ext cx="2008629" cy="320359"/>
            <a:chOff x="5992151" y="4427129"/>
            <a:chExt cx="2008629" cy="320359"/>
          </a:xfrm>
        </p:grpSpPr>
        <p:sp>
          <p:nvSpPr>
            <p:cNvPr id="33" name="Скругленный прямоугольник 15">
              <a:extLst>
                <a:ext uri="{FF2B5EF4-FFF2-40B4-BE49-F238E27FC236}">
                  <a16:creationId xmlns:a16="http://schemas.microsoft.com/office/drawing/2014/main" id="{9945D716-85C3-4923-B85B-B189C59C7C3A}"/>
                </a:ext>
              </a:extLst>
            </p:cNvPr>
            <p:cNvSpPr/>
            <p:nvPr/>
          </p:nvSpPr>
          <p:spPr>
            <a:xfrm>
              <a:off x="5992151" y="4427129"/>
              <a:ext cx="2008629" cy="3203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34" name="Скругленный прямоугольник 4">
              <a:extLst>
                <a:ext uri="{FF2B5EF4-FFF2-40B4-BE49-F238E27FC236}">
                  <a16:creationId xmlns:a16="http://schemas.microsoft.com/office/drawing/2014/main" id="{85B20BB1-7A48-4235-A1AC-E5903C2CA681}"/>
                </a:ext>
              </a:extLst>
            </p:cNvPr>
            <p:cNvSpPr/>
            <p:nvPr/>
          </p:nvSpPr>
          <p:spPr>
            <a:xfrm>
              <a:off x="6033061" y="4491235"/>
              <a:ext cx="1888562" cy="159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69708" tIns="0" rIns="69708" bIns="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КС-2, КС-3</a:t>
              </a:r>
            </a:p>
          </p:txBody>
        </p:sp>
      </p:grpSp>
      <p:sp>
        <p:nvSpPr>
          <p:cNvPr id="36" name="Скругленный прямоугольник 15">
            <a:extLst>
              <a:ext uri="{FF2B5EF4-FFF2-40B4-BE49-F238E27FC236}">
                <a16:creationId xmlns:a16="http://schemas.microsoft.com/office/drawing/2014/main" id="{78F576E0-0634-4224-B29C-7FD2035A9259}"/>
              </a:ext>
            </a:extLst>
          </p:cNvPr>
          <p:cNvSpPr/>
          <p:nvPr/>
        </p:nvSpPr>
        <p:spPr>
          <a:xfrm>
            <a:off x="8342042" y="4468328"/>
            <a:ext cx="1376307" cy="525863"/>
          </a:xfrm>
          <a:prstGeom prst="roundRect">
            <a:avLst/>
          </a:prstGeom>
          <a:ln>
            <a:solidFill>
              <a:srgbClr val="EF7F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37" name="Скругленный прямоугольник 4">
            <a:extLst>
              <a:ext uri="{FF2B5EF4-FFF2-40B4-BE49-F238E27FC236}">
                <a16:creationId xmlns:a16="http://schemas.microsoft.com/office/drawing/2014/main" id="{879E94C1-C999-486B-83A2-6F0BD105CE95}"/>
              </a:ext>
            </a:extLst>
          </p:cNvPr>
          <p:cNvSpPr/>
          <p:nvPr/>
        </p:nvSpPr>
        <p:spPr>
          <a:xfrm>
            <a:off x="8416927" y="4600053"/>
            <a:ext cx="1294038" cy="2624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69708" tIns="0" rIns="69708" bIns="0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cs typeface="Calibri" panose="020F0502020204030204" pitchFamily="34" charset="0"/>
              </a:rPr>
              <a:t>ПО «Эталон»</a:t>
            </a:r>
          </a:p>
        </p:txBody>
      </p:sp>
      <p:sp>
        <p:nvSpPr>
          <p:cNvPr id="38" name="Скругленный прямоугольник 4">
            <a:extLst>
              <a:ext uri="{FF2B5EF4-FFF2-40B4-BE49-F238E27FC236}">
                <a16:creationId xmlns:a16="http://schemas.microsoft.com/office/drawing/2014/main" id="{28D6A31E-080C-4057-9C14-B3B55FC6527F}"/>
              </a:ext>
            </a:extLst>
          </p:cNvPr>
          <p:cNvSpPr/>
          <p:nvPr/>
        </p:nvSpPr>
        <p:spPr>
          <a:xfrm rot="1853798">
            <a:off x="2536542" y="3345019"/>
            <a:ext cx="1946463" cy="413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9708" tIns="0" rIns="69708" bIns="0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tx1"/>
                </a:solidFill>
                <a:cs typeface="Calibri" panose="020F0502020204030204" pitchFamily="34" charset="0"/>
              </a:rPr>
              <a:t>Отчетность</a:t>
            </a:r>
          </a:p>
        </p:txBody>
      </p:sp>
      <p:sp>
        <p:nvSpPr>
          <p:cNvPr id="39" name="Прямоугольник: скругленные углы 41">
            <a:extLst>
              <a:ext uri="{FF2B5EF4-FFF2-40B4-BE49-F238E27FC236}">
                <a16:creationId xmlns:a16="http://schemas.microsoft.com/office/drawing/2014/main" id="{86E8F79E-1842-4574-83AC-5766D9CEC52D}"/>
              </a:ext>
            </a:extLst>
          </p:cNvPr>
          <p:cNvSpPr/>
          <p:nvPr/>
        </p:nvSpPr>
        <p:spPr>
          <a:xfrm>
            <a:off x="1414219" y="5983364"/>
            <a:ext cx="1324947" cy="555537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A9516B-998A-44B9-A5D9-81AC7115BFF2}"/>
              </a:ext>
            </a:extLst>
          </p:cNvPr>
          <p:cNvSpPr txBox="1"/>
          <p:nvPr/>
        </p:nvSpPr>
        <p:spPr>
          <a:xfrm>
            <a:off x="1454447" y="6058770"/>
            <a:ext cx="12366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Сигнальныймаркер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6B2016E-377D-4438-8D5E-86D752E9A0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29" y="5206837"/>
            <a:ext cx="1041257" cy="891839"/>
          </a:xfrm>
          <a:prstGeom prst="rect">
            <a:avLst/>
          </a:prstGeom>
        </p:spPr>
      </p:pic>
      <p:sp>
        <p:nvSpPr>
          <p:cNvPr id="42" name="Прямоугольник: скругленные углы 34">
            <a:extLst>
              <a:ext uri="{FF2B5EF4-FFF2-40B4-BE49-F238E27FC236}">
                <a16:creationId xmlns:a16="http://schemas.microsoft.com/office/drawing/2014/main" id="{7736B4AE-F61F-4DD7-BB3B-37E0F4281C96}"/>
              </a:ext>
            </a:extLst>
          </p:cNvPr>
          <p:cNvSpPr/>
          <p:nvPr/>
        </p:nvSpPr>
        <p:spPr>
          <a:xfrm>
            <a:off x="2895334" y="5378990"/>
            <a:ext cx="2192242" cy="963093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5A4569-1BAE-486A-BDF6-35D3504C4A16}"/>
              </a:ext>
            </a:extLst>
          </p:cNvPr>
          <p:cNvSpPr txBox="1"/>
          <p:nvPr/>
        </p:nvSpPr>
        <p:spPr>
          <a:xfrm>
            <a:off x="2882676" y="5587947"/>
            <a:ext cx="2197582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Перерасход</a:t>
            </a:r>
          </a:p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материала</a:t>
            </a:r>
          </a:p>
        </p:txBody>
      </p:sp>
      <p:sp>
        <p:nvSpPr>
          <p:cNvPr id="44" name="Прямоугольник: скругленные углы 36">
            <a:extLst>
              <a:ext uri="{FF2B5EF4-FFF2-40B4-BE49-F238E27FC236}">
                <a16:creationId xmlns:a16="http://schemas.microsoft.com/office/drawing/2014/main" id="{1BEF17DB-22FC-4616-80B7-5CC3474E90F1}"/>
              </a:ext>
            </a:extLst>
          </p:cNvPr>
          <p:cNvSpPr/>
          <p:nvPr/>
        </p:nvSpPr>
        <p:spPr>
          <a:xfrm>
            <a:off x="5462888" y="5395083"/>
            <a:ext cx="2464478" cy="963094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81A244-BF64-4DA1-A5CE-2DB36BF39775}"/>
              </a:ext>
            </a:extLst>
          </p:cNvPr>
          <p:cNvSpPr txBox="1"/>
          <p:nvPr/>
        </p:nvSpPr>
        <p:spPr>
          <a:xfrm>
            <a:off x="5462888" y="5542823"/>
            <a:ext cx="2526984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Оповещение о предписаниях с 17 списками рассылки по предметам</a:t>
            </a:r>
          </a:p>
        </p:txBody>
      </p:sp>
      <p:sp>
        <p:nvSpPr>
          <p:cNvPr id="46" name="Прямоугольник: скругленные углы 38">
            <a:extLst>
              <a:ext uri="{FF2B5EF4-FFF2-40B4-BE49-F238E27FC236}">
                <a16:creationId xmlns:a16="http://schemas.microsoft.com/office/drawing/2014/main" id="{FEE3F1B4-2BB1-44DA-88E2-9E91D2407DEB}"/>
              </a:ext>
            </a:extLst>
          </p:cNvPr>
          <p:cNvSpPr/>
          <p:nvPr/>
        </p:nvSpPr>
        <p:spPr>
          <a:xfrm>
            <a:off x="8302679" y="5378990"/>
            <a:ext cx="2192242" cy="963095"/>
          </a:xfrm>
          <a:prstGeom prst="roundRect">
            <a:avLst/>
          </a:prstGeom>
          <a:ln>
            <a:solidFill>
              <a:srgbClr val="D9D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15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880BC1-6847-49A0-B099-693980670888}"/>
              </a:ext>
            </a:extLst>
          </p:cNvPr>
          <p:cNvSpPr txBox="1"/>
          <p:nvPr/>
        </p:nvSpPr>
        <p:spPr>
          <a:xfrm>
            <a:off x="8342042" y="5523520"/>
            <a:ext cx="219758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Отклонение экономики проекта от заданных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38869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НАД 1">
      <a:dk1>
        <a:srgbClr val="7F7F7F"/>
      </a:dk1>
      <a:lt1>
        <a:sysClr val="window" lastClr="FFFFFF"/>
      </a:lt1>
      <a:dk2>
        <a:srgbClr val="595959"/>
      </a:dk2>
      <a:lt2>
        <a:srgbClr val="E7E6E6"/>
      </a:lt2>
      <a:accent1>
        <a:srgbClr val="2F549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8A1FA"/>
      </a:accent5>
      <a:accent6>
        <a:srgbClr val="538135"/>
      </a:accent6>
      <a:hlink>
        <a:srgbClr val="0563C1"/>
      </a:hlink>
      <a:folHlink>
        <a:srgbClr val="4A273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АД ГК_коррект.19.01.23" id="{0D5976C5-8A78-43C4-AB3D-098362503F26}" vid="{7BBFD985-4D52-454A-9991-F9035D923D5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13588</TotalTime>
  <Words>539</Words>
  <Application>Microsoft Office PowerPoint</Application>
  <PresentationFormat>Широкоэкранный</PresentationFormat>
  <Paragraphs>147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Насырова Ольга Олеговна</dc:creator>
  <cp:lastModifiedBy>Елена Фалина</cp:lastModifiedBy>
  <cp:revision>219</cp:revision>
  <cp:lastPrinted>2023-06-21T12:57:59Z</cp:lastPrinted>
  <dcterms:created xsi:type="dcterms:W3CDTF">2021-05-19T07:41:13Z</dcterms:created>
  <dcterms:modified xsi:type="dcterms:W3CDTF">2023-06-29T06:58:48Z</dcterms:modified>
</cp:coreProperties>
</file>