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1"/>
  </p:notesMasterIdLst>
  <p:sldIdLst>
    <p:sldId id="256" r:id="rId2"/>
    <p:sldId id="298" r:id="rId3"/>
    <p:sldId id="301" r:id="rId4"/>
    <p:sldId id="304" r:id="rId5"/>
    <p:sldId id="305" r:id="rId6"/>
    <p:sldId id="306" r:id="rId7"/>
    <p:sldId id="307" r:id="rId8"/>
    <p:sldId id="308" r:id="rId9"/>
    <p:sldId id="312" r:id="rId10"/>
    <p:sldId id="311" r:id="rId11"/>
    <p:sldId id="310" r:id="rId12"/>
    <p:sldId id="309" r:id="rId13"/>
    <p:sldId id="314" r:id="rId14"/>
    <p:sldId id="260" r:id="rId15"/>
    <p:sldId id="281" r:id="rId16"/>
    <p:sldId id="280" r:id="rId17"/>
    <p:sldId id="271" r:id="rId18"/>
    <p:sldId id="316" r:id="rId19"/>
    <p:sldId id="315" r:id="rId20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27" userDrawn="1">
          <p15:clr>
            <a:srgbClr val="A4A3A4"/>
          </p15:clr>
        </p15:guide>
        <p15:guide id="2" pos="6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80"/>
    <p:restoredTop sz="96327"/>
  </p:normalViewPr>
  <p:slideViewPr>
    <p:cSldViewPr snapToGrid="0" showGuides="1">
      <p:cViewPr varScale="1">
        <p:scale>
          <a:sx n="110" d="100"/>
          <a:sy n="110" d="100"/>
        </p:scale>
        <p:origin x="184" y="440"/>
      </p:cViewPr>
      <p:guideLst>
        <p:guide orient="horz" pos="527"/>
        <p:guide pos="619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95EAD7-55BE-C643-A6AC-4E380C575C78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0AF04F-676F-F444-9482-398E6DF4BAE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35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Исходя из рассмотренного плана, можно выделить индикаторы устойчивого развития транспортной системы (рисунок 18):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безопасности;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доступности; </a:t>
            </a:r>
          </a:p>
          <a:p>
            <a:pPr lvl="0"/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повышение мобильности.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499279-704F-4AA1-BEE2-438D01185BBA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500630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04775" y="750888"/>
            <a:ext cx="6678613" cy="3757612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Территориально-транспортные стратегии развития городов представляют собой планы, ориентированные на пространственное развитие, их основой является не просто установление нормативов, как это делается в общих генеральных планах, где, например, устанавливаются целевые показатели для количества парковочных мест или наличия объектов социальной инфраструктуры. Вместо этого, в основе таких стратегий лежит идеология устойчивого развития.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D499279-704F-4AA1-BEE2-438D01185BBA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589870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5C0919F-17E9-D3A4-7FC6-1C3B7ED2F8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604582F-E3A2-5B79-B8D7-AEE3D180C8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B48D8C-E1E9-6EB2-1F61-F1A6296389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7A5EEBF-78F9-97BF-ACD9-1EEF8F93A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6A3E85E-A85F-D214-56DC-1AA4CE4101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246756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C605989-EB6E-F642-B2B1-7E70D83B2F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74D80D1-2382-9759-82C6-843FD7EEDE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733EB93-B076-C3A5-8C05-2F245B687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07E7A-1625-E88C-027D-56B202540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595138C-6ADA-2479-19E1-39A161458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8304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637DE50-B45A-24E4-2B5D-274F903F114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0B3895C-8043-27E8-8285-2E0C6924C5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6BC765-D0E0-9582-E466-DB7F00C11C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26E2930-D45F-8D34-154E-DB4732A168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BCC9E0-A5A2-890B-BBB4-B26CBE6B5F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96942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46E0B58-32B8-CE60-290F-B5A656BDEB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5F0967-6586-3FCB-3B61-692A9D0547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12DD6BC-4340-5CBC-C37E-F0EA260363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179B72F-A7D0-E44F-8F14-79490472AB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5B6A0-19C2-85C5-2B7B-62064AC431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70714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FE47355-6E25-F050-EEF8-FA7C7947C0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678A94B-7C94-79AB-8360-FFD5514193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A1AF41C-CD9F-2D06-4AFD-E1936AAEFD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FE7F74D-F3F6-3894-C8D0-8C11CB293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5DCE73-1047-C7FD-CB80-3283EB5A3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207913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783927A-1095-36E7-11ED-005FF0464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BB137A-2EFA-0DBE-E96B-DF1BFFB3AF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32C8A36-A0FF-4896-18C4-7E2F976DB6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170718-C787-E052-B304-8EE9E15E65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3E4E0F-2B55-38E5-DEC4-8FFB68A3DA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E59BDE6-ED2C-4B3F-2DA8-EBC205E1E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78089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81F3841-476C-D5B4-008C-E14EF5CD65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5393A64-BD50-EB0E-79AE-BF3395ECDD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D77AC0E-FE1E-6411-1A7B-FCE5159003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FA3079-E828-79F4-AA63-189A74552B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2829F747-57B7-41CB-EBA3-B2BF3D4FE3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E0B990E-EBB0-B58D-C3DB-2ADAF7EC0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D923418-D116-15F3-9F6F-8D620D92FE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42F72E3-B1F2-EC33-05E1-AFF6C6AC37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23725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E23C720-5991-6DB8-DD2E-A42E508B75A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83B6F2D-5E64-347F-3DA0-EB83B906CD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0226BD4-5F49-0DFD-3AA4-6D3FC8D970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4711F8F3-2D08-5D21-5DF0-3ACDA472E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54335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5D9E943-34F8-A8A6-8151-877F9A36A9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A6A1C28-A851-0F38-CBB6-70E67D4AAF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625381B-7DE0-424B-EE46-F368E16EB0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8121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EACCA2-20CD-DF87-C4E2-018DE408DD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F7F815A-2791-44F8-24F9-180EC39421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89DD768-ED84-A2C4-87F0-77E5BFD9B5C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361DAF0-63BE-C9DB-AD0C-AEBBB24536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5A7C9EF-6830-4369-0C7F-837F61D0A6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0467629-1E6A-6B2F-00F7-D13BDE80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3863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E1A381-3DB1-BEDE-18D5-D1933C8859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41CACD78-5DC4-13F2-96EB-14953EC87A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D8338CFB-00B6-D0BE-1DD4-32907FDE5B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8BAB096-0204-C3D7-E513-7B59B0C942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ABBA034-40AA-DE42-0271-B055047B9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301C7FE-84F1-6CD6-6D67-3EC1DCB991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8468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082DB9-542A-9BAD-3E82-DBE5C89C6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DE616FF-C6BF-B6DF-67F2-CADE3AF48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4FC61C8-5B89-08E6-DC9B-849F2287A6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B1C5411-52B1-B342-954C-012637EBF38A}" type="datetimeFigureOut">
              <a:rPr lang="ru-RU" smtClean="0"/>
              <a:t>18.06.2024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00244E1-F4FD-1799-75B3-78B6C4B6E33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E21ADEF-E757-7FB6-93E4-20355BFE5E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4049C2-B897-8C4E-9E21-A88DFB99811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208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Общественный транспорт в Стамбуле 2022 и Istanbulkart — Aviata">
            <a:extLst>
              <a:ext uri="{FF2B5EF4-FFF2-40B4-BE49-F238E27FC236}">
                <a16:creationId xmlns:a16="http://schemas.microsoft.com/office/drawing/2014/main" id="{77E2C1B2-30BE-C0D1-6D7D-908B069904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80" y="2482762"/>
            <a:ext cx="9238545" cy="4166514"/>
          </a:xfrm>
          <a:prstGeom prst="rect">
            <a:avLst/>
          </a:prstGeom>
          <a:noFill/>
          <a:effectLst>
            <a:softEdge rad="581521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F6DA06F-7854-EBE3-26F7-39C67DF061EA}"/>
              </a:ext>
            </a:extLst>
          </p:cNvPr>
          <p:cNvSpPr txBox="1"/>
          <p:nvPr/>
        </p:nvSpPr>
        <p:spPr>
          <a:xfrm>
            <a:off x="405516" y="657192"/>
            <a:ext cx="1161536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cap="all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Критические объекты транспортной инфраструктуры</a:t>
            </a:r>
            <a:endParaRPr lang="ru-RU" sz="2000" b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</a:pPr>
            <a:r>
              <a:rPr lang="ru-RU" sz="2000" b="1" cap="all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мегаполисов </a:t>
            </a:r>
            <a:r>
              <a:rPr lang="ru-RU" sz="2000" b="1" cap="all" dirty="0">
                <a:solidFill>
                  <a:srgbClr val="0070C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 вопросы устойчивости, надежности и безопасности</a:t>
            </a:r>
            <a:endParaRPr lang="ru-RU" sz="2000" b="1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/>
            <a:endParaRPr lang="ru-RU" sz="2800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93E9C31-8A69-4262-4AD4-701227348E47}"/>
              </a:ext>
            </a:extLst>
          </p:cNvPr>
          <p:cNvSpPr txBox="1"/>
          <p:nvPr/>
        </p:nvSpPr>
        <p:spPr>
          <a:xfrm>
            <a:off x="2511706" y="2011409"/>
            <a:ext cx="68485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dirty="0"/>
              <a:t>Д.т.н., проф. академик Академии транспорта РФ, </a:t>
            </a:r>
            <a:r>
              <a:rPr lang="ru-RU" dirty="0" err="1"/>
              <a:t>зав.каф</a:t>
            </a:r>
            <a:r>
              <a:rPr lang="ru-RU" dirty="0"/>
              <a:t> ИТТ СГУПС</a:t>
            </a:r>
          </a:p>
          <a:p>
            <a:pPr algn="ctr"/>
            <a:r>
              <a:rPr lang="en-US" dirty="0"/>
              <a:t>khabarov51@mail.ru</a:t>
            </a:r>
            <a:r>
              <a:rPr lang="ru-RU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788943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4DF415A-FAAD-64A0-EA33-93C2972681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3241" y="804127"/>
            <a:ext cx="4235673" cy="4864575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C034C0-5243-F317-58FC-DF4013318A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58914" y="804127"/>
            <a:ext cx="4485970" cy="486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04336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1BCD5B49-6332-386F-F594-1E1FF2A9B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38468" y="182643"/>
            <a:ext cx="4476509" cy="6545484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B8F9AD1-B9E5-F666-435D-52468572CF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182643"/>
            <a:ext cx="4487338" cy="6701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07064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910D9DB1-0044-EAE7-C97C-E802B99715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55947"/>
            <a:ext cx="5872223" cy="4131079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1C84B7D-CA25-7429-29C0-FD9121DA81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5331" y="477797"/>
            <a:ext cx="6046807" cy="395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4968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Объект 7">
            <a:extLst>
              <a:ext uri="{FF2B5EF4-FFF2-40B4-BE49-F238E27FC236}">
                <a16:creationId xmlns:a16="http://schemas.microsoft.com/office/drawing/2014/main" id="{791CDD8D-BE9F-B604-B656-E2BD335B2BCF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61784603"/>
              </p:ext>
            </p:extLst>
          </p:nvPr>
        </p:nvGraphicFramePr>
        <p:xfrm>
          <a:off x="365674" y="271955"/>
          <a:ext cx="11394203" cy="611727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591293">
                  <a:extLst>
                    <a:ext uri="{9D8B030D-6E8A-4147-A177-3AD203B41FA5}">
                      <a16:colId xmlns:a16="http://schemas.microsoft.com/office/drawing/2014/main" val="1491589439"/>
                    </a:ext>
                  </a:extLst>
                </a:gridCol>
                <a:gridCol w="1398462">
                  <a:extLst>
                    <a:ext uri="{9D8B030D-6E8A-4147-A177-3AD203B41FA5}">
                      <a16:colId xmlns:a16="http://schemas.microsoft.com/office/drawing/2014/main" val="978780401"/>
                    </a:ext>
                  </a:extLst>
                </a:gridCol>
                <a:gridCol w="8404448">
                  <a:extLst>
                    <a:ext uri="{9D8B030D-6E8A-4147-A177-3AD203B41FA5}">
                      <a16:colId xmlns:a16="http://schemas.microsoft.com/office/drawing/2014/main" val="2000859862"/>
                    </a:ext>
                  </a:extLst>
                </a:gridCol>
              </a:tblGrid>
              <a:tr h="79857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Код мероприятия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Примыкание улицы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Мероприятие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40962589"/>
                  </a:ext>
                </a:extLst>
              </a:tr>
              <a:tr h="285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М1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Порт-Артурская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Ликвидация левого поворота с ул. Порт-Артурской на ул. Станционную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15229086"/>
                  </a:ext>
                </a:extLst>
              </a:tr>
              <a:tr h="896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М2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Строительство переходно-скоростных полос на нечетной и чётной сторонах ул. Станционной до и после пересечения с ул. Порт-Артурской, перенос остановки общественного транспорта;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8046005"/>
                  </a:ext>
                </a:extLst>
              </a:tr>
              <a:tr h="590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М3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Уширение ул. Станционной с 4 до 6 полос на участке ул. Порт-Артурская – ул. Сибсельмашевская с организацией места для разворота;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8503260"/>
                  </a:ext>
                </a:extLst>
              </a:tr>
              <a:tr h="590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М4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Бетонный переезд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Уширение ул. Бетонный переезд по направлению к ул. Станционной на одну полосу и добавление постоянной стрелки направо;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8893698"/>
                  </a:ext>
                </a:extLst>
              </a:tr>
              <a:tr h="590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М5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Уширение ул. Станционной на одну полосу на участке от Бетонного переезда до переезда через </a:t>
                      </a:r>
                      <a:r>
                        <a:rPr lang="ru-RU" sz="1600" dirty="0" err="1">
                          <a:effectLst/>
                        </a:rPr>
                        <a:t>жд</a:t>
                      </a:r>
                      <a:r>
                        <a:rPr lang="ru-RU" sz="1600" dirty="0">
                          <a:effectLst/>
                        </a:rPr>
                        <a:t>. пути у здания ул. Станционная 51к1 по направлению в город;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2484752"/>
                  </a:ext>
                </a:extLst>
              </a:tr>
              <a:tr h="590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М6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2-я Станционная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Уширение ул. Станционной на одну полосу на участке от ул. Бетонный переезд до ул. 2-я Станционная;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72088699"/>
                  </a:ext>
                </a:extLst>
              </a:tr>
              <a:tr h="590967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М7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Уширение ул. Станционной на одну полосу на участке от ул. 2-я Станционная до ул. Сибсельмашевская по направлению из города.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05647343"/>
                  </a:ext>
                </a:extLst>
              </a:tr>
              <a:tr h="28584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М8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Строительство путепровода 2-я Станционная – Станционная;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7616255"/>
                  </a:ext>
                </a:extLst>
              </a:tr>
              <a:tr h="896088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>
                          <a:effectLst/>
                        </a:rPr>
                        <a:t>М9</a:t>
                      </a:r>
                      <a:endParaRPr lang="ru-RU" sz="16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Бетонный переезд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</a:pPr>
                      <a:r>
                        <a:rPr lang="ru-RU" sz="1600" dirty="0">
                          <a:effectLst/>
                        </a:rPr>
                        <a:t> «Строительство путепровода на Бетонном переезде через Транссиб и съездов на улицу Станционную». Данное мероприятие не предполагает пересечения улицы Бетонный переезд с Транссибирской магистралью и улицей Станционной.</a:t>
                      </a:r>
                      <a:endParaRPr lang="ru-RU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48072" marR="48072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026229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745301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DFD06-96E7-4E48-94BE-A89F743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04" y="108528"/>
            <a:ext cx="10816087" cy="93268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dirty="0"/>
              <a:t>Мероприятия на пересечении с ул. Порт-Артурской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E9B61-ACE0-5804-B731-37CD9326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2659" y="1482233"/>
            <a:ext cx="6236600" cy="194893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089D49-E7DE-6A34-463C-A7F3C251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83" y="3764424"/>
            <a:ext cx="5586942" cy="217890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437542-D818-9BC8-DF73-9F205BB8E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10322" y="3764424"/>
            <a:ext cx="5888937" cy="217890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532BF-5932-5089-4249-056A76A99F33}"/>
              </a:ext>
            </a:extLst>
          </p:cNvPr>
          <p:cNvSpPr txBox="1"/>
          <p:nvPr/>
        </p:nvSpPr>
        <p:spPr>
          <a:xfrm>
            <a:off x="317884" y="5552646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М1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80B0E-AD92-936C-FE29-4F90049946DB}"/>
              </a:ext>
            </a:extLst>
          </p:cNvPr>
          <p:cNvSpPr txBox="1"/>
          <p:nvPr/>
        </p:nvSpPr>
        <p:spPr>
          <a:xfrm>
            <a:off x="5762659" y="3025796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М2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462DC-4162-2FA4-326B-B73DB51E1B8F}"/>
              </a:ext>
            </a:extLst>
          </p:cNvPr>
          <p:cNvSpPr txBox="1"/>
          <p:nvPr/>
        </p:nvSpPr>
        <p:spPr>
          <a:xfrm>
            <a:off x="6110322" y="5552646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М3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F292B7-1802-838B-6205-9F5EBD05B1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3492" t="4858" b="34166"/>
          <a:stretch/>
        </p:blipFill>
        <p:spPr>
          <a:xfrm>
            <a:off x="317883" y="1514265"/>
            <a:ext cx="5325170" cy="188487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D0F656-FC34-1F59-C543-154F727B9962}"/>
              </a:ext>
            </a:extLst>
          </p:cNvPr>
          <p:cNvSpPr txBox="1"/>
          <p:nvPr/>
        </p:nvSpPr>
        <p:spPr>
          <a:xfrm>
            <a:off x="317883" y="3011771"/>
            <a:ext cx="1190446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Сущ. ОДД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15734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DFD06-96E7-4E48-94BE-A89F743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204" y="108528"/>
            <a:ext cx="10816087" cy="932688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600" dirty="0"/>
              <a:t>Мероприятия на пересечении с ул. Бетонный переезд</a:t>
            </a:r>
            <a:endParaRPr lang="en-US" sz="3600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E9B61-ACE0-5804-B731-37CD932606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65368" y="1115890"/>
            <a:ext cx="4313528" cy="2093794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089D49-E7DE-6A34-463C-A7F3C251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13103" y="3429000"/>
            <a:ext cx="4015101" cy="268430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437542-D818-9BC8-DF73-9F205BB8EB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965368" y="3429000"/>
            <a:ext cx="4313528" cy="2608386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532BF-5932-5089-4249-056A76A99F33}"/>
              </a:ext>
            </a:extLst>
          </p:cNvPr>
          <p:cNvSpPr txBox="1"/>
          <p:nvPr/>
        </p:nvSpPr>
        <p:spPr>
          <a:xfrm>
            <a:off x="913104" y="5722620"/>
            <a:ext cx="1190445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М4 и М5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80B0E-AD92-936C-FE29-4F90049946DB}"/>
              </a:ext>
            </a:extLst>
          </p:cNvPr>
          <p:cNvSpPr txBox="1"/>
          <p:nvPr/>
        </p:nvSpPr>
        <p:spPr>
          <a:xfrm>
            <a:off x="6438773" y="2818247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М4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462DC-4162-2FA4-326B-B73DB51E1B8F}"/>
              </a:ext>
            </a:extLst>
          </p:cNvPr>
          <p:cNvSpPr txBox="1"/>
          <p:nvPr/>
        </p:nvSpPr>
        <p:spPr>
          <a:xfrm>
            <a:off x="6438773" y="5646702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М9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F292B7-1802-838B-6205-9F5EBD05B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1" t="14951" r="12014" b="14951"/>
          <a:stretch/>
        </p:blipFill>
        <p:spPr>
          <a:xfrm>
            <a:off x="913104" y="1115890"/>
            <a:ext cx="4015101" cy="2093794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D0F656-FC34-1F59-C543-154F727B9962}"/>
              </a:ext>
            </a:extLst>
          </p:cNvPr>
          <p:cNvSpPr txBox="1"/>
          <p:nvPr/>
        </p:nvSpPr>
        <p:spPr>
          <a:xfrm>
            <a:off x="913103" y="2818247"/>
            <a:ext cx="1190446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Сущ. ОДД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51491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7DFD06-96E7-4E48-94BE-A89F7436E3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227" y="215857"/>
            <a:ext cx="10816087" cy="728085"/>
          </a:xfr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z="3200" dirty="0">
                <a:latin typeface="+mn-lt"/>
              </a:rPr>
              <a:t>Мероприятия на пересечении с ул. 2-й Станционной</a:t>
            </a:r>
            <a:endParaRPr lang="en-US" sz="3200" kern="1200" dirty="0">
              <a:solidFill>
                <a:schemeClr val="tx1"/>
              </a:solidFill>
              <a:latin typeface="+mn-lt"/>
              <a:ea typeface="+mj-ea"/>
              <a:cs typeface="+mj-cs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F7E9B61-ACE0-5804-B731-37CD932606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6" b="7042"/>
          <a:stretch/>
        </p:blipFill>
        <p:spPr>
          <a:xfrm>
            <a:off x="6438770" y="1306259"/>
            <a:ext cx="5087937" cy="208848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E089D49-E7DE-6A34-463C-A7F3C251BD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5448" y="3764424"/>
            <a:ext cx="4726796" cy="23775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8437542-D818-9BC8-DF73-9F205BB8EB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8" r="4073"/>
          <a:stretch/>
        </p:blipFill>
        <p:spPr bwMode="auto">
          <a:xfrm>
            <a:off x="6438771" y="3753031"/>
            <a:ext cx="5087937" cy="2377583"/>
          </a:xfrm>
          <a:prstGeom prst="rect">
            <a:avLst/>
          </a:prstGeom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70532BF-5932-5089-4249-056A76A99F33}"/>
              </a:ext>
            </a:extLst>
          </p:cNvPr>
          <p:cNvSpPr txBox="1"/>
          <p:nvPr/>
        </p:nvSpPr>
        <p:spPr>
          <a:xfrm>
            <a:off x="945447" y="5739930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М7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1980B0E-AD92-936C-FE29-4F90049946DB}"/>
              </a:ext>
            </a:extLst>
          </p:cNvPr>
          <p:cNvSpPr txBox="1"/>
          <p:nvPr/>
        </p:nvSpPr>
        <p:spPr>
          <a:xfrm>
            <a:off x="6438771" y="3004056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М4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2F462DC-4162-2FA4-326B-B73DB51E1B8F}"/>
              </a:ext>
            </a:extLst>
          </p:cNvPr>
          <p:cNvSpPr txBox="1"/>
          <p:nvPr/>
        </p:nvSpPr>
        <p:spPr>
          <a:xfrm>
            <a:off x="6438771" y="5739932"/>
            <a:ext cx="656902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М8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12F292B7-1802-838B-6205-9F5EBD05B13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85" t="13446" r="6870" b="13446"/>
          <a:stretch/>
        </p:blipFill>
        <p:spPr>
          <a:xfrm>
            <a:off x="945447" y="1310656"/>
            <a:ext cx="4806571" cy="2091451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6D0F656-FC34-1F59-C543-154F727B9962}"/>
              </a:ext>
            </a:extLst>
          </p:cNvPr>
          <p:cNvSpPr txBox="1"/>
          <p:nvPr/>
        </p:nvSpPr>
        <p:spPr>
          <a:xfrm>
            <a:off x="945447" y="3011423"/>
            <a:ext cx="1190446" cy="390684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</a:pPr>
            <a:r>
              <a:rPr lang="ru-RU" sz="1800" dirty="0">
                <a:effectLst/>
              </a:rPr>
              <a:t>Сущ. ОДД</a:t>
            </a:r>
            <a:endParaRPr lang="ru-RU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708537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599C6A7-C2E2-451A-830D-71C40B3AA5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779350"/>
          </a:xfrm>
        </p:spPr>
        <p:txBody>
          <a:bodyPr/>
          <a:lstStyle/>
          <a:p>
            <a:r>
              <a:rPr lang="ru-RU" dirty="0"/>
              <a:t>Оценка мероприятий</a:t>
            </a:r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F80C44D-00E3-9BF9-0AF8-7089EFE0F7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1F4782-D8D1-43B3-8AEE-88D54076EC69}" type="slidenum">
              <a:rPr lang="ru-RU" smtClean="0"/>
              <a:t>17</a:t>
            </a:fld>
            <a:endParaRPr lang="ru-RU"/>
          </a:p>
        </p:txBody>
      </p:sp>
      <p:pic>
        <p:nvPicPr>
          <p:cNvPr id="21" name="Объект 20">
            <a:extLst>
              <a:ext uri="{FF2B5EF4-FFF2-40B4-BE49-F238E27FC236}">
                <a16:creationId xmlns:a16="http://schemas.microsoft.com/office/drawing/2014/main" id="{FB84776A-9799-E86E-431C-0A89D81DF73F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4750967" y="1440216"/>
            <a:ext cx="7172121" cy="2280300"/>
          </a:xfrm>
        </p:spPr>
      </p:pic>
      <p:pic>
        <p:nvPicPr>
          <p:cNvPr id="19" name="Объект 18">
            <a:extLst>
              <a:ext uri="{FF2B5EF4-FFF2-40B4-BE49-F238E27FC236}">
                <a16:creationId xmlns:a16="http://schemas.microsoft.com/office/drawing/2014/main" id="{907C7AA8-5379-CAEA-F627-4F372C90A7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/>
          <a:stretch>
            <a:fillRect/>
          </a:stretch>
        </p:blipFill>
        <p:spPr>
          <a:xfrm>
            <a:off x="330353" y="4212574"/>
            <a:ext cx="6927417" cy="2280300"/>
          </a:xfrm>
          <a:ln w="3175">
            <a:solidFill>
              <a:schemeClr val="tx1"/>
            </a:solidFill>
          </a:ln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B9C2FBEE-55A4-99C5-BC93-435F1510D282}"/>
              </a:ext>
            </a:extLst>
          </p:cNvPr>
          <p:cNvSpPr txBox="1"/>
          <p:nvPr/>
        </p:nvSpPr>
        <p:spPr>
          <a:xfrm>
            <a:off x="629034" y="2000728"/>
            <a:ext cx="433759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Изменение средней длины очереди при вводе в эксплуатацию мероприятия, метров</a:t>
            </a:r>
            <a:endParaRPr lang="ru-RU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7086F470-A486-6033-8456-8135F78AF6AD}"/>
              </a:ext>
            </a:extLst>
          </p:cNvPr>
          <p:cNvSpPr txBox="1"/>
          <p:nvPr/>
        </p:nvSpPr>
        <p:spPr>
          <a:xfrm>
            <a:off x="7257770" y="4564564"/>
            <a:ext cx="460387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18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Изменение средней интенсивности на участках улиц при вводе в эксплуатацию мероприятия, авт. в час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92743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57CA492-A32C-16AB-8471-5950813E24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2662" y="1845364"/>
            <a:ext cx="5113337" cy="385749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494D086-173B-E4A2-602F-4B63F6979D0F}"/>
              </a:ext>
            </a:extLst>
          </p:cNvPr>
          <p:cNvSpPr txBox="1"/>
          <p:nvPr/>
        </p:nvSpPr>
        <p:spPr>
          <a:xfrm>
            <a:off x="876168" y="477818"/>
            <a:ext cx="75706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Октябрьский мот</a:t>
            </a:r>
            <a:r>
              <a:rPr lang="ru-RU" sz="2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 Прогноз на 2025 год. </a:t>
            </a:r>
            <a:endParaRPr lang="ru-RU" sz="2400" dirty="0"/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3C81F2-EAE6-DCBF-D9D1-29F31CD38A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35102" y="1845364"/>
            <a:ext cx="5130078" cy="3857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5952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2CBF8D9F-D17D-7B33-ED05-F9C3A1682D73}"/>
              </a:ext>
            </a:extLst>
          </p:cNvPr>
          <p:cNvSpPr txBox="1"/>
          <p:nvPr/>
        </p:nvSpPr>
        <p:spPr>
          <a:xfrm>
            <a:off x="833378" y="358814"/>
            <a:ext cx="158710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</a:rPr>
              <a:t>Выводы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30CE77-D816-466B-E818-45CED6EDF815}"/>
              </a:ext>
            </a:extLst>
          </p:cNvPr>
          <p:cNvSpPr txBox="1"/>
          <p:nvPr/>
        </p:nvSpPr>
        <p:spPr>
          <a:xfrm>
            <a:off x="833378" y="1053296"/>
            <a:ext cx="10613984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ru-RU" sz="2000" dirty="0"/>
              <a:t>Устойчивая транспортная система является важной концепцией для разработки и внедрения ИТС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Концепции надежности и безопасности ТС являются частью концепции устойчивости ТС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Критические объекты транспортной инфраструктуры мегаполиса являются ключевыми в разработки устойчивой  ТС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Транспортные сети имеют свои особенности. Необходимо среди многочисленных способов выбора критических объектов остановится на наиболее приемлемых с точки зрения интерпретируемости и вычислительной сложности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Критические объекты  – предмет прикладных исследований в теории графов и используется в различных предметных областях (социальные сети, связь, Веб, эпидемиология, биология, транспорт и пр.). Имеется богатый арсенал инструментов. 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Транспортные сети проявляют свойства сложных сетей (СС). Современные исследования в области теории СС позволяют анализировать их современными методами, ранее не используемыми в ТС.</a:t>
            </a:r>
          </a:p>
          <a:p>
            <a:pPr marL="342900" indent="-342900">
              <a:buFont typeface="+mj-lt"/>
              <a:buAutoNum type="arabicPeriod"/>
            </a:pPr>
            <a:r>
              <a:rPr lang="ru-RU" sz="2000" dirty="0"/>
              <a:t>Предлагаемые методы являются полезными при транспортном планировании, обслуживании ТС, проектировании объектов транспортной инфраструктуры.</a:t>
            </a:r>
          </a:p>
          <a:p>
            <a:pPr marL="342900" indent="-342900">
              <a:buFont typeface="+mj-lt"/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4514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92969" y="296676"/>
            <a:ext cx="10406062" cy="71064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latin typeface="+mn-lt"/>
                <a:cs typeface="Times New Roman"/>
              </a:rPr>
              <a:t>Индикаторы устойчивого развития транспортной системы</a:t>
            </a:r>
            <a:endParaRPr sz="2800" dirty="0">
              <a:latin typeface="+mn-lt"/>
            </a:endParaRPr>
          </a:p>
        </p:txBody>
      </p:sp>
      <p:pic>
        <p:nvPicPr>
          <p:cNvPr id="9" name="Рисунок 8"/>
          <p:cNvPicPr/>
          <p:nvPr/>
        </p:nvPicPr>
        <p:blipFill>
          <a:blip r:embed="rId3"/>
          <a:stretch>
            <a:fillRect/>
          </a:stretch>
        </p:blipFill>
        <p:spPr>
          <a:xfrm>
            <a:off x="947738" y="1157106"/>
            <a:ext cx="9307886" cy="530004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45498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728569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ru-RU" sz="2800" dirty="0">
                <a:solidFill>
                  <a:srgbClr val="0070C0"/>
                </a:solidFill>
                <a:latin typeface="+mn-lt"/>
                <a:cs typeface="Times New Roman"/>
              </a:rPr>
              <a:t>Эволюция идей устойчивости развития города</a:t>
            </a:r>
            <a:endParaRPr sz="2800" dirty="0">
              <a:solidFill>
                <a:srgbClr val="0070C0"/>
              </a:solidFill>
              <a:latin typeface="+mn-lt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931620"/>
              </p:ext>
            </p:extLst>
          </p:nvPr>
        </p:nvGraphicFramePr>
        <p:xfrm>
          <a:off x="981076" y="1400797"/>
          <a:ext cx="10406062" cy="493776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511011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29594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41488"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  <a:cs typeface="Times New Roman" panose="02020603050405020304" pitchFamily="18" charset="0"/>
                        </a:rPr>
                        <a:t>Концепции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400" b="1" dirty="0">
                          <a:latin typeface="+mn-lt"/>
                          <a:cs typeface="Times New Roman" panose="02020603050405020304" pitchFamily="18" charset="0"/>
                        </a:rPr>
                        <a:t>Основные цели концепций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083759">
                <a:tc>
                  <a:txBody>
                    <a:bodyPr/>
                    <a:lstStyle/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Городской метаболизм </a:t>
                      </a:r>
                      <a:r>
                        <a:rPr lang="ru-RU" sz="2400" dirty="0" err="1">
                          <a:latin typeface="+mn-lt"/>
                          <a:cs typeface="Times New Roman" panose="02020603050405020304" pitchFamily="18" charset="0"/>
                        </a:rPr>
                        <a:t>Вулмана</a:t>
                      </a: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 (1965)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Город коротких расстояний (1973)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Парадигма нового урбанизма (1980)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 err="1">
                          <a:latin typeface="+mn-lt"/>
                          <a:cs typeface="Times New Roman" panose="02020603050405020304" pitchFamily="18" charset="0"/>
                        </a:rPr>
                        <a:t>Экогород</a:t>
                      </a: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 Р. </a:t>
                      </a:r>
                      <a:r>
                        <a:rPr lang="ru-RU" sz="2400" dirty="0" err="1">
                          <a:latin typeface="+mn-lt"/>
                          <a:cs typeface="Times New Roman" panose="02020603050405020304" pitchFamily="18" charset="0"/>
                        </a:rPr>
                        <a:t>Регистера</a:t>
                      </a: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 (1987)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Пешеходные карманы (1989)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Городские деревни (1989)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Концепция транзит-ориентированного транспортного развития (1993)</a:t>
                      </a:r>
                    </a:p>
                    <a:p>
                      <a:pPr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latin typeface="+mn-lt"/>
                          <a:cs typeface="Times New Roman" panose="02020603050405020304" pitchFamily="18" charset="0"/>
                        </a:rPr>
                        <a:t>Город удобный для жизни (1999)</a:t>
                      </a:r>
                    </a:p>
                    <a:p>
                      <a:endParaRPr lang="ru-RU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Развитие общественного транспорта, пешеходных зон, велодорожек и зеленых зон, с приоритетом для пешеходов перед автомобилистами. 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24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мультиформатного</a:t>
                      </a: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 жилья, доступного для людей с разным уровнем дохода и разным семейным составом</a:t>
                      </a:r>
                    </a:p>
                    <a:p>
                      <a:pPr marL="285750" indent="-285750">
                        <a:buFont typeface="Wingdings" panose="05000000000000000000" pitchFamily="2" charset="2"/>
                        <a:buChar char="§"/>
                      </a:pPr>
                      <a:r>
                        <a:rPr lang="ru-RU" sz="24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Times New Roman" panose="02020603050405020304" pitchFamily="18" charset="0"/>
                        </a:rPr>
                        <a:t>Ликвидация или реновация старых промышленных зон </a:t>
                      </a:r>
                      <a:endParaRPr lang="ru-RU" sz="2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sz="2400" dirty="0"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45616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95B4A-B0D5-8A9D-A11F-3DE6E1873F3C}"/>
              </a:ext>
            </a:extLst>
          </p:cNvPr>
          <p:cNvSpPr txBox="1"/>
          <p:nvPr/>
        </p:nvSpPr>
        <p:spPr>
          <a:xfrm>
            <a:off x="851771" y="1142493"/>
            <a:ext cx="10734488" cy="52937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Сформулировать локальные и интегральные критерии критичности состояния ТС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Структурные (топологические)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метрические (плотность, скорость, интенсивность, пропускная способность, расстояние, время)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Ранжировать узлы ТС по степени влияния и центральности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влияние от перекрытия или снижения пропускной способности определенного узла, связи ТС на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общую пропускную способность транспортной сети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транспортную доступность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наиболее критические маршруты в транспортной сети города, учитывая их важность для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обеспечения мобильности жителей и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развития экономики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проблемные места ТС и причины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концентраций ДТП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возникновения заторов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B5E71B2-9AF1-B20B-A619-45051CC964A6}"/>
              </a:ext>
            </a:extLst>
          </p:cNvPr>
          <p:cNvSpPr txBox="1"/>
          <p:nvPr/>
        </p:nvSpPr>
        <p:spPr>
          <a:xfrm>
            <a:off x="851770" y="501041"/>
            <a:ext cx="6888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идентификации критических элементов ТС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616212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95B4A-B0D5-8A9D-A11F-3DE6E1873F3C}"/>
              </a:ext>
            </a:extLst>
          </p:cNvPr>
          <p:cNvSpPr txBox="1"/>
          <p:nvPr/>
        </p:nvSpPr>
        <p:spPr>
          <a:xfrm>
            <a:off x="947738" y="989555"/>
            <a:ext cx="6575198" cy="52014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предел катастрофических изменений ТС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потеря связности сети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распространение заторов по сети (</a:t>
            </a:r>
            <a:r>
              <a:rPr lang="ru-RU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перколяция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транспортный коллапс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риски и уязвимости объектов ТС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узлы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связи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маршруты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кластеры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Классифицировать факторы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управляемые (ремонтные работы и обслуживание)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неуправляемые (погодные факторы, ДТП, )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внешние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buFont typeface="Courier New" panose="02070309020205020404" pitchFamily="49" charset="0"/>
              <a:buChar char="o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внутренние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Исследовать влияние факторов на состояние ТС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EB399-B49C-EF4C-7988-B97BF0C85E15}"/>
              </a:ext>
            </a:extLst>
          </p:cNvPr>
          <p:cNvSpPr txBox="1"/>
          <p:nvPr/>
        </p:nvSpPr>
        <p:spPr>
          <a:xfrm>
            <a:off x="851770" y="501041"/>
            <a:ext cx="10392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идентификации критических элементов ТС (продолжение)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795694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19F95B4A-B0D5-8A9D-A11F-3DE6E1873F3C}"/>
              </a:ext>
            </a:extLst>
          </p:cNvPr>
          <p:cNvSpPr txBox="1"/>
          <p:nvPr/>
        </p:nvSpPr>
        <p:spPr>
          <a:xfrm>
            <a:off x="947738" y="989555"/>
            <a:ext cx="10710862" cy="45858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endParaRPr lang="ru-RU" sz="1400" dirty="0">
              <a:solidFill>
                <a:srgbClr val="00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влияние различных неблагоприятных событий на динамику потоков в ТС и разработать стратегии управления для смягчения возможных проблем.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Оценить возможные пути обхода критических точек в транспортной сети города для минимизации отрицательного воздействия на потоки движения.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Оценить эффективность различных стратегий управления транспортным потоком в условиях изменений пропускной способности на участках городской транспортной сети. 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оптимальное распределение ресурсов для поддержания устойчивости транспортной сети города при различных условиях эксплуатации и внешних факторах.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Оценить потенциал развития интеллектуальных транспортных систем (ИТС) на эффективность и безопасность городской транспортной сети и определить потенциал их внедрения.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b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/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3EB399-B49C-EF4C-7988-B97BF0C85E15}"/>
              </a:ext>
            </a:extLst>
          </p:cNvPr>
          <p:cNvSpPr txBox="1"/>
          <p:nvPr/>
        </p:nvSpPr>
        <p:spPr>
          <a:xfrm>
            <a:off x="851770" y="501041"/>
            <a:ext cx="1039249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управления ТС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295653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D8D152AE-65CE-8EBF-1E16-CCF8A08060F4}"/>
              </a:ext>
            </a:extLst>
          </p:cNvPr>
          <p:cNvSpPr txBox="1"/>
          <p:nvPr/>
        </p:nvSpPr>
        <p:spPr>
          <a:xfrm>
            <a:off x="846872" y="1104987"/>
            <a:ext cx="101273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Исследовать возможные сценарии развития города и их влияние на потребности в транспортной инфраструктуре, чтобы адаптировать городскую транспортную сеть под будущие изменения.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оптимальное размещение дополнительных ресурсов (например, служб экстренной помощи) в городе с учетом критических точек в транспортной сети для минимизации времени реагирования на аварийные ситуации.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Исследовать влияние строительства новых объектов инфраструктуры на пропускную способность и устойчивость городской транспортной сети.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Оценить потенциальные экономические потери, вызванные вероятными сбоями ТС и разработать стратегии для минимизации этих потерь, в том числе путем резервирование инфраструктуры.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Изучить влияние изменений в транспортной сети на плотность населения и распределение городских районов для оптимизации городского планирования и развития.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оптимальное размещение новых узлов ТС.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Определить оптимальное размещение новых связей ТС.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C8D01BE-1330-24D7-EB7D-15E0CB3CF442}"/>
              </a:ext>
            </a:extLst>
          </p:cNvPr>
          <p:cNvSpPr txBox="1"/>
          <p:nvPr/>
        </p:nvSpPr>
        <p:spPr>
          <a:xfrm>
            <a:off x="846872" y="513447"/>
            <a:ext cx="2786853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Задачи развития ТС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31299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8D01BE-1330-24D7-EB7D-15E0CB3CF442}"/>
              </a:ext>
            </a:extLst>
          </p:cNvPr>
          <p:cNvSpPr txBox="1"/>
          <p:nvPr/>
        </p:nvSpPr>
        <p:spPr>
          <a:xfrm>
            <a:off x="846872" y="513447"/>
            <a:ext cx="3523400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Методы исследования ТС</a:t>
            </a:r>
            <a:endParaRPr lang="ru-RU" sz="2400" dirty="0">
              <a:solidFill>
                <a:srgbClr val="0070C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46810E2-312C-005D-6974-9EF166EB1DCF}"/>
              </a:ext>
            </a:extLst>
          </p:cNvPr>
          <p:cNvSpPr txBox="1"/>
          <p:nvPr/>
        </p:nvSpPr>
        <p:spPr>
          <a:xfrm>
            <a:off x="846872" y="1305042"/>
            <a:ext cx="10012100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Транспортное моделирование на основе принципа транспортного равновесия (первый принцип </a:t>
            </a:r>
            <a:r>
              <a:rPr lang="ru-RU" sz="2000" dirty="0" err="1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Вардропа</a:t>
            </a: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Сложные сети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Потоки в сетях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Алгебраические методы в теории графов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buFont typeface="Symbol" pitchFamily="2" charset="2"/>
              <a:buChar char=""/>
            </a:pPr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Топологический анализ сетей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sz="2000" dirty="0">
                <a:solidFill>
                  <a:srgbClr val="000000"/>
                </a:solidFill>
                <a:effectLst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0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24052513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CE7F0A4-E6CF-1095-59C6-A963CE9486A4}"/>
              </a:ext>
            </a:extLst>
          </p:cNvPr>
          <p:cNvSpPr txBox="1"/>
          <p:nvPr/>
        </p:nvSpPr>
        <p:spPr>
          <a:xfrm>
            <a:off x="1709140" y="2395959"/>
            <a:ext cx="8940717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4000" dirty="0">
                <a:solidFill>
                  <a:srgbClr val="0070C0"/>
                </a:solidFill>
              </a:rPr>
              <a:t>Примеры </a:t>
            </a:r>
          </a:p>
          <a:p>
            <a:pPr algn="ctr"/>
            <a:r>
              <a:rPr lang="ru-RU" sz="4000" dirty="0">
                <a:solidFill>
                  <a:srgbClr val="0070C0"/>
                </a:solidFill>
              </a:rPr>
              <a:t>исследования критических объектов ТС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5F961C6-2E87-FA93-11DB-F4D7176ECFAD}"/>
              </a:ext>
            </a:extLst>
          </p:cNvPr>
          <p:cNvSpPr txBox="1"/>
          <p:nvPr/>
        </p:nvSpPr>
        <p:spPr>
          <a:xfrm>
            <a:off x="5096573" y="3869869"/>
            <a:ext cx="21471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</a:rPr>
              <a:t>г. Новосибирск</a:t>
            </a:r>
          </a:p>
        </p:txBody>
      </p:sp>
    </p:spTree>
    <p:extLst>
      <p:ext uri="{BB962C8B-B14F-4D97-AF65-F5344CB8AC3E}">
        <p14:creationId xmlns:p14="http://schemas.microsoft.com/office/powerpoint/2010/main" val="44734633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8AE0FB88-BA1D-0C44-917D-A64D53466116}">
  <we:reference id="wa104381909" version="3.12.1.0" store="ru-RU" storeType="OMEX"/>
  <we:alternateReferences>
    <we:reference id="WA104381909" version="3.12.1.0" store="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otalTime>363</TotalTime>
  <Words>1064</Words>
  <Application>Microsoft Macintosh PowerPoint</Application>
  <PresentationFormat>Широкоэкранный</PresentationFormat>
  <Paragraphs>136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7" baseType="lpstr">
      <vt:lpstr>Arial</vt:lpstr>
      <vt:lpstr>Calibri</vt:lpstr>
      <vt:lpstr>Calibri Light</vt:lpstr>
      <vt:lpstr>Courier New</vt:lpstr>
      <vt:lpstr>Symbol</vt:lpstr>
      <vt:lpstr>Times New Roman</vt:lpstr>
      <vt:lpstr>Wingdings</vt:lpstr>
      <vt:lpstr>Тема Office</vt:lpstr>
      <vt:lpstr>Презентация PowerPoint</vt:lpstr>
      <vt:lpstr>Индикаторы устойчивого развития транспортной системы</vt:lpstr>
      <vt:lpstr>Эволюция идей устойчивости развития города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Мероприятия на пересечении с ул. Порт-Артурской</vt:lpstr>
      <vt:lpstr>Мероприятия на пересечении с ул. Бетонный переезд</vt:lpstr>
      <vt:lpstr>Мероприятия на пересечении с ул. 2-й Станционной</vt:lpstr>
      <vt:lpstr>Оценка мероприятий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Валерий Хабаров</dc:creator>
  <cp:lastModifiedBy>Валерий Хабаров</cp:lastModifiedBy>
  <cp:revision>8</cp:revision>
  <dcterms:created xsi:type="dcterms:W3CDTF">2024-06-14T04:29:20Z</dcterms:created>
  <dcterms:modified xsi:type="dcterms:W3CDTF">2024-06-18T15:41:24Z</dcterms:modified>
</cp:coreProperties>
</file>