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0" r:id="rId2"/>
    <p:sldId id="272" r:id="rId3"/>
    <p:sldId id="264" r:id="rId4"/>
    <p:sldId id="269" r:id="rId5"/>
    <p:sldId id="258" r:id="rId6"/>
    <p:sldId id="268" r:id="rId7"/>
    <p:sldId id="277" r:id="rId8"/>
    <p:sldId id="271" r:id="rId9"/>
    <p:sldId id="278" r:id="rId10"/>
    <p:sldId id="273" r:id="rId11"/>
    <p:sldId id="276" r:id="rId12"/>
    <p:sldId id="274" r:id="rId13"/>
    <p:sldId id="265" r:id="rId1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952"/>
    <a:srgbClr val="E8E8E8"/>
    <a:srgbClr val="212851"/>
    <a:srgbClr val="66FFFF"/>
    <a:srgbClr val="3CC7F1"/>
    <a:srgbClr val="0878BA"/>
    <a:srgbClr val="FDFDFD"/>
    <a:srgbClr val="DDDDDD"/>
    <a:srgbClr val="94B9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14B065BD-2BBD-4A08-ADA4-431B601B4719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8E661A86-7D0E-4689-B81D-E94C2763B882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7B20E54F-681D-4C0B-8A87-BCF248DEF6EB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0EFB2ADC-9744-4F8A-8E04-B9F82679567D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•Разработка           </c:v>
                </c:pt>
                <c:pt idx="1">
                  <c:v>•Инжиниринг          </c:v>
                </c:pt>
                <c:pt idx="2">
                  <c:v>•Продажи                </c:v>
                </c:pt>
                <c:pt idx="3">
                  <c:v>•Сервис                   </c:v>
                </c:pt>
                <c:pt idx="4">
                  <c:v>•Логистика             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</c:v>
                </c:pt>
                <c:pt idx="1">
                  <c:v>26</c:v>
                </c:pt>
                <c:pt idx="2">
                  <c:v>16</c:v>
                </c:pt>
                <c:pt idx="3">
                  <c:v>20</c:v>
                </c:pt>
                <c:pt idx="4">
                  <c:v>17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5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8055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r">
              <a:defRPr sz="1200"/>
            </a:lvl1pPr>
          </a:lstStyle>
          <a:p>
            <a:fld id="{679D62F5-F54B-4F64-82EF-B6F7ACCDD11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5" tIns="45853" rIns="91705" bIns="4585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705" tIns="45853" rIns="91705" bIns="4585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4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8054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r">
              <a:defRPr sz="1200"/>
            </a:lvl1pPr>
          </a:lstStyle>
          <a:p>
            <a:fld id="{23A75307-F4E1-45FA-AEA0-400DC3F04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746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5055D-7B0E-4736-B7A8-77CD5494604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524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8973" algn="l"/>
                <a:tab pos="899539" algn="l"/>
                <a:tab pos="1350104" algn="l"/>
                <a:tab pos="1800670" algn="l"/>
                <a:tab pos="2251235" algn="l"/>
                <a:tab pos="2701801" algn="l"/>
                <a:tab pos="3152365" algn="l"/>
                <a:tab pos="3602931" algn="l"/>
                <a:tab pos="4053496" algn="l"/>
                <a:tab pos="4504062" algn="l"/>
                <a:tab pos="4954627" algn="l"/>
                <a:tab pos="5405193" algn="l"/>
                <a:tab pos="5855758" algn="l"/>
                <a:tab pos="6306323" algn="l"/>
                <a:tab pos="6756888" algn="l"/>
                <a:tab pos="7207454" algn="l"/>
                <a:tab pos="7658019" algn="l"/>
                <a:tab pos="8108585" algn="l"/>
                <a:tab pos="8559150" algn="l"/>
                <a:tab pos="9009716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8973" algn="l"/>
                <a:tab pos="899539" algn="l"/>
                <a:tab pos="1350104" algn="l"/>
                <a:tab pos="1800670" algn="l"/>
                <a:tab pos="2251235" algn="l"/>
                <a:tab pos="2701801" algn="l"/>
                <a:tab pos="3152365" algn="l"/>
                <a:tab pos="3602931" algn="l"/>
                <a:tab pos="4053496" algn="l"/>
                <a:tab pos="4504062" algn="l"/>
                <a:tab pos="4954627" algn="l"/>
                <a:tab pos="5405193" algn="l"/>
                <a:tab pos="5855758" algn="l"/>
                <a:tab pos="6306323" algn="l"/>
                <a:tab pos="6756888" algn="l"/>
                <a:tab pos="7207454" algn="l"/>
                <a:tab pos="7658019" algn="l"/>
                <a:tab pos="8108585" algn="l"/>
                <a:tab pos="8559150" algn="l"/>
                <a:tab pos="9009716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8973" algn="l"/>
                <a:tab pos="899539" algn="l"/>
                <a:tab pos="1350104" algn="l"/>
                <a:tab pos="1800670" algn="l"/>
                <a:tab pos="2251235" algn="l"/>
                <a:tab pos="2701801" algn="l"/>
                <a:tab pos="3152365" algn="l"/>
                <a:tab pos="3602931" algn="l"/>
                <a:tab pos="4053496" algn="l"/>
                <a:tab pos="4504062" algn="l"/>
                <a:tab pos="4954627" algn="l"/>
                <a:tab pos="5405193" algn="l"/>
                <a:tab pos="5855758" algn="l"/>
                <a:tab pos="6306323" algn="l"/>
                <a:tab pos="6756888" algn="l"/>
                <a:tab pos="7207454" algn="l"/>
                <a:tab pos="7658019" algn="l"/>
                <a:tab pos="8108585" algn="l"/>
                <a:tab pos="8559150" algn="l"/>
                <a:tab pos="9009716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8973" algn="l"/>
                <a:tab pos="899539" algn="l"/>
                <a:tab pos="1350104" algn="l"/>
                <a:tab pos="1800670" algn="l"/>
                <a:tab pos="2251235" algn="l"/>
                <a:tab pos="2701801" algn="l"/>
                <a:tab pos="3152365" algn="l"/>
                <a:tab pos="3602931" algn="l"/>
                <a:tab pos="4053496" algn="l"/>
                <a:tab pos="4504062" algn="l"/>
                <a:tab pos="4954627" algn="l"/>
                <a:tab pos="5405193" algn="l"/>
                <a:tab pos="5855758" algn="l"/>
                <a:tab pos="6306323" algn="l"/>
                <a:tab pos="6756888" algn="l"/>
                <a:tab pos="7207454" algn="l"/>
                <a:tab pos="7658019" algn="l"/>
                <a:tab pos="8108585" algn="l"/>
                <a:tab pos="8559150" algn="l"/>
                <a:tab pos="9009716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8973" algn="l"/>
                <a:tab pos="899539" algn="l"/>
                <a:tab pos="1350104" algn="l"/>
                <a:tab pos="1800670" algn="l"/>
                <a:tab pos="2251235" algn="l"/>
                <a:tab pos="2701801" algn="l"/>
                <a:tab pos="3152365" algn="l"/>
                <a:tab pos="3602931" algn="l"/>
                <a:tab pos="4053496" algn="l"/>
                <a:tab pos="4504062" algn="l"/>
                <a:tab pos="4954627" algn="l"/>
                <a:tab pos="5405193" algn="l"/>
                <a:tab pos="5855758" algn="l"/>
                <a:tab pos="6306323" algn="l"/>
                <a:tab pos="6756888" algn="l"/>
                <a:tab pos="7207454" algn="l"/>
                <a:tab pos="7658019" algn="l"/>
                <a:tab pos="8108585" algn="l"/>
                <a:tab pos="8559150" algn="l"/>
                <a:tab pos="9009716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21892" indent="-229263" defTabSz="45056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8973" algn="l"/>
                <a:tab pos="899539" algn="l"/>
                <a:tab pos="1350104" algn="l"/>
                <a:tab pos="1800670" algn="l"/>
                <a:tab pos="2251235" algn="l"/>
                <a:tab pos="2701801" algn="l"/>
                <a:tab pos="3152365" algn="l"/>
                <a:tab pos="3602931" algn="l"/>
                <a:tab pos="4053496" algn="l"/>
                <a:tab pos="4504062" algn="l"/>
                <a:tab pos="4954627" algn="l"/>
                <a:tab pos="5405193" algn="l"/>
                <a:tab pos="5855758" algn="l"/>
                <a:tab pos="6306323" algn="l"/>
                <a:tab pos="6756888" algn="l"/>
                <a:tab pos="7207454" algn="l"/>
                <a:tab pos="7658019" algn="l"/>
                <a:tab pos="8108585" algn="l"/>
                <a:tab pos="8559150" algn="l"/>
                <a:tab pos="9009716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80418" indent="-229263" defTabSz="45056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8973" algn="l"/>
                <a:tab pos="899539" algn="l"/>
                <a:tab pos="1350104" algn="l"/>
                <a:tab pos="1800670" algn="l"/>
                <a:tab pos="2251235" algn="l"/>
                <a:tab pos="2701801" algn="l"/>
                <a:tab pos="3152365" algn="l"/>
                <a:tab pos="3602931" algn="l"/>
                <a:tab pos="4053496" algn="l"/>
                <a:tab pos="4504062" algn="l"/>
                <a:tab pos="4954627" algn="l"/>
                <a:tab pos="5405193" algn="l"/>
                <a:tab pos="5855758" algn="l"/>
                <a:tab pos="6306323" algn="l"/>
                <a:tab pos="6756888" algn="l"/>
                <a:tab pos="7207454" algn="l"/>
                <a:tab pos="7658019" algn="l"/>
                <a:tab pos="8108585" algn="l"/>
                <a:tab pos="8559150" algn="l"/>
                <a:tab pos="9009716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38944" indent="-229263" defTabSz="45056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8973" algn="l"/>
                <a:tab pos="899539" algn="l"/>
                <a:tab pos="1350104" algn="l"/>
                <a:tab pos="1800670" algn="l"/>
                <a:tab pos="2251235" algn="l"/>
                <a:tab pos="2701801" algn="l"/>
                <a:tab pos="3152365" algn="l"/>
                <a:tab pos="3602931" algn="l"/>
                <a:tab pos="4053496" algn="l"/>
                <a:tab pos="4504062" algn="l"/>
                <a:tab pos="4954627" algn="l"/>
                <a:tab pos="5405193" algn="l"/>
                <a:tab pos="5855758" algn="l"/>
                <a:tab pos="6306323" algn="l"/>
                <a:tab pos="6756888" algn="l"/>
                <a:tab pos="7207454" algn="l"/>
                <a:tab pos="7658019" algn="l"/>
                <a:tab pos="8108585" algn="l"/>
                <a:tab pos="8559150" algn="l"/>
                <a:tab pos="9009716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97470" indent="-229263" defTabSz="45056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8973" algn="l"/>
                <a:tab pos="899539" algn="l"/>
                <a:tab pos="1350104" algn="l"/>
                <a:tab pos="1800670" algn="l"/>
                <a:tab pos="2251235" algn="l"/>
                <a:tab pos="2701801" algn="l"/>
                <a:tab pos="3152365" algn="l"/>
                <a:tab pos="3602931" algn="l"/>
                <a:tab pos="4053496" algn="l"/>
                <a:tab pos="4504062" algn="l"/>
                <a:tab pos="4954627" algn="l"/>
                <a:tab pos="5405193" algn="l"/>
                <a:tab pos="5855758" algn="l"/>
                <a:tab pos="6306323" algn="l"/>
                <a:tab pos="6756888" algn="l"/>
                <a:tab pos="7207454" algn="l"/>
                <a:tab pos="7658019" algn="l"/>
                <a:tab pos="8108585" algn="l"/>
                <a:tab pos="8559150" algn="l"/>
                <a:tab pos="9009716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1A9A93-13D3-4B14-B946-1D3C44760F72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ru-RU" altLang="ru-RU" sz="1400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0650" y="882650"/>
            <a:ext cx="7734300" cy="4351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9003" y="5513076"/>
            <a:ext cx="5995172" cy="52235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432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5055D-7B0E-4736-B7A8-77CD5494604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506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5055D-7B0E-4736-B7A8-77CD5494604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309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5055D-7B0E-4736-B7A8-77CD5494604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106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5055D-7B0E-4736-B7A8-77CD5494604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308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5055D-7B0E-4736-B7A8-77CD5494604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021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5055D-7B0E-4736-B7A8-77CD5494604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197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5055D-7B0E-4736-B7A8-77CD5494604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569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2F65-33EB-44AD-916B-46A4DBD75A2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A805-2F72-41F9-B79B-F4502C422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848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2F65-33EB-44AD-916B-46A4DBD75A2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A805-2F72-41F9-B79B-F4502C422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228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2F65-33EB-44AD-916B-46A4DBD75A2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A805-2F72-41F9-B79B-F4502C422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954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2F65-33EB-44AD-916B-46A4DBD75A2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A805-2F72-41F9-B79B-F4502C422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646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2F65-33EB-44AD-916B-46A4DBD75A2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A805-2F72-41F9-B79B-F4502C422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66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2F65-33EB-44AD-916B-46A4DBD75A2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A805-2F72-41F9-B79B-F4502C422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95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2F65-33EB-44AD-916B-46A4DBD75A2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A805-2F72-41F9-B79B-F4502C422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572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2F65-33EB-44AD-916B-46A4DBD75A2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A805-2F72-41F9-B79B-F4502C422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457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2F65-33EB-44AD-916B-46A4DBD75A2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A805-2F72-41F9-B79B-F4502C422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06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2F65-33EB-44AD-916B-46A4DBD75A2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A805-2F72-41F9-B79B-F4502C422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187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2F65-33EB-44AD-916B-46A4DBD75A2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A805-2F72-41F9-B79B-F4502C422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819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32F65-33EB-44AD-916B-46A4DBD75A2C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1A805-2F72-41F9-B79B-F4502C422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61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" t="144" r="2934" b="18233"/>
          <a:stretch/>
        </p:blipFill>
        <p:spPr>
          <a:xfrm>
            <a:off x="0" y="0"/>
            <a:ext cx="12226834" cy="6862119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11CC0916-7E2F-3E73-1A9E-B5D9034C35B0}"/>
              </a:ext>
            </a:extLst>
          </p:cNvPr>
          <p:cNvSpPr/>
          <p:nvPr/>
        </p:nvSpPr>
        <p:spPr>
          <a:xfrm>
            <a:off x="11928070" y="0"/>
            <a:ext cx="295702" cy="4714348"/>
          </a:xfrm>
          <a:prstGeom prst="rect">
            <a:avLst/>
          </a:prstGeom>
          <a:solidFill>
            <a:srgbClr val="3CC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42" y="439082"/>
            <a:ext cx="2171987" cy="136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56E80768-D813-8720-3A53-916491A86BDA}"/>
              </a:ext>
            </a:extLst>
          </p:cNvPr>
          <p:cNvSpPr/>
          <p:nvPr/>
        </p:nvSpPr>
        <p:spPr>
          <a:xfrm>
            <a:off x="6934671" y="2868072"/>
            <a:ext cx="5289101" cy="18462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A2DDD63-08E3-E461-2A37-EF71218646D5}"/>
              </a:ext>
            </a:extLst>
          </p:cNvPr>
          <p:cNvSpPr txBox="1"/>
          <p:nvPr/>
        </p:nvSpPr>
        <p:spPr>
          <a:xfrm>
            <a:off x="5964499" y="3006380"/>
            <a:ext cx="5585886" cy="155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b="1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ТОПОВЫЕ ПРОЕКТЫ </a:t>
            </a:r>
          </a:p>
          <a:p>
            <a:pPr algn="r"/>
            <a:r>
              <a:rPr lang="ru-RU" sz="3000" b="1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ДЛЯ ТРАНСПОРТА</a:t>
            </a:r>
          </a:p>
          <a:p>
            <a:pPr algn="r"/>
            <a:r>
              <a:rPr lang="ru-RU" sz="1640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ИНОВАЦИОННЫЕ РАЗРАБОТКИ</a:t>
            </a:r>
          </a:p>
          <a:p>
            <a:pPr algn="r"/>
            <a:r>
              <a:rPr lang="ru-RU" sz="1850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И ИНЖЕНЕРНЫЕ РЕШЕНИЯ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842BF1BA-D3FC-2919-F3F8-D54A88C00B7B}"/>
              </a:ext>
            </a:extLst>
          </p:cNvPr>
          <p:cNvSpPr/>
          <p:nvPr/>
        </p:nvSpPr>
        <p:spPr>
          <a:xfrm rot="5400000">
            <a:off x="11511934" y="409380"/>
            <a:ext cx="1121215" cy="302460"/>
          </a:xfrm>
          <a:prstGeom prst="rect">
            <a:avLst/>
          </a:prstGeom>
          <a:solidFill>
            <a:srgbClr val="182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8295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223772" cy="6858000"/>
          </a:xfrm>
          <a:prstGeom prst="rect">
            <a:avLst/>
          </a:prstGeom>
          <a:noFill/>
          <a:ln>
            <a:solidFill>
              <a:srgbClr val="18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728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27" y="955747"/>
            <a:ext cx="3497253" cy="494650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897992A-3096-66EE-8D5A-14C59C9DBF94}"/>
              </a:ext>
            </a:extLst>
          </p:cNvPr>
          <p:cNvSpPr/>
          <p:nvPr/>
        </p:nvSpPr>
        <p:spPr>
          <a:xfrm>
            <a:off x="11873552" y="0"/>
            <a:ext cx="318447" cy="4440513"/>
          </a:xfrm>
          <a:prstGeom prst="rect">
            <a:avLst/>
          </a:prstGeom>
          <a:solidFill>
            <a:srgbClr val="087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03CD02E-8258-CB03-F700-13BBD4907BB7}"/>
              </a:ext>
            </a:extLst>
          </p:cNvPr>
          <p:cNvSpPr/>
          <p:nvPr/>
        </p:nvSpPr>
        <p:spPr>
          <a:xfrm>
            <a:off x="6836898" y="2417487"/>
            <a:ext cx="5355102" cy="2023026"/>
          </a:xfrm>
          <a:prstGeom prst="rect">
            <a:avLst/>
          </a:prstGeom>
          <a:solidFill>
            <a:srgbClr val="3CC7F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925D62B-00E6-8F7F-CE1F-EC9EF8934C2C}"/>
              </a:ext>
            </a:extLst>
          </p:cNvPr>
          <p:cNvSpPr/>
          <p:nvPr/>
        </p:nvSpPr>
        <p:spPr>
          <a:xfrm rot="10800000">
            <a:off x="6561278" y="3875559"/>
            <a:ext cx="1121215" cy="318450"/>
          </a:xfrm>
          <a:prstGeom prst="rect">
            <a:avLst/>
          </a:prstGeom>
          <a:solidFill>
            <a:srgbClr val="3CC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158F712-47CB-A632-8933-3D184B61E181}"/>
              </a:ext>
            </a:extLst>
          </p:cNvPr>
          <p:cNvSpPr/>
          <p:nvPr/>
        </p:nvSpPr>
        <p:spPr>
          <a:xfrm rot="5400000">
            <a:off x="11472166" y="401383"/>
            <a:ext cx="1121215" cy="318450"/>
          </a:xfrm>
          <a:prstGeom prst="rect">
            <a:avLst/>
          </a:prstGeom>
          <a:solidFill>
            <a:srgbClr val="182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8295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0E17481-64D5-5A74-A4FB-A8F327FBB924}"/>
              </a:ext>
            </a:extLst>
          </p:cNvPr>
          <p:cNvSpPr txBox="1"/>
          <p:nvPr/>
        </p:nvSpPr>
        <p:spPr>
          <a:xfrm>
            <a:off x="7867014" y="2865612"/>
            <a:ext cx="36312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Платформа ЕМ.Т </a:t>
            </a:r>
            <a:r>
              <a:rPr lang="ru-RU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 ЦБК входят </a:t>
            </a:r>
          </a:p>
          <a:p>
            <a:r>
              <a:rPr lang="ru-RU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 реестр </a:t>
            </a:r>
            <a:r>
              <a:rPr lang="ru-RU" dirty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отечественного ПО</a:t>
            </a:r>
            <a:r>
              <a:rPr lang="en-US" dirty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r>
              <a:rPr lang="ru-RU" b="0" i="0" u="none" strike="noStrike" dirty="0">
                <a:solidFill>
                  <a:srgbClr val="182952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№15091</a:t>
            </a:r>
            <a:r>
              <a:rPr lang="en-US" b="0" i="0" u="none" strike="noStrike" dirty="0">
                <a:solidFill>
                  <a:srgbClr val="182952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ru-RU" b="0" i="0" u="none" strike="noStrike" dirty="0">
                <a:solidFill>
                  <a:srgbClr val="182952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№14291</a:t>
            </a:r>
            <a:endParaRPr lang="ru-RU" dirty="0">
              <a:solidFill>
                <a:srgbClr val="18295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18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932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7C1FB0C-09E6-8927-6DC9-4D5C13732E0D}"/>
              </a:ext>
            </a:extLst>
          </p:cNvPr>
          <p:cNvSpPr/>
          <p:nvPr/>
        </p:nvSpPr>
        <p:spPr>
          <a:xfrm>
            <a:off x="0" y="0"/>
            <a:ext cx="1223484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427FEF0-6DE7-FBB3-EA81-125004676CD5}"/>
              </a:ext>
            </a:extLst>
          </p:cNvPr>
          <p:cNvSpPr/>
          <p:nvPr/>
        </p:nvSpPr>
        <p:spPr>
          <a:xfrm>
            <a:off x="97831" y="0"/>
            <a:ext cx="12137009" cy="6875448"/>
          </a:xfrm>
          <a:prstGeom prst="rect">
            <a:avLst/>
          </a:prstGeom>
          <a:solidFill>
            <a:srgbClr val="182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AB63D5A-EF05-1EC8-3DFA-A1B6360AB48A}"/>
              </a:ext>
            </a:extLst>
          </p:cNvPr>
          <p:cNvSpPr/>
          <p:nvPr/>
        </p:nvSpPr>
        <p:spPr>
          <a:xfrm rot="5400000">
            <a:off x="-3271181" y="3287222"/>
            <a:ext cx="6875449" cy="318450"/>
          </a:xfrm>
          <a:prstGeom prst="rect">
            <a:avLst/>
          </a:prstGeom>
          <a:solidFill>
            <a:srgbClr val="182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496176A-7836-5AD9-FF35-C22674D416F8}"/>
              </a:ext>
            </a:extLst>
          </p:cNvPr>
          <p:cNvSpPr/>
          <p:nvPr/>
        </p:nvSpPr>
        <p:spPr>
          <a:xfrm rot="5400000">
            <a:off x="-391806" y="391805"/>
            <a:ext cx="1121219" cy="337608"/>
          </a:xfrm>
          <a:prstGeom prst="rect">
            <a:avLst/>
          </a:prstGeom>
          <a:solidFill>
            <a:srgbClr val="3CC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5F38F42-0EF7-C7F0-1749-DE4A339E7C3C}"/>
              </a:ext>
            </a:extLst>
          </p:cNvPr>
          <p:cNvSpPr/>
          <p:nvPr/>
        </p:nvSpPr>
        <p:spPr>
          <a:xfrm>
            <a:off x="318450" y="-2"/>
            <a:ext cx="6281940" cy="687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3CF306B7-8764-9B41-37A1-47C938412723}"/>
              </a:ext>
            </a:extLst>
          </p:cNvPr>
          <p:cNvCxnSpPr>
            <a:cxnSpLocks/>
          </p:cNvCxnSpPr>
          <p:nvPr/>
        </p:nvCxnSpPr>
        <p:spPr>
          <a:xfrm flipH="1">
            <a:off x="10642105" y="1887222"/>
            <a:ext cx="17446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AF0B235-EBD5-0502-C021-D573F3C49380}"/>
              </a:ext>
            </a:extLst>
          </p:cNvPr>
          <p:cNvSpPr/>
          <p:nvPr/>
        </p:nvSpPr>
        <p:spPr>
          <a:xfrm rot="5400000">
            <a:off x="10088818" y="401385"/>
            <a:ext cx="1121215" cy="318450"/>
          </a:xfrm>
          <a:prstGeom prst="rect">
            <a:avLst/>
          </a:prstGeom>
          <a:solidFill>
            <a:srgbClr val="3CC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FEB2B8-2DCA-22F0-502C-86C664333B82}"/>
              </a:ext>
            </a:extLst>
          </p:cNvPr>
          <p:cNvSpPr txBox="1"/>
          <p:nvPr/>
        </p:nvSpPr>
        <p:spPr>
          <a:xfrm>
            <a:off x="6850838" y="1780370"/>
            <a:ext cx="44515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СВЫШЕ</a:t>
            </a:r>
            <a:r>
              <a:rPr lang="ru-RU" sz="2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00</a:t>
            </a:r>
            <a:r>
              <a:rPr lang="ru-RU" sz="2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000 </a:t>
            </a:r>
            <a:r>
              <a:rPr lang="ru-RU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УСТРОЙСТВ ПОСТАВЛЯЕМ ЕЖЕГОДНО</a:t>
            </a:r>
          </a:p>
          <a:p>
            <a:endParaRPr lang="ru-RU" b="1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ru-RU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918840" y="3336088"/>
            <a:ext cx="4057470" cy="73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marL="285750" indent="-285750"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buClrTx/>
              <a:buNone/>
            </a:pPr>
            <a:endParaRPr lang="ru-RU" altLang="ru-RU" sz="1400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</a:pPr>
            <a:endParaRPr lang="ru-RU" altLang="ru-RU" sz="1400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buClrTx/>
              <a:buNone/>
            </a:pPr>
            <a:endParaRPr lang="ru-RU" altLang="ru-RU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918840" y="2773627"/>
            <a:ext cx="3723265" cy="181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None/>
            </a:pPr>
            <a:r>
              <a:rPr lang="ru-RU" altLang="ru-RU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Развитая логистическая сеть позволяет </a:t>
            </a:r>
            <a:r>
              <a:rPr lang="ru-RU" altLang="ru-RU" sz="1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гарантировать выполнение проектов </a:t>
            </a:r>
            <a:r>
              <a:rPr lang="ru-RU" altLang="ru-RU" sz="1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 фиксированным бюджетом и в </a:t>
            </a:r>
            <a:r>
              <a:rPr lang="ru-RU" altLang="ru-RU" sz="1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короткие </a:t>
            </a:r>
            <a:r>
              <a:rPr lang="ru-RU" altLang="ru-RU" sz="1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сроки.</a:t>
            </a:r>
          </a:p>
          <a:p>
            <a:pPr>
              <a:lnSpc>
                <a:spcPct val="100000"/>
              </a:lnSpc>
              <a:spcAft>
                <a:spcPct val="0"/>
              </a:spcAft>
              <a:buClrTx/>
              <a:buNone/>
            </a:pPr>
            <a:endParaRPr lang="ru-RU" altLang="ru-RU" sz="1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</a:t>
            </a:r>
            <a:r>
              <a:rPr lang="ru-RU" altLang="ru-RU" sz="1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существляем поставки технически сложных </a:t>
            </a:r>
            <a:r>
              <a:rPr lang="ru-RU" altLang="ru-RU" sz="1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позиций</a:t>
            </a:r>
            <a:r>
              <a:rPr lang="ru-RU" altLang="ru-RU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и позиций, импорт которых </a:t>
            </a:r>
            <a:r>
              <a:rPr lang="ru-RU" altLang="ru-RU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 </a:t>
            </a:r>
            <a:r>
              <a:rPr lang="ru-RU" altLang="ru-RU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РФ и ТС </a:t>
            </a:r>
            <a:r>
              <a:rPr lang="ru-RU" altLang="ru-RU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ограничен.</a:t>
            </a:r>
            <a:endParaRPr lang="ru-RU" altLang="ru-RU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84"/>
          <a:stretch/>
        </p:blipFill>
        <p:spPr>
          <a:xfrm>
            <a:off x="770270" y="1549670"/>
            <a:ext cx="5449525" cy="379355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18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637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7C1FB0C-09E6-8927-6DC9-4D5C13732E0D}"/>
              </a:ext>
            </a:extLst>
          </p:cNvPr>
          <p:cNvSpPr/>
          <p:nvPr/>
        </p:nvSpPr>
        <p:spPr>
          <a:xfrm>
            <a:off x="0" y="0"/>
            <a:ext cx="1223484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D427FEF0-6DE7-FBB3-EA81-125004676CD5}"/>
              </a:ext>
            </a:extLst>
          </p:cNvPr>
          <p:cNvSpPr/>
          <p:nvPr/>
        </p:nvSpPr>
        <p:spPr>
          <a:xfrm>
            <a:off x="37673" y="0"/>
            <a:ext cx="12288914" cy="6875448"/>
          </a:xfrm>
          <a:prstGeom prst="rect">
            <a:avLst/>
          </a:prstGeom>
          <a:solidFill>
            <a:srgbClr val="182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BAB63D5A-EF05-1EC8-3DFA-A1B6360AB48A}"/>
              </a:ext>
            </a:extLst>
          </p:cNvPr>
          <p:cNvSpPr/>
          <p:nvPr/>
        </p:nvSpPr>
        <p:spPr>
          <a:xfrm rot="5400000">
            <a:off x="-3278502" y="3278499"/>
            <a:ext cx="6875449" cy="318450"/>
          </a:xfrm>
          <a:prstGeom prst="rect">
            <a:avLst/>
          </a:prstGeom>
          <a:solidFill>
            <a:srgbClr val="182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2496176A-7836-5AD9-FF35-C22674D416F8}"/>
              </a:ext>
            </a:extLst>
          </p:cNvPr>
          <p:cNvSpPr/>
          <p:nvPr/>
        </p:nvSpPr>
        <p:spPr>
          <a:xfrm rot="5400000">
            <a:off x="-391804" y="391806"/>
            <a:ext cx="1121215" cy="337608"/>
          </a:xfrm>
          <a:prstGeom prst="rect">
            <a:avLst/>
          </a:prstGeom>
          <a:solidFill>
            <a:srgbClr val="3CC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C5F38F42-0EF7-C7F0-1749-DE4A339E7C3C}"/>
              </a:ext>
            </a:extLst>
          </p:cNvPr>
          <p:cNvSpPr/>
          <p:nvPr/>
        </p:nvSpPr>
        <p:spPr>
          <a:xfrm>
            <a:off x="318450" y="-2"/>
            <a:ext cx="6281940" cy="687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3CF306B7-8764-9B41-37A1-47C938412723}"/>
              </a:ext>
            </a:extLst>
          </p:cNvPr>
          <p:cNvCxnSpPr>
            <a:cxnSpLocks/>
          </p:cNvCxnSpPr>
          <p:nvPr/>
        </p:nvCxnSpPr>
        <p:spPr>
          <a:xfrm flipH="1">
            <a:off x="10490200" y="1906138"/>
            <a:ext cx="17446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DAF0B235-EBD5-0502-C021-D573F3C49380}"/>
              </a:ext>
            </a:extLst>
          </p:cNvPr>
          <p:cNvSpPr/>
          <p:nvPr/>
        </p:nvSpPr>
        <p:spPr>
          <a:xfrm rot="5400000">
            <a:off x="10088818" y="401385"/>
            <a:ext cx="1121215" cy="318450"/>
          </a:xfrm>
          <a:prstGeom prst="rect">
            <a:avLst/>
          </a:prstGeom>
          <a:solidFill>
            <a:srgbClr val="3CC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0D6DB0C-43AB-E92F-9D10-658B2650E197}"/>
              </a:ext>
            </a:extLst>
          </p:cNvPr>
          <p:cNvSpPr txBox="1"/>
          <p:nvPr/>
        </p:nvSpPr>
        <p:spPr>
          <a:xfrm>
            <a:off x="7070750" y="1871854"/>
            <a:ext cx="39065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НАШИ ПАРТНЕРЫ</a:t>
            </a:r>
          </a:p>
          <a:p>
            <a:endParaRPr lang="ru-RU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Сотрудничаем с </a:t>
            </a:r>
          </a:p>
          <a:p>
            <a:r>
              <a:rPr lang="ru-RU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ключевыми игроками транспортной отрасли.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Рисунок 1">
            <a:extLst>
              <a:ext uri="{FF2B5EF4-FFF2-40B4-BE49-F238E27FC236}">
                <a16:creationId xmlns="" xmlns:a16="http://schemas.microsoft.com/office/drawing/2014/main" id="{C6918D13-7644-9154-1493-058DDAE5D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97" y="1688587"/>
            <a:ext cx="2018245" cy="35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="" xmlns:a16="http://schemas.microsoft.com/office/drawing/2014/main" id="{8976E98C-8054-3394-3B62-E5C390315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81" y="3348436"/>
            <a:ext cx="1815494" cy="43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="" xmlns:a16="http://schemas.microsoft.com/office/drawing/2014/main" id="{5D92E977-5757-B5D8-1717-8A9C8BB73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3" b="40843"/>
          <a:stretch>
            <a:fillRect/>
          </a:stretch>
        </p:blipFill>
        <p:spPr bwMode="auto">
          <a:xfrm>
            <a:off x="2577562" y="4260367"/>
            <a:ext cx="1763713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18">
            <a:extLst>
              <a:ext uri="{FF2B5EF4-FFF2-40B4-BE49-F238E27FC236}">
                <a16:creationId xmlns="" xmlns:a16="http://schemas.microsoft.com/office/drawing/2014/main" id="{4E52E84C-F119-941D-D49C-3F6A29F32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69" y="2971800"/>
            <a:ext cx="903077" cy="43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Рисунок 19">
            <a:extLst>
              <a:ext uri="{FF2B5EF4-FFF2-40B4-BE49-F238E27FC236}">
                <a16:creationId xmlns="" xmlns:a16="http://schemas.microsoft.com/office/drawing/2014/main" id="{92E333FC-4397-5D90-1546-557BDE97F0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69" y="3812208"/>
            <a:ext cx="883749" cy="66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0">
            <a:extLst>
              <a:ext uri="{FF2B5EF4-FFF2-40B4-BE49-F238E27FC236}">
                <a16:creationId xmlns="" xmlns:a16="http://schemas.microsoft.com/office/drawing/2014/main" id="{6F9C1FF5-DDC6-279D-6BDA-6330756FED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741" y="3903179"/>
            <a:ext cx="693160" cy="64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22">
            <a:extLst>
              <a:ext uri="{FF2B5EF4-FFF2-40B4-BE49-F238E27FC236}">
                <a16:creationId xmlns="" xmlns:a16="http://schemas.microsoft.com/office/drawing/2014/main" id="{8D58DD81-A243-A249-89FE-AC54594F66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52" y="2952852"/>
            <a:ext cx="10890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21">
            <a:extLst>
              <a:ext uri="{FF2B5EF4-FFF2-40B4-BE49-F238E27FC236}">
                <a16:creationId xmlns="" xmlns:a16="http://schemas.microsoft.com/office/drawing/2014/main" id="{E8AE2611-0ADE-3035-FB00-7AA6CDBCD7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676" y="1688587"/>
            <a:ext cx="949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АО Третий парк">
            <a:extLst>
              <a:ext uri="{FF2B5EF4-FFF2-40B4-BE49-F238E27FC236}">
                <a16:creationId xmlns="" xmlns:a16="http://schemas.microsoft.com/office/drawing/2014/main" id="{2157E1A3-C46D-3795-45F9-8C9692B3E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r="85513" b="6242"/>
          <a:stretch>
            <a:fillRect/>
          </a:stretch>
        </p:blipFill>
        <p:spPr bwMode="auto">
          <a:xfrm>
            <a:off x="1275345" y="1688587"/>
            <a:ext cx="727256" cy="86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3">
            <a:extLst>
              <a:ext uri="{FF2B5EF4-FFF2-40B4-BE49-F238E27FC236}">
                <a16:creationId xmlns="" xmlns:a16="http://schemas.microsoft.com/office/drawing/2014/main" id="{1DDDBE23-9E27-A539-11F3-5BE0CB70EF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581" y="2365811"/>
            <a:ext cx="2189812" cy="48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DAF0B235-EBD5-0502-C021-D573F3C49380}"/>
              </a:ext>
            </a:extLst>
          </p:cNvPr>
          <p:cNvSpPr/>
          <p:nvPr/>
        </p:nvSpPr>
        <p:spPr>
          <a:xfrm rot="5400000">
            <a:off x="9929592" y="401381"/>
            <a:ext cx="1121215" cy="318450"/>
          </a:xfrm>
          <a:prstGeom prst="rect">
            <a:avLst/>
          </a:prstGeom>
          <a:solidFill>
            <a:srgbClr val="3CC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18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802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9598D122-03B0-E78B-878A-FA4ED7C18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98" y="1607120"/>
            <a:ext cx="2599401" cy="163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6897A7D1-11E7-D139-3930-0D51C9CD8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645" y="5492189"/>
            <a:ext cx="3787775" cy="68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lnSpc>
                <a:spcPct val="12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Выступал: Сергей Чернявский</a:t>
            </a:r>
            <a:endParaRPr lang="ru-RU" altLang="ru-RU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 eaLnBrk="1" hangingPunct="1">
              <a:lnSpc>
                <a:spcPct val="12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Тел.: +7(981)737-85-12</a:t>
            </a:r>
            <a:endParaRPr lang="en-US" altLang="ru-RU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64C1E671-7C52-D7A3-665F-7E67FAF88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4395" y="3429000"/>
            <a:ext cx="49888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3600" dirty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Спасибо </a:t>
            </a:r>
            <a:r>
              <a:rPr lang="ru-RU" altLang="ru-RU" sz="3200" dirty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за</a:t>
            </a:r>
            <a:r>
              <a:rPr lang="ru-RU" altLang="ru-RU" sz="3600" dirty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внимание!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2A1C3AC-88DB-76B8-5E6B-65E56152F461}"/>
              </a:ext>
            </a:extLst>
          </p:cNvPr>
          <p:cNvSpPr txBox="1"/>
          <p:nvPr/>
        </p:nvSpPr>
        <p:spPr>
          <a:xfrm>
            <a:off x="666241" y="4832758"/>
            <a:ext cx="21938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000" b="1" dirty="0">
                <a:solidFill>
                  <a:srgbClr val="004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altLang="ru-RU" sz="2000" b="1" dirty="0">
                <a:solidFill>
                  <a:srgbClr val="004F7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uromobile</a:t>
            </a:r>
            <a:r>
              <a:rPr lang="ru-RU" altLang="ru-RU" sz="2000" b="1" dirty="0">
                <a:solidFill>
                  <a:srgbClr val="004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.ru</a:t>
            </a:r>
            <a:endParaRPr lang="ru-RU" sz="2000" b="1" dirty="0">
              <a:solidFill>
                <a:srgbClr val="004F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5A1456F8-A291-CE5E-9F5A-3503AF0AC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41" y="5196660"/>
            <a:ext cx="2849562" cy="95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</a:rPr>
              <a:t>194214, Санкт-Петербург, </a:t>
            </a:r>
          </a:p>
          <a:p>
            <a:pPr eaLnBrk="1" hangingPunct="1">
              <a:lnSpc>
                <a:spcPct val="12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</a:rPr>
              <a:t>пр. Энгельса, д. 71, оф. 200</a:t>
            </a:r>
          </a:p>
          <a:p>
            <a:pPr eaLnBrk="1" hangingPunct="1">
              <a:lnSpc>
                <a:spcPct val="12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</a:rPr>
              <a:t>+7 (812) 331-75-76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3664F70-B3C0-A2A3-82EC-63A9BC496EC0}"/>
              </a:ext>
            </a:extLst>
          </p:cNvPr>
          <p:cNvSpPr/>
          <p:nvPr/>
        </p:nvSpPr>
        <p:spPr>
          <a:xfrm rot="16200000">
            <a:off x="5930427" y="619334"/>
            <a:ext cx="318448" cy="12204702"/>
          </a:xfrm>
          <a:prstGeom prst="rect">
            <a:avLst/>
          </a:prstGeom>
          <a:solidFill>
            <a:srgbClr val="087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EAEC4FF-8E46-0976-ADC1-3E79973E7830}"/>
              </a:ext>
            </a:extLst>
          </p:cNvPr>
          <p:cNvSpPr/>
          <p:nvPr/>
        </p:nvSpPr>
        <p:spPr>
          <a:xfrm>
            <a:off x="-12702" y="6562459"/>
            <a:ext cx="1513256" cy="316519"/>
          </a:xfrm>
          <a:prstGeom prst="rect">
            <a:avLst/>
          </a:prstGeom>
          <a:solidFill>
            <a:srgbClr val="182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8295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18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165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8">
            <a:extLst>
              <a:ext uri="{FF2B5EF4-FFF2-40B4-BE49-F238E27FC236}">
                <a16:creationId xmlns:a16="http://schemas.microsoft.com/office/drawing/2014/main" xmlns="" id="{F523EBC1-6A7E-5878-A973-5681513CE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3" r="-64" b="16370"/>
          <a:stretch/>
        </p:blipFill>
        <p:spPr bwMode="auto">
          <a:xfrm>
            <a:off x="0" y="5489382"/>
            <a:ext cx="12204700" cy="129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239682" y="356001"/>
            <a:ext cx="3887281" cy="36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8" tIns="44994" rIns="89988" bIns="44994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800" b="1">
                <a:latin typeface="TeXGyreHeros" pitchFamily="48" charset="0"/>
              </a:rPr>
              <a:t>  </a:t>
            </a:r>
          </a:p>
        </p:txBody>
      </p:sp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8382887" y="3990752"/>
            <a:ext cx="2817362" cy="98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9988" tIns="44994" rIns="89988" bIns="44994">
            <a:spAutoFit/>
          </a:bodyPr>
          <a:lstStyle>
            <a:lvl1pPr marL="212725" indent="-212725"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Aft>
                <a:spcPct val="0"/>
              </a:spcAft>
              <a:buSzPct val="45000"/>
              <a:buNone/>
            </a:pPr>
            <a:r>
              <a:rPr lang="ru-RU" altLang="ru-RU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Сервисное сопровождение </a:t>
            </a:r>
            <a:endParaRPr lang="ru-RU" altLang="ru-RU" sz="1400" dirty="0" smtClean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ct val="0"/>
              </a:spcAft>
              <a:buSzPct val="45000"/>
              <a:buNone/>
            </a:pPr>
            <a:r>
              <a:rPr lang="ru-RU" altLang="ru-RU" sz="14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 </a:t>
            </a:r>
            <a:r>
              <a:rPr lang="ru-RU" altLang="ru-RU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гарантийный и пост гарантийный период. 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buSzPct val="45000"/>
              <a:buNone/>
            </a:pPr>
            <a:endParaRPr lang="ru-RU" altLang="ru-RU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225" name="Rectangle 8"/>
          <p:cNvSpPr>
            <a:spLocks noChangeArrowheads="1"/>
          </p:cNvSpPr>
          <p:nvPr/>
        </p:nvSpPr>
        <p:spPr bwMode="auto">
          <a:xfrm>
            <a:off x="4728736" y="3950909"/>
            <a:ext cx="3325380" cy="11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9988" tIns="44994" rIns="89988" bIns="44994">
            <a:spAutoFit/>
          </a:bodyPr>
          <a:lstStyle>
            <a:lvl1pPr marL="212725" indent="-212725"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Aft>
                <a:spcPct val="0"/>
              </a:spcAft>
              <a:buSzPct val="45000"/>
              <a:buNone/>
            </a:pPr>
            <a:r>
              <a:rPr lang="ru-RU" altLang="ru-RU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 2017 года поставляет готовые решения для государственных </a:t>
            </a:r>
          </a:p>
          <a:p>
            <a:pPr marL="0" indent="0">
              <a:lnSpc>
                <a:spcPct val="100000"/>
              </a:lnSpc>
              <a:spcAft>
                <a:spcPct val="0"/>
              </a:spcAft>
              <a:buSzPct val="45000"/>
              <a:buNone/>
            </a:pPr>
            <a:r>
              <a:rPr lang="ru-RU" altLang="ru-RU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 частных перевозчиков, энергетики, производств.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buSzPct val="45000"/>
              <a:buNone/>
            </a:pPr>
            <a:endParaRPr lang="ru-RU" altLang="ru-RU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227" name="Rectangle 10"/>
          <p:cNvSpPr>
            <a:spLocks noChangeArrowheads="1"/>
          </p:cNvSpPr>
          <p:nvPr/>
        </p:nvSpPr>
        <p:spPr bwMode="auto">
          <a:xfrm>
            <a:off x="2235718" y="3558975"/>
            <a:ext cx="2401574" cy="36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8" tIns="44994" rIns="89988" bIns="44994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800" dirty="0">
                <a:solidFill>
                  <a:srgbClr val="0878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ЕМ </a:t>
            </a:r>
            <a:r>
              <a:rPr lang="ru-RU" altLang="ru-RU" sz="1800" dirty="0" smtClean="0">
                <a:solidFill>
                  <a:srgbClr val="0878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Групп</a:t>
            </a:r>
            <a:endParaRPr lang="ru-RU" altLang="ru-RU" sz="1800" dirty="0">
              <a:solidFill>
                <a:srgbClr val="0878B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228" name="Rectangle 11"/>
          <p:cNvSpPr>
            <a:spLocks noChangeArrowheads="1"/>
          </p:cNvSpPr>
          <p:nvPr/>
        </p:nvSpPr>
        <p:spPr bwMode="auto">
          <a:xfrm>
            <a:off x="5107261" y="3585832"/>
            <a:ext cx="2398400" cy="36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8" tIns="44994" rIns="89988" bIns="44994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800" dirty="0">
                <a:solidFill>
                  <a:srgbClr val="0878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ЕМ Инжиниринг</a:t>
            </a:r>
          </a:p>
        </p:txBody>
      </p:sp>
      <p:sp>
        <p:nvSpPr>
          <p:cNvPr id="9229" name="Rectangle 12"/>
          <p:cNvSpPr>
            <a:spLocks noChangeArrowheads="1"/>
          </p:cNvSpPr>
          <p:nvPr/>
        </p:nvSpPr>
        <p:spPr bwMode="auto">
          <a:xfrm>
            <a:off x="8567520" y="3625674"/>
            <a:ext cx="1757133" cy="36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8" tIns="44994" rIns="89988" bIns="44994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800" dirty="0">
                <a:solidFill>
                  <a:srgbClr val="0878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ЕМ Сервис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DEBC90A-AF86-B07D-5069-2A77CCF991F1}"/>
              </a:ext>
            </a:extLst>
          </p:cNvPr>
          <p:cNvSpPr/>
          <p:nvPr/>
        </p:nvSpPr>
        <p:spPr>
          <a:xfrm rot="16200000">
            <a:off x="5930427" y="619334"/>
            <a:ext cx="318448" cy="12204702"/>
          </a:xfrm>
          <a:prstGeom prst="rect">
            <a:avLst/>
          </a:prstGeom>
          <a:solidFill>
            <a:srgbClr val="087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E3FAFD7B-203D-0B4B-ADF0-9AA2DA886095}"/>
              </a:ext>
            </a:extLst>
          </p:cNvPr>
          <p:cNvSpPr/>
          <p:nvPr/>
        </p:nvSpPr>
        <p:spPr>
          <a:xfrm>
            <a:off x="0" y="6562459"/>
            <a:ext cx="1513256" cy="318450"/>
          </a:xfrm>
          <a:prstGeom prst="rect">
            <a:avLst/>
          </a:prstGeom>
          <a:solidFill>
            <a:srgbClr val="182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82952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0"/>
            <a:ext cx="12198760" cy="6858000"/>
          </a:xfrm>
          <a:prstGeom prst="rect">
            <a:avLst/>
          </a:prstGeom>
          <a:noFill/>
          <a:ln>
            <a:solidFill>
              <a:srgbClr val="18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2030" y="1733810"/>
            <a:ext cx="3661817" cy="32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292" y="655296"/>
            <a:ext cx="292417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42487" y="2355191"/>
            <a:ext cx="3240701" cy="175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4813415" y="2857110"/>
            <a:ext cx="3240701" cy="36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9988" tIns="44994" rIns="89988" bIns="44994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800" b="1" dirty="0">
                <a:solidFill>
                  <a:srgbClr val="0878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ГРУППА</a:t>
            </a:r>
            <a:r>
              <a:rPr lang="ru-RU" altLang="ru-RU" sz="1800" b="1" dirty="0">
                <a:solidFill>
                  <a:srgbClr val="2128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altLang="ru-RU" sz="1800" b="1" dirty="0" smtClean="0">
                <a:solidFill>
                  <a:srgbClr val="0878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КОМПАНИЙ</a:t>
            </a:r>
            <a:endParaRPr lang="ru-RU" altLang="ru-RU" sz="1800" b="1" dirty="0">
              <a:solidFill>
                <a:srgbClr val="0878B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Соединительная линия уступом 6"/>
          <p:cNvCxnSpPr/>
          <p:nvPr/>
        </p:nvCxnSpPr>
        <p:spPr>
          <a:xfrm>
            <a:off x="7327232" y="3041042"/>
            <a:ext cx="2089723" cy="517933"/>
          </a:xfrm>
          <a:prstGeom prst="bentConnector3">
            <a:avLst>
              <a:gd name="adj1" fmla="val 9996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7" name="Соединительная линия уступом 9216"/>
          <p:cNvCxnSpPr>
            <a:stCxn id="23" idx="1"/>
          </p:cNvCxnSpPr>
          <p:nvPr/>
        </p:nvCxnSpPr>
        <p:spPr>
          <a:xfrm rot="10800000" flipV="1">
            <a:off x="2722729" y="3041042"/>
            <a:ext cx="2090687" cy="480333"/>
          </a:xfrm>
          <a:prstGeom prst="bentConnector3">
            <a:avLst>
              <a:gd name="adj1" fmla="val 9993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1860367" y="3961651"/>
            <a:ext cx="2953048" cy="76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9988" tIns="44994" rIns="89988" bIns="44994">
            <a:spAutoFit/>
          </a:bodyPr>
          <a:lstStyle>
            <a:lvl1pPr marL="212725" indent="-212725"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Aft>
                <a:spcPct val="0"/>
              </a:spcAft>
              <a:buSzPct val="45000"/>
              <a:buNone/>
            </a:pPr>
            <a:r>
              <a:rPr lang="en-US" altLang="ru-RU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ru-RU" altLang="ru-RU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2004 года работает </a:t>
            </a:r>
          </a:p>
          <a:p>
            <a:pPr marL="0" indent="0">
              <a:lnSpc>
                <a:spcPct val="100000"/>
              </a:lnSpc>
              <a:spcAft>
                <a:spcPct val="0"/>
              </a:spcAft>
              <a:buSzPct val="45000"/>
              <a:buNone/>
            </a:pPr>
            <a:r>
              <a:rPr lang="ru-RU" altLang="ru-RU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на рынке </a:t>
            </a:r>
            <a:r>
              <a:rPr lang="ru-RU" altLang="ru-RU" sz="14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электронных компонентов </a:t>
            </a:r>
            <a:r>
              <a:rPr lang="ru-RU" altLang="ru-RU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 устройств</a:t>
            </a:r>
            <a:r>
              <a:rPr lang="ru-RU" altLang="ru-RU" sz="16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6062838" y="3154356"/>
            <a:ext cx="0" cy="431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335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B83478B9-4548-4D38-B050-9D6E400BA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47" y="413491"/>
            <a:ext cx="3599440" cy="46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>
            <a:spAutoFit/>
          </a:bodyPr>
          <a:lstStyle>
            <a:lvl1pPr marL="212725" indent="-212725"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buSzPct val="45000"/>
              <a:buNone/>
            </a:pPr>
            <a:r>
              <a:rPr lang="ru-RU" altLang="ru-RU" sz="2400" b="1" dirty="0">
                <a:solidFill>
                  <a:schemeClr val="bg1"/>
                </a:solidFill>
                <a:latin typeface="Myriad Pro" pitchFamily="32" charset="0"/>
              </a:rPr>
              <a:t>НАША</a:t>
            </a:r>
            <a:r>
              <a:rPr lang="ru-RU" altLang="ru-RU" sz="2400" b="1" dirty="0">
                <a:solidFill>
                  <a:srgbClr val="002060"/>
                </a:solidFill>
                <a:latin typeface="Myriad Pro" pitchFamily="32" charset="0"/>
              </a:rPr>
              <a:t>  </a:t>
            </a:r>
            <a:r>
              <a:rPr lang="ru-RU" altLang="ru-RU" sz="2400" b="1" dirty="0">
                <a:solidFill>
                  <a:schemeClr val="bg1"/>
                </a:solidFill>
                <a:latin typeface="Myriad Pro" pitchFamily="32" charset="0"/>
              </a:rPr>
              <a:t>КОМПАНИЯ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="" xmlns:a16="http://schemas.microsoft.com/office/drawing/2014/main" id="{1DEBC90A-AF86-B07D-5069-2A77CCF991F1}"/>
              </a:ext>
            </a:extLst>
          </p:cNvPr>
          <p:cNvSpPr/>
          <p:nvPr/>
        </p:nvSpPr>
        <p:spPr>
          <a:xfrm rot="16200000">
            <a:off x="5930427" y="619334"/>
            <a:ext cx="318448" cy="12204702"/>
          </a:xfrm>
          <a:prstGeom prst="rect">
            <a:avLst/>
          </a:prstGeom>
          <a:solidFill>
            <a:srgbClr val="087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>
            <a:extLst>
              <a:ext uri="{FF2B5EF4-FFF2-40B4-BE49-F238E27FC236}">
                <a16:creationId xmlns="" xmlns:a16="http://schemas.microsoft.com/office/drawing/2014/main" id="{E3FAFD7B-203D-0B4B-ADF0-9AA2DA886095}"/>
              </a:ext>
            </a:extLst>
          </p:cNvPr>
          <p:cNvSpPr/>
          <p:nvPr/>
        </p:nvSpPr>
        <p:spPr>
          <a:xfrm>
            <a:off x="0" y="6562459"/>
            <a:ext cx="1513256" cy="318450"/>
          </a:xfrm>
          <a:prstGeom prst="rect">
            <a:avLst/>
          </a:prstGeom>
          <a:solidFill>
            <a:srgbClr val="182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82952"/>
              </a:solidFill>
            </a:endParaRPr>
          </a:p>
        </p:txBody>
      </p:sp>
      <p:sp>
        <p:nvSpPr>
          <p:cNvPr id="28" name="Rectangle 2">
            <a:extLst>
              <a:ext uri="{FF2B5EF4-FFF2-40B4-BE49-F238E27FC236}">
                <a16:creationId xmlns="" xmlns:a16="http://schemas.microsoft.com/office/drawing/2014/main" id="{689450A5-E1D2-15B6-5E6B-529B35546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9245" y="939043"/>
            <a:ext cx="5296457" cy="52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b="1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18 </a:t>
            </a:r>
            <a:r>
              <a:rPr lang="ru-RU" altLang="ru-RU" b="1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ЛЕТ УСПЕШНОЙ РАБОТЫ</a:t>
            </a:r>
            <a:endParaRPr lang="ru-RU" altLang="ru-RU" dirty="0">
              <a:solidFill>
                <a:srgbClr val="0878B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89" name="Прямая соединительная линия 88"/>
          <p:cNvCxnSpPr/>
          <p:nvPr/>
        </p:nvCxnSpPr>
        <p:spPr>
          <a:xfrm>
            <a:off x="2529809" y="2214135"/>
            <a:ext cx="16381" cy="897605"/>
          </a:xfrm>
          <a:prstGeom prst="line">
            <a:avLst/>
          </a:prstGeom>
          <a:ln>
            <a:solidFill>
              <a:srgbClr val="3CC7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Овал 96">
            <a:extLst>
              <a:ext uri="{FF2B5EF4-FFF2-40B4-BE49-F238E27FC236}">
                <a16:creationId xmlns="" xmlns:a16="http://schemas.microsoft.com/office/drawing/2014/main" id="{FD00BAC2-8496-FDC8-A4D1-D00D7883C801}"/>
              </a:ext>
            </a:extLst>
          </p:cNvPr>
          <p:cNvSpPr/>
          <p:nvPr/>
        </p:nvSpPr>
        <p:spPr>
          <a:xfrm>
            <a:off x="2447347" y="2023511"/>
            <a:ext cx="164923" cy="166459"/>
          </a:xfrm>
          <a:prstGeom prst="ellipse">
            <a:avLst/>
          </a:prstGeom>
          <a:solidFill>
            <a:srgbClr val="3CC7F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Прямоугольник 1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18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-6350" y="3554810"/>
            <a:ext cx="12192000" cy="49704"/>
          </a:xfrm>
          <a:prstGeom prst="line">
            <a:avLst/>
          </a:prstGeom>
          <a:ln>
            <a:solidFill>
              <a:srgbClr val="3CC7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Овал 44">
            <a:extLst>
              <a:ext uri="{FF2B5EF4-FFF2-40B4-BE49-F238E27FC236}">
                <a16:creationId xmlns="" xmlns:a16="http://schemas.microsoft.com/office/drawing/2014/main" id="{718433B8-3BC5-30D0-EFF5-FE60F47800F9}"/>
              </a:ext>
            </a:extLst>
          </p:cNvPr>
          <p:cNvSpPr/>
          <p:nvPr/>
        </p:nvSpPr>
        <p:spPr>
          <a:xfrm>
            <a:off x="1981734" y="3101689"/>
            <a:ext cx="1135230" cy="1080370"/>
          </a:xfrm>
          <a:prstGeom prst="ellipse">
            <a:avLst/>
          </a:prstGeom>
          <a:solidFill>
            <a:schemeClr val="bg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78BA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42D8DE4B-1E6F-7EE8-141C-E41EDDE894C6}"/>
              </a:ext>
            </a:extLst>
          </p:cNvPr>
          <p:cNvSpPr txBox="1"/>
          <p:nvPr/>
        </p:nvSpPr>
        <p:spPr>
          <a:xfrm>
            <a:off x="2094047" y="3396387"/>
            <a:ext cx="930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Aft>
                <a:spcPct val="0"/>
              </a:spcAft>
              <a:buSzPct val="45000"/>
            </a:pPr>
            <a:r>
              <a:rPr lang="ru-RU" altLang="ru-RU" sz="2400" b="1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2004</a:t>
            </a:r>
            <a:endParaRPr lang="ru-RU" altLang="ru-RU" sz="2400" b="1" dirty="0">
              <a:solidFill>
                <a:srgbClr val="18295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="" xmlns:a16="http://schemas.microsoft.com/office/drawing/2014/main" id="{718433B8-3BC5-30D0-EFF5-FE60F47800F9}"/>
              </a:ext>
            </a:extLst>
          </p:cNvPr>
          <p:cNvSpPr/>
          <p:nvPr/>
        </p:nvSpPr>
        <p:spPr>
          <a:xfrm>
            <a:off x="3655511" y="3110562"/>
            <a:ext cx="1135230" cy="1080370"/>
          </a:xfrm>
          <a:prstGeom prst="ellipse">
            <a:avLst/>
          </a:prstGeom>
          <a:solidFill>
            <a:schemeClr val="bg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78BA"/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="" xmlns:a16="http://schemas.microsoft.com/office/drawing/2014/main" id="{718433B8-3BC5-30D0-EFF5-FE60F47800F9}"/>
              </a:ext>
            </a:extLst>
          </p:cNvPr>
          <p:cNvSpPr/>
          <p:nvPr/>
        </p:nvSpPr>
        <p:spPr>
          <a:xfrm>
            <a:off x="5326769" y="3044679"/>
            <a:ext cx="1135230" cy="1080370"/>
          </a:xfrm>
          <a:prstGeom prst="ellipse">
            <a:avLst/>
          </a:prstGeom>
          <a:solidFill>
            <a:schemeClr val="bg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78BA"/>
              </a:solidFill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="" xmlns:a16="http://schemas.microsoft.com/office/drawing/2014/main" id="{718433B8-3BC5-30D0-EFF5-FE60F47800F9}"/>
              </a:ext>
            </a:extLst>
          </p:cNvPr>
          <p:cNvSpPr/>
          <p:nvPr/>
        </p:nvSpPr>
        <p:spPr>
          <a:xfrm>
            <a:off x="6989733" y="3037331"/>
            <a:ext cx="1135230" cy="1080370"/>
          </a:xfrm>
          <a:prstGeom prst="ellipse">
            <a:avLst/>
          </a:prstGeom>
          <a:solidFill>
            <a:schemeClr val="bg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78BA"/>
              </a:solidFill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="" xmlns:a16="http://schemas.microsoft.com/office/drawing/2014/main" id="{718433B8-3BC5-30D0-EFF5-FE60F47800F9}"/>
              </a:ext>
            </a:extLst>
          </p:cNvPr>
          <p:cNvSpPr/>
          <p:nvPr/>
        </p:nvSpPr>
        <p:spPr>
          <a:xfrm>
            <a:off x="8590042" y="3064329"/>
            <a:ext cx="1135230" cy="1080370"/>
          </a:xfrm>
          <a:prstGeom prst="ellipse">
            <a:avLst/>
          </a:prstGeom>
          <a:solidFill>
            <a:schemeClr val="bg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78BA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42D8DE4B-1E6F-7EE8-141C-E41EDDE894C6}"/>
              </a:ext>
            </a:extLst>
          </p:cNvPr>
          <p:cNvSpPr txBox="1"/>
          <p:nvPr/>
        </p:nvSpPr>
        <p:spPr>
          <a:xfrm>
            <a:off x="3799503" y="3390897"/>
            <a:ext cx="1093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Aft>
                <a:spcPct val="0"/>
              </a:spcAft>
              <a:buSzPct val="45000"/>
            </a:pPr>
            <a:r>
              <a:rPr lang="ru-RU" altLang="ru-RU" sz="2400" b="1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2011</a:t>
            </a:r>
            <a:endParaRPr lang="ru-RU" altLang="ru-RU" sz="2400" b="1" dirty="0">
              <a:solidFill>
                <a:srgbClr val="18295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42D8DE4B-1E6F-7EE8-141C-E41EDDE894C6}"/>
              </a:ext>
            </a:extLst>
          </p:cNvPr>
          <p:cNvSpPr txBox="1"/>
          <p:nvPr/>
        </p:nvSpPr>
        <p:spPr>
          <a:xfrm>
            <a:off x="5466048" y="3350569"/>
            <a:ext cx="1093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Aft>
                <a:spcPct val="0"/>
              </a:spcAft>
              <a:buSzPct val="45000"/>
            </a:pPr>
            <a:r>
              <a:rPr lang="ru-RU" altLang="ru-RU" sz="2400" b="1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2015</a:t>
            </a:r>
            <a:endParaRPr lang="ru-RU" altLang="ru-RU" sz="2400" b="1" dirty="0">
              <a:solidFill>
                <a:srgbClr val="18295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42D8DE4B-1E6F-7EE8-141C-E41EDDE894C6}"/>
              </a:ext>
            </a:extLst>
          </p:cNvPr>
          <p:cNvSpPr txBox="1"/>
          <p:nvPr/>
        </p:nvSpPr>
        <p:spPr>
          <a:xfrm>
            <a:off x="7120827" y="3356916"/>
            <a:ext cx="10939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Aft>
                <a:spcPct val="0"/>
              </a:spcAft>
              <a:buSzPct val="45000"/>
            </a:pPr>
            <a:r>
              <a:rPr lang="ru-RU" altLang="ru-RU" sz="2400" b="1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2017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SzPct val="45000"/>
            </a:pPr>
            <a:endParaRPr lang="ru-RU" altLang="ru-RU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42D8DE4B-1E6F-7EE8-141C-E41EDDE894C6}"/>
              </a:ext>
            </a:extLst>
          </p:cNvPr>
          <p:cNvSpPr txBox="1"/>
          <p:nvPr/>
        </p:nvSpPr>
        <p:spPr>
          <a:xfrm>
            <a:off x="8751052" y="3328085"/>
            <a:ext cx="10939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Aft>
                <a:spcPct val="0"/>
              </a:spcAft>
              <a:buSzPct val="45000"/>
            </a:pPr>
            <a:r>
              <a:rPr lang="ru-RU" altLang="ru-RU" sz="2400" b="1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2022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SzPct val="45000"/>
            </a:pPr>
            <a:endParaRPr lang="ru-RU" altLang="ru-RU" sz="2400" b="1" dirty="0">
              <a:solidFill>
                <a:srgbClr val="18295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4" name="Rectangle 3"/>
          <p:cNvSpPr>
            <a:spLocks noChangeArrowheads="1"/>
          </p:cNvSpPr>
          <p:nvPr/>
        </p:nvSpPr>
        <p:spPr bwMode="auto">
          <a:xfrm>
            <a:off x="2552748" y="2184235"/>
            <a:ext cx="2100535" cy="76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9988" tIns="44994" rIns="89988" bIns="44994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100" b="1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Основание</a:t>
            </a:r>
            <a:r>
              <a:rPr lang="ru-RU" altLang="ru-RU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«</a:t>
            </a:r>
            <a:r>
              <a:rPr lang="ru-RU" altLang="ru-RU" sz="11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ЕвроМобайл</a:t>
            </a:r>
            <a:r>
              <a:rPr lang="ru-RU" altLang="ru-RU" sz="1100" dirty="0">
                <a:latin typeface="Helvetica" panose="020B0604020202020204" pitchFamily="34" charset="0"/>
                <a:cs typeface="Helvetica" panose="020B0604020202020204" pitchFamily="34" charset="0"/>
              </a:rPr>
              <a:t>»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Первая</a:t>
            </a:r>
            <a:r>
              <a:rPr lang="ru-RU" altLang="ru-RU" sz="11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altLang="ru-RU" sz="1100" dirty="0">
                <a:latin typeface="Helvetica" panose="020B0604020202020204" pitchFamily="34" charset="0"/>
                <a:cs typeface="Helvetica" panose="020B0604020202020204" pitchFamily="34" charset="0"/>
              </a:rPr>
              <a:t>компания </a:t>
            </a:r>
            <a:endParaRPr lang="ru-RU" altLang="ru-RU" sz="11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с </a:t>
            </a:r>
            <a:r>
              <a:rPr lang="ru-RU" altLang="ru-RU" sz="1100" dirty="0">
                <a:latin typeface="Helvetica" panose="020B0604020202020204" pitchFamily="34" charset="0"/>
                <a:cs typeface="Helvetica" panose="020B0604020202020204" pitchFamily="34" charset="0"/>
              </a:rPr>
              <a:t>фокусом </a:t>
            </a:r>
            <a:r>
              <a:rPr lang="ru-RU" altLang="ru-RU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на </a:t>
            </a:r>
            <a:r>
              <a:rPr lang="ru-RU" altLang="ru-RU" sz="1100" dirty="0">
                <a:latin typeface="Helvetica" panose="020B0604020202020204" pitchFamily="34" charset="0"/>
                <a:cs typeface="Helvetica" panose="020B0604020202020204" pitchFamily="34" charset="0"/>
              </a:rPr>
              <a:t>рынок </a:t>
            </a:r>
            <a:endParaRPr lang="ru-RU" altLang="ru-RU" sz="11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М2М-коммуникаций</a:t>
            </a:r>
            <a:endParaRPr lang="ru-RU" altLang="ru-RU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4225224" y="4190691"/>
            <a:ext cx="16381" cy="897605"/>
          </a:xfrm>
          <a:prstGeom prst="line">
            <a:avLst/>
          </a:prstGeom>
          <a:ln>
            <a:solidFill>
              <a:srgbClr val="3CC7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5858229" y="2159510"/>
            <a:ext cx="16381" cy="897605"/>
          </a:xfrm>
          <a:prstGeom prst="line">
            <a:avLst/>
          </a:prstGeom>
          <a:ln>
            <a:solidFill>
              <a:srgbClr val="3CC7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7574738" y="4137357"/>
            <a:ext cx="16381" cy="897605"/>
          </a:xfrm>
          <a:prstGeom prst="line">
            <a:avLst/>
          </a:prstGeom>
          <a:ln>
            <a:solidFill>
              <a:srgbClr val="3CC7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9106836" y="2137026"/>
            <a:ext cx="16381" cy="897605"/>
          </a:xfrm>
          <a:prstGeom prst="line">
            <a:avLst/>
          </a:prstGeom>
          <a:ln>
            <a:solidFill>
              <a:srgbClr val="3CC7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Овал 70">
            <a:extLst>
              <a:ext uri="{FF2B5EF4-FFF2-40B4-BE49-F238E27FC236}">
                <a16:creationId xmlns="" xmlns:a16="http://schemas.microsoft.com/office/drawing/2014/main" id="{FD00BAC2-8496-FDC8-A4D1-D00D7883C801}"/>
              </a:ext>
            </a:extLst>
          </p:cNvPr>
          <p:cNvSpPr/>
          <p:nvPr/>
        </p:nvSpPr>
        <p:spPr>
          <a:xfrm>
            <a:off x="4150952" y="5105419"/>
            <a:ext cx="164923" cy="166459"/>
          </a:xfrm>
          <a:prstGeom prst="ellipse">
            <a:avLst/>
          </a:prstGeom>
          <a:solidFill>
            <a:srgbClr val="3CC7F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>
            <a:extLst>
              <a:ext uri="{FF2B5EF4-FFF2-40B4-BE49-F238E27FC236}">
                <a16:creationId xmlns="" xmlns:a16="http://schemas.microsoft.com/office/drawing/2014/main" id="{FD00BAC2-8496-FDC8-A4D1-D00D7883C801}"/>
              </a:ext>
            </a:extLst>
          </p:cNvPr>
          <p:cNvSpPr/>
          <p:nvPr/>
        </p:nvSpPr>
        <p:spPr>
          <a:xfrm>
            <a:off x="5784850" y="1993051"/>
            <a:ext cx="164923" cy="166459"/>
          </a:xfrm>
          <a:prstGeom prst="ellipse">
            <a:avLst/>
          </a:prstGeom>
          <a:solidFill>
            <a:srgbClr val="3CC7F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>
            <a:extLst>
              <a:ext uri="{FF2B5EF4-FFF2-40B4-BE49-F238E27FC236}">
                <a16:creationId xmlns="" xmlns:a16="http://schemas.microsoft.com/office/drawing/2014/main" id="{FD00BAC2-8496-FDC8-A4D1-D00D7883C801}"/>
              </a:ext>
            </a:extLst>
          </p:cNvPr>
          <p:cNvSpPr/>
          <p:nvPr/>
        </p:nvSpPr>
        <p:spPr>
          <a:xfrm>
            <a:off x="9037739" y="1953410"/>
            <a:ext cx="164923" cy="166459"/>
          </a:xfrm>
          <a:prstGeom prst="ellipse">
            <a:avLst/>
          </a:prstGeom>
          <a:solidFill>
            <a:srgbClr val="3CC7F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>
            <a:extLst>
              <a:ext uri="{FF2B5EF4-FFF2-40B4-BE49-F238E27FC236}">
                <a16:creationId xmlns="" xmlns:a16="http://schemas.microsoft.com/office/drawing/2014/main" id="{FD00BAC2-8496-FDC8-A4D1-D00D7883C801}"/>
              </a:ext>
            </a:extLst>
          </p:cNvPr>
          <p:cNvSpPr/>
          <p:nvPr/>
        </p:nvSpPr>
        <p:spPr>
          <a:xfrm>
            <a:off x="7508657" y="5059802"/>
            <a:ext cx="164923" cy="166459"/>
          </a:xfrm>
          <a:prstGeom prst="ellipse">
            <a:avLst/>
          </a:prstGeom>
          <a:solidFill>
            <a:srgbClr val="3CC7F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Rectangle 7"/>
          <p:cNvSpPr>
            <a:spLocks noChangeArrowheads="1"/>
          </p:cNvSpPr>
          <p:nvPr/>
        </p:nvSpPr>
        <p:spPr bwMode="auto">
          <a:xfrm>
            <a:off x="4210268" y="4391139"/>
            <a:ext cx="1970461" cy="76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100" b="1" dirty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Лидер рынка </a:t>
            </a:r>
            <a:r>
              <a:rPr lang="ru-RU" altLang="ru-RU" sz="1100" dirty="0">
                <a:latin typeface="Helvetica" panose="020B0604020202020204" pitchFamily="34" charset="0"/>
                <a:cs typeface="Helvetica" panose="020B0604020202020204" pitchFamily="34" charset="0"/>
              </a:rPr>
              <a:t>устройств</a:t>
            </a:r>
            <a:r>
              <a:rPr lang="ru-RU" altLang="ru-RU" sz="11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altLang="ru-RU" sz="1100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100" dirty="0">
                <a:latin typeface="Helvetica" panose="020B0604020202020204" pitchFamily="34" charset="0"/>
                <a:cs typeface="Helvetica" panose="020B0604020202020204" pitchFamily="34" charset="0"/>
              </a:rPr>
              <a:t>б</a:t>
            </a:r>
            <a:r>
              <a:rPr lang="ru-RU" altLang="ru-RU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еспроводной передачи данных на транспорте и в промышленности.</a:t>
            </a:r>
            <a:endParaRPr lang="ru-RU" altLang="ru-RU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48588" y="2126043"/>
            <a:ext cx="22991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</a:pPr>
            <a:r>
              <a:rPr lang="ru-RU" altLang="ru-RU" sz="1100" b="1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Эксперт и поставщик</a:t>
            </a:r>
          </a:p>
          <a:p>
            <a:pPr>
              <a:spcAft>
                <a:spcPct val="0"/>
              </a:spcAft>
            </a:pPr>
            <a:r>
              <a:rPr lang="ru-RU" altLang="ru-RU" sz="1100" b="1" dirty="0" err="1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т</a:t>
            </a:r>
            <a:r>
              <a:rPr lang="ru-RU" altLang="ru-RU" sz="1100" b="1" dirty="0" err="1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оповых</a:t>
            </a:r>
            <a:r>
              <a:rPr lang="ru-RU" altLang="ru-RU" sz="1100" b="1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проектов</a:t>
            </a:r>
            <a:endParaRPr lang="ru-RU" altLang="ru-RU" sz="1100" b="1" dirty="0">
              <a:solidFill>
                <a:srgbClr val="18295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Aft>
                <a:spcPct val="0"/>
              </a:spcAft>
            </a:pPr>
            <a:r>
              <a:rPr lang="ru-RU" altLang="ru-RU" sz="1100" dirty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</a:t>
            </a:r>
            <a:r>
              <a:rPr lang="ru-RU" altLang="ru-RU" sz="1100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 системам</a:t>
            </a:r>
          </a:p>
          <a:p>
            <a:pPr>
              <a:spcAft>
                <a:spcPct val="0"/>
              </a:spcAft>
            </a:pPr>
            <a:r>
              <a:rPr lang="ru-RU" altLang="ru-RU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ЭРА-ГЛОНАСС, ПЛАТОН</a:t>
            </a:r>
            <a:endParaRPr lang="ru-RU" altLang="ru-RU" sz="11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9" name="Rectangle 11"/>
          <p:cNvSpPr>
            <a:spLocks noChangeArrowheads="1"/>
          </p:cNvSpPr>
          <p:nvPr/>
        </p:nvSpPr>
        <p:spPr bwMode="auto">
          <a:xfrm>
            <a:off x="7582743" y="4303827"/>
            <a:ext cx="2069599" cy="76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100" b="1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Новый вектор </a:t>
            </a:r>
            <a:r>
              <a:rPr lang="ru-RU" altLang="ru-RU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развития</a:t>
            </a:r>
            <a:r>
              <a:rPr lang="ru-RU" altLang="ru-RU" sz="1100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endParaRPr lang="en-US" altLang="ru-RU" sz="11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от дистрибуции к проектированию, разработке и сервису.  </a:t>
            </a:r>
            <a:endParaRPr lang="ru-RU" altLang="ru-RU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0" name="Rectangle 11"/>
          <p:cNvSpPr>
            <a:spLocks noChangeArrowheads="1"/>
          </p:cNvSpPr>
          <p:nvPr/>
        </p:nvSpPr>
        <p:spPr bwMode="auto">
          <a:xfrm>
            <a:off x="9106836" y="2096509"/>
            <a:ext cx="2129802" cy="76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100" b="1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Разработаны и внедрены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100" dirty="0">
                <a:latin typeface="Helvetica" panose="020B0604020202020204" pitchFamily="34" charset="0"/>
                <a:cs typeface="Helvetica" panose="020B0604020202020204" pitchFamily="34" charset="0"/>
              </a:rPr>
              <a:t>у</a:t>
            </a:r>
            <a:r>
              <a:rPr lang="ru-RU" altLang="ru-RU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никальные системы для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100" dirty="0">
                <a:latin typeface="Helvetica" panose="020B0604020202020204" pitchFamily="34" charset="0"/>
                <a:cs typeface="Helvetica" panose="020B0604020202020204" pitchFamily="34" charset="0"/>
              </a:rPr>
              <a:t>о</a:t>
            </a:r>
            <a:r>
              <a:rPr lang="ru-RU" altLang="ru-RU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бщественного транспорта</a:t>
            </a:r>
            <a:r>
              <a:rPr lang="en-US" altLang="ru-RU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ru-RU" altLang="ru-RU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Оснащено более 5 тыс. ТС.</a:t>
            </a:r>
            <a:endParaRPr lang="ru-RU" altLang="ru-RU" sz="1100" dirty="0">
              <a:latin typeface="Myriad Pro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39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7C1FB0C-09E6-8927-6DC9-4D5C13732E0D}"/>
              </a:ext>
            </a:extLst>
          </p:cNvPr>
          <p:cNvSpPr/>
          <p:nvPr/>
        </p:nvSpPr>
        <p:spPr>
          <a:xfrm>
            <a:off x="0" y="0"/>
            <a:ext cx="1223484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427FEF0-6DE7-FBB3-EA81-125004676CD5}"/>
              </a:ext>
            </a:extLst>
          </p:cNvPr>
          <p:cNvSpPr/>
          <p:nvPr/>
        </p:nvSpPr>
        <p:spPr>
          <a:xfrm>
            <a:off x="97831" y="0"/>
            <a:ext cx="12144327" cy="6875448"/>
          </a:xfrm>
          <a:prstGeom prst="rect">
            <a:avLst/>
          </a:prstGeom>
          <a:solidFill>
            <a:srgbClr val="182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AB63D5A-EF05-1EC8-3DFA-A1B6360AB48A}"/>
              </a:ext>
            </a:extLst>
          </p:cNvPr>
          <p:cNvSpPr/>
          <p:nvPr/>
        </p:nvSpPr>
        <p:spPr>
          <a:xfrm rot="5400000">
            <a:off x="-3271181" y="3287222"/>
            <a:ext cx="6875449" cy="318450"/>
          </a:xfrm>
          <a:prstGeom prst="rect">
            <a:avLst/>
          </a:prstGeom>
          <a:solidFill>
            <a:srgbClr val="182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496176A-7836-5AD9-FF35-C22674D416F8}"/>
              </a:ext>
            </a:extLst>
          </p:cNvPr>
          <p:cNvSpPr/>
          <p:nvPr/>
        </p:nvSpPr>
        <p:spPr>
          <a:xfrm rot="5400000">
            <a:off x="-391806" y="391805"/>
            <a:ext cx="1121219" cy="337608"/>
          </a:xfrm>
          <a:prstGeom prst="rect">
            <a:avLst/>
          </a:prstGeom>
          <a:solidFill>
            <a:srgbClr val="3CC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5F38F42-0EF7-C7F0-1749-DE4A339E7C3C}"/>
              </a:ext>
            </a:extLst>
          </p:cNvPr>
          <p:cNvSpPr/>
          <p:nvPr/>
        </p:nvSpPr>
        <p:spPr>
          <a:xfrm>
            <a:off x="318450" y="-2"/>
            <a:ext cx="6281940" cy="687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3CF306B7-8764-9B41-37A1-47C938412723}"/>
              </a:ext>
            </a:extLst>
          </p:cNvPr>
          <p:cNvCxnSpPr>
            <a:cxnSpLocks/>
          </p:cNvCxnSpPr>
          <p:nvPr/>
        </p:nvCxnSpPr>
        <p:spPr>
          <a:xfrm flipH="1">
            <a:off x="10642105" y="1887222"/>
            <a:ext cx="17446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AF0B235-EBD5-0502-C021-D573F3C49380}"/>
              </a:ext>
            </a:extLst>
          </p:cNvPr>
          <p:cNvSpPr/>
          <p:nvPr/>
        </p:nvSpPr>
        <p:spPr>
          <a:xfrm rot="5400000">
            <a:off x="10088818" y="401385"/>
            <a:ext cx="1121215" cy="318450"/>
          </a:xfrm>
          <a:prstGeom prst="rect">
            <a:avLst/>
          </a:prstGeom>
          <a:solidFill>
            <a:srgbClr val="3CC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FEB2B8-2DCA-22F0-502C-86C664333B82}"/>
              </a:ext>
            </a:extLst>
          </p:cNvPr>
          <p:cNvSpPr txBox="1"/>
          <p:nvPr/>
        </p:nvSpPr>
        <p:spPr>
          <a:xfrm>
            <a:off x="6850838" y="1780370"/>
            <a:ext cx="37985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96 </a:t>
            </a:r>
            <a:r>
              <a:rPr lang="ru-RU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КВАЛИФИЦИРОВАННЫХ СОТРУДНИКОВ</a:t>
            </a:r>
          </a:p>
          <a:p>
            <a:endParaRPr lang="ru-RU" b="1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ru-RU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96936234"/>
              </p:ext>
            </p:extLst>
          </p:nvPr>
        </p:nvGraphicFramePr>
        <p:xfrm>
          <a:off x="6821009" y="2317897"/>
          <a:ext cx="5473762" cy="3820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5"/>
          <a:stretch/>
        </p:blipFill>
        <p:spPr>
          <a:xfrm>
            <a:off x="811968" y="1732581"/>
            <a:ext cx="5174162" cy="387751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12234840" cy="6858000"/>
          </a:xfrm>
          <a:prstGeom prst="rect">
            <a:avLst/>
          </a:prstGeom>
          <a:noFill/>
          <a:ln>
            <a:solidFill>
              <a:srgbClr val="18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139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718433B8-3BC5-30D0-EFF5-FE60F47800F9}"/>
              </a:ext>
            </a:extLst>
          </p:cNvPr>
          <p:cNvSpPr/>
          <p:nvPr/>
        </p:nvSpPr>
        <p:spPr>
          <a:xfrm>
            <a:off x="7894174" y="2106984"/>
            <a:ext cx="2918587" cy="2847788"/>
          </a:xfrm>
          <a:prstGeom prst="ellipse">
            <a:avLst/>
          </a:prstGeom>
          <a:solidFill>
            <a:srgbClr val="3CC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78BA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718433B8-3BC5-30D0-EFF5-FE60F47800F9}"/>
              </a:ext>
            </a:extLst>
          </p:cNvPr>
          <p:cNvSpPr/>
          <p:nvPr/>
        </p:nvSpPr>
        <p:spPr>
          <a:xfrm>
            <a:off x="4636706" y="2094350"/>
            <a:ext cx="2918587" cy="2847788"/>
          </a:xfrm>
          <a:prstGeom prst="ellipse">
            <a:avLst/>
          </a:prstGeom>
          <a:solidFill>
            <a:srgbClr val="3CC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78BA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689450A5-E1D2-15B6-5E6B-529B35546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4618" y="961278"/>
            <a:ext cx="9220030" cy="52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b="1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Собственные разработки для транспорта</a:t>
            </a:r>
            <a:endParaRPr lang="ru-RU" altLang="ru-RU" dirty="0">
              <a:solidFill>
                <a:srgbClr val="0878B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DEBC90A-AF86-B07D-5069-2A77CCF991F1}"/>
              </a:ext>
            </a:extLst>
          </p:cNvPr>
          <p:cNvSpPr/>
          <p:nvPr/>
        </p:nvSpPr>
        <p:spPr>
          <a:xfrm rot="16200000">
            <a:off x="5930427" y="619334"/>
            <a:ext cx="318448" cy="12204702"/>
          </a:xfrm>
          <a:prstGeom prst="rect">
            <a:avLst/>
          </a:prstGeom>
          <a:solidFill>
            <a:srgbClr val="087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3FAFD7B-203D-0B4B-ADF0-9AA2DA886095}"/>
              </a:ext>
            </a:extLst>
          </p:cNvPr>
          <p:cNvSpPr/>
          <p:nvPr/>
        </p:nvSpPr>
        <p:spPr>
          <a:xfrm>
            <a:off x="0" y="6562459"/>
            <a:ext cx="1513256" cy="318450"/>
          </a:xfrm>
          <a:prstGeom prst="rect">
            <a:avLst/>
          </a:prstGeom>
          <a:solidFill>
            <a:srgbClr val="182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8295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D6DB0C-43AB-E92F-9D10-658B2650E197}"/>
              </a:ext>
            </a:extLst>
          </p:cNvPr>
          <p:cNvSpPr txBox="1"/>
          <p:nvPr/>
        </p:nvSpPr>
        <p:spPr>
          <a:xfrm>
            <a:off x="1330552" y="5063333"/>
            <a:ext cx="2997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ЦИФРОВАЯ </a:t>
            </a:r>
          </a:p>
          <a:p>
            <a:pPr algn="ctr"/>
            <a:r>
              <a:rPr lang="ru-R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ПЛАТФОРМА ЕМ.Т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0D6DB0C-43AB-E92F-9D10-658B2650E197}"/>
              </a:ext>
            </a:extLst>
          </p:cNvPr>
          <p:cNvSpPr txBox="1"/>
          <p:nvPr/>
        </p:nvSpPr>
        <p:spPr>
          <a:xfrm>
            <a:off x="7365346" y="5063333"/>
            <a:ext cx="3906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ЦЕНТРАЛЬНЫЙ </a:t>
            </a:r>
          </a:p>
          <a:p>
            <a:pPr algn="ctr"/>
            <a:r>
              <a:rPr lang="ru-R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БОРТОВОЙ КОМПЬЮТЕР (ЦБК) 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29" y="2600544"/>
            <a:ext cx="2398138" cy="184030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18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718433B8-3BC5-30D0-EFF5-FE60F47800F9}"/>
              </a:ext>
            </a:extLst>
          </p:cNvPr>
          <p:cNvSpPr/>
          <p:nvPr/>
        </p:nvSpPr>
        <p:spPr>
          <a:xfrm>
            <a:off x="1409671" y="2106984"/>
            <a:ext cx="2918587" cy="2847788"/>
          </a:xfrm>
          <a:prstGeom prst="ellipse">
            <a:avLst/>
          </a:prstGeom>
          <a:solidFill>
            <a:srgbClr val="3CC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78BA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0D6DB0C-43AB-E92F-9D10-658B2650E197}"/>
              </a:ext>
            </a:extLst>
          </p:cNvPr>
          <p:cNvSpPr txBox="1"/>
          <p:nvPr/>
        </p:nvSpPr>
        <p:spPr>
          <a:xfrm>
            <a:off x="4440333" y="5040424"/>
            <a:ext cx="3298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МОБИЛЬНОЕ </a:t>
            </a:r>
          </a:p>
          <a:p>
            <a:pPr algn="ctr"/>
            <a:r>
              <a:rPr lang="ru-R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РАБОЧЕЕ МЕСТО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230467" y="2929122"/>
            <a:ext cx="1792571" cy="1203512"/>
            <a:chOff x="5109210" y="3006770"/>
            <a:chExt cx="1891021" cy="129091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3641" y="3104613"/>
              <a:ext cx="1557689" cy="1095798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210" y="3006770"/>
              <a:ext cx="1891021" cy="1290910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1782192" y="2772531"/>
            <a:ext cx="2140598" cy="1696307"/>
            <a:chOff x="1591430" y="2814926"/>
            <a:chExt cx="2185529" cy="169630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5373" y="2909581"/>
              <a:ext cx="2012980" cy="108947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430" y="2814926"/>
              <a:ext cx="2185529" cy="1696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7623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B83478B9-4548-4D38-B050-9D6E400BA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47" y="413491"/>
            <a:ext cx="3599440" cy="46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>
            <a:spAutoFit/>
          </a:bodyPr>
          <a:lstStyle>
            <a:lvl1pPr marL="212725" indent="-212725"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buSzPct val="45000"/>
              <a:buNone/>
            </a:pPr>
            <a:r>
              <a:rPr lang="ru-RU" altLang="ru-RU" sz="2400" b="1" dirty="0">
                <a:solidFill>
                  <a:schemeClr val="bg1"/>
                </a:solidFill>
                <a:latin typeface="Myriad Pro" pitchFamily="32" charset="0"/>
              </a:rPr>
              <a:t>НАША</a:t>
            </a:r>
            <a:r>
              <a:rPr lang="ru-RU" altLang="ru-RU" sz="2400" b="1" dirty="0">
                <a:solidFill>
                  <a:srgbClr val="002060"/>
                </a:solidFill>
                <a:latin typeface="Myriad Pro" pitchFamily="32" charset="0"/>
              </a:rPr>
              <a:t>  </a:t>
            </a:r>
            <a:r>
              <a:rPr lang="ru-RU" altLang="ru-RU" sz="2400" b="1" dirty="0">
                <a:solidFill>
                  <a:schemeClr val="bg1"/>
                </a:solidFill>
                <a:latin typeface="Myriad Pro" pitchFamily="32" charset="0"/>
              </a:rPr>
              <a:t>КОМПАНИЯ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="" xmlns:a16="http://schemas.microsoft.com/office/drawing/2014/main" id="{1DEBC90A-AF86-B07D-5069-2A77CCF991F1}"/>
              </a:ext>
            </a:extLst>
          </p:cNvPr>
          <p:cNvSpPr/>
          <p:nvPr/>
        </p:nvSpPr>
        <p:spPr>
          <a:xfrm rot="16200000">
            <a:off x="5930427" y="619334"/>
            <a:ext cx="318448" cy="12204702"/>
          </a:xfrm>
          <a:prstGeom prst="rect">
            <a:avLst/>
          </a:prstGeom>
          <a:solidFill>
            <a:srgbClr val="087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>
            <a:extLst>
              <a:ext uri="{FF2B5EF4-FFF2-40B4-BE49-F238E27FC236}">
                <a16:creationId xmlns="" xmlns:a16="http://schemas.microsoft.com/office/drawing/2014/main" id="{E3FAFD7B-203D-0B4B-ADF0-9AA2DA886095}"/>
              </a:ext>
            </a:extLst>
          </p:cNvPr>
          <p:cNvSpPr/>
          <p:nvPr/>
        </p:nvSpPr>
        <p:spPr>
          <a:xfrm>
            <a:off x="0" y="6562459"/>
            <a:ext cx="1513256" cy="318450"/>
          </a:xfrm>
          <a:prstGeom prst="rect">
            <a:avLst/>
          </a:prstGeom>
          <a:solidFill>
            <a:srgbClr val="182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82952"/>
              </a:solidFill>
            </a:endParaRPr>
          </a:p>
        </p:txBody>
      </p:sp>
      <p:sp>
        <p:nvSpPr>
          <p:cNvPr id="28" name="Rectangle 2">
            <a:extLst>
              <a:ext uri="{FF2B5EF4-FFF2-40B4-BE49-F238E27FC236}">
                <a16:creationId xmlns="" xmlns:a16="http://schemas.microsoft.com/office/drawing/2014/main" id="{689450A5-E1D2-15B6-5E6B-529B35546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512" y="1286081"/>
            <a:ext cx="9820275" cy="52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b="1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Полный жизненный цикл бортового комплекса</a:t>
            </a:r>
            <a:endParaRPr lang="ru-RU" altLang="ru-RU" dirty="0">
              <a:solidFill>
                <a:srgbClr val="0878B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18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2240225" y="4338531"/>
            <a:ext cx="1318149" cy="22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9988" tIns="44994" rIns="89988" bIns="44994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9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ПРОЕКТИРОВАНИЕ</a:t>
            </a:r>
            <a:endParaRPr lang="ru-RU" altLang="ru-RU" sz="9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4033632" y="4344944"/>
            <a:ext cx="1019539" cy="22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9988" tIns="44994" rIns="89988" bIns="44994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9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РАЗРАБОТКА</a:t>
            </a:r>
            <a:endParaRPr lang="ru-RU" altLang="ru-RU" sz="9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7127300" y="4377457"/>
            <a:ext cx="1019539" cy="22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9988" tIns="44994" rIns="89988" bIns="44994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9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ВНЕДРЕНИЕ</a:t>
            </a:r>
            <a:endParaRPr lang="ru-RU" altLang="ru-RU" sz="9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8542709" y="4396920"/>
            <a:ext cx="1226397" cy="22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9988" tIns="44994" rIns="89988" bIns="44994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9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ОБСЛУЖИВАНИЕ</a:t>
            </a:r>
            <a:endParaRPr lang="ru-RU" altLang="ru-RU" sz="9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506483" y="4377457"/>
            <a:ext cx="1167506" cy="22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9988" tIns="44994" rIns="89988" bIns="44994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9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ОСНАЩЕНИЕ</a:t>
            </a:r>
            <a:endParaRPr lang="ru-RU" altLang="ru-RU" sz="9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718433B8-3BC5-30D0-EFF5-FE60F47800F9}"/>
              </a:ext>
            </a:extLst>
          </p:cNvPr>
          <p:cNvSpPr/>
          <p:nvPr/>
        </p:nvSpPr>
        <p:spPr>
          <a:xfrm>
            <a:off x="2240225" y="2809874"/>
            <a:ext cx="1341545" cy="1326687"/>
          </a:xfrm>
          <a:prstGeom prst="ellipse">
            <a:avLst/>
          </a:prstGeom>
          <a:solidFill>
            <a:schemeClr val="bg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78BA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718433B8-3BC5-30D0-EFF5-FE60F47800F9}"/>
              </a:ext>
            </a:extLst>
          </p:cNvPr>
          <p:cNvSpPr/>
          <p:nvPr/>
        </p:nvSpPr>
        <p:spPr>
          <a:xfrm>
            <a:off x="3787059" y="2809874"/>
            <a:ext cx="1341545" cy="1326687"/>
          </a:xfrm>
          <a:prstGeom prst="ellipse">
            <a:avLst/>
          </a:prstGeom>
          <a:solidFill>
            <a:schemeClr val="bg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78BA"/>
              </a:solidFill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718433B8-3BC5-30D0-EFF5-FE60F47800F9}"/>
              </a:ext>
            </a:extLst>
          </p:cNvPr>
          <p:cNvSpPr/>
          <p:nvPr/>
        </p:nvSpPr>
        <p:spPr>
          <a:xfrm>
            <a:off x="5333893" y="2846722"/>
            <a:ext cx="1341545" cy="1326687"/>
          </a:xfrm>
          <a:prstGeom prst="ellipse">
            <a:avLst/>
          </a:prstGeom>
          <a:solidFill>
            <a:schemeClr val="bg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78BA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718433B8-3BC5-30D0-EFF5-FE60F47800F9}"/>
              </a:ext>
            </a:extLst>
          </p:cNvPr>
          <p:cNvSpPr/>
          <p:nvPr/>
        </p:nvSpPr>
        <p:spPr>
          <a:xfrm>
            <a:off x="6880727" y="2846722"/>
            <a:ext cx="1341545" cy="1326687"/>
          </a:xfrm>
          <a:prstGeom prst="ellipse">
            <a:avLst/>
          </a:prstGeom>
          <a:solidFill>
            <a:schemeClr val="bg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78BA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718433B8-3BC5-30D0-EFF5-FE60F47800F9}"/>
              </a:ext>
            </a:extLst>
          </p:cNvPr>
          <p:cNvSpPr/>
          <p:nvPr/>
        </p:nvSpPr>
        <p:spPr>
          <a:xfrm>
            <a:off x="8427561" y="2866185"/>
            <a:ext cx="1341545" cy="1326687"/>
          </a:xfrm>
          <a:prstGeom prst="ellipse">
            <a:avLst/>
          </a:prstGeom>
          <a:solidFill>
            <a:schemeClr val="bg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78BA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13" y="3102313"/>
            <a:ext cx="851278" cy="8155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53" y="3049251"/>
            <a:ext cx="843491" cy="8434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637" y="3102313"/>
            <a:ext cx="830694" cy="830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300" y="3102313"/>
            <a:ext cx="749295" cy="749295"/>
          </a:xfrm>
          <a:prstGeom prst="rect">
            <a:avLst/>
          </a:prstGeom>
        </p:spPr>
      </p:pic>
      <p:cxnSp>
        <p:nvCxnSpPr>
          <p:cNvPr id="8" name="Прямая со стрелкой 7"/>
          <p:cNvCxnSpPr>
            <a:stCxn id="24" idx="6"/>
            <a:endCxn id="25" idx="2"/>
          </p:cNvCxnSpPr>
          <p:nvPr/>
        </p:nvCxnSpPr>
        <p:spPr>
          <a:xfrm>
            <a:off x="3581770" y="3473218"/>
            <a:ext cx="205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128604" y="3473218"/>
            <a:ext cx="205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6673989" y="3473218"/>
            <a:ext cx="205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8222272" y="3473218"/>
            <a:ext cx="205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80" y="3025509"/>
            <a:ext cx="867233" cy="8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30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DEBC90A-AF86-B07D-5069-2A77CCF991F1}"/>
              </a:ext>
            </a:extLst>
          </p:cNvPr>
          <p:cNvSpPr/>
          <p:nvPr/>
        </p:nvSpPr>
        <p:spPr>
          <a:xfrm rot="16200000">
            <a:off x="5930427" y="619334"/>
            <a:ext cx="318448" cy="12204702"/>
          </a:xfrm>
          <a:prstGeom prst="rect">
            <a:avLst/>
          </a:prstGeom>
          <a:solidFill>
            <a:srgbClr val="087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3FAFD7B-203D-0B4B-ADF0-9AA2DA886095}"/>
              </a:ext>
            </a:extLst>
          </p:cNvPr>
          <p:cNvSpPr/>
          <p:nvPr/>
        </p:nvSpPr>
        <p:spPr>
          <a:xfrm>
            <a:off x="0" y="6562459"/>
            <a:ext cx="1513256" cy="318450"/>
          </a:xfrm>
          <a:prstGeom prst="rect">
            <a:avLst/>
          </a:prstGeom>
          <a:solidFill>
            <a:srgbClr val="182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8295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18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689450A5-E1D2-15B6-5E6B-529B35546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506" y="591999"/>
            <a:ext cx="9820275" cy="52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dirty="0">
                <a:solidFill>
                  <a:srgbClr val="2128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altLang="ru-RU" b="1" dirty="0" smtClean="0">
                <a:solidFill>
                  <a:srgbClr val="2128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Пример технического решения</a:t>
            </a:r>
            <a:endParaRPr lang="ru-RU" altLang="ru-RU" b="1" dirty="0">
              <a:solidFill>
                <a:srgbClr val="21285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25" y="1286539"/>
            <a:ext cx="9185039" cy="479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72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5590A0A-EE7D-19B7-6302-059ACF3B291F}"/>
              </a:ext>
            </a:extLst>
          </p:cNvPr>
          <p:cNvSpPr/>
          <p:nvPr/>
        </p:nvSpPr>
        <p:spPr>
          <a:xfrm>
            <a:off x="6242" y="0"/>
            <a:ext cx="12192000" cy="6858000"/>
          </a:xfrm>
          <a:prstGeom prst="rect">
            <a:avLst/>
          </a:prstGeom>
          <a:solidFill>
            <a:srgbClr val="0878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7B853ED5-0C6E-EA3A-F062-88C597317F2E}"/>
              </a:ext>
            </a:extLst>
          </p:cNvPr>
          <p:cNvSpPr/>
          <p:nvPr/>
        </p:nvSpPr>
        <p:spPr>
          <a:xfrm rot="5400000">
            <a:off x="1172467" y="401383"/>
            <a:ext cx="1121215" cy="318450"/>
          </a:xfrm>
          <a:prstGeom prst="rect">
            <a:avLst/>
          </a:prstGeom>
          <a:solidFill>
            <a:srgbClr val="182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5F387648-5CE5-5D3D-D373-67BFA09527F0}"/>
              </a:ext>
            </a:extLst>
          </p:cNvPr>
          <p:cNvCxnSpPr>
            <a:cxnSpLocks/>
          </p:cNvCxnSpPr>
          <p:nvPr/>
        </p:nvCxnSpPr>
        <p:spPr>
          <a:xfrm flipH="1">
            <a:off x="-9579" y="1906138"/>
            <a:ext cx="19018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D4A555E8-B35E-1CEB-9600-645F8656960E}"/>
              </a:ext>
            </a:extLst>
          </p:cNvPr>
          <p:cNvSpPr/>
          <p:nvPr/>
        </p:nvSpPr>
        <p:spPr>
          <a:xfrm>
            <a:off x="6223000" y="0"/>
            <a:ext cx="566615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B9E4ECDE-1811-2F7B-FFF9-F4709998A774}"/>
              </a:ext>
            </a:extLst>
          </p:cNvPr>
          <p:cNvSpPr/>
          <p:nvPr/>
        </p:nvSpPr>
        <p:spPr>
          <a:xfrm rot="5400000">
            <a:off x="11304579" y="584576"/>
            <a:ext cx="1487601" cy="318450"/>
          </a:xfrm>
          <a:prstGeom prst="rect">
            <a:avLst/>
          </a:prstGeom>
          <a:solidFill>
            <a:srgbClr val="3CC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D6DB0C-43AB-E92F-9D10-658B2650E197}"/>
              </a:ext>
            </a:extLst>
          </p:cNvPr>
          <p:cNvSpPr txBox="1"/>
          <p:nvPr/>
        </p:nvSpPr>
        <p:spPr>
          <a:xfrm>
            <a:off x="2062764" y="1827889"/>
            <a:ext cx="3906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КАЖДЫЙ ПРОЕКТ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УНИКАЛЕН</a:t>
            </a:r>
            <a:endParaRPr lang="ru-RU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911797" y="2751219"/>
            <a:ext cx="4057470" cy="310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marL="285750" indent="-285750"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</a:pPr>
            <a:r>
              <a:rPr lang="ru-RU" altLang="ru-RU" sz="1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Собственное программное обеспечение: </a:t>
            </a:r>
            <a:r>
              <a:rPr lang="ru-RU" altLang="ru-RU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для подвижного состава 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</a:pPr>
            <a:r>
              <a:rPr lang="ru-RU" altLang="ru-RU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 </a:t>
            </a:r>
            <a:r>
              <a:rPr lang="en-US" altLang="ru-RU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IT</a:t>
            </a:r>
            <a:r>
              <a:rPr lang="ru-RU" altLang="ru-RU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инфраструктуры города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</a:pPr>
            <a:endParaRPr lang="ru-RU" altLang="ru-RU" sz="1400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</a:pPr>
            <a:r>
              <a:rPr lang="ru-RU" altLang="ru-RU" sz="1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Большой «портфель» готовых решений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buClrTx/>
              <a:buNone/>
            </a:pPr>
            <a:endParaRPr lang="ru-RU" altLang="ru-RU" sz="1400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ct val="0"/>
              </a:spcAft>
              <a:buClrTx/>
            </a:pPr>
            <a:r>
              <a:rPr lang="ru-RU" altLang="ru-RU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Финальный продукт ориентирован </a:t>
            </a:r>
            <a:r>
              <a:rPr lang="ru-RU" altLang="ru-RU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на </a:t>
            </a:r>
            <a:r>
              <a:rPr lang="ru-RU" altLang="ru-RU" sz="1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решение конкретных </a:t>
            </a:r>
            <a:r>
              <a:rPr lang="ru-RU" altLang="ru-RU" sz="1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задач заказчика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buClrTx/>
              <a:buNone/>
            </a:pPr>
            <a:endParaRPr lang="ru-RU" altLang="ru-RU" sz="1400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</a:pPr>
            <a:r>
              <a:rPr lang="ru-RU" altLang="ru-RU" sz="1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Широкая база</a:t>
            </a:r>
            <a:r>
              <a:rPr lang="ru-RU" altLang="ru-RU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знаний и специалистов транспортной отрасли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</a:pPr>
            <a:endParaRPr lang="ru-RU" altLang="ru-RU" sz="1400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</a:pPr>
            <a:endParaRPr lang="ru-RU" altLang="ru-RU" sz="1400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buClrTx/>
              <a:buNone/>
            </a:pPr>
            <a:endParaRPr lang="ru-RU" altLang="ru-RU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3"/>
          <a:srcRect l="2160" t="12955" r="36177" b="1548"/>
          <a:stretch/>
        </p:blipFill>
        <p:spPr>
          <a:xfrm>
            <a:off x="6767681" y="2955851"/>
            <a:ext cx="4721238" cy="268264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18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12" y="1487602"/>
            <a:ext cx="4718907" cy="132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33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02" y="3384904"/>
            <a:ext cx="12204704" cy="3495040"/>
          </a:xfrm>
          <a:prstGeom prst="rect">
            <a:avLst/>
          </a:prstGeom>
        </p:spPr>
      </p:pic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xmlns="" id="{1DEBC90A-AF86-B07D-5069-2A77CCF991F1}"/>
              </a:ext>
            </a:extLst>
          </p:cNvPr>
          <p:cNvSpPr/>
          <p:nvPr/>
        </p:nvSpPr>
        <p:spPr>
          <a:xfrm rot="16200000">
            <a:off x="5930427" y="619334"/>
            <a:ext cx="318448" cy="12204702"/>
          </a:xfrm>
          <a:prstGeom prst="rect">
            <a:avLst/>
          </a:prstGeom>
          <a:solidFill>
            <a:srgbClr val="087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xmlns="" id="{E3FAFD7B-203D-0B4B-ADF0-9AA2DA886095}"/>
              </a:ext>
            </a:extLst>
          </p:cNvPr>
          <p:cNvSpPr/>
          <p:nvPr/>
        </p:nvSpPr>
        <p:spPr>
          <a:xfrm>
            <a:off x="-12702" y="6560529"/>
            <a:ext cx="1513256" cy="318450"/>
          </a:xfrm>
          <a:prstGeom prst="rect">
            <a:avLst/>
          </a:prstGeom>
          <a:solidFill>
            <a:srgbClr val="182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82952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18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Rectangle 2">
            <a:extLst>
              <a:ext uri="{FF2B5EF4-FFF2-40B4-BE49-F238E27FC236}">
                <a16:creationId xmlns="" xmlns:a16="http://schemas.microsoft.com/office/drawing/2014/main" id="{689450A5-E1D2-15B6-5E6B-529B35546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762" y="1246299"/>
            <a:ext cx="9820275" cy="52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b="1" dirty="0" smtClean="0">
                <a:solidFill>
                  <a:srgbClr val="0878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altLang="ru-RU" b="1" dirty="0" smtClean="0">
                <a:solidFill>
                  <a:srgbClr val="18295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Ежегодное развитие функционала продукта</a:t>
            </a:r>
            <a:endParaRPr lang="ru-RU" altLang="ru-RU" b="1" dirty="0">
              <a:solidFill>
                <a:srgbClr val="18295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1DEBC90A-AF86-B07D-5069-2A77CCF991F1}"/>
              </a:ext>
            </a:extLst>
          </p:cNvPr>
          <p:cNvSpPr/>
          <p:nvPr/>
        </p:nvSpPr>
        <p:spPr>
          <a:xfrm rot="16200000">
            <a:off x="5930427" y="619334"/>
            <a:ext cx="318448" cy="12204702"/>
          </a:xfrm>
          <a:prstGeom prst="rect">
            <a:avLst/>
          </a:prstGeom>
          <a:solidFill>
            <a:srgbClr val="087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E3FAFD7B-203D-0B4B-ADF0-9AA2DA886095}"/>
              </a:ext>
            </a:extLst>
          </p:cNvPr>
          <p:cNvSpPr/>
          <p:nvPr/>
        </p:nvSpPr>
        <p:spPr>
          <a:xfrm>
            <a:off x="-12702" y="6560529"/>
            <a:ext cx="1513256" cy="318450"/>
          </a:xfrm>
          <a:prstGeom prst="rect">
            <a:avLst/>
          </a:prstGeom>
          <a:solidFill>
            <a:srgbClr val="182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82952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A452423C-6051-9653-8343-DCE4CEF32B97}"/>
              </a:ext>
            </a:extLst>
          </p:cNvPr>
          <p:cNvSpPr/>
          <p:nvPr/>
        </p:nvSpPr>
        <p:spPr>
          <a:xfrm>
            <a:off x="-12702" y="3383938"/>
            <a:ext cx="12204703" cy="3175625"/>
          </a:xfrm>
          <a:prstGeom prst="rect">
            <a:avLst/>
          </a:prstGeom>
          <a:solidFill>
            <a:schemeClr val="bg2">
              <a:lumMod val="1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xmlns="" id="{6900CA1A-864E-14F9-A2B7-AE5FA3E53A7D}"/>
              </a:ext>
            </a:extLst>
          </p:cNvPr>
          <p:cNvSpPr/>
          <p:nvPr/>
        </p:nvSpPr>
        <p:spPr>
          <a:xfrm>
            <a:off x="4991064" y="4292544"/>
            <a:ext cx="164923" cy="163785"/>
          </a:xfrm>
          <a:prstGeom prst="ellipse">
            <a:avLst/>
          </a:prstGeom>
          <a:solidFill>
            <a:srgbClr val="3CC7F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xmlns="" id="{FD00BAC2-8496-FDC8-A4D1-D00D7883C801}"/>
              </a:ext>
            </a:extLst>
          </p:cNvPr>
          <p:cNvSpPr/>
          <p:nvPr/>
        </p:nvSpPr>
        <p:spPr>
          <a:xfrm>
            <a:off x="2988563" y="4294909"/>
            <a:ext cx="164923" cy="163785"/>
          </a:xfrm>
          <a:prstGeom prst="ellipse">
            <a:avLst/>
          </a:prstGeom>
          <a:solidFill>
            <a:srgbClr val="3CC7F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xmlns="" id="{718433B8-3BC5-30D0-EFF5-FE60F47800F9}"/>
              </a:ext>
            </a:extLst>
          </p:cNvPr>
          <p:cNvSpPr/>
          <p:nvPr/>
        </p:nvSpPr>
        <p:spPr>
          <a:xfrm>
            <a:off x="2358581" y="2510792"/>
            <a:ext cx="1460959" cy="1439365"/>
          </a:xfrm>
          <a:prstGeom prst="ellipse">
            <a:avLst/>
          </a:prstGeom>
          <a:solidFill>
            <a:schemeClr val="bg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78BA"/>
              </a:solidFill>
            </a:endParaRP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xmlns="" id="{718433B8-3BC5-30D0-EFF5-FE60F47800F9}"/>
              </a:ext>
            </a:extLst>
          </p:cNvPr>
          <p:cNvSpPr/>
          <p:nvPr/>
        </p:nvSpPr>
        <p:spPr>
          <a:xfrm>
            <a:off x="6241535" y="2476906"/>
            <a:ext cx="1460959" cy="1439365"/>
          </a:xfrm>
          <a:prstGeom prst="ellipse">
            <a:avLst/>
          </a:prstGeom>
          <a:solidFill>
            <a:schemeClr val="bg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78BA"/>
              </a:solidFill>
            </a:endParaRP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xmlns="" id="{718433B8-3BC5-30D0-EFF5-FE60F47800F9}"/>
              </a:ext>
            </a:extLst>
          </p:cNvPr>
          <p:cNvSpPr/>
          <p:nvPr/>
        </p:nvSpPr>
        <p:spPr>
          <a:xfrm>
            <a:off x="8196417" y="2556937"/>
            <a:ext cx="1460959" cy="1439365"/>
          </a:xfrm>
          <a:prstGeom prst="ellipse">
            <a:avLst/>
          </a:prstGeom>
          <a:solidFill>
            <a:schemeClr val="bg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78BA"/>
              </a:solidFill>
            </a:endParaRP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xmlns="" id="{6900CA1A-864E-14F9-A2B7-AE5FA3E53A7D}"/>
              </a:ext>
            </a:extLst>
          </p:cNvPr>
          <p:cNvSpPr/>
          <p:nvPr/>
        </p:nvSpPr>
        <p:spPr>
          <a:xfrm>
            <a:off x="8865842" y="4338461"/>
            <a:ext cx="164923" cy="163785"/>
          </a:xfrm>
          <a:prstGeom prst="ellipse">
            <a:avLst/>
          </a:prstGeom>
          <a:solidFill>
            <a:srgbClr val="3CC7F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3062927" y="3708687"/>
            <a:ext cx="1" cy="588851"/>
          </a:xfrm>
          <a:prstGeom prst="line">
            <a:avLst/>
          </a:prstGeom>
          <a:ln>
            <a:solidFill>
              <a:srgbClr val="3CC7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8944508" y="3756496"/>
            <a:ext cx="1" cy="588851"/>
          </a:xfrm>
          <a:prstGeom prst="line">
            <a:avLst/>
          </a:prstGeom>
          <a:ln>
            <a:solidFill>
              <a:srgbClr val="3CC7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Рисунок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77" y="2666612"/>
            <a:ext cx="980965" cy="980965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963" y="2834989"/>
            <a:ext cx="815938" cy="815938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xmlns="" id="{718433B8-3BC5-30D0-EFF5-FE60F47800F9}"/>
              </a:ext>
            </a:extLst>
          </p:cNvPr>
          <p:cNvSpPr/>
          <p:nvPr/>
        </p:nvSpPr>
        <p:spPr>
          <a:xfrm>
            <a:off x="4343047" y="2488766"/>
            <a:ext cx="1460959" cy="1439365"/>
          </a:xfrm>
          <a:prstGeom prst="ellipse">
            <a:avLst/>
          </a:prstGeom>
          <a:solidFill>
            <a:schemeClr val="bg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78BA"/>
              </a:solidFill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67" y="2753528"/>
            <a:ext cx="867856" cy="867856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203" y="2834989"/>
            <a:ext cx="695621" cy="695621"/>
          </a:xfrm>
          <a:prstGeom prst="rect">
            <a:avLst/>
          </a:prstGeom>
        </p:spPr>
      </p:pic>
      <p:cxnSp>
        <p:nvCxnSpPr>
          <p:cNvPr id="79" name="Прямая соединительная линия 78"/>
          <p:cNvCxnSpPr/>
          <p:nvPr/>
        </p:nvCxnSpPr>
        <p:spPr>
          <a:xfrm>
            <a:off x="5073526" y="3729579"/>
            <a:ext cx="1" cy="588851"/>
          </a:xfrm>
          <a:prstGeom prst="line">
            <a:avLst/>
          </a:prstGeom>
          <a:ln>
            <a:solidFill>
              <a:srgbClr val="3CC7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6970956" y="3703693"/>
            <a:ext cx="1" cy="588851"/>
          </a:xfrm>
          <a:prstGeom prst="line">
            <a:avLst/>
          </a:prstGeom>
          <a:ln>
            <a:solidFill>
              <a:srgbClr val="3CC7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6900CA1A-864E-14F9-A2B7-AE5FA3E53A7D}"/>
              </a:ext>
            </a:extLst>
          </p:cNvPr>
          <p:cNvSpPr/>
          <p:nvPr/>
        </p:nvSpPr>
        <p:spPr>
          <a:xfrm>
            <a:off x="6885324" y="4299879"/>
            <a:ext cx="164923" cy="163785"/>
          </a:xfrm>
          <a:prstGeom prst="ellipse">
            <a:avLst/>
          </a:prstGeom>
          <a:solidFill>
            <a:srgbClr val="3CC7F1"/>
          </a:solidFill>
          <a:ln>
            <a:solidFill>
              <a:srgbClr val="3C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1AC4263B-9ACE-1E1E-BD36-B0C44BC345CF}"/>
              </a:ext>
            </a:extLst>
          </p:cNvPr>
          <p:cNvSpPr txBox="1"/>
          <p:nvPr/>
        </p:nvSpPr>
        <p:spPr>
          <a:xfrm>
            <a:off x="6076362" y="4633597"/>
            <a:ext cx="1947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Aft>
                <a:spcPct val="0"/>
              </a:spcAft>
              <a:buSzPct val="45000"/>
            </a:pPr>
            <a:r>
              <a:rPr lang="ru-RU" altLang="ru-RU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СОХРАНЯЕТ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SzPct val="45000"/>
            </a:pPr>
            <a:r>
              <a:rPr lang="ru-RU" altLang="ru-RU" sz="12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БЮДЖЕТ</a:t>
            </a:r>
            <a:endParaRPr lang="ru-RU" altLang="ru-RU" sz="12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42D8DE4B-1E6F-7EE8-141C-E41EDDE894C6}"/>
              </a:ext>
            </a:extLst>
          </p:cNvPr>
          <p:cNvSpPr txBox="1"/>
          <p:nvPr/>
        </p:nvSpPr>
        <p:spPr>
          <a:xfrm>
            <a:off x="1995310" y="4656923"/>
            <a:ext cx="1986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Aft>
                <a:spcPct val="0"/>
              </a:spcAft>
              <a:buSzPct val="45000"/>
            </a:pPr>
            <a:r>
              <a:rPr lang="ru-RU" altLang="ru-RU" sz="12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ИНТЕГРИРАЦИЯ В 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SzPct val="45000"/>
            </a:pPr>
            <a:r>
              <a:rPr lang="ru-RU" altLang="ru-RU" sz="12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СРЕДУ ЗАКАЗЧИКА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42D8DE4B-1E6F-7EE8-141C-E41EDDE894C6}"/>
              </a:ext>
            </a:extLst>
          </p:cNvPr>
          <p:cNvSpPr txBox="1"/>
          <p:nvPr/>
        </p:nvSpPr>
        <p:spPr>
          <a:xfrm>
            <a:off x="7951255" y="4676311"/>
            <a:ext cx="1986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Aft>
                <a:spcPct val="0"/>
              </a:spcAft>
              <a:buSzPct val="45000"/>
            </a:pPr>
            <a:r>
              <a:rPr lang="ru-RU" altLang="ru-RU" sz="12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ЛИЦЕНЗИИ </a:t>
            </a:r>
            <a:r>
              <a:rPr lang="ru-RU" altLang="ru-RU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 СЕРТИФИКАТЫ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1AC4263B-9ACE-1E1E-BD36-B0C44BC345CF}"/>
              </a:ext>
            </a:extLst>
          </p:cNvPr>
          <p:cNvSpPr txBox="1"/>
          <p:nvPr/>
        </p:nvSpPr>
        <p:spPr>
          <a:xfrm>
            <a:off x="4128591" y="4645457"/>
            <a:ext cx="1947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Aft>
                <a:spcPct val="0"/>
              </a:spcAft>
              <a:buSzPct val="45000"/>
            </a:pPr>
            <a:r>
              <a:rPr lang="ru-RU" altLang="ru-RU" sz="12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ЭКОНОМИТ 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SzPct val="45000"/>
            </a:pPr>
            <a:r>
              <a:rPr lang="ru-RU" altLang="ru-RU" sz="12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ВРЕМЯ</a:t>
            </a:r>
            <a:endParaRPr lang="ru-RU" altLang="ru-RU" sz="12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674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3344</TotalTime>
  <Words>326</Words>
  <Application>Microsoft Office PowerPoint</Application>
  <PresentationFormat>Широкоэкранный</PresentationFormat>
  <Paragraphs>111</Paragraphs>
  <Slides>13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Microsoft YaHei</vt:lpstr>
      <vt:lpstr>Arial</vt:lpstr>
      <vt:lpstr>Calibri</vt:lpstr>
      <vt:lpstr>Calibri Light</vt:lpstr>
      <vt:lpstr>Helvetica</vt:lpstr>
      <vt:lpstr>Myriad Pro</vt:lpstr>
      <vt:lpstr>TeXGyreHeros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Владимирова Алена</dc:creator>
  <cp:lastModifiedBy>Владимирова Алена</cp:lastModifiedBy>
  <cp:revision>83</cp:revision>
  <cp:lastPrinted>2023-02-01T08:03:05Z</cp:lastPrinted>
  <dcterms:created xsi:type="dcterms:W3CDTF">2023-01-30T07:34:33Z</dcterms:created>
  <dcterms:modified xsi:type="dcterms:W3CDTF">2023-02-10T17:19:49Z</dcterms:modified>
</cp:coreProperties>
</file>