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  <p:sldMasterId id="2147483844" r:id="rId2"/>
    <p:sldMasterId id="2147483856" r:id="rId3"/>
  </p:sldMasterIdLst>
  <p:notesMasterIdLst>
    <p:notesMasterId r:id="rId30"/>
  </p:notesMasterIdLst>
  <p:sldIdLst>
    <p:sldId id="258" r:id="rId4"/>
    <p:sldId id="283" r:id="rId5"/>
    <p:sldId id="451" r:id="rId6"/>
    <p:sldId id="454" r:id="rId7"/>
    <p:sldId id="456" r:id="rId8"/>
    <p:sldId id="455" r:id="rId9"/>
    <p:sldId id="443" r:id="rId10"/>
    <p:sldId id="265" r:id="rId11"/>
    <p:sldId id="266" r:id="rId12"/>
    <p:sldId id="267" r:id="rId13"/>
    <p:sldId id="268" r:id="rId14"/>
    <p:sldId id="458" r:id="rId15"/>
    <p:sldId id="459" r:id="rId16"/>
    <p:sldId id="463" r:id="rId17"/>
    <p:sldId id="460" r:id="rId18"/>
    <p:sldId id="462" r:id="rId19"/>
    <p:sldId id="457" r:id="rId20"/>
    <p:sldId id="269" r:id="rId21"/>
    <p:sldId id="270" r:id="rId22"/>
    <p:sldId id="444" r:id="rId23"/>
    <p:sldId id="446" r:id="rId24"/>
    <p:sldId id="447" r:id="rId25"/>
    <p:sldId id="448" r:id="rId26"/>
    <p:sldId id="449" r:id="rId27"/>
    <p:sldId id="450" r:id="rId28"/>
    <p:sldId id="436" r:id="rId29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A25"/>
    <a:srgbClr val="FF0000"/>
    <a:srgbClr val="90222D"/>
    <a:srgbClr val="AA1414"/>
    <a:srgbClr val="A6A6A6"/>
    <a:srgbClr val="E8E7EC"/>
    <a:srgbClr val="EEF2F3"/>
    <a:srgbClr val="800026"/>
    <a:srgbClr val="A2555D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3958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Количество возбужденных</a:t>
            </a:r>
            <a:r>
              <a:rPr lang="ru-RU" sz="1800" b="1" baseline="0" dirty="0"/>
              <a:t> дел по ст. 15.25 КоАП </a:t>
            </a:r>
            <a:r>
              <a:rPr lang="ru-RU" sz="1200" baseline="0" dirty="0"/>
              <a:t>(данные по СФО)</a:t>
            </a:r>
            <a:endParaRPr lang="ru-RU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экспорт леса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11-4501-A159-91462E3E58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иные нарушения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1091</c:v>
                </c:pt>
                <c:pt idx="1">
                  <c:v>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11-4501-A159-91462E3E5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638555136"/>
        <c:axId val="-638554592"/>
      </c:barChart>
      <c:catAx>
        <c:axId val="-6385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638554592"/>
        <c:crosses val="autoZero"/>
        <c:auto val="1"/>
        <c:lblAlgn val="ctr"/>
        <c:lblOffset val="100"/>
        <c:noMultiLvlLbl val="0"/>
      </c:catAx>
      <c:valAx>
        <c:axId val="-63855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63855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08389625747355"/>
          <c:y val="0.85281611545954239"/>
          <c:w val="0.53656568024747142"/>
          <c:h val="0.1015232074977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Количество</a:t>
            </a:r>
            <a:r>
              <a:rPr lang="ru-RU" sz="1800" b="1" baseline="0" dirty="0"/>
              <a:t> проверок деятельности участников ВЭД </a:t>
            </a:r>
            <a:r>
              <a:rPr lang="ru-RU" sz="1200" baseline="0" dirty="0"/>
              <a:t>(данные по СФО</a:t>
            </a:r>
            <a:r>
              <a:rPr lang="en-US" sz="1200" baseline="0" dirty="0"/>
              <a:t> </a:t>
            </a:r>
            <a:r>
              <a:rPr lang="ru-RU" sz="1200" baseline="0"/>
              <a:t>от СО ФТС)</a:t>
            </a:r>
            <a:endParaRPr lang="ru-RU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779292681873968"/>
          <c:y val="0.35350187720196707"/>
          <c:w val="0.86705914594470856"/>
          <c:h val="0.372791880393464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проверок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670</c:v>
                </c:pt>
                <c:pt idx="1">
                  <c:v>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1-4BEA-984B-5FED50594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483615664"/>
        <c:axId val="-483620560"/>
      </c:barChart>
      <c:catAx>
        <c:axId val="-48361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483620560"/>
        <c:crosses val="autoZero"/>
        <c:auto val="1"/>
        <c:lblAlgn val="ctr"/>
        <c:lblOffset val="100"/>
        <c:noMultiLvlLbl val="0"/>
      </c:catAx>
      <c:valAx>
        <c:axId val="-48362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48361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11348170478393"/>
          <c:y val="0.85281611545954239"/>
          <c:w val="0.53656568024747142"/>
          <c:h val="7.772877898471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Структура дел по</a:t>
            </a:r>
            <a:r>
              <a:rPr lang="ru-RU" sz="1800" b="1" baseline="0" dirty="0"/>
              <a:t> ст. 15.25 КоАП</a:t>
            </a:r>
            <a:endParaRPr lang="ru-RU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792954520123659E-2"/>
          <c:y val="0.23699610224514883"/>
          <c:w val="0.93241392805255907"/>
          <c:h val="0.465237291402356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D4-4EA1-9AAC-F18B9E8369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2D4-4EA1-9AAC-F18B9E8369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2D4-4EA1-9AAC-F18B9E8369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2D4-4EA1-9AAC-F18B9E8369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2D4-4EA1-9AAC-F18B9E836976}"/>
              </c:ext>
            </c:extLst>
          </c:dPt>
          <c:cat>
            <c:strRef>
              <c:f>Лист1!$A$2:$A$6</c:f>
              <c:strCache>
                <c:ptCount val="5"/>
                <c:pt idx="0">
                  <c:v>ч. 4 ст. 15.25 КоАП</c:v>
                </c:pt>
                <c:pt idx="1">
                  <c:v>ч. 4.3 ст. 15.25 КоАп</c:v>
                </c:pt>
                <c:pt idx="2">
                  <c:v>ч. 1 ст. 15.25 КоАП</c:v>
                </c:pt>
                <c:pt idx="3">
                  <c:v>ч. 5 ст. 15. 25 КоАП</c:v>
                </c:pt>
                <c:pt idx="4">
                  <c:v>иные части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19.8</c:v>
                </c:pt>
                <c:pt idx="1">
                  <c:v>16.7</c:v>
                </c:pt>
                <c:pt idx="2">
                  <c:v>15.4</c:v>
                </c:pt>
                <c:pt idx="3">
                  <c:v>10.8</c:v>
                </c:pt>
                <c:pt idx="4">
                  <c:v>37.299999999999997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5F-4CED-A6DF-95A3B3660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5118816887743458"/>
          <c:w val="1"/>
          <c:h val="0.31653350593753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0.65947</cdr:x>
      <cdr:y>0.43101</cdr:y>
    </cdr:from>
    <cdr:to>
      <cdr:x>0.84053</cdr:x>
      <cdr:y>0.7882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D84BEE6-364C-010D-DCE6-871249D68161}"/>
            </a:ext>
          </a:extLst>
        </cdr:cNvPr>
        <cdr:cNvSpPr txBox="1"/>
      </cdr:nvSpPr>
      <cdr:spPr>
        <a:xfrm xmlns:a="http://schemas.openxmlformats.org/drawingml/2006/main">
          <a:off x="3330388" y="11033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3,2 млрд. руб.</a:t>
          </a:r>
        </a:p>
        <a:p xmlns:a="http://schemas.openxmlformats.org/drawingml/2006/main">
          <a:endParaRPr lang="ru-RU" dirty="0"/>
        </a:p>
        <a:p xmlns:a="http://schemas.openxmlformats.org/drawingml/2006/main">
          <a:r>
            <a:rPr lang="ru-RU" sz="1100" dirty="0"/>
            <a:t>2,1 млрд руб.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A9318-D850-48EE-A51B-299CE7BD21A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E230F-7FF5-435A-82F0-1B35ED4D3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86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E230F-7FF5-435A-82F0-1B35ED4D38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33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5B21-5E6D-4F6B-95EF-49BCC3B7DC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38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5B21-5E6D-4F6B-95EF-49BCC3B7DC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4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5B21-5E6D-4F6B-95EF-49BCC3B7DC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38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411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516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93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E230F-7FF5-435A-82F0-1B35ED4D380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33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E230F-7FF5-435A-82F0-1B35ED4D38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133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71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8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E230F-7FF5-435A-82F0-1B35ED4D38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972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61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7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83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8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616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38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75B21-5E6D-4F6B-95EF-49BCC3B7DCA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41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75B21-5E6D-4F6B-95EF-49BCC3B7DC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58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5472A-2386-AA23-4D02-2C7CAD885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AA5813-505B-3F80-4358-227B011D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60C01-3F32-4419-C2B4-D527545C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40A1E-9876-4E17-9AF7-EE2E48D902A4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D287C-48B2-5D7D-5057-7663CD73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28A867-8663-C398-34B4-AC831690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38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996E7-2B2C-7303-CF75-6A5CECA3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D04F43-BFF7-921E-0576-84005FEC2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30DE08-C249-34A9-D3E2-2FDE211B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A9C3B-79C3-4853-BB47-E6E9A4D394B9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844B5-FEB0-BCA0-3B83-D8967FA3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6757A-6A47-CC45-DBCC-40E0D1F1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69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A90508-B351-270A-0E17-2CBCA4F546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69CB7A-2F6F-8E54-D4D3-7562C0AD5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3A89AC-10A8-DD92-2AAD-3F7A3A74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CF26-847B-4F93-A751-F5DE2C79DF73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02CF40-101E-10DC-3A07-CFFC404D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DFAEB-AEC0-C288-7EFE-0FF4BE72E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262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1E1CC-D48C-4595-A264-CB78F413083C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387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57F0-BB6D-4643-9121-98052FB6FBDD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602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346-190E-46CB-81D7-22F13253D276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9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E4284-7DCB-4885-A0BD-9A5018A9311E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76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CED6-DF8C-48AB-AB37-4AE02C53FACC}" type="datetime1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5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846F-2795-4EDB-980D-57B85B120F91}" type="datetime1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9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C020-EE13-41AF-B829-90CB67D33848}" type="datetime1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067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5B88-C46F-43AA-9F4A-690F3B4D089F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18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0558E-BE37-366D-C410-96C7072D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198A6D-9B63-50C2-2CE5-A50083503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F8390B-7CF1-FEC0-B8A2-466ADD03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99A1-C27F-4CFA-84A7-B59D95E527C7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14EEA-3317-0835-197F-E932BAFB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3E2407-3730-70BA-EEE8-DF44BA95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080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65F24-2EB0-41B3-8417-340941549AA1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8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4F02-8C84-4401-9B49-17B3B3C953BE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523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B1F95-8839-4497-B2D7-3EA3DED9BF68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82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AD3EB-F0ED-4900-A9A7-8DE7D2DB8490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246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5E54-D170-43BC-9947-98D67ED86056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152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0DD-2C9F-461E-B240-735030C39A6A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561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DFDE6-87EF-43E0-B59E-06F6B1028651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872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865A-4BDF-4306-B648-09C3A5BCEE51}" type="datetime1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35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9C82-E879-4D2E-8EA2-4F48939B6A9C}" type="datetime1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056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81EF-F419-40D5-A3B3-2BDCFE0FD1B6}" type="datetime1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6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F5171-4584-ABAD-7537-8451AE2F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BB7BEB-1A44-5978-C68B-130FD763A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C6016-F311-31A9-111F-CB23DD35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E061-B62A-4592-817E-013A34F7A9BD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0D397-368B-AAE7-C3A9-B8FEDFBE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C9EA61-2811-3DC8-5706-233574F7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42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F7F4-D4A8-4E10-B8A9-F6C36717BFFE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708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3169-F73D-4A9D-9790-552F0C8D82E8}" type="datetime1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12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E37E-BCF7-46C3-8E77-206A7716D679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659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B8EDE-AF9E-4769-BAE6-90401614E732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1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97E80-B35F-4C35-8701-C28D6D09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4307ED-2313-C536-8957-9F20B32B3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C6A134-D27D-BDA1-1540-CEEB0F9F5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C2374B-8AFE-193A-AC5F-790F4823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2714-4579-4251-B51A-96062DFF1775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6E97E-B98E-1A1D-A094-DC229D27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1FCDA5-D2EE-E0EA-B048-CB2D19ED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03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48F39-7223-AE95-5597-CF125ABF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9CD573-7C82-2422-08BE-EFDDED443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B7760F-9363-A9B2-120A-E7BA5681B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F8B379-4EC4-53A8-75E9-88BD11856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9C80D9-EBA8-4B69-7C8C-FBBB04448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BA0A9D-3AB9-5525-9AFB-2BF9DD7D0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C07A-EEE4-4997-9CE3-191EC4EC0E97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704369-1419-8157-66AE-2FB658B3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4BDDD2-171A-EDDE-B49C-125EEC9B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53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270C3-6515-68F4-7809-11296F2A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FCFE16-2181-3682-62B3-825F65F1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2BDF-3FF6-4984-B8B2-E214D1BB4100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DCB979-8084-DA59-9845-D7BD97EC2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43620B-BC77-B2B4-3E6B-6983999D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31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E45AD2-8473-35D9-8745-673C9916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6371-A11A-4903-AFBC-35FA41B0B49B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96C178-8091-8077-2C44-E2C92FDC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DB0251-69DA-1E23-849D-AE3AF1BF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705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0C659-6619-1F03-509F-33E0E3F2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3763D-8779-D4E7-EFAD-8C3C546B6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83E96D-8C61-B9FE-2D8B-D2571B5BD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DF1CC5-C465-DD42-4111-41233FB9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6F53-1C74-4359-8FEC-6AA559377E9E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76C09F-2382-D8BA-C2B1-4F084123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CACA0A-214D-E54C-B8E1-1F812464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64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C3401-CC30-1AC0-EC73-B8F67C8B6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1FAD86-66CD-4A7A-0581-DEE18899C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8F2192-6BF1-1DB6-A407-44479FAAE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1243D4-2B04-292F-7495-B821C2A0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525F-696F-4C2C-9B05-30A9B59AA94F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6F76DA-8E29-FDE0-6F50-B5D7F468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38C215-266B-D1DB-AA45-F4D27540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41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57666-646D-6A03-36C3-A633A2B3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610D27-3DB2-03F3-19F7-506D61D0B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B791CF-3915-52AC-6209-CAE862C45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B80F3-7AE4-49EE-BC01-0726239D7F92}" type="datetime1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038EFD-3276-59BC-351B-8B072167E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73C50F-C265-DA8C-8EDA-D4B5C2F51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C8744-F220-4A66-BD80-818B73176C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72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FBB41-EAB4-4DF7-95E5-21B10A30E0F8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9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521AB-AA10-4052-A621-D626D5CCC879}" type="datetime1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2EB2D-D7DD-44E9-B8AD-3B4498466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1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 dt="0"/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10" Type="http://schemas.openxmlformats.org/officeDocument/2006/relationships/image" Target="../media/image4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4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4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br.ru/press/event/?id=1465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hyperlink" Target="https://minfin.gov.ru/ru/press-center/?id_4=37819-grazhdane_rossii_smogut_sovershat_sdelki_kupli-prodazhi_nedvizhimogo_imushchestva_s_nerezidentam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3406C7-E7D7-C72A-99D3-63311614184F}"/>
              </a:ext>
            </a:extLst>
          </p:cNvPr>
          <p:cNvSpPr txBox="1"/>
          <p:nvPr/>
        </p:nvSpPr>
        <p:spPr>
          <a:xfrm>
            <a:off x="273466" y="5315322"/>
            <a:ext cx="75261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cap="all" dirty="0">
                <a:effectLst/>
                <a:latin typeface="+mj-lt"/>
              </a:rPr>
              <a:t>КОНФЕРЕНЦИЯ  «РАЗВИТИЕ АВИАЦИОННЫХ ПЕРЕВОЗОК В РФ. </a:t>
            </a:r>
          </a:p>
          <a:p>
            <a:pPr algn="l"/>
            <a:r>
              <a:rPr lang="ru-RU" b="0" i="0" cap="all" dirty="0">
                <a:effectLst/>
                <a:latin typeface="+mj-lt"/>
              </a:rPr>
              <a:t>РОЛЬ СИБИРИ И СФО В АВИАЦИОННЫХ ПЕРЕВОЗКАХ РФ»</a:t>
            </a:r>
          </a:p>
          <a:p>
            <a:pPr algn="l" fontAlgn="ctr"/>
            <a:r>
              <a:rPr lang="ru-RU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Х Международный Сибирский транспортный форум</a:t>
            </a:r>
          </a:p>
          <a:p>
            <a:pPr algn="l" fontAlgn="ctr"/>
            <a:r>
              <a:rPr lang="ru-RU" sz="1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МВК «НОВОСИБИРСК ЭКСПОЦЕНТР»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июня 2023г.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3AFC8-E2F2-4666-6EFB-E899E56A32A6}"/>
              </a:ext>
            </a:extLst>
          </p:cNvPr>
          <p:cNvSpPr txBox="1"/>
          <p:nvPr/>
        </p:nvSpPr>
        <p:spPr>
          <a:xfrm>
            <a:off x="7991569" y="5013701"/>
            <a:ext cx="4071041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Татьяна Гончарова</a:t>
            </a:r>
            <a:endParaRPr kumimoji="0" lang="ru-RU" sz="2000" b="1" i="0" u="none" strike="noStrike" kern="1200" cap="sm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Адвокат,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управляющий партнер ЮК </a:t>
            </a: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Calibri" panose="020F0502020204030204" pitchFamily="34" charset="0"/>
              </a:rPr>
              <a:t>«</a:t>
            </a:r>
            <a:r>
              <a:rPr lang="ru-RU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Calibri" panose="020F0502020204030204" pitchFamily="34" charset="0"/>
              </a:rPr>
              <a:t>ЛексПроф</a:t>
            </a: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Calibri" panose="020F0502020204030204" pitchFamily="34" charset="0"/>
              </a:rPr>
              <a:t>»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Заслуженный юрист Новосибирской области, Эксперт Комиссии Общественной палаты РФ по ЖКХ, строительству и дорогам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17411F23-0D58-4F49-5C3D-034C530C5D29}"/>
              </a:ext>
            </a:extLst>
          </p:cNvPr>
          <p:cNvSpPr/>
          <p:nvPr/>
        </p:nvSpPr>
        <p:spPr>
          <a:xfrm rot="10800000" flipH="1" flipV="1">
            <a:off x="9085389" y="1171577"/>
            <a:ext cx="2559885" cy="3603681"/>
          </a:xfrm>
          <a:prstGeom prst="rect">
            <a:avLst/>
          </a:prstGeom>
          <a:solidFill>
            <a:srgbClr val="902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CA8E0C-94B9-CE9C-5040-DEF2A6782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6784" r="24394" b="43018"/>
          <a:stretch/>
        </p:blipFill>
        <p:spPr>
          <a:xfrm>
            <a:off x="8708162" y="814281"/>
            <a:ext cx="2868605" cy="39070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59BF72-2CB9-523B-4015-051BF7826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6" y="373127"/>
            <a:ext cx="2743200" cy="954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777BA-9795-21A7-93DF-6F3C301A04EF}"/>
              </a:ext>
            </a:extLst>
          </p:cNvPr>
          <p:cNvSpPr txBox="1"/>
          <p:nvPr/>
        </p:nvSpPr>
        <p:spPr>
          <a:xfrm>
            <a:off x="273466" y="2274862"/>
            <a:ext cx="7718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224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120" normalizeH="0" noProof="0" dirty="0">
                <a:ln>
                  <a:noFill/>
                </a:ln>
                <a:solidFill>
                  <a:srgbClr val="8A1A2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Актуальные юридические вопросы отрасли </a:t>
            </a:r>
            <a:r>
              <a:rPr lang="ru-RU" sz="4000" b="1" spc="120" dirty="0">
                <a:solidFill>
                  <a:srgbClr val="8A1A25"/>
                </a:solidFill>
                <a:latin typeface="Calibri"/>
                <a:cs typeface="Calibri" panose="020F0502020204030204" pitchFamily="34" charset="0"/>
              </a:rPr>
              <a:t>авиа</a:t>
            </a:r>
            <a:r>
              <a:rPr kumimoji="0" lang="ru-RU" sz="4000" b="1" i="0" u="none" strike="noStrike" kern="1200" cap="none" spc="120" normalizeH="0" noProof="0" dirty="0">
                <a:ln>
                  <a:noFill/>
                </a:ln>
                <a:solidFill>
                  <a:srgbClr val="8A1A2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перевозок</a:t>
            </a:r>
          </a:p>
        </p:txBody>
      </p:sp>
    </p:spTree>
    <p:extLst>
      <p:ext uri="{BB962C8B-B14F-4D97-AF65-F5344CB8AC3E}">
        <p14:creationId xmlns:p14="http://schemas.microsoft.com/office/powerpoint/2010/main" val="234224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BEA933-326F-C443-8C81-FC84E4835926}"/>
              </a:ext>
            </a:extLst>
          </p:cNvPr>
          <p:cNvSpPr txBox="1"/>
          <p:nvPr/>
        </p:nvSpPr>
        <p:spPr>
          <a:xfrm>
            <a:off x="5848273" y="6091722"/>
            <a:ext cx="550552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→"/>
            </a:pPr>
            <a:r>
              <a:rPr lang="ru-RU" sz="1300" b="1" dirty="0">
                <a:cs typeface="Arial" panose="020B0604020202020204" pitchFamily="34" charset="0"/>
              </a:rPr>
              <a:t>Федеральный закон от 13 июля 2022 г. N 235-ФЗ «О внесении изменений в статью 15.25 Кодекса Российской Федерации об административных правонарушениях»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B30B02D-89B3-BDCD-1863-F16DF941C6A9}"/>
              </a:ext>
            </a:extLst>
          </p:cNvPr>
          <p:cNvSpPr/>
          <p:nvPr/>
        </p:nvSpPr>
        <p:spPr>
          <a:xfrm>
            <a:off x="5919019" y="5525789"/>
            <a:ext cx="6021630" cy="5659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ответственность за незаконные валютные операции не применяется, если нарушения ФЗ-173 являются результатом санкций недружественной страны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492D9E-D236-BC33-2E33-D5BFE67ADE1D}"/>
              </a:ext>
            </a:extLst>
          </p:cNvPr>
          <p:cNvSpPr/>
          <p:nvPr/>
        </p:nvSpPr>
        <p:spPr>
          <a:xfrm>
            <a:off x="5919019" y="4508546"/>
            <a:ext cx="6021630" cy="26882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сумма обязательств по ВЭД не превышает 200 000 рублей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07E12-2DCC-7507-1233-DAFDCCC5F372}"/>
              </a:ext>
            </a:extLst>
          </p:cNvPr>
          <p:cNvSpPr txBox="1"/>
          <p:nvPr/>
        </p:nvSpPr>
        <p:spPr>
          <a:xfrm>
            <a:off x="464012" y="303457"/>
            <a:ext cx="765801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500" b="1" dirty="0">
                <a:solidFill>
                  <a:srgbClr val="90222D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Административная ответственность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01680-B132-2339-AE97-A05E0A3B0FA9}"/>
              </a:ext>
            </a:extLst>
          </p:cNvPr>
          <p:cNvSpPr txBox="1"/>
          <p:nvPr/>
        </p:nvSpPr>
        <p:spPr>
          <a:xfrm>
            <a:off x="7825849" y="3257859"/>
            <a:ext cx="27432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500" b="1" dirty="0">
                <a:solidFill>
                  <a:srgbClr val="90222D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Мораторий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29B0B-6E3C-CC41-4204-5F68571F1764}"/>
              </a:ext>
            </a:extLst>
          </p:cNvPr>
          <p:cNvSpPr txBox="1"/>
          <p:nvPr/>
        </p:nvSpPr>
        <p:spPr>
          <a:xfrm>
            <a:off x="5848272" y="3885298"/>
            <a:ext cx="6200291" cy="6232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>
                <a:cs typeface="Arial" panose="020B0604020202020204" pitchFamily="34" charset="0"/>
              </a:rPr>
              <a:t>Резиденты освобождены от административной ответственности за нарушение валютных операций по счетам за границей.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dirty="0">
                <a:cs typeface="Arial" panose="020B0604020202020204" pitchFamily="34" charset="0"/>
              </a:rPr>
              <a:t>Мораторий применяется при следующих условиях: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32F6595-2331-FA06-8C1B-51C97A7D090B}"/>
              </a:ext>
            </a:extLst>
          </p:cNvPr>
          <p:cNvSpPr/>
          <p:nvPr/>
        </p:nvSpPr>
        <p:spPr>
          <a:xfrm>
            <a:off x="5919019" y="4868614"/>
            <a:ext cx="6021630" cy="56593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деньги зачислены на личный счет за границей и списаны в течение 45 дней на счет в уполномоченном банке в полном объеме </a:t>
            </a:r>
            <a:r>
              <a:rPr lang="ru-RU" sz="1050" dirty="0">
                <a:solidFill>
                  <a:schemeClr val="tx1"/>
                </a:solidFill>
              </a:rPr>
              <a:t>(прим. 8 и 9 к ст. 15.25 КоАП РФ)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BFD3F545-D559-6844-0F66-8231412D2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697932"/>
              </p:ext>
            </p:extLst>
          </p:nvPr>
        </p:nvGraphicFramePr>
        <p:xfrm>
          <a:off x="307663" y="3703450"/>
          <a:ext cx="5050118" cy="2559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2276E56A-62C0-F26C-0A07-61B71288CEE4}"/>
              </a:ext>
            </a:extLst>
          </p:cNvPr>
          <p:cNvSpPr txBox="1"/>
          <p:nvPr/>
        </p:nvSpPr>
        <p:spPr>
          <a:xfrm>
            <a:off x="1253973" y="4559526"/>
            <a:ext cx="17350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предоставленные данные не классифицированы </a:t>
            </a: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3D81D269-EE60-837E-9469-58B5E74162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177957"/>
              </p:ext>
            </p:extLst>
          </p:nvPr>
        </p:nvGraphicFramePr>
        <p:xfrm>
          <a:off x="307663" y="1263660"/>
          <a:ext cx="5050118" cy="2559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21522F8-CB72-FFBC-27CE-5251BBCC291C}"/>
              </a:ext>
            </a:extLst>
          </p:cNvPr>
          <p:cNvSpPr txBox="1"/>
          <p:nvPr/>
        </p:nvSpPr>
        <p:spPr>
          <a:xfrm>
            <a:off x="3355663" y="1901355"/>
            <a:ext cx="18747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18% от общего числа по РФ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037E09-CE0A-D76D-A32D-9B8DB30D247D}"/>
              </a:ext>
            </a:extLst>
          </p:cNvPr>
          <p:cNvSpPr txBox="1"/>
          <p:nvPr/>
        </p:nvSpPr>
        <p:spPr>
          <a:xfrm>
            <a:off x="218766" y="6191748"/>
            <a:ext cx="55406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/>
              <a:t>*28.05.2022 введён мораторий на проверки валютного законодательства (исключения см. в Постановлении Правительства РФ от 28.05.2022 № 977)</a:t>
            </a:r>
          </a:p>
        </p:txBody>
      </p:sp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EC50C37D-A230-0E89-D7C1-8AED71F52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496126"/>
              </p:ext>
            </p:extLst>
          </p:nvPr>
        </p:nvGraphicFramePr>
        <p:xfrm>
          <a:off x="6220881" y="1263660"/>
          <a:ext cx="5455072" cy="218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09015E-0FD1-E519-A892-C73E77D4E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FE95D8-8099-C5E8-08EF-C92E6EDF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26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D89C9C-BD7F-9847-30BB-5D7787A3D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81" y="1479997"/>
            <a:ext cx="5006556" cy="31309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44D5FD-3BCD-842A-B40B-31DACAA46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4E110BB-B5B0-0F0D-0CFB-2D93CE81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11</a:t>
            </a:fld>
            <a:endParaRPr lang="ru-RU" dirty="0"/>
          </a:p>
        </p:txBody>
      </p:sp>
      <p:pic>
        <p:nvPicPr>
          <p:cNvPr id="9" name="Picture 2" descr="https://freepngdesign.com/content/uploads/images/indian-flag-waving-2727.png">
            <a:extLst>
              <a:ext uri="{FF2B5EF4-FFF2-40B4-BE49-F238E27FC236}">
                <a16:creationId xmlns:a16="http://schemas.microsoft.com/office/drawing/2014/main" id="{5CCEC08B-4876-58B1-6548-949B87D8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08" y="5527819"/>
            <a:ext cx="1607511" cy="120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www.ridia.at/wp-content/uploads/2020/11/9964-85183.jpg">
            <a:extLst>
              <a:ext uri="{FF2B5EF4-FFF2-40B4-BE49-F238E27FC236}">
                <a16:creationId xmlns:a16="http://schemas.microsoft.com/office/drawing/2014/main" id="{0B418CAD-DA45-0AD1-EC53-715E5D89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2" b="93059" l="2706" r="97882">
                        <a14:foregroundMark x1="28588" y1="56824" x2="28588" y2="56824"/>
                        <a14:foregroundMark x1="43294" y1="63882" x2="43294" y2="63882"/>
                        <a14:foregroundMark x1="61059" y1="48353" x2="61059" y2="48353"/>
                        <a14:foregroundMark x1="26353" y1="47765" x2="26353" y2="47765"/>
                        <a14:foregroundMark x1="31765" y1="39882" x2="31765" y2="39882"/>
                        <a14:foregroundMark x1="37412" y1="37529" x2="37412" y2="3752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13" y="4379437"/>
            <a:ext cx="1425017" cy="14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BA96BC-787D-9E0F-3792-2BE78CB43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812" y="1022425"/>
            <a:ext cx="2395721" cy="15967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01B59F-9323-07A2-04BF-8F870AB30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36" b="97986" l="4267" r="94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12" y="2374497"/>
            <a:ext cx="2395722" cy="13479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7C7EA8-C393-8BD5-E7E2-9CDB50D0DD19}"/>
              </a:ext>
            </a:extLst>
          </p:cNvPr>
          <p:cNvSpPr txBox="1"/>
          <p:nvPr/>
        </p:nvSpPr>
        <p:spPr>
          <a:xfrm>
            <a:off x="458609" y="5596718"/>
            <a:ext cx="4588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erif Light" panose="02020402060505020204" pitchFamily="18"/>
                <a:cs typeface="Noto Serif Light" panose="02020402060505020204" pitchFamily="18"/>
              </a:rPr>
              <a:t>2022</a:t>
            </a:r>
          </a:p>
        </p:txBody>
      </p:sp>
      <p:sp>
        <p:nvSpPr>
          <p:cNvPr id="16" name="Выгнутая вверх стрелка 7">
            <a:extLst>
              <a:ext uri="{FF2B5EF4-FFF2-40B4-BE49-F238E27FC236}">
                <a16:creationId xmlns:a16="http://schemas.microsoft.com/office/drawing/2014/main" id="{731D90C0-3347-E337-3F0B-420A0DAE4343}"/>
              </a:ext>
            </a:extLst>
          </p:cNvPr>
          <p:cNvSpPr/>
          <p:nvPr/>
        </p:nvSpPr>
        <p:spPr>
          <a:xfrm>
            <a:off x="2496074" y="1190983"/>
            <a:ext cx="2742793" cy="783555"/>
          </a:xfrm>
          <a:prstGeom prst="curved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верх стрелка 14">
            <a:extLst>
              <a:ext uri="{FF2B5EF4-FFF2-40B4-BE49-F238E27FC236}">
                <a16:creationId xmlns:a16="http://schemas.microsoft.com/office/drawing/2014/main" id="{D643F9C3-3EA5-B1AE-85F8-B4F803334BFB}"/>
              </a:ext>
            </a:extLst>
          </p:cNvPr>
          <p:cNvSpPr/>
          <p:nvPr/>
        </p:nvSpPr>
        <p:spPr>
          <a:xfrm>
            <a:off x="3632276" y="2533808"/>
            <a:ext cx="2742793" cy="783555"/>
          </a:xfrm>
          <a:prstGeom prst="curved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Picture 14" descr="https://mospraz.ru/image/catalog/flagi/kitaj.png">
            <a:extLst>
              <a:ext uri="{FF2B5EF4-FFF2-40B4-BE49-F238E27FC236}">
                <a16:creationId xmlns:a16="http://schemas.microsoft.com/office/drawing/2014/main" id="{BC1438B9-786A-60D5-6EBB-FA608B8A9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3" b="20638"/>
          <a:stretch/>
        </p:blipFill>
        <p:spPr bwMode="auto">
          <a:xfrm>
            <a:off x="7307926" y="4853589"/>
            <a:ext cx="2587658" cy="160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Выгнутая вправо стрелка 8">
            <a:extLst>
              <a:ext uri="{FF2B5EF4-FFF2-40B4-BE49-F238E27FC236}">
                <a16:creationId xmlns:a16="http://schemas.microsoft.com/office/drawing/2014/main" id="{F957AD15-6B5A-7E82-F880-CE793AB4EAC3}"/>
              </a:ext>
            </a:extLst>
          </p:cNvPr>
          <p:cNvSpPr/>
          <p:nvPr/>
        </p:nvSpPr>
        <p:spPr>
          <a:xfrm flipV="1">
            <a:off x="9469417" y="3190144"/>
            <a:ext cx="1232057" cy="2686740"/>
          </a:xfrm>
          <a:prstGeom prst="curvedLef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лево стрелка 9">
            <a:extLst>
              <a:ext uri="{FF2B5EF4-FFF2-40B4-BE49-F238E27FC236}">
                <a16:creationId xmlns:a16="http://schemas.microsoft.com/office/drawing/2014/main" id="{CED11FC4-1C94-770E-722D-7E4B45814E5B}"/>
              </a:ext>
            </a:extLst>
          </p:cNvPr>
          <p:cNvSpPr/>
          <p:nvPr/>
        </p:nvSpPr>
        <p:spPr>
          <a:xfrm flipV="1">
            <a:off x="4296407" y="3800030"/>
            <a:ext cx="493276" cy="1045217"/>
          </a:xfrm>
          <a:prstGeom prst="curved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Выгнутая вправо стрелка 19">
            <a:extLst>
              <a:ext uri="{FF2B5EF4-FFF2-40B4-BE49-F238E27FC236}">
                <a16:creationId xmlns:a16="http://schemas.microsoft.com/office/drawing/2014/main" id="{90F49F16-EEF0-A970-3D36-2DF1C4B69C7C}"/>
              </a:ext>
            </a:extLst>
          </p:cNvPr>
          <p:cNvSpPr/>
          <p:nvPr/>
        </p:nvSpPr>
        <p:spPr>
          <a:xfrm flipV="1">
            <a:off x="6430867" y="3843766"/>
            <a:ext cx="642187" cy="1960688"/>
          </a:xfrm>
          <a:prstGeom prst="curvedLef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Выгнутая вправо стрелка 20">
            <a:extLst>
              <a:ext uri="{FF2B5EF4-FFF2-40B4-BE49-F238E27FC236}">
                <a16:creationId xmlns:a16="http://schemas.microsoft.com/office/drawing/2014/main" id="{900EE2B8-8703-3547-BD6C-A10348A8F508}"/>
              </a:ext>
            </a:extLst>
          </p:cNvPr>
          <p:cNvSpPr/>
          <p:nvPr/>
        </p:nvSpPr>
        <p:spPr>
          <a:xfrm flipV="1">
            <a:off x="9449115" y="3858850"/>
            <a:ext cx="807078" cy="2036144"/>
          </a:xfrm>
          <a:prstGeom prst="curvedLeftArrow">
            <a:avLst>
              <a:gd name="adj1" fmla="val 25000"/>
              <a:gd name="adj2" fmla="val 50000"/>
              <a:gd name="adj3" fmla="val 2361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Выгнутая вправо стрелка 21">
            <a:extLst>
              <a:ext uri="{FF2B5EF4-FFF2-40B4-BE49-F238E27FC236}">
                <a16:creationId xmlns:a16="http://schemas.microsoft.com/office/drawing/2014/main" id="{F7B06422-1745-702D-A80C-236BDA4A6CF1}"/>
              </a:ext>
            </a:extLst>
          </p:cNvPr>
          <p:cNvSpPr/>
          <p:nvPr/>
        </p:nvSpPr>
        <p:spPr>
          <a:xfrm flipV="1">
            <a:off x="9308985" y="2598040"/>
            <a:ext cx="1232057" cy="3349302"/>
          </a:xfrm>
          <a:prstGeom prst="curvedLef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верх стрелка 22">
            <a:extLst>
              <a:ext uri="{FF2B5EF4-FFF2-40B4-BE49-F238E27FC236}">
                <a16:creationId xmlns:a16="http://schemas.microsoft.com/office/drawing/2014/main" id="{0A379DCB-59B2-7A64-97EF-0D2B78FFC847}"/>
              </a:ext>
            </a:extLst>
          </p:cNvPr>
          <p:cNvSpPr/>
          <p:nvPr/>
        </p:nvSpPr>
        <p:spPr>
          <a:xfrm>
            <a:off x="2487509" y="2760006"/>
            <a:ext cx="2497279" cy="844619"/>
          </a:xfrm>
          <a:prstGeom prst="curved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1" name="Picture 16" descr="https://images.techinsider.ru/upload/img_cache/84f/84fdbc0dd05a73a0b285e4a93056c6b0_ce_1920x1011x0x888_cropped_1200x628.png">
            <a:extLst>
              <a:ext uri="{FF2B5EF4-FFF2-40B4-BE49-F238E27FC236}">
                <a16:creationId xmlns:a16="http://schemas.microsoft.com/office/drawing/2014/main" id="{9CD787C6-933A-5F81-01BC-13FFCA3CC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1" r="67980"/>
          <a:stretch/>
        </p:blipFill>
        <p:spPr bwMode="auto">
          <a:xfrm>
            <a:off x="8990534" y="5122942"/>
            <a:ext cx="964911" cy="135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s://images.techinsider.ru/upload/img_cache/84f/84fdbc0dd05a73a0b285e4a93056c6b0_ce_1920x1011x0x888_cropped_1200x628.png">
            <a:extLst>
              <a:ext uri="{FF2B5EF4-FFF2-40B4-BE49-F238E27FC236}">
                <a16:creationId xmlns:a16="http://schemas.microsoft.com/office/drawing/2014/main" id="{48E8F337-B5DC-9110-CE2E-3D349B136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9" t="13141" r="33867"/>
          <a:stretch/>
        </p:blipFill>
        <p:spPr bwMode="auto">
          <a:xfrm>
            <a:off x="1893427" y="3410639"/>
            <a:ext cx="1024354" cy="14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s://images.techinsider.ru/upload/img_cache/84f/84fdbc0dd05a73a0b285e4a93056c6b0_ce_1920x1011x0x888_cropped_1200x628.png">
            <a:extLst>
              <a:ext uri="{FF2B5EF4-FFF2-40B4-BE49-F238E27FC236}">
                <a16:creationId xmlns:a16="http://schemas.microsoft.com/office/drawing/2014/main" id="{C02138AB-2328-4015-DDEF-0F65110B7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8" t="14650"/>
          <a:stretch/>
        </p:blipFill>
        <p:spPr bwMode="auto">
          <a:xfrm>
            <a:off x="2005560" y="1513257"/>
            <a:ext cx="837694" cy="11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8EC4-DAB0-E94B-182E-02D889390B90}"/>
              </a:ext>
            </a:extLst>
          </p:cNvPr>
          <p:cNvSpPr txBox="1"/>
          <p:nvPr/>
        </p:nvSpPr>
        <p:spPr>
          <a:xfrm>
            <a:off x="458609" y="386106"/>
            <a:ext cx="7658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500" b="1" dirty="0">
                <a:solidFill>
                  <a:srgbClr val="90222D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Рынок грузовых авиаперевозок на начало 2022г.</a:t>
            </a:r>
          </a:p>
        </p:txBody>
      </p:sp>
    </p:spTree>
    <p:extLst>
      <p:ext uri="{BB962C8B-B14F-4D97-AF65-F5344CB8AC3E}">
        <p14:creationId xmlns:p14="http://schemas.microsoft.com/office/powerpoint/2010/main" val="2862240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063FA9-A438-4729-C379-9B6B765CB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81" y="1479997"/>
            <a:ext cx="5006556" cy="31309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44D5FD-3BCD-842A-B40B-31DACAA46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4E110BB-B5B0-0F0D-0CFB-2D93CE81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12</a:t>
            </a:fld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C7EA8-C393-8BD5-E7E2-9CDB50D0DD19}"/>
              </a:ext>
            </a:extLst>
          </p:cNvPr>
          <p:cNvSpPr txBox="1"/>
          <p:nvPr/>
        </p:nvSpPr>
        <p:spPr>
          <a:xfrm>
            <a:off x="503462" y="5538748"/>
            <a:ext cx="4588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erif Light" panose="02020402060505020204" pitchFamily="18"/>
                <a:cs typeface="Noto Serif Light" panose="02020402060505020204" pitchFamily="18"/>
              </a:rPr>
              <a:t>2023</a:t>
            </a:r>
          </a:p>
        </p:txBody>
      </p:sp>
      <p:pic>
        <p:nvPicPr>
          <p:cNvPr id="3" name="Picture 2" descr="https://freepngdesign.com/content/uploads/images/indian-flag-waving-2727.png">
            <a:extLst>
              <a:ext uri="{FF2B5EF4-FFF2-40B4-BE49-F238E27FC236}">
                <a16:creationId xmlns:a16="http://schemas.microsoft.com/office/drawing/2014/main" id="{2E3A7AA9-0CFE-F962-5CC6-103A586B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131" y="5509001"/>
            <a:ext cx="1502689" cy="112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ridia.at/wp-content/uploads/2020/11/9964-85183.jpg">
            <a:extLst>
              <a:ext uri="{FF2B5EF4-FFF2-40B4-BE49-F238E27FC236}">
                <a16:creationId xmlns:a16="http://schemas.microsoft.com/office/drawing/2014/main" id="{01D19674-1758-A79E-4400-40AEAA5D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2" b="93059" l="2706" r="97882">
                        <a14:foregroundMark x1="28588" y1="56824" x2="28588" y2="56824"/>
                        <a14:foregroundMark x1="43294" y1="63882" x2="43294" y2="63882"/>
                        <a14:foregroundMark x1="61059" y1="48353" x2="61059" y2="48353"/>
                        <a14:foregroundMark x1="26353" y1="47765" x2="26353" y2="47765"/>
                        <a14:foregroundMark x1="31765" y1="39882" x2="31765" y2="39882"/>
                        <a14:foregroundMark x1="37412" y1="37529" x2="37412" y2="3752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436" y="4374863"/>
            <a:ext cx="1332095" cy="133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B69941-B0FA-EB96-964B-AB66B5F38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33" y="847903"/>
            <a:ext cx="2239502" cy="14926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CC6DC7-31A1-F491-35C9-CB97B84E2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36" b="97986" l="4267" r="944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332" y="2183754"/>
            <a:ext cx="2239503" cy="1260094"/>
          </a:xfrm>
          <a:prstGeom prst="rect">
            <a:avLst/>
          </a:prstGeom>
        </p:spPr>
      </p:pic>
      <p:sp>
        <p:nvSpPr>
          <p:cNvPr id="11" name="Выгнутая вверх стрелка 7">
            <a:extLst>
              <a:ext uri="{FF2B5EF4-FFF2-40B4-BE49-F238E27FC236}">
                <a16:creationId xmlns:a16="http://schemas.microsoft.com/office/drawing/2014/main" id="{5E78F70F-7749-0287-382F-D1B36C9511DC}"/>
              </a:ext>
            </a:extLst>
          </p:cNvPr>
          <p:cNvSpPr/>
          <p:nvPr/>
        </p:nvSpPr>
        <p:spPr>
          <a:xfrm>
            <a:off x="2621680" y="1222801"/>
            <a:ext cx="2163194" cy="474838"/>
          </a:xfrm>
          <a:prstGeom prst="curved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верх стрелка 14">
            <a:extLst>
              <a:ext uri="{FF2B5EF4-FFF2-40B4-BE49-F238E27FC236}">
                <a16:creationId xmlns:a16="http://schemas.microsoft.com/office/drawing/2014/main" id="{15E26D3D-EAC1-8B58-0251-B5E0BC312668}"/>
              </a:ext>
            </a:extLst>
          </p:cNvPr>
          <p:cNvSpPr/>
          <p:nvPr/>
        </p:nvSpPr>
        <p:spPr>
          <a:xfrm>
            <a:off x="2554710" y="2432200"/>
            <a:ext cx="2494840" cy="521351"/>
          </a:xfrm>
          <a:prstGeom prst="curved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1" name="Picture 14" descr="https://mospraz.ru/image/catalog/flagi/kitaj.png">
            <a:extLst>
              <a:ext uri="{FF2B5EF4-FFF2-40B4-BE49-F238E27FC236}">
                <a16:creationId xmlns:a16="http://schemas.microsoft.com/office/drawing/2014/main" id="{87806C27-93BF-5780-7848-2B7686AFD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3" b="20638"/>
          <a:stretch/>
        </p:blipFill>
        <p:spPr bwMode="auto">
          <a:xfrm>
            <a:off x="7409962" y="4861044"/>
            <a:ext cx="2418923" cy="150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гнутая вправо стрелка 8">
            <a:extLst>
              <a:ext uri="{FF2B5EF4-FFF2-40B4-BE49-F238E27FC236}">
                <a16:creationId xmlns:a16="http://schemas.microsoft.com/office/drawing/2014/main" id="{84AB1A22-2F2D-0DCC-79DE-73952CE00653}"/>
              </a:ext>
            </a:extLst>
          </p:cNvPr>
          <p:cNvSpPr/>
          <p:nvPr/>
        </p:nvSpPr>
        <p:spPr>
          <a:xfrm flipV="1">
            <a:off x="9322626" y="3291262"/>
            <a:ext cx="1151717" cy="2511543"/>
          </a:xfrm>
          <a:prstGeom prst="curvedLef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лево стрелка 9">
            <a:extLst>
              <a:ext uri="{FF2B5EF4-FFF2-40B4-BE49-F238E27FC236}">
                <a16:creationId xmlns:a16="http://schemas.microsoft.com/office/drawing/2014/main" id="{FCD542A7-0259-6284-62AB-51BE2E3052B1}"/>
              </a:ext>
            </a:extLst>
          </p:cNvPr>
          <p:cNvSpPr/>
          <p:nvPr/>
        </p:nvSpPr>
        <p:spPr>
          <a:xfrm flipV="1">
            <a:off x="4261872" y="3770690"/>
            <a:ext cx="461111" cy="977062"/>
          </a:xfrm>
          <a:prstGeom prst="curved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Выгнутая вправо стрелка 19">
            <a:extLst>
              <a:ext uri="{FF2B5EF4-FFF2-40B4-BE49-F238E27FC236}">
                <a16:creationId xmlns:a16="http://schemas.microsoft.com/office/drawing/2014/main" id="{EAD7CE63-16DF-9176-07D1-345B2DA01DBC}"/>
              </a:ext>
            </a:extLst>
          </p:cNvPr>
          <p:cNvSpPr/>
          <p:nvPr/>
        </p:nvSpPr>
        <p:spPr>
          <a:xfrm flipV="1">
            <a:off x="6427279" y="3349131"/>
            <a:ext cx="802959" cy="2001745"/>
          </a:xfrm>
          <a:prstGeom prst="curvedLef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0">
            <a:extLst>
              <a:ext uri="{FF2B5EF4-FFF2-40B4-BE49-F238E27FC236}">
                <a16:creationId xmlns:a16="http://schemas.microsoft.com/office/drawing/2014/main" id="{9A1A5C71-AF9C-4CCB-EA41-7D97295426F7}"/>
              </a:ext>
            </a:extLst>
          </p:cNvPr>
          <p:cNvSpPr/>
          <p:nvPr/>
        </p:nvSpPr>
        <p:spPr>
          <a:xfrm flipV="1">
            <a:off x="9274612" y="3917544"/>
            <a:ext cx="754450" cy="1903371"/>
          </a:xfrm>
          <a:prstGeom prst="curvedLeftArrow">
            <a:avLst>
              <a:gd name="adj1" fmla="val 25000"/>
              <a:gd name="adj2" fmla="val 50000"/>
              <a:gd name="adj3" fmla="val 2361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Выгнутая вправо стрелка 21">
            <a:extLst>
              <a:ext uri="{FF2B5EF4-FFF2-40B4-BE49-F238E27FC236}">
                <a16:creationId xmlns:a16="http://schemas.microsoft.com/office/drawing/2014/main" id="{760CCAD9-4620-AC2F-7FC3-F72FC957DE02}"/>
              </a:ext>
            </a:extLst>
          </p:cNvPr>
          <p:cNvSpPr/>
          <p:nvPr/>
        </p:nvSpPr>
        <p:spPr>
          <a:xfrm flipV="1">
            <a:off x="9322626" y="2718944"/>
            <a:ext cx="1151717" cy="3130901"/>
          </a:xfrm>
          <a:prstGeom prst="curvedLef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5" name="Picture 16" descr="https://images.techinsider.ru/upload/img_cache/84f/84fdbc0dd05a73a0b285e4a93056c6b0_ce_1920x1011x0x888_cropped_1200x628.png">
            <a:extLst>
              <a:ext uri="{FF2B5EF4-FFF2-40B4-BE49-F238E27FC236}">
                <a16:creationId xmlns:a16="http://schemas.microsoft.com/office/drawing/2014/main" id="{72530955-6219-B9A9-DB3B-5076FED51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1" r="67980"/>
          <a:stretch/>
        </p:blipFill>
        <p:spPr bwMode="auto">
          <a:xfrm>
            <a:off x="8971036" y="5327390"/>
            <a:ext cx="901991" cy="12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https://images.techinsider.ru/upload/img_cache/84f/84fdbc0dd05a73a0b285e4a93056c6b0_ce_1920x1011x0x888_cropped_1200x628.png">
            <a:extLst>
              <a:ext uri="{FF2B5EF4-FFF2-40B4-BE49-F238E27FC236}">
                <a16:creationId xmlns:a16="http://schemas.microsoft.com/office/drawing/2014/main" id="{F598F5F3-5001-7CBD-2142-EC43B8859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8" t="14650"/>
          <a:stretch/>
        </p:blipFill>
        <p:spPr bwMode="auto">
          <a:xfrm>
            <a:off x="6316286" y="5483989"/>
            <a:ext cx="803637" cy="11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Выгнутая влево стрелка 26">
            <a:extLst>
              <a:ext uri="{FF2B5EF4-FFF2-40B4-BE49-F238E27FC236}">
                <a16:creationId xmlns:a16="http://schemas.microsoft.com/office/drawing/2014/main" id="{B701A004-389E-865B-FCBD-0C221FA7A3CF}"/>
              </a:ext>
            </a:extLst>
          </p:cNvPr>
          <p:cNvSpPr/>
          <p:nvPr/>
        </p:nvSpPr>
        <p:spPr>
          <a:xfrm flipV="1">
            <a:off x="3980097" y="3376592"/>
            <a:ext cx="742887" cy="1340468"/>
          </a:xfrm>
          <a:prstGeom prst="curved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8" name="Picture 16" descr="https://images.techinsider.ru/upload/img_cache/84f/84fdbc0dd05a73a0b285e4a93056c6b0_ce_1920x1011x0x888_cropped_1200x628.png">
            <a:extLst>
              <a:ext uri="{FF2B5EF4-FFF2-40B4-BE49-F238E27FC236}">
                <a16:creationId xmlns:a16="http://schemas.microsoft.com/office/drawing/2014/main" id="{FCC1B123-21E0-F01B-53E7-28FB584C0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9" t="13141" r="33867"/>
          <a:stretch/>
        </p:blipFill>
        <p:spPr bwMode="auto">
          <a:xfrm>
            <a:off x="4334781" y="4604966"/>
            <a:ext cx="859156" cy="11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5F10DE6-0C67-6ADA-2027-A96C27A4DAE7}"/>
              </a:ext>
            </a:extLst>
          </p:cNvPr>
          <p:cNvSpPr txBox="1"/>
          <p:nvPr/>
        </p:nvSpPr>
        <p:spPr>
          <a:xfrm>
            <a:off x="3065490" y="1510047"/>
            <a:ext cx="458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 Light" panose="02020402060505020204" pitchFamily="18"/>
                <a:ea typeface="Noto Serif Light" panose="02020402060505020204" pitchFamily="18"/>
                <a:cs typeface="Noto Serif Light" panose="02020402060505020204" pitchFamily="18"/>
              </a:rPr>
              <a:t>-87%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262848-5DBF-0E45-6981-EFFCFC80900F}"/>
              </a:ext>
            </a:extLst>
          </p:cNvPr>
          <p:cNvSpPr txBox="1"/>
          <p:nvPr/>
        </p:nvSpPr>
        <p:spPr>
          <a:xfrm>
            <a:off x="5701505" y="4536864"/>
            <a:ext cx="4093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 Light" panose="02020402060505020204" pitchFamily="18"/>
                <a:ea typeface="Noto Serif Light" panose="02020402060505020204" pitchFamily="18"/>
                <a:cs typeface="Noto Serif Light" panose="02020402060505020204" pitchFamily="18"/>
              </a:rPr>
              <a:t>+250%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83A03F-7B1B-09E4-7D78-FE8C8883C372}"/>
              </a:ext>
            </a:extLst>
          </p:cNvPr>
          <p:cNvSpPr txBox="1"/>
          <p:nvPr/>
        </p:nvSpPr>
        <p:spPr>
          <a:xfrm>
            <a:off x="2641909" y="3715551"/>
            <a:ext cx="458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erif Light" panose="02020402060505020204" pitchFamily="18"/>
                <a:ea typeface="Noto Serif Light" panose="02020402060505020204" pitchFamily="18"/>
                <a:cs typeface="Noto Serif Light" panose="02020402060505020204" pitchFamily="18"/>
              </a:rPr>
              <a:t>+123%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D4CE7-F4AD-5A98-B8BA-6AFDBAE2B32B}"/>
              </a:ext>
            </a:extLst>
          </p:cNvPr>
          <p:cNvSpPr txBox="1"/>
          <p:nvPr/>
        </p:nvSpPr>
        <p:spPr>
          <a:xfrm>
            <a:off x="566653" y="351474"/>
            <a:ext cx="873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500" b="1" dirty="0">
                <a:solidFill>
                  <a:srgbClr val="90222D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Изменение рынка грузовых авиаперевозок с февраля 2022г.</a:t>
            </a:r>
          </a:p>
        </p:txBody>
      </p:sp>
    </p:spTree>
    <p:extLst>
      <p:ext uri="{BB962C8B-B14F-4D97-AF65-F5344CB8AC3E}">
        <p14:creationId xmlns:p14="http://schemas.microsoft.com/office/powerpoint/2010/main" val="974790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45F46F0-0687-3599-BE08-3A66FA593190}"/>
              </a:ext>
            </a:extLst>
          </p:cNvPr>
          <p:cNvSpPr txBox="1"/>
          <p:nvPr/>
        </p:nvSpPr>
        <p:spPr>
          <a:xfrm>
            <a:off x="1366016" y="1968996"/>
            <a:ext cx="2976762" cy="87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ВНЕШНИЕ</a:t>
            </a:r>
            <a:endParaRPr kumimoji="0" lang="ru-RU" sz="5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45EBE7-1693-35F9-0EA9-41040B4D9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C06A9E-F5B7-1119-4C75-67DBB1A7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C8744-F220-4A66-BD80-818B73176CB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7B1AFD-EB4F-DC02-AFE9-C34119FED2A9}"/>
              </a:ext>
            </a:extLst>
          </p:cNvPr>
          <p:cNvSpPr txBox="1"/>
          <p:nvPr/>
        </p:nvSpPr>
        <p:spPr>
          <a:xfrm>
            <a:off x="491274" y="4277256"/>
            <a:ext cx="4726246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Санкционные ограничения </a:t>
            </a:r>
            <a:endParaRPr kumimoji="0" lang="ru-RU" sz="3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57323-6713-93FD-7E25-662EC0669FB7}"/>
              </a:ext>
            </a:extLst>
          </p:cNvPr>
          <p:cNvSpPr txBox="1"/>
          <p:nvPr/>
        </p:nvSpPr>
        <p:spPr>
          <a:xfrm>
            <a:off x="5870977" y="4277256"/>
            <a:ext cx="5962543" cy="185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 2" panose="05020102010507070707" pitchFamily="18" charset="2"/>
              <a:buChar char=""/>
              <a:tabLst/>
              <a:defRPr/>
            </a:pPr>
            <a:r>
              <a:rPr lang="ru-RU" sz="3200" b="1" dirty="0">
                <a:solidFill>
                  <a:schemeClr val="tx1"/>
                </a:solidFill>
              </a:rPr>
              <a:t>Административные барьеры</a:t>
            </a:r>
          </a:p>
          <a:p>
            <a:pPr marL="457200" marR="0" lvl="0" indent="-4572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 2" panose="05020102010507070707" pitchFamily="18" charset="2"/>
              <a:buChar char=""/>
              <a:tabLst/>
              <a:defRPr/>
            </a:pPr>
            <a:r>
              <a:rPr lang="ru-RU" sz="3200" b="1" dirty="0"/>
              <a:t>Несовершенство</a:t>
            </a:r>
            <a:endParaRPr lang="ru-RU" sz="3200" b="1" dirty="0">
              <a:solidFill>
                <a:schemeClr val="tx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 2" panose="05020102010507070707" pitchFamily="18" charset="2"/>
              <a:buChar char=""/>
              <a:tabLst/>
              <a:defRPr/>
            </a:pPr>
            <a:r>
              <a:rPr lang="ru-RU" sz="3200" b="1" dirty="0">
                <a:solidFill>
                  <a:schemeClr val="tx1"/>
                </a:solidFill>
              </a:rPr>
              <a:t>Пробелы в регулировании</a:t>
            </a:r>
            <a:endParaRPr kumimoji="0" lang="ru-RU" sz="3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E91D4-4329-ABD9-85A7-18F3681F6368}"/>
              </a:ext>
            </a:extLst>
          </p:cNvPr>
          <p:cNvSpPr txBox="1"/>
          <p:nvPr/>
        </p:nvSpPr>
        <p:spPr>
          <a:xfrm>
            <a:off x="7081485" y="1968996"/>
            <a:ext cx="4123259" cy="87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ВНУТРЕННИЕ</a:t>
            </a:r>
            <a:endParaRPr kumimoji="0" lang="ru-RU" sz="5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C7C6A1F1-07FE-4C61-B7C6-44ECEED7EABE}"/>
              </a:ext>
            </a:extLst>
          </p:cNvPr>
          <p:cNvSpPr/>
          <p:nvPr/>
        </p:nvSpPr>
        <p:spPr>
          <a:xfrm>
            <a:off x="8961960" y="3014618"/>
            <a:ext cx="362310" cy="106567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0EA9C0E-4E77-743B-0824-8BF8613E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1" y="462434"/>
            <a:ext cx="7902228" cy="742608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90222D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90222D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</a:rPr>
              <a:t>Ограничения и препятствия</a:t>
            </a:r>
            <a:b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90222D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4000" b="1" cap="all" dirty="0">
                <a:solidFill>
                  <a:srgbClr val="8A1A25"/>
                </a:solidFill>
              </a:rPr>
              <a:t> 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703E75B3-8274-996A-D772-790DE39B53F5}"/>
              </a:ext>
            </a:extLst>
          </p:cNvPr>
          <p:cNvSpPr/>
          <p:nvPr/>
        </p:nvSpPr>
        <p:spPr>
          <a:xfrm>
            <a:off x="2673242" y="3014617"/>
            <a:ext cx="362310" cy="106567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99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45F46F0-0687-3599-BE08-3A66FA593190}"/>
              </a:ext>
            </a:extLst>
          </p:cNvPr>
          <p:cNvSpPr txBox="1"/>
          <p:nvPr/>
        </p:nvSpPr>
        <p:spPr>
          <a:xfrm>
            <a:off x="1819525" y="1968996"/>
            <a:ext cx="2976762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Приказ Министерства строительства и ЖКХ РФ от 10.02.2022 №90/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аукцион, закон, предложение, судья, молоток значок">
            <a:extLst>
              <a:ext uri="{FF2B5EF4-FFF2-40B4-BE49-F238E27FC236}">
                <a16:creationId xmlns:a16="http://schemas.microsoft.com/office/drawing/2014/main" id="{A7FF8901-4997-87DE-EEDA-512052BC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6" y="1969730"/>
            <a:ext cx="1064942" cy="10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45EBE7-1693-35F9-0EA9-41040B4D9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C06A9E-F5B7-1119-4C75-67DBB1A7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C8744-F220-4A66-BD80-818B73176CB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67EB4-CBF6-1858-F2ED-9A68DEFD5210}"/>
              </a:ext>
            </a:extLst>
          </p:cNvPr>
          <p:cNvSpPr/>
          <p:nvPr/>
        </p:nvSpPr>
        <p:spPr>
          <a:xfrm>
            <a:off x="360636" y="457201"/>
            <a:ext cx="6583627" cy="675362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Ст. 40 Воздушного кодекса РФ    </a:t>
            </a:r>
            <a:r>
              <a:rPr lang="en-US" sz="2200" b="1" dirty="0">
                <a:solidFill>
                  <a:schemeClr val="tx1"/>
                </a:solidFill>
              </a:rPr>
              <a:t>VS</a:t>
            </a:r>
            <a:r>
              <a:rPr lang="ru-RU" sz="2000" dirty="0">
                <a:solidFill>
                  <a:schemeClr val="tx1"/>
                </a:solidFill>
              </a:rPr>
              <a:t>    СП 511.1325800.2022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7B1AFD-EB4F-DC02-AFE9-C34119FED2A9}"/>
              </a:ext>
            </a:extLst>
          </p:cNvPr>
          <p:cNvSpPr txBox="1"/>
          <p:nvPr/>
        </p:nvSpPr>
        <p:spPr>
          <a:xfrm>
            <a:off x="268448" y="3871105"/>
            <a:ext cx="5591767" cy="2279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tx1"/>
                </a:solidFill>
              </a:rPr>
              <a:t>Свод правил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tx1"/>
                </a:solidFill>
              </a:rPr>
              <a:t>СП 511.1325800.2022 «Посадочные площадки. Правила проектирования» </a:t>
            </a:r>
            <a:endParaRPr kumimoji="0" lang="ru-RU" sz="3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57323-6713-93FD-7E25-662EC0669FB7}"/>
              </a:ext>
            </a:extLst>
          </p:cNvPr>
          <p:cNvSpPr txBox="1"/>
          <p:nvPr/>
        </p:nvSpPr>
        <p:spPr>
          <a:xfrm>
            <a:off x="7030529" y="4295253"/>
            <a:ext cx="440587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tx1"/>
                </a:solidFill>
              </a:rPr>
              <a:t>Воздушный кодекс Российской Федерации</a:t>
            </a:r>
            <a:endParaRPr kumimoji="0" lang="ru-RU" sz="3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E91D4-4329-ABD9-85A7-18F3681F6368}"/>
              </a:ext>
            </a:extLst>
          </p:cNvPr>
          <p:cNvSpPr txBox="1"/>
          <p:nvPr/>
        </p:nvSpPr>
        <p:spPr>
          <a:xfrm>
            <a:off x="7745085" y="1968996"/>
            <a:ext cx="2976762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Федеральный закон от 19.03.1997 №60-ФЗ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аукцион, закон, предложение, судья, молоток значок">
            <a:extLst>
              <a:ext uri="{FF2B5EF4-FFF2-40B4-BE49-F238E27FC236}">
                <a16:creationId xmlns:a16="http://schemas.microsoft.com/office/drawing/2014/main" id="{F6AE115D-E3F3-7E6A-C63E-974A570AC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43" y="1969730"/>
            <a:ext cx="1064942" cy="10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42D399B5-F615-596B-1A0D-1499F66BDE14}"/>
              </a:ext>
            </a:extLst>
          </p:cNvPr>
          <p:cNvSpPr/>
          <p:nvPr/>
        </p:nvSpPr>
        <p:spPr>
          <a:xfrm>
            <a:off x="3126751" y="3096883"/>
            <a:ext cx="362310" cy="774222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C7C6A1F1-07FE-4C61-B7C6-44ECEED7EABE}"/>
              </a:ext>
            </a:extLst>
          </p:cNvPr>
          <p:cNvSpPr/>
          <p:nvPr/>
        </p:nvSpPr>
        <p:spPr>
          <a:xfrm>
            <a:off x="9052311" y="3014618"/>
            <a:ext cx="362310" cy="106567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е равно 13">
            <a:extLst>
              <a:ext uri="{FF2B5EF4-FFF2-40B4-BE49-F238E27FC236}">
                <a16:creationId xmlns:a16="http://schemas.microsoft.com/office/drawing/2014/main" id="{9D146BB2-3B09-82D8-29DC-01BC9A61920C}"/>
              </a:ext>
            </a:extLst>
          </p:cNvPr>
          <p:cNvSpPr/>
          <p:nvPr/>
        </p:nvSpPr>
        <p:spPr>
          <a:xfrm>
            <a:off x="5161472" y="4485384"/>
            <a:ext cx="2170981" cy="742607"/>
          </a:xfrm>
          <a:prstGeom prst="mathNot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14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45F46F0-0687-3599-BE08-3A66FA593190}"/>
              </a:ext>
            </a:extLst>
          </p:cNvPr>
          <p:cNvSpPr txBox="1"/>
          <p:nvPr/>
        </p:nvSpPr>
        <p:spPr>
          <a:xfrm>
            <a:off x="1425578" y="1932793"/>
            <a:ext cx="457209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Статья 40 Воздушного кодекса РФ</a:t>
            </a:r>
            <a:endParaRPr kumimoji="0" lang="ru-RU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аукцион, закон, предложение, судья, молоток значок">
            <a:extLst>
              <a:ext uri="{FF2B5EF4-FFF2-40B4-BE49-F238E27FC236}">
                <a16:creationId xmlns:a16="http://schemas.microsoft.com/office/drawing/2014/main" id="{A7FF8901-4997-87DE-EEDA-512052BC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6" y="1374314"/>
            <a:ext cx="1064942" cy="10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45EBE7-1693-35F9-0EA9-41040B4D9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C06A9E-F5B7-1119-4C75-67DBB1A7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C8744-F220-4A66-BD80-818B73176CB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67EB4-CBF6-1858-F2ED-9A68DEFD5210}"/>
              </a:ext>
            </a:extLst>
          </p:cNvPr>
          <p:cNvSpPr/>
          <p:nvPr/>
        </p:nvSpPr>
        <p:spPr>
          <a:xfrm>
            <a:off x="360636" y="457201"/>
            <a:ext cx="6583627" cy="675362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Ст. 40 Воздушного кодекса РФ    </a:t>
            </a:r>
            <a:r>
              <a:rPr lang="en-US" sz="2200" b="1" dirty="0">
                <a:solidFill>
                  <a:schemeClr val="tx1"/>
                </a:solidFill>
              </a:rPr>
              <a:t>VS</a:t>
            </a:r>
            <a:r>
              <a:rPr lang="ru-RU" sz="2000" dirty="0">
                <a:solidFill>
                  <a:schemeClr val="tx1"/>
                </a:solidFill>
              </a:rPr>
              <a:t>    СП 511.1325800.2022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E91D4-4329-ABD9-85A7-18F3681F6368}"/>
              </a:ext>
            </a:extLst>
          </p:cNvPr>
          <p:cNvSpPr txBox="1"/>
          <p:nvPr/>
        </p:nvSpPr>
        <p:spPr>
          <a:xfrm>
            <a:off x="1286888" y="3040787"/>
            <a:ext cx="3005223" cy="407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Аэропорт 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C7C6A1F1-07FE-4C61-B7C6-44ECEED7EABE}"/>
              </a:ext>
            </a:extLst>
          </p:cNvPr>
          <p:cNvSpPr/>
          <p:nvPr/>
        </p:nvSpPr>
        <p:spPr>
          <a:xfrm rot="16200000">
            <a:off x="5261370" y="2533702"/>
            <a:ext cx="362310" cy="1465929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9B8ED-DDCC-6CCF-46DE-7DDED290870E}"/>
              </a:ext>
            </a:extLst>
          </p:cNvPr>
          <p:cNvSpPr txBox="1"/>
          <p:nvPr/>
        </p:nvSpPr>
        <p:spPr>
          <a:xfrm>
            <a:off x="1286888" y="4220208"/>
            <a:ext cx="2976762" cy="407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Аэродром / Вертодром 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34694-0BC2-EC5C-00E6-657D59A07958}"/>
              </a:ext>
            </a:extLst>
          </p:cNvPr>
          <p:cNvSpPr txBox="1"/>
          <p:nvPr/>
        </p:nvSpPr>
        <p:spPr>
          <a:xfrm>
            <a:off x="1286888" y="5399118"/>
            <a:ext cx="2976762" cy="407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Посадочная площадка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8766F-FB23-1A75-C7D0-756DA3A35455}"/>
              </a:ext>
            </a:extLst>
          </p:cNvPr>
          <p:cNvSpPr txBox="1"/>
          <p:nvPr/>
        </p:nvSpPr>
        <p:spPr>
          <a:xfrm>
            <a:off x="6621400" y="2733828"/>
            <a:ext cx="5152098" cy="10109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Комплекс сооружений,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</a:t>
            </a:r>
            <a:r>
              <a:rPr lang="ru-RU" sz="2000" b="1" kern="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ющий</a:t>
            </a:r>
            <a:r>
              <a:rPr lang="ru-RU" sz="20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себя аэродром, аэровокзал и другие сооружения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9EB47A-E364-1F71-80E4-5A5C012B74D0}"/>
              </a:ext>
            </a:extLst>
          </p:cNvPr>
          <p:cNvSpPr txBox="1"/>
          <p:nvPr/>
        </p:nvSpPr>
        <p:spPr>
          <a:xfrm>
            <a:off x="6621400" y="4152650"/>
            <a:ext cx="5152098" cy="7363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Земельный участок со зданиями, сооружениями и оборудованием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4C1DC8-2AA2-D86F-FC03-29575BDFB999}"/>
              </a:ext>
            </a:extLst>
          </p:cNvPr>
          <p:cNvSpPr txBox="1"/>
          <p:nvPr/>
        </p:nvSpPr>
        <p:spPr>
          <a:xfrm>
            <a:off x="6621400" y="5399118"/>
            <a:ext cx="5152098" cy="407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Земельный участок или иная поверхность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3164D764-D5D2-5574-307B-C7B3A5C7B0A5}"/>
              </a:ext>
            </a:extLst>
          </p:cNvPr>
          <p:cNvSpPr/>
          <p:nvPr/>
        </p:nvSpPr>
        <p:spPr>
          <a:xfrm rot="16200000">
            <a:off x="5261370" y="4869910"/>
            <a:ext cx="362310" cy="1465929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FE7A50C2-A2C9-A0F1-BB47-42ABC5DDDC80}"/>
              </a:ext>
            </a:extLst>
          </p:cNvPr>
          <p:cNvSpPr/>
          <p:nvPr/>
        </p:nvSpPr>
        <p:spPr>
          <a:xfrm rot="16200000">
            <a:off x="5261371" y="3690760"/>
            <a:ext cx="362310" cy="1465929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69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аукцион, закон, предложение, судья, молоток значок">
            <a:extLst>
              <a:ext uri="{FF2B5EF4-FFF2-40B4-BE49-F238E27FC236}">
                <a16:creationId xmlns:a16="http://schemas.microsoft.com/office/drawing/2014/main" id="{A7FF8901-4997-87DE-EEDA-512052BC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6" y="1374314"/>
            <a:ext cx="1064942" cy="10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45EBE7-1693-35F9-0EA9-41040B4D9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C06A9E-F5B7-1119-4C75-67DBB1A7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C8744-F220-4A66-BD80-818B73176CB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67EB4-CBF6-1858-F2ED-9A68DEFD5210}"/>
              </a:ext>
            </a:extLst>
          </p:cNvPr>
          <p:cNvSpPr/>
          <p:nvPr/>
        </p:nvSpPr>
        <p:spPr>
          <a:xfrm>
            <a:off x="360636" y="457201"/>
            <a:ext cx="6583627" cy="675362"/>
          </a:xfrm>
          <a:prstGeom prst="rect">
            <a:avLst/>
          </a:prstGeom>
          <a:solidFill>
            <a:srgbClr val="D9DADA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Ст. 40 Воздушного кодекса РФ    </a:t>
            </a:r>
            <a:r>
              <a:rPr lang="en-US" sz="2200" b="1" dirty="0">
                <a:solidFill>
                  <a:schemeClr val="tx1"/>
                </a:solidFill>
              </a:rPr>
              <a:t>VS</a:t>
            </a:r>
            <a:r>
              <a:rPr lang="ru-RU" sz="2000" dirty="0">
                <a:solidFill>
                  <a:schemeClr val="tx1"/>
                </a:solidFill>
              </a:rPr>
              <a:t>    СП 511.1325800.2022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E91D4-4329-ABD9-85A7-18F3681F6368}"/>
              </a:ext>
            </a:extLst>
          </p:cNvPr>
          <p:cNvSpPr txBox="1"/>
          <p:nvPr/>
        </p:nvSpPr>
        <p:spPr>
          <a:xfrm>
            <a:off x="1286888" y="3040787"/>
            <a:ext cx="3005223" cy="407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Аэропорт 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C7C6A1F1-07FE-4C61-B7C6-44ECEED7EABE}"/>
              </a:ext>
            </a:extLst>
          </p:cNvPr>
          <p:cNvSpPr/>
          <p:nvPr/>
        </p:nvSpPr>
        <p:spPr>
          <a:xfrm rot="6563684">
            <a:off x="5279933" y="2850455"/>
            <a:ext cx="362310" cy="14659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9B8ED-DDCC-6CCF-46DE-7DDED290870E}"/>
              </a:ext>
            </a:extLst>
          </p:cNvPr>
          <p:cNvSpPr txBox="1"/>
          <p:nvPr/>
        </p:nvSpPr>
        <p:spPr>
          <a:xfrm>
            <a:off x="1286888" y="5751548"/>
            <a:ext cx="2976762" cy="407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Аэродром / Вертодром 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34694-0BC2-EC5C-00E6-657D59A07958}"/>
              </a:ext>
            </a:extLst>
          </p:cNvPr>
          <p:cNvSpPr txBox="1"/>
          <p:nvPr/>
        </p:nvSpPr>
        <p:spPr>
          <a:xfrm>
            <a:off x="1286888" y="4241462"/>
            <a:ext cx="2976762" cy="897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Посадочная площадка</a:t>
            </a:r>
            <a:endParaRPr kumimoji="0" lang="ru-RU" sz="25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8766F-FB23-1A75-C7D0-756DA3A35455}"/>
              </a:ext>
            </a:extLst>
          </p:cNvPr>
          <p:cNvSpPr txBox="1"/>
          <p:nvPr/>
        </p:nvSpPr>
        <p:spPr>
          <a:xfrm>
            <a:off x="6621400" y="3488862"/>
            <a:ext cx="5152098" cy="7363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п. 6.4  = земельный участок + служебно-пассажирское здание</a:t>
            </a:r>
            <a:endParaRPr kumimoji="0" lang="ru-RU" sz="1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4C1DC8-2AA2-D86F-FC03-29575BDFB999}"/>
              </a:ext>
            </a:extLst>
          </p:cNvPr>
          <p:cNvSpPr txBox="1"/>
          <p:nvPr/>
        </p:nvSpPr>
        <p:spPr>
          <a:xfrm>
            <a:off x="6621400" y="4690143"/>
            <a:ext cx="5152098" cy="7363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п. 6.1 = земельный участок + здания, сооружения и оборудование</a:t>
            </a:r>
            <a:endParaRPr kumimoji="0" lang="ru-RU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3164D764-D5D2-5574-307B-C7B3A5C7B0A5}"/>
              </a:ext>
            </a:extLst>
          </p:cNvPr>
          <p:cNvSpPr/>
          <p:nvPr/>
        </p:nvSpPr>
        <p:spPr>
          <a:xfrm rot="16200000">
            <a:off x="5261370" y="3957418"/>
            <a:ext cx="362310" cy="1465929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FE7A50C2-A2C9-A0F1-BB47-42ABC5DDDC80}"/>
              </a:ext>
            </a:extLst>
          </p:cNvPr>
          <p:cNvSpPr/>
          <p:nvPr/>
        </p:nvSpPr>
        <p:spPr>
          <a:xfrm rot="4197806">
            <a:off x="5389446" y="4911335"/>
            <a:ext cx="362310" cy="14659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54705-8C89-2682-1D1E-6C7A21931795}"/>
              </a:ext>
            </a:extLst>
          </p:cNvPr>
          <p:cNvSpPr txBox="1"/>
          <p:nvPr/>
        </p:nvSpPr>
        <p:spPr>
          <a:xfrm>
            <a:off x="1425578" y="1932793"/>
            <a:ext cx="457209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200" b="1" dirty="0">
                <a:solidFill>
                  <a:schemeClr val="tx1"/>
                </a:solidFill>
              </a:rPr>
              <a:t>СП 511.1325800.2022</a:t>
            </a:r>
            <a:endParaRPr kumimoji="0" lang="ru-RU" sz="2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2E7643-CDFA-13F8-134B-B8207596D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90" y="2461559"/>
            <a:ext cx="1527573" cy="9365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1AE98C-6BAE-9779-C67A-DC17BA66E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830">
            <a:off x="5651637" y="5635529"/>
            <a:ext cx="1527573" cy="9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Пустая карта Хорватии: контурная и векторная карты Хорватии">
            <a:extLst>
              <a:ext uri="{FF2B5EF4-FFF2-40B4-BE49-F238E27FC236}">
                <a16:creationId xmlns:a16="http://schemas.microsoft.com/office/drawing/2014/main" id="{141EDF61-581C-1435-7CFB-5302AF5F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8" l="0" r="100000">
                        <a14:foregroundMark x1="15500" y1="40993" x2="15500" y2="40993"/>
                        <a14:foregroundMark x1="18250" y1="35690" x2="18250" y2="35690"/>
                        <a14:foregroundMark x1="25333" y1="50673" x2="25333" y2="50673"/>
                        <a14:foregroundMark x1="21333" y1="43098" x2="21333" y2="43098"/>
                        <a14:foregroundMark x1="54000" y1="77357" x2="54000" y2="77357"/>
                        <a14:foregroundMark x1="51583" y1="81566" x2="51583" y2="81566"/>
                        <a14:foregroundMark x1="56583" y1="87121" x2="57000" y2="87290"/>
                        <a14:foregroundMark x1="65417" y1="86448" x2="65417" y2="86448"/>
                        <a14:foregroundMark x1="81750" y1="96380" x2="81750" y2="96380"/>
                        <a14:foregroundMark x1="65417" y1="90909" x2="65417" y2="90909"/>
                        <a14:foregroundMark x1="57750" y1="91077" x2="57750" y2="91077"/>
                        <a14:foregroundMark x1="44417" y1="84512" x2="44417" y2="84512"/>
                        <a14:foregroundMark x1="26750" y1="62879" x2="26750" y2="62879"/>
                        <a14:foregroundMark x1="28167" y1="59764" x2="28167" y2="59764"/>
                        <a14:foregroundMark x1="30750" y1="63131" x2="30750" y2="6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5" y="1502552"/>
            <a:ext cx="2611170" cy="258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а России Карта города, Россия, оранжевый, мир, карта png | PNGWing">
            <a:extLst>
              <a:ext uri="{FF2B5EF4-FFF2-40B4-BE49-F238E27FC236}">
                <a16:creationId xmlns:a16="http://schemas.microsoft.com/office/drawing/2014/main" id="{3D508C6F-D487-2878-FF2C-2D97243F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41" l="10000" r="91196">
                        <a14:foregroundMark x1="35652" y1="32150" x2="35652" y2="32150"/>
                        <a14:foregroundMark x1="32283" y1="35306" x2="32283" y2="35306"/>
                        <a14:foregroundMark x1="11630" y1="37870" x2="11630" y2="37870"/>
                        <a14:foregroundMark x1="49891" y1="21499" x2="49891" y2="21499"/>
                        <a14:foregroundMark x1="42174" y1="16371" x2="42174" y2="16371"/>
                        <a14:foregroundMark x1="51304" y1="23274" x2="51304" y2="23274"/>
                        <a14:foregroundMark x1="62283" y1="21105" x2="62283" y2="21105"/>
                        <a14:foregroundMark x1="64674" y1="18146" x2="64674" y2="18146"/>
                        <a14:foregroundMark x1="64239" y1="23274" x2="64239" y2="23274"/>
                        <a14:foregroundMark x1="82826" y1="58185" x2="82826" y2="58185"/>
                        <a14:foregroundMark x1="36413" y1="37673" x2="36413" y2="37673"/>
                        <a14:foregroundMark x1="41630" y1="33531" x2="41630" y2="33531"/>
                        <a14:foregroundMark x1="40326" y1="14793" x2="40326" y2="1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16" y="1350354"/>
            <a:ext cx="5620628" cy="30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007E12-2DCC-7507-1233-DAFDCCC5F372}"/>
              </a:ext>
            </a:extLst>
          </p:cNvPr>
          <p:cNvSpPr txBox="1"/>
          <p:nvPr/>
        </p:nvSpPr>
        <p:spPr>
          <a:xfrm>
            <a:off x="464012" y="303457"/>
            <a:ext cx="765801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500" b="1" dirty="0">
                <a:solidFill>
                  <a:srgbClr val="90222D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Кейс</a:t>
            </a:r>
          </a:p>
        </p:txBody>
      </p:sp>
      <p:sp>
        <p:nvSpPr>
          <p:cNvPr id="3" name="Улыбающееся лицо 2">
            <a:extLst>
              <a:ext uri="{FF2B5EF4-FFF2-40B4-BE49-F238E27FC236}">
                <a16:creationId xmlns:a16="http://schemas.microsoft.com/office/drawing/2014/main" id="{171D645B-A426-3EF7-0441-342E449092A0}"/>
              </a:ext>
            </a:extLst>
          </p:cNvPr>
          <p:cNvSpPr/>
          <p:nvPr/>
        </p:nvSpPr>
        <p:spPr>
          <a:xfrm>
            <a:off x="1635429" y="2477446"/>
            <a:ext cx="1050756" cy="1019150"/>
          </a:xfrm>
          <a:prstGeom prst="smileyFac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Улыбающееся лицо 3">
            <a:extLst>
              <a:ext uri="{FF2B5EF4-FFF2-40B4-BE49-F238E27FC236}">
                <a16:creationId xmlns:a16="http://schemas.microsoft.com/office/drawing/2014/main" id="{989127FC-0C45-9E07-8CB2-55184769A034}"/>
              </a:ext>
            </a:extLst>
          </p:cNvPr>
          <p:cNvSpPr/>
          <p:nvPr/>
        </p:nvSpPr>
        <p:spPr>
          <a:xfrm>
            <a:off x="8962666" y="2495948"/>
            <a:ext cx="1068527" cy="1019150"/>
          </a:xfrm>
          <a:prstGeom prst="smileyFac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: багетная рамка 5">
            <a:extLst>
              <a:ext uri="{FF2B5EF4-FFF2-40B4-BE49-F238E27FC236}">
                <a16:creationId xmlns:a16="http://schemas.microsoft.com/office/drawing/2014/main" id="{04494060-A0D4-C889-482B-C229CEEEF3B4}"/>
              </a:ext>
            </a:extLst>
          </p:cNvPr>
          <p:cNvSpPr/>
          <p:nvPr/>
        </p:nvSpPr>
        <p:spPr>
          <a:xfrm>
            <a:off x="2986768" y="2794973"/>
            <a:ext cx="2194560" cy="806266"/>
          </a:xfrm>
          <a:prstGeom prst="bevel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Товар двойного назначения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3A0F7-5615-61D5-C45C-9DDBFE19B51F}"/>
              </a:ext>
            </a:extLst>
          </p:cNvPr>
          <p:cNvSpPr txBox="1"/>
          <p:nvPr/>
        </p:nvSpPr>
        <p:spPr>
          <a:xfrm>
            <a:off x="8859964" y="4078477"/>
            <a:ext cx="185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Покупатель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3EE90D-7E37-9130-6BD4-EE7484143386}"/>
              </a:ext>
            </a:extLst>
          </p:cNvPr>
          <p:cNvSpPr txBox="1"/>
          <p:nvPr/>
        </p:nvSpPr>
        <p:spPr>
          <a:xfrm>
            <a:off x="1481479" y="4063026"/>
            <a:ext cx="1505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Поставщик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8DC68FA-DD35-4480-C659-497A118AC203}"/>
              </a:ext>
            </a:extLst>
          </p:cNvPr>
          <p:cNvCxnSpPr/>
          <p:nvPr/>
        </p:nvCxnSpPr>
        <p:spPr>
          <a:xfrm>
            <a:off x="5265019" y="3118585"/>
            <a:ext cx="18095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Знак умножения 20">
            <a:extLst>
              <a:ext uri="{FF2B5EF4-FFF2-40B4-BE49-F238E27FC236}">
                <a16:creationId xmlns:a16="http://schemas.microsoft.com/office/drawing/2014/main" id="{8DED08E1-3EFF-CB79-19E4-9AB8732D819B}"/>
              </a:ext>
            </a:extLst>
          </p:cNvPr>
          <p:cNvSpPr/>
          <p:nvPr/>
        </p:nvSpPr>
        <p:spPr>
          <a:xfrm>
            <a:off x="6266046" y="2987021"/>
            <a:ext cx="336879" cy="28556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багетная рамка 21">
            <a:extLst>
              <a:ext uri="{FF2B5EF4-FFF2-40B4-BE49-F238E27FC236}">
                <a16:creationId xmlns:a16="http://schemas.microsoft.com/office/drawing/2014/main" id="{73B924A2-3145-D3DC-D303-39E436031FE6}"/>
              </a:ext>
            </a:extLst>
          </p:cNvPr>
          <p:cNvSpPr/>
          <p:nvPr/>
        </p:nvSpPr>
        <p:spPr>
          <a:xfrm>
            <a:off x="5487210" y="1359116"/>
            <a:ext cx="2194560" cy="806266"/>
          </a:xfrm>
          <a:prstGeom prst="bevel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 млн. евро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F919B204-5DF3-AC87-01CF-DE02F1804063}"/>
              </a:ext>
            </a:extLst>
          </p:cNvPr>
          <p:cNvCxnSpPr>
            <a:cxnSpLocks/>
          </p:cNvCxnSpPr>
          <p:nvPr/>
        </p:nvCxnSpPr>
        <p:spPr>
          <a:xfrm flipH="1">
            <a:off x="3522847" y="1762249"/>
            <a:ext cx="18464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F303A54-27ED-8E99-32E4-B63A6652FC49}"/>
              </a:ext>
            </a:extLst>
          </p:cNvPr>
          <p:cNvSpPr txBox="1"/>
          <p:nvPr/>
        </p:nvSpPr>
        <p:spPr>
          <a:xfrm>
            <a:off x="6282355" y="9037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92BBA7-01D0-6541-ED12-F5CB7E76580A}"/>
              </a:ext>
            </a:extLst>
          </p:cNvPr>
          <p:cNvSpPr txBox="1"/>
          <p:nvPr/>
        </p:nvSpPr>
        <p:spPr>
          <a:xfrm>
            <a:off x="6090586" y="34813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2022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44D5FD-3BCD-842A-B40B-31DACAA46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4E110BB-B5B0-0F0D-0CFB-2D93CE81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5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BC72F6E-25CE-2075-2C83-D11B8312F2A4}"/>
              </a:ext>
            </a:extLst>
          </p:cNvPr>
          <p:cNvCxnSpPr>
            <a:cxnSpLocks/>
          </p:cNvCxnSpPr>
          <p:nvPr/>
        </p:nvCxnSpPr>
        <p:spPr>
          <a:xfrm flipH="1">
            <a:off x="7921202" y="4931234"/>
            <a:ext cx="1575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8" descr="Пустая карта Хорватии: контурная и векторная карты Хорватии">
            <a:extLst>
              <a:ext uri="{FF2B5EF4-FFF2-40B4-BE49-F238E27FC236}">
                <a16:creationId xmlns:a16="http://schemas.microsoft.com/office/drawing/2014/main" id="{141EDF61-581C-1435-7CFB-5302AF5F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8" l="0" r="100000">
                        <a14:foregroundMark x1="15500" y1="40993" x2="15500" y2="40993"/>
                        <a14:foregroundMark x1="18250" y1="35690" x2="18250" y2="35690"/>
                        <a14:foregroundMark x1="25333" y1="50673" x2="25333" y2="50673"/>
                        <a14:foregroundMark x1="21333" y1="43098" x2="21333" y2="43098"/>
                        <a14:foregroundMark x1="54000" y1="77357" x2="54000" y2="77357"/>
                        <a14:foregroundMark x1="51583" y1="81566" x2="51583" y2="81566"/>
                        <a14:foregroundMark x1="56583" y1="87121" x2="57000" y2="87290"/>
                        <a14:foregroundMark x1="65417" y1="86448" x2="65417" y2="86448"/>
                        <a14:foregroundMark x1="81750" y1="96380" x2="81750" y2="96380"/>
                        <a14:foregroundMark x1="65417" y1="90909" x2="65417" y2="90909"/>
                        <a14:foregroundMark x1="57750" y1="91077" x2="57750" y2="91077"/>
                        <a14:foregroundMark x1="44417" y1="84512" x2="44417" y2="84512"/>
                        <a14:foregroundMark x1="26750" y1="62879" x2="26750" y2="62879"/>
                        <a14:foregroundMark x1="28167" y1="59764" x2="28167" y2="59764"/>
                        <a14:foregroundMark x1="30750" y1="63131" x2="30750" y2="6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5" y="1407016"/>
            <a:ext cx="2611170" cy="258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а России Карта города, Россия, оранжевый, мир, карта png | PNGWing">
            <a:extLst>
              <a:ext uri="{FF2B5EF4-FFF2-40B4-BE49-F238E27FC236}">
                <a16:creationId xmlns:a16="http://schemas.microsoft.com/office/drawing/2014/main" id="{3D508C6F-D487-2878-FF2C-2D97243F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41" l="10000" r="91196">
                        <a14:foregroundMark x1="35652" y1="32150" x2="35652" y2="32150"/>
                        <a14:foregroundMark x1="32283" y1="35306" x2="32283" y2="35306"/>
                        <a14:foregroundMark x1="11630" y1="37870" x2="11630" y2="37870"/>
                        <a14:foregroundMark x1="49891" y1="21499" x2="49891" y2="21499"/>
                        <a14:foregroundMark x1="42174" y1="16371" x2="42174" y2="16371"/>
                        <a14:foregroundMark x1="51304" y1="23274" x2="51304" y2="23274"/>
                        <a14:foregroundMark x1="62283" y1="21105" x2="62283" y2="21105"/>
                        <a14:foregroundMark x1="64674" y1="18146" x2="64674" y2="18146"/>
                        <a14:foregroundMark x1="64239" y1="23274" x2="64239" y2="23274"/>
                        <a14:foregroundMark x1="82826" y1="58185" x2="82826" y2="58185"/>
                        <a14:foregroundMark x1="36413" y1="37673" x2="36413" y2="37673"/>
                        <a14:foregroundMark x1="41630" y1="33531" x2="41630" y2="33531"/>
                        <a14:foregroundMark x1="40326" y1="14793" x2="40326" y2="1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16" y="1254818"/>
            <a:ext cx="5620628" cy="30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007E12-2DCC-7507-1233-DAFDCCC5F372}"/>
              </a:ext>
            </a:extLst>
          </p:cNvPr>
          <p:cNvSpPr txBox="1"/>
          <p:nvPr/>
        </p:nvSpPr>
        <p:spPr>
          <a:xfrm>
            <a:off x="464012" y="369111"/>
            <a:ext cx="765801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500" b="1" dirty="0">
                <a:solidFill>
                  <a:srgbClr val="90222D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Кейс</a:t>
            </a:r>
          </a:p>
        </p:txBody>
      </p:sp>
      <p:sp>
        <p:nvSpPr>
          <p:cNvPr id="3" name="Улыбающееся лицо 2">
            <a:extLst>
              <a:ext uri="{FF2B5EF4-FFF2-40B4-BE49-F238E27FC236}">
                <a16:creationId xmlns:a16="http://schemas.microsoft.com/office/drawing/2014/main" id="{171D645B-A426-3EF7-0441-342E449092A0}"/>
              </a:ext>
            </a:extLst>
          </p:cNvPr>
          <p:cNvSpPr/>
          <p:nvPr/>
        </p:nvSpPr>
        <p:spPr>
          <a:xfrm>
            <a:off x="1635429" y="2477446"/>
            <a:ext cx="1050756" cy="1019150"/>
          </a:xfrm>
          <a:prstGeom prst="smileyFac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Улыбающееся лицо 3">
            <a:extLst>
              <a:ext uri="{FF2B5EF4-FFF2-40B4-BE49-F238E27FC236}">
                <a16:creationId xmlns:a16="http://schemas.microsoft.com/office/drawing/2014/main" id="{989127FC-0C45-9E07-8CB2-55184769A034}"/>
              </a:ext>
            </a:extLst>
          </p:cNvPr>
          <p:cNvSpPr/>
          <p:nvPr/>
        </p:nvSpPr>
        <p:spPr>
          <a:xfrm>
            <a:off x="8962666" y="2400412"/>
            <a:ext cx="1068527" cy="1019150"/>
          </a:xfrm>
          <a:prstGeom prst="smileyFac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: багетная рамка 5">
            <a:extLst>
              <a:ext uri="{FF2B5EF4-FFF2-40B4-BE49-F238E27FC236}">
                <a16:creationId xmlns:a16="http://schemas.microsoft.com/office/drawing/2014/main" id="{04494060-A0D4-C889-482B-C229CEEEF3B4}"/>
              </a:ext>
            </a:extLst>
          </p:cNvPr>
          <p:cNvSpPr/>
          <p:nvPr/>
        </p:nvSpPr>
        <p:spPr>
          <a:xfrm>
            <a:off x="2971395" y="2400412"/>
            <a:ext cx="3119191" cy="1145969"/>
          </a:xfrm>
          <a:prstGeom prst="bevel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Товар двойного назначения или дебиторская задолженность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3A0F7-5615-61D5-C45C-9DDBFE19B51F}"/>
              </a:ext>
            </a:extLst>
          </p:cNvPr>
          <p:cNvSpPr txBox="1"/>
          <p:nvPr/>
        </p:nvSpPr>
        <p:spPr>
          <a:xfrm>
            <a:off x="8859964" y="3982941"/>
            <a:ext cx="1575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Покупатель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3EE90D-7E37-9130-6BD4-EE7484143386}"/>
              </a:ext>
            </a:extLst>
          </p:cNvPr>
          <p:cNvSpPr txBox="1"/>
          <p:nvPr/>
        </p:nvSpPr>
        <p:spPr>
          <a:xfrm>
            <a:off x="1481480" y="3967490"/>
            <a:ext cx="1489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Поставщик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8DC68FA-DD35-4480-C659-497A118AC203}"/>
              </a:ext>
            </a:extLst>
          </p:cNvPr>
          <p:cNvCxnSpPr>
            <a:cxnSpLocks/>
          </p:cNvCxnSpPr>
          <p:nvPr/>
        </p:nvCxnSpPr>
        <p:spPr>
          <a:xfrm>
            <a:off x="4148489" y="3648691"/>
            <a:ext cx="1220804" cy="81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4" name="Picture 10" descr="Турция и Ингушетия: первое знакомство с перспективой на долгие отношения? -  ИА REGNUM">
            <a:extLst>
              <a:ext uri="{FF2B5EF4-FFF2-40B4-BE49-F238E27FC236}">
                <a16:creationId xmlns:a16="http://schemas.microsoft.com/office/drawing/2014/main" id="{A6095670-D017-8E20-131A-BE495527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24" y="4458906"/>
            <a:ext cx="3859978" cy="177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багетная рамка 8">
            <a:extLst>
              <a:ext uri="{FF2B5EF4-FFF2-40B4-BE49-F238E27FC236}">
                <a16:creationId xmlns:a16="http://schemas.microsoft.com/office/drawing/2014/main" id="{AAD94682-DED2-3BDF-2C1C-323A69499379}"/>
              </a:ext>
            </a:extLst>
          </p:cNvPr>
          <p:cNvSpPr/>
          <p:nvPr/>
        </p:nvSpPr>
        <p:spPr>
          <a:xfrm>
            <a:off x="9041306" y="4538505"/>
            <a:ext cx="2721364" cy="873605"/>
          </a:xfrm>
          <a:prstGeom prst="bevel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Уступка права требования, вознаграждение</a:t>
            </a:r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7DB73241-734D-88BC-2B53-05E86798EF84}"/>
              </a:ext>
            </a:extLst>
          </p:cNvPr>
          <p:cNvSpPr/>
          <p:nvPr/>
        </p:nvSpPr>
        <p:spPr>
          <a:xfrm>
            <a:off x="5181328" y="4835196"/>
            <a:ext cx="1068527" cy="1019150"/>
          </a:xfrm>
          <a:prstGeom prst="smileyFac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53AEA-931E-4431-5294-8E6FFEBA7EBF}"/>
              </a:ext>
            </a:extLst>
          </p:cNvPr>
          <p:cNvSpPr txBox="1"/>
          <p:nvPr/>
        </p:nvSpPr>
        <p:spPr>
          <a:xfrm>
            <a:off x="4530990" y="6165208"/>
            <a:ext cx="2715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Нейтральный посредник</a:t>
            </a:r>
          </a:p>
        </p:txBody>
      </p:sp>
      <p:pic>
        <p:nvPicPr>
          <p:cNvPr id="2050" name="Picture 2" descr="суд, адвокат, закон">
            <a:extLst>
              <a:ext uri="{FF2B5EF4-FFF2-40B4-BE49-F238E27FC236}">
                <a16:creationId xmlns:a16="http://schemas.microsoft.com/office/drawing/2014/main" id="{ED09F9D2-5C39-884F-6A53-894B3031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93" b="95536" l="10000" r="93222">
                        <a14:foregroundMark x1="40111" y1="19643" x2="40111" y2="19643"/>
                        <a14:foregroundMark x1="49556" y1="18036" x2="49556" y2="18036"/>
                        <a14:foregroundMark x1="49444" y1="77679" x2="49444" y2="77679"/>
                        <a14:foregroundMark x1="51889" y1="88393" x2="51889" y2="88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77" y="3726539"/>
            <a:ext cx="1177018" cy="7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BD0B0D9-72A5-5A48-8779-34B45A6B467F}"/>
              </a:ext>
            </a:extLst>
          </p:cNvPr>
          <p:cNvCxnSpPr>
            <a:cxnSpLocks/>
          </p:cNvCxnSpPr>
          <p:nvPr/>
        </p:nvCxnSpPr>
        <p:spPr>
          <a:xfrm flipV="1">
            <a:off x="5435217" y="3526607"/>
            <a:ext cx="1807867" cy="926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E6D237-13CB-EEBC-96F9-09AD556E08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35E52A8-F35B-0103-11C1-AA452B9A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05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007E12-2DCC-7507-1233-DAFDCCC5F372}"/>
              </a:ext>
            </a:extLst>
          </p:cNvPr>
          <p:cNvSpPr txBox="1"/>
          <p:nvPr/>
        </p:nvSpPr>
        <p:spPr>
          <a:xfrm>
            <a:off x="251351" y="356660"/>
            <a:ext cx="7658012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500" b="1" dirty="0">
                <a:solidFill>
                  <a:srgbClr val="90222D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План действий резидента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66EB7E-FE78-9C08-58D7-9FA06F0A215B}"/>
              </a:ext>
            </a:extLst>
          </p:cNvPr>
          <p:cNvSpPr/>
          <p:nvPr/>
        </p:nvSpPr>
        <p:spPr>
          <a:xfrm>
            <a:off x="802257" y="3173946"/>
            <a:ext cx="9799606" cy="14824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2. Перевод прав и обязанностей на посредника-контрагента:</a:t>
            </a:r>
          </a:p>
          <a:p>
            <a:pPr marL="171450" indent="-17145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Оценить возможные судебные расходы;</a:t>
            </a:r>
          </a:p>
          <a:p>
            <a:pPr marL="171450" indent="-17145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Подчинить правоотношений национальному праву или предусмотреть разрешение споров в международном арбитраже;</a:t>
            </a:r>
          </a:p>
          <a:p>
            <a:pPr marL="171450" indent="-17145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Принять меры по обеспечению обязательства.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DFE68D-DEBD-5B7D-446E-87A3E051711C}"/>
              </a:ext>
            </a:extLst>
          </p:cNvPr>
          <p:cNvSpPr/>
          <p:nvPr/>
        </p:nvSpPr>
        <p:spPr>
          <a:xfrm>
            <a:off x="325840" y="1306017"/>
            <a:ext cx="10276024" cy="174607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Выбор посредника-контрагента из юрисдикции, которая не дискредитируется властями стран поставщика и покупателя:</a:t>
            </a:r>
          </a:p>
          <a:p>
            <a:r>
              <a:rPr lang="ru-RU" dirty="0">
                <a:solidFill>
                  <a:schemeClr val="tx1"/>
                </a:solidFill>
              </a:rPr>
              <a:t>- Если в стране «настоящего поставщика» действует разрешительный порядок на совершение подобных сделок, то контрагент-посредник должен иметь соответствующий профиль деятельности и иметь логичное обоснование в необходимости такой продукции (двойного назначения);</a:t>
            </a:r>
          </a:p>
          <a:p>
            <a:r>
              <a:rPr lang="ru-RU" dirty="0">
                <a:solidFill>
                  <a:schemeClr val="tx1"/>
                </a:solidFill>
              </a:rPr>
              <a:t>- Учитывать национальное право посредника.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99A078-A633-D52B-E3DE-ED16F9DB7258}"/>
              </a:ext>
            </a:extLst>
          </p:cNvPr>
          <p:cNvSpPr/>
          <p:nvPr/>
        </p:nvSpPr>
        <p:spPr>
          <a:xfrm>
            <a:off x="1794294" y="5429514"/>
            <a:ext cx="8826274" cy="116838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4. Контрагент-посредник получает в свою пользу «проблемную» оплаченную продукцию или взыскивает дебиторскую задолженность (внесенную предоплату) от лица из «недружественной» страны с осуществлением последующего исполнения в адрес бенефициара.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0D1EE5C-A165-FF25-C0B0-4E5A955561EA}"/>
              </a:ext>
            </a:extLst>
          </p:cNvPr>
          <p:cNvSpPr/>
          <p:nvPr/>
        </p:nvSpPr>
        <p:spPr>
          <a:xfrm>
            <a:off x="1307690" y="4797236"/>
            <a:ext cx="9294173" cy="4914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3. Ожидание итогов разбирательства между посредником и поставщиком.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F0E67-4645-DC89-51CD-E7440C2AE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pic>
        <p:nvPicPr>
          <p:cNvPr id="4" name="Picture 2" descr="Договор – Бесплатные иконки: бизнес и финансы">
            <a:extLst>
              <a:ext uri="{FF2B5EF4-FFF2-40B4-BE49-F238E27FC236}">
                <a16:creationId xmlns:a16="http://schemas.microsoft.com/office/drawing/2014/main" id="{0CE557F5-B371-143F-9A4A-8963F556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351" y="1474127"/>
            <a:ext cx="1189810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черный значок времени PNG , черный, значок, указатель PNG картинки и пнг  рисунок для бесплатной загрузки">
            <a:extLst>
              <a:ext uri="{FF2B5EF4-FFF2-40B4-BE49-F238E27FC236}">
                <a16:creationId xmlns:a16="http://schemas.microsoft.com/office/drawing/2014/main" id="{3FA0A495-84D8-4322-05D1-5438B0CE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44" l="10000" r="97969">
                        <a14:foregroundMark x1="18281" y1="67188" x2="18281" y2="67188"/>
                        <a14:foregroundMark x1="27656" y1="80000" x2="27656" y2="80000"/>
                        <a14:foregroundMark x1="50313" y1="45781" x2="50313" y2="45781"/>
                        <a14:foregroundMark x1="40469" y1="83438" x2="40469" y2="83438"/>
                        <a14:foregroundMark x1="53906" y1="87031" x2="58125" y2="86406"/>
                        <a14:foregroundMark x1="69531" y1="80000" x2="69531" y2="80000"/>
                        <a14:foregroundMark x1="80313" y1="72031" x2="80313" y2="72031"/>
                        <a14:foregroundMark x1="85938" y1="58594" x2="85938" y2="58594"/>
                        <a14:foregroundMark x1="86719" y1="45000" x2="86719" y2="45000"/>
                        <a14:foregroundMark x1="80938" y1="33750" x2="80938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68" y="3225014"/>
            <a:ext cx="1189810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Победа – Бесплатные иконки: жесты">
            <a:extLst>
              <a:ext uri="{FF2B5EF4-FFF2-40B4-BE49-F238E27FC236}">
                <a16:creationId xmlns:a16="http://schemas.microsoft.com/office/drawing/2014/main" id="{3BCD169D-4990-82C4-7364-92A03DBBB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262" y="4562937"/>
            <a:ext cx="1189810" cy="11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1EA81C-01B3-A584-B75D-F60472600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046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E7D0888-843C-CEFF-B4E5-E63CBB5C177E}"/>
              </a:ext>
            </a:extLst>
          </p:cNvPr>
          <p:cNvSpPr txBox="1"/>
          <p:nvPr/>
        </p:nvSpPr>
        <p:spPr>
          <a:xfrm>
            <a:off x="6096000" y="186927"/>
            <a:ext cx="5605138" cy="6517362"/>
          </a:xfrm>
          <a:prstGeom prst="rect">
            <a:avLst/>
          </a:prstGeom>
          <a:solidFill>
            <a:srgbClr val="EEF2F3"/>
          </a:solidFill>
          <a:ln>
            <a:solidFill>
              <a:srgbClr val="A6A6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9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Дважды получала титул</a:t>
            </a:r>
            <a:r>
              <a:rPr lang="en-US" sz="19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Юрист года</a:t>
            </a:r>
            <a:r>
              <a:rPr lang="en-US" sz="19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международном рейтинге</a:t>
            </a:r>
            <a:r>
              <a:rPr lang="en-US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Best Lawyers</a:t>
            </a:r>
            <a:r>
              <a:rPr lang="ru-RU" sz="1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9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srgbClr val="90222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Банкротство</a:t>
            </a: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srgbClr val="90222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900" b="1" dirty="0">
                <a:solidFill>
                  <a:srgbClr val="90222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рбитраж и медиация</a:t>
            </a:r>
            <a:endParaRPr lang="ru-RU" sz="1900" dirty="0">
              <a:solidFill>
                <a:srgbClr val="90222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900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Персональный р</a:t>
            </a:r>
            <a:r>
              <a:rPr lang="ru-RU" sz="19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ейтинг </a:t>
            </a:r>
            <a:r>
              <a:rPr lang="en-US" sz="19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Best Lawyers</a:t>
            </a:r>
            <a:r>
              <a:rPr lang="en-US" sz="1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9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сделки М</a:t>
            </a:r>
            <a:r>
              <a:rPr lang="en-US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(2020-2022), </a:t>
            </a:r>
            <a:endParaRPr lang="ru-RU" sz="19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банкротство </a:t>
            </a:r>
            <a:r>
              <a:rPr lang="en-US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(2021-2022), </a:t>
            </a:r>
            <a:endParaRPr lang="ru-RU" sz="19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арбитраж</a:t>
            </a:r>
            <a:r>
              <a:rPr lang="en-US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медиаци</a:t>
            </a:r>
            <a:r>
              <a:rPr lang="ru-RU" sz="19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en-US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(2022), </a:t>
            </a:r>
            <a:endParaRPr lang="ru-RU" sz="19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судебное представительство</a:t>
            </a:r>
            <a:r>
              <a:rPr lang="en-US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(2022</a:t>
            </a:r>
            <a:r>
              <a:rPr lang="en-US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ru-RU" sz="7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9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Персональный рейтинг </a:t>
            </a:r>
            <a:r>
              <a:rPr lang="ru-RU" sz="1900" b="1" u="sng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Chambers</a:t>
            </a:r>
            <a:r>
              <a:rPr lang="ru-RU" sz="19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&amp; Partners </a:t>
            </a:r>
            <a:r>
              <a:rPr lang="ru-RU" sz="1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          с 2015 года, </a:t>
            </a:r>
            <a:r>
              <a:rPr lang="en-US" sz="1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band 1</a:t>
            </a:r>
            <a:r>
              <a:rPr lang="ru-RU" sz="1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(регионы России). 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ru-RU" sz="7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9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Персональный рейтинг </a:t>
            </a:r>
            <a:r>
              <a:rPr lang="ru-RU" sz="19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ИД «</a:t>
            </a:r>
            <a:r>
              <a:rPr lang="ru-RU" sz="19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КоммерсантЪ</a:t>
            </a:r>
            <a:r>
              <a:rPr lang="ru-RU" sz="19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9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2021-202</a:t>
            </a:r>
            <a:r>
              <a:rPr lang="en-US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Налогообложение: разрешение споров и консультирование</a:t>
            </a: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Разрешение споров в судах общей юрисдикции</a:t>
            </a: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dk1"/>
                </a:solidFill>
              </a:rPr>
              <a:t>Разрешение корпоративных споров</a:t>
            </a:r>
            <a:endParaRPr lang="ru-RU" sz="1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ea typeface="Calibri" panose="020F0502020204030204" pitchFamily="34" charset="0"/>
                <a:cs typeface="Times New Roman" panose="02020603050405020304" pitchFamily="18" charset="0"/>
              </a:rPr>
              <a:t>Банкротство</a:t>
            </a:r>
            <a:r>
              <a:rPr lang="ru-RU" sz="19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900" b="1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band</a:t>
            </a:r>
            <a:r>
              <a:rPr lang="ru-RU" sz="19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1)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73E97D98-DD81-8E30-ACC2-F728FE25AEF8}"/>
              </a:ext>
            </a:extLst>
          </p:cNvPr>
          <p:cNvSpPr/>
          <p:nvPr/>
        </p:nvSpPr>
        <p:spPr>
          <a:xfrm rot="10800000" flipH="1" flipV="1">
            <a:off x="313034" y="500332"/>
            <a:ext cx="1834943" cy="3172324"/>
          </a:xfrm>
          <a:prstGeom prst="rect">
            <a:avLst/>
          </a:prstGeom>
          <a:solidFill>
            <a:srgbClr val="902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ru-RU" sz="9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4B93251-3507-98C1-4BBB-5F2DA443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2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262FB-BDB2-49D7-DCBC-FA102877E46A}"/>
              </a:ext>
            </a:extLst>
          </p:cNvPr>
          <p:cNvSpPr txBox="1"/>
          <p:nvPr/>
        </p:nvSpPr>
        <p:spPr>
          <a:xfrm>
            <a:off x="370997" y="3672657"/>
            <a:ext cx="5450312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практики </a:t>
            </a:r>
            <a:r>
              <a:rPr lang="en-US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защиты личных активов  ЮК «ЛексПроф»</a:t>
            </a:r>
            <a:endParaRPr lang="ru-RU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Заслуженный юрист Новосибирской области</a:t>
            </a:r>
            <a:endParaRPr lang="ru-RU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Эксперт Комиссии Общественной палаты РФ по ЖКХ, строительству и дорогам</a:t>
            </a: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Основатель и организатор Дальневосточного юридического форума в г. Южно-Сахалинске</a:t>
            </a:r>
          </a:p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Сооснователь и соорганизатор бизнес-форума </a:t>
            </a:r>
            <a:r>
              <a:rPr lang="en-US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SibLegalWeek</a:t>
            </a:r>
            <a:r>
              <a:rPr lang="en-US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г. Новосибирске</a:t>
            </a:r>
            <a:endParaRPr lang="ru-RU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611F86-7FB6-4AEF-41BA-521F581250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2618"/>
          <a:stretch/>
        </p:blipFill>
        <p:spPr>
          <a:xfrm>
            <a:off x="370997" y="363361"/>
            <a:ext cx="2084527" cy="32676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745FBE-6FD4-83A3-341B-CE6854C78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230057"/>
            <a:ext cx="2292578" cy="797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028DCE-ED31-96C6-3F33-8A26F128A8BD}"/>
              </a:ext>
            </a:extLst>
          </p:cNvPr>
          <p:cNvSpPr txBox="1"/>
          <p:nvPr/>
        </p:nvSpPr>
        <p:spPr>
          <a:xfrm>
            <a:off x="2729565" y="1890117"/>
            <a:ext cx="324479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ru-RU" sz="2300" b="1" cap="all" dirty="0">
                <a:solidFill>
                  <a:srgbClr val="8A1A2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ТАТЬЯНА ГОНЧАРОВА</a:t>
            </a:r>
            <a:endParaRPr lang="ru-RU" sz="2300" b="1" dirty="0">
              <a:solidFill>
                <a:srgbClr val="8A1A2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Адвокат </a:t>
            </a:r>
            <a:endParaRPr lang="ru-RU" sz="19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Основатель и управляющий партнер ЮК «ЛексПроф»</a:t>
            </a:r>
            <a:endParaRPr lang="ru-RU" sz="19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56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449573-031C-2E1D-5003-1949089258BA}"/>
              </a:ext>
            </a:extLst>
          </p:cNvPr>
          <p:cNvSpPr txBox="1"/>
          <p:nvPr/>
        </p:nvSpPr>
        <p:spPr>
          <a:xfrm>
            <a:off x="324465" y="304381"/>
            <a:ext cx="88729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90222D"/>
                </a:solidFill>
              </a:rPr>
              <a:t>Регулирование и практика легализации параллельного импорта в РФ в 2022-2023гг.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9BFB1-F86A-80B2-DCD3-4412866169EF}"/>
              </a:ext>
            </a:extLst>
          </p:cNvPr>
          <p:cNvSpPr txBox="1"/>
          <p:nvPr/>
        </p:nvSpPr>
        <p:spPr>
          <a:xfrm>
            <a:off x="324466" y="1765557"/>
            <a:ext cx="11543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Параллельный импорт </a:t>
            </a:r>
            <a:r>
              <a:rPr lang="ru-RU" sz="2000" kern="0" dirty="0"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ru-RU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ввоз на территорию Российской Федерации без согласия правообладателей оригинальных иностранных товаров, которые введены в гражданский оборот за рубежом.</a:t>
            </a:r>
            <a:endParaRPr lang="ru-RU" sz="2000" dirty="0"/>
          </a:p>
        </p:txBody>
      </p:sp>
      <p:pic>
        <p:nvPicPr>
          <p:cNvPr id="5122" name="Picture 2" descr="плюс, регулярный значок">
            <a:extLst>
              <a:ext uri="{FF2B5EF4-FFF2-40B4-BE49-F238E27FC236}">
                <a16:creationId xmlns:a16="http://schemas.microsoft.com/office/drawing/2014/main" id="{33DA5A0E-10F3-8A87-2D56-9D51616D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47" y="4059114"/>
            <a:ext cx="987077" cy="9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инус, регулярный значок">
            <a:extLst>
              <a:ext uri="{FF2B5EF4-FFF2-40B4-BE49-F238E27FC236}">
                <a16:creationId xmlns:a16="http://schemas.microsoft.com/office/drawing/2014/main" id="{E8335BE9-9972-9763-ECDC-B60B6E24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45" y="4037346"/>
            <a:ext cx="987078" cy="98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A85C50-CF0F-74C3-3EC6-B50D381F2C2B}"/>
              </a:ext>
            </a:extLst>
          </p:cNvPr>
          <p:cNvSpPr txBox="1"/>
          <p:nvPr/>
        </p:nvSpPr>
        <p:spPr>
          <a:xfrm>
            <a:off x="2203396" y="3198240"/>
            <a:ext cx="1974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latin typeface="Calibri" panose="020F0502020204030204" pitchFamily="34" charset="0"/>
                <a:ea typeface="Calibri" panose="020F0502020204030204" pitchFamily="34" charset="0"/>
              </a:rPr>
              <a:t>Увеличение цен</a:t>
            </a:r>
            <a:endParaRPr lang="ru-RU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B70C99-CEE4-33CF-59ED-206D9D6B5357}"/>
              </a:ext>
            </a:extLst>
          </p:cNvPr>
          <p:cNvSpPr txBox="1"/>
          <p:nvPr/>
        </p:nvSpPr>
        <p:spPr>
          <a:xfrm>
            <a:off x="1124586" y="3934619"/>
            <a:ext cx="2892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latin typeface="Calibri" panose="020F0502020204030204" pitchFamily="34" charset="0"/>
                <a:ea typeface="Calibri" panose="020F0502020204030204" pitchFamily="34" charset="0"/>
              </a:rPr>
              <a:t>Рост числа контрафакта </a:t>
            </a:r>
            <a:endParaRPr lang="ru-RU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14C43E-1E89-2ACE-B975-1BBA8DBCA200}"/>
              </a:ext>
            </a:extLst>
          </p:cNvPr>
          <p:cNvSpPr txBox="1"/>
          <p:nvPr/>
        </p:nvSpPr>
        <p:spPr>
          <a:xfrm>
            <a:off x="1023115" y="4671806"/>
            <a:ext cx="2892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latin typeface="Calibri" panose="020F0502020204030204" pitchFamily="34" charset="0"/>
                <a:ea typeface="Calibri" panose="020F0502020204030204" pitchFamily="34" charset="0"/>
              </a:rPr>
              <a:t>Проблемы с логистикой</a:t>
            </a:r>
            <a:endParaRPr lang="ru-RU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184C71-185B-C34F-307B-208C457F1D4B}"/>
              </a:ext>
            </a:extLst>
          </p:cNvPr>
          <p:cNvSpPr txBox="1"/>
          <p:nvPr/>
        </p:nvSpPr>
        <p:spPr>
          <a:xfrm>
            <a:off x="1169509" y="5386700"/>
            <a:ext cx="3079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latin typeface="Calibri" panose="020F0502020204030204" pitchFamily="34" charset="0"/>
                <a:ea typeface="Calibri" panose="020F0502020204030204" pitchFamily="34" charset="0"/>
              </a:rPr>
              <a:t>Недостаток гарантийного </a:t>
            </a:r>
          </a:p>
          <a:p>
            <a:r>
              <a:rPr lang="ru-RU" sz="2000" kern="0" dirty="0">
                <a:latin typeface="Calibri" panose="020F0502020204030204" pitchFamily="34" charset="0"/>
                <a:ea typeface="Calibri" panose="020F0502020204030204" pitchFamily="34" charset="0"/>
              </a:rPr>
              <a:t>обслуживания</a:t>
            </a:r>
            <a:endParaRPr lang="ru-RU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09F305-FF34-77AC-8372-18E9F9F066F3}"/>
              </a:ext>
            </a:extLst>
          </p:cNvPr>
          <p:cNvSpPr txBox="1"/>
          <p:nvPr/>
        </p:nvSpPr>
        <p:spPr>
          <a:xfrm>
            <a:off x="8006531" y="3244334"/>
            <a:ext cx="2892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Сохранение ассортимента</a:t>
            </a:r>
            <a:endParaRPr lang="ru-RU" sz="1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3E6A09-4415-6231-C82E-ECEA9A5F3228}"/>
              </a:ext>
            </a:extLst>
          </p:cNvPr>
          <p:cNvSpPr txBox="1"/>
          <p:nvPr/>
        </p:nvSpPr>
        <p:spPr>
          <a:xfrm>
            <a:off x="8445884" y="3950726"/>
            <a:ext cx="2892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Сохранение конкуренции</a:t>
            </a:r>
            <a:endParaRPr lang="ru-RU" sz="1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559006-073C-8137-BF1B-DD2FBBF51FA7}"/>
              </a:ext>
            </a:extLst>
          </p:cNvPr>
          <p:cNvSpPr txBox="1"/>
          <p:nvPr/>
        </p:nvSpPr>
        <p:spPr>
          <a:xfrm>
            <a:off x="8428315" y="4668713"/>
            <a:ext cx="4155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Стабилизация ценообразования</a:t>
            </a:r>
            <a:endParaRPr lang="ru-RU" sz="1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3449A9-BA25-D873-855B-815C28C74B54}"/>
              </a:ext>
            </a:extLst>
          </p:cNvPr>
          <p:cNvSpPr txBox="1"/>
          <p:nvPr/>
        </p:nvSpPr>
        <p:spPr>
          <a:xfrm>
            <a:off x="8082415" y="5386700"/>
            <a:ext cx="4623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Развитие новых логистических </a:t>
            </a:r>
          </a:p>
          <a:p>
            <a:r>
              <a:rPr lang="ru-RU" sz="1800" kern="0" dirty="0">
                <a:latin typeface="Calibri" panose="020F0502020204030204" pitchFamily="34" charset="0"/>
                <a:ea typeface="Calibri" panose="020F0502020204030204" pitchFamily="34" charset="0"/>
              </a:rPr>
              <a:t>направлений</a:t>
            </a:r>
            <a:endParaRPr lang="ru-RU" sz="1800" dirty="0"/>
          </a:p>
        </p:txBody>
      </p:sp>
      <p:sp>
        <p:nvSpPr>
          <p:cNvPr id="40" name="Круг: прозрачная заливка 39">
            <a:extLst>
              <a:ext uri="{FF2B5EF4-FFF2-40B4-BE49-F238E27FC236}">
                <a16:creationId xmlns:a16="http://schemas.microsoft.com/office/drawing/2014/main" id="{BCBF05FE-5822-40E4-40DE-5FA034757E1E}"/>
              </a:ext>
            </a:extLst>
          </p:cNvPr>
          <p:cNvSpPr/>
          <p:nvPr/>
        </p:nvSpPr>
        <p:spPr>
          <a:xfrm>
            <a:off x="3902125" y="3165924"/>
            <a:ext cx="2892353" cy="2791223"/>
          </a:xfrm>
          <a:prstGeom prst="donut">
            <a:avLst>
              <a:gd name="adj" fmla="val 3491"/>
            </a:avLst>
          </a:prstGeom>
          <a:solidFill>
            <a:srgbClr val="E73507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Круг: прозрачная заливка 40">
            <a:extLst>
              <a:ext uri="{FF2B5EF4-FFF2-40B4-BE49-F238E27FC236}">
                <a16:creationId xmlns:a16="http://schemas.microsoft.com/office/drawing/2014/main" id="{3D3CDEEC-1726-C999-4480-5AC00B8FCCA9}"/>
              </a:ext>
            </a:extLst>
          </p:cNvPr>
          <p:cNvSpPr/>
          <p:nvPr/>
        </p:nvSpPr>
        <p:spPr>
          <a:xfrm>
            <a:off x="5394577" y="3181313"/>
            <a:ext cx="2892353" cy="2780870"/>
          </a:xfrm>
          <a:prstGeom prst="donut">
            <a:avLst>
              <a:gd name="adj" fmla="val 3491"/>
            </a:avLst>
          </a:prstGeom>
          <a:solidFill>
            <a:srgbClr val="66A000"/>
          </a:solidFill>
          <a:ln w="1905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72EF65-54F5-F3B2-2C8C-0840979A0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B9DC56-A304-5BCB-7FBD-28BA8C2D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612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4B93251-3507-98C1-4BBB-5F2DA443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21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745FBE-6FD4-83A3-341B-CE6854C78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1" y="6017947"/>
            <a:ext cx="2236007" cy="777741"/>
          </a:xfrm>
          <a:prstGeom prst="rect">
            <a:avLst/>
          </a:prstGeom>
        </p:spPr>
      </p:pic>
      <p:graphicFrame>
        <p:nvGraphicFramePr>
          <p:cNvPr id="18" name="Таблица 18">
            <a:extLst>
              <a:ext uri="{FF2B5EF4-FFF2-40B4-BE49-F238E27FC236}">
                <a16:creationId xmlns:a16="http://schemas.microsoft.com/office/drawing/2014/main" id="{8EBC5EA2-48B5-908E-2B63-7CD8AA961638}"/>
              </a:ext>
            </a:extLst>
          </p:cNvPr>
          <p:cNvGraphicFramePr>
            <a:graphicFrameLocks noGrp="1"/>
          </p:cNvGraphicFramePr>
          <p:nvPr/>
        </p:nvGraphicFramePr>
        <p:xfrm>
          <a:off x="344126" y="313591"/>
          <a:ext cx="1150374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688">
                  <a:extLst>
                    <a:ext uri="{9D8B030D-6E8A-4147-A177-3AD203B41FA5}">
                      <a16:colId xmlns:a16="http://schemas.microsoft.com/office/drawing/2014/main" val="3884367603"/>
                    </a:ext>
                  </a:extLst>
                </a:gridCol>
                <a:gridCol w="6938055">
                  <a:extLst>
                    <a:ext uri="{9D8B030D-6E8A-4147-A177-3AD203B41FA5}">
                      <a16:colId xmlns:a16="http://schemas.microsoft.com/office/drawing/2014/main" val="15545492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НПА и письма ФТС</a:t>
                      </a:r>
                    </a:p>
                  </a:txBody>
                  <a:tcPr>
                    <a:solidFill>
                      <a:srgbClr val="9022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Основные положения</a:t>
                      </a:r>
                    </a:p>
                  </a:txBody>
                  <a:tcPr>
                    <a:solidFill>
                      <a:srgbClr val="9022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70463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DB9032F-A08E-8047-9A18-3697BC6D2090}"/>
              </a:ext>
            </a:extLst>
          </p:cNvPr>
          <p:cNvSpPr txBox="1"/>
          <p:nvPr/>
        </p:nvSpPr>
        <p:spPr>
          <a:xfrm>
            <a:off x="340042" y="737138"/>
            <a:ext cx="4483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Постановление Правительства РФ от 29.03.2022 № 506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EA8492-E25A-79CE-E447-3EF9B55CDCF1}"/>
              </a:ext>
            </a:extLst>
          </p:cNvPr>
          <p:cNvSpPr txBox="1"/>
          <p:nvPr/>
        </p:nvSpPr>
        <p:spPr>
          <a:xfrm>
            <a:off x="340041" y="1450860"/>
            <a:ext cx="4483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Приказ Минпромторга РФ </a:t>
            </a:r>
          </a:p>
          <a:p>
            <a:r>
              <a:rPr lang="ru-RU" dirty="0"/>
              <a:t>от 19.04.2022 № 1532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0D8E03-95A9-F58C-DF9C-39782A714979}"/>
              </a:ext>
            </a:extLst>
          </p:cNvPr>
          <p:cNvSpPr txBox="1"/>
          <p:nvPr/>
        </p:nvSpPr>
        <p:spPr>
          <a:xfrm>
            <a:off x="369537" y="2176046"/>
            <a:ext cx="44835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Приказы Минпромторга РФ</a:t>
            </a:r>
          </a:p>
          <a:p>
            <a:r>
              <a:rPr lang="ru-RU" dirty="0"/>
              <a:t>от 03.06.2022 № 2299,</a:t>
            </a:r>
          </a:p>
          <a:p>
            <a:r>
              <a:rPr lang="ru-RU" dirty="0"/>
              <a:t>от 21.07.2022 № 3042,</a:t>
            </a:r>
          </a:p>
          <a:p>
            <a:r>
              <a:rPr lang="ru-RU" dirty="0"/>
              <a:t>от 21.10.2022 № 4456,</a:t>
            </a:r>
          </a:p>
          <a:p>
            <a:r>
              <a:rPr lang="ru-RU" dirty="0"/>
              <a:t>от 02.03.2023 № 684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251B36-F0F0-2E03-8538-165A59B09B32}"/>
              </a:ext>
            </a:extLst>
          </p:cNvPr>
          <p:cNvSpPr txBox="1"/>
          <p:nvPr/>
        </p:nvSpPr>
        <p:spPr>
          <a:xfrm>
            <a:off x="358881" y="4155125"/>
            <a:ext cx="4483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Письмо ФТС России от 31.03.2022 </a:t>
            </a:r>
          </a:p>
          <a:p>
            <a:r>
              <a:rPr lang="ru-RU" dirty="0"/>
              <a:t>№ 01-11/17479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6B03A7-CAE1-48A4-0FCD-DA4D37BBDB66}"/>
              </a:ext>
            </a:extLst>
          </p:cNvPr>
          <p:cNvSpPr txBox="1"/>
          <p:nvPr/>
        </p:nvSpPr>
        <p:spPr>
          <a:xfrm>
            <a:off x="340041" y="5407140"/>
            <a:ext cx="3441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Письмо ФТС России от 10.06.2022 № 14-35/К-6207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CFAAD0A-9B48-1441-B7D7-15A95A4BDE6E}"/>
              </a:ext>
            </a:extLst>
          </p:cNvPr>
          <p:cNvCxnSpPr>
            <a:cxnSpLocks/>
          </p:cNvCxnSpPr>
          <p:nvPr/>
        </p:nvCxnSpPr>
        <p:spPr>
          <a:xfrm>
            <a:off x="340041" y="1383469"/>
            <a:ext cx="11507828" cy="0"/>
          </a:xfrm>
          <a:prstGeom prst="line">
            <a:avLst/>
          </a:prstGeom>
          <a:ln>
            <a:solidFill>
              <a:srgbClr val="902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60802C0-5723-1DB2-74F2-8B9B9F90FC4C}"/>
              </a:ext>
            </a:extLst>
          </p:cNvPr>
          <p:cNvCxnSpPr>
            <a:cxnSpLocks/>
          </p:cNvCxnSpPr>
          <p:nvPr/>
        </p:nvCxnSpPr>
        <p:spPr>
          <a:xfrm>
            <a:off x="369537" y="2136618"/>
            <a:ext cx="11507828" cy="0"/>
          </a:xfrm>
          <a:prstGeom prst="line">
            <a:avLst/>
          </a:prstGeom>
          <a:ln>
            <a:solidFill>
              <a:srgbClr val="902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10C00C8-2EBC-1B4E-6663-C30176DD240F}"/>
              </a:ext>
            </a:extLst>
          </p:cNvPr>
          <p:cNvCxnSpPr>
            <a:cxnSpLocks/>
          </p:cNvCxnSpPr>
          <p:nvPr/>
        </p:nvCxnSpPr>
        <p:spPr>
          <a:xfrm>
            <a:off x="369537" y="3653374"/>
            <a:ext cx="11507828" cy="0"/>
          </a:xfrm>
          <a:prstGeom prst="line">
            <a:avLst/>
          </a:prstGeom>
          <a:ln>
            <a:solidFill>
              <a:srgbClr val="902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98EF7B85-88DF-A867-EC88-4961B508900F}"/>
              </a:ext>
            </a:extLst>
          </p:cNvPr>
          <p:cNvCxnSpPr>
            <a:cxnSpLocks/>
          </p:cNvCxnSpPr>
          <p:nvPr/>
        </p:nvCxnSpPr>
        <p:spPr>
          <a:xfrm>
            <a:off x="369537" y="5303208"/>
            <a:ext cx="11507828" cy="0"/>
          </a:xfrm>
          <a:prstGeom prst="line">
            <a:avLst/>
          </a:prstGeom>
          <a:ln>
            <a:solidFill>
              <a:srgbClr val="902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CF03714-7904-44CD-2A28-FC26835799AA}"/>
              </a:ext>
            </a:extLst>
          </p:cNvPr>
          <p:cNvSpPr txBox="1"/>
          <p:nvPr/>
        </p:nvSpPr>
        <p:spPr>
          <a:xfrm>
            <a:off x="4925961" y="871522"/>
            <a:ext cx="689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Легализация параллельного импорта товаров в РФ.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557A36-4BB0-520B-E617-C1BF031C5AFD}"/>
              </a:ext>
            </a:extLst>
          </p:cNvPr>
          <p:cNvSpPr txBox="1"/>
          <p:nvPr/>
        </p:nvSpPr>
        <p:spPr>
          <a:xfrm>
            <a:off x="4911210" y="1441257"/>
            <a:ext cx="68924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Определение перечня товаров, параллельный импорт которых разрешен.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03FE9B-B231-256F-0492-5A9B3286EB05}"/>
              </a:ext>
            </a:extLst>
          </p:cNvPr>
          <p:cNvSpPr txBox="1"/>
          <p:nvPr/>
        </p:nvSpPr>
        <p:spPr>
          <a:xfrm>
            <a:off x="4925959" y="2526485"/>
            <a:ext cx="68924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Изменения в перечне товаров, параллельный импорт которых разрешен.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AF0A2A-23A4-223B-3FE1-C157279EBD20}"/>
              </a:ext>
            </a:extLst>
          </p:cNvPr>
          <p:cNvSpPr txBox="1"/>
          <p:nvPr/>
        </p:nvSpPr>
        <p:spPr>
          <a:xfrm>
            <a:off x="4925959" y="3631644"/>
            <a:ext cx="6921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effectLst/>
              </a:rPr>
              <a:t>Наличие согласия правообладателей на использование товарных знаков при ввозе оригинальных товаров, указанных в Перечне, не требуется.</a:t>
            </a:r>
            <a:endParaRPr lang="ru-RU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7BF239-4E8D-02AC-C80E-838993E5075F}"/>
              </a:ext>
            </a:extLst>
          </p:cNvPr>
          <p:cNvSpPr txBox="1"/>
          <p:nvPr/>
        </p:nvSpPr>
        <p:spPr>
          <a:xfrm>
            <a:off x="4925961" y="4617966"/>
            <a:ext cx="6921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effectLst/>
              </a:rPr>
              <a:t>Сохраняется необходимость принятия мер при обнаружении признаков контрафактных (поддельных) товаров.</a:t>
            </a:r>
            <a:endParaRPr lang="ru-RU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72D430-2652-1234-373D-A527E8AF8F3C}"/>
              </a:ext>
            </a:extLst>
          </p:cNvPr>
          <p:cNvSpPr txBox="1"/>
          <p:nvPr/>
        </p:nvSpPr>
        <p:spPr>
          <a:xfrm>
            <a:off x="4925959" y="5398036"/>
            <a:ext cx="69219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Подтверждение участниками ВЭД подлинности (оригинальности) ввозимой ими продукции (в том числе, представление для этих целей каких-либо документов), не требуется.</a:t>
            </a:r>
          </a:p>
        </p:txBody>
      </p:sp>
    </p:spTree>
    <p:extLst>
      <p:ext uri="{BB962C8B-B14F-4D97-AF65-F5344CB8AC3E}">
        <p14:creationId xmlns:p14="http://schemas.microsoft.com/office/powerpoint/2010/main" val="1405993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4B93251-3507-98C1-4BBB-5F2DA443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43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C8744-F220-4A66-BD80-818B73176CB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841D65-CB08-F555-3A84-C8C161656C30}"/>
              </a:ext>
            </a:extLst>
          </p:cNvPr>
          <p:cNvSpPr txBox="1"/>
          <p:nvPr/>
        </p:nvSpPr>
        <p:spPr>
          <a:xfrm>
            <a:off x="1440698" y="1811910"/>
            <a:ext cx="4519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Объем параллельного импорта за 2022 г. составил 2,4 млн тонн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91FD1F-0EF0-0FFB-F791-B78C4ECF0A2D}"/>
              </a:ext>
            </a:extLst>
          </p:cNvPr>
          <p:cNvSpPr txBox="1"/>
          <p:nvPr/>
        </p:nvSpPr>
        <p:spPr>
          <a:xfrm>
            <a:off x="6806394" y="1971143"/>
            <a:ext cx="3196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 млрд. долларов</a:t>
            </a:r>
            <a:endParaRPr lang="ru-RU" sz="2400" dirty="0"/>
          </a:p>
        </p:txBody>
      </p:sp>
      <p:pic>
        <p:nvPicPr>
          <p:cNvPr id="3076" name="Picture 4" descr="равно значок">
            <a:extLst>
              <a:ext uri="{FF2B5EF4-FFF2-40B4-BE49-F238E27FC236}">
                <a16:creationId xmlns:a16="http://schemas.microsoft.com/office/drawing/2014/main" id="{6BEA6A1D-2EE5-3154-82A8-F75BCEE3F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95" y="1879270"/>
            <a:ext cx="707887" cy="7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оробка, доставка значок">
            <a:extLst>
              <a:ext uri="{FF2B5EF4-FFF2-40B4-BE49-F238E27FC236}">
                <a16:creationId xmlns:a16="http://schemas.microsoft.com/office/drawing/2014/main" id="{86744D6B-6EDA-163E-A0EF-BCFE01BF3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9" y="1857298"/>
            <a:ext cx="838091" cy="6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E12CDF-8398-7C17-EE72-72D9DE81E1C9}"/>
              </a:ext>
            </a:extLst>
          </p:cNvPr>
          <p:cNvSpPr txBox="1"/>
          <p:nvPr/>
        </p:nvSpPr>
        <p:spPr>
          <a:xfrm>
            <a:off x="415799" y="356660"/>
            <a:ext cx="95058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500" b="1" i="0" u="none" strike="noStrike" dirty="0">
                <a:solidFill>
                  <a:srgbClr val="90222D"/>
                </a:solidFill>
                <a:effectLst/>
              </a:rPr>
              <a:t>Объем параллельного импорта в РФ </a:t>
            </a:r>
          </a:p>
          <a:p>
            <a:pPr algn="l"/>
            <a:r>
              <a:rPr lang="ru-RU" sz="3500" b="1" i="0" u="none" strike="noStrike" dirty="0">
                <a:solidFill>
                  <a:srgbClr val="90222D"/>
                </a:solidFill>
                <a:effectLst/>
              </a:rPr>
              <a:t>за 2022 г.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5F6E86-0C8B-2511-F0ED-DDDE873CB069}"/>
              </a:ext>
            </a:extLst>
          </p:cNvPr>
          <p:cNvSpPr txBox="1"/>
          <p:nvPr/>
        </p:nvSpPr>
        <p:spPr>
          <a:xfrm>
            <a:off x="575362" y="3013217"/>
            <a:ext cx="7275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Основные группы товаров параллельного импорта: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643259-7161-79DD-CE5F-479F09592A27}"/>
              </a:ext>
            </a:extLst>
          </p:cNvPr>
          <p:cNvSpPr txBox="1"/>
          <p:nvPr/>
        </p:nvSpPr>
        <p:spPr>
          <a:xfrm>
            <a:off x="1129924" y="3822962"/>
            <a:ext cx="19162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Электроника</a:t>
            </a:r>
            <a:endParaRPr lang="ru-RU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6713F9-F81B-E7FA-5040-4D9E3D2426F7}"/>
              </a:ext>
            </a:extLst>
          </p:cNvPr>
          <p:cNvSpPr txBox="1"/>
          <p:nvPr/>
        </p:nvSpPr>
        <p:spPr>
          <a:xfrm>
            <a:off x="1129923" y="4467123"/>
            <a:ext cx="1450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Техника</a:t>
            </a:r>
            <a:endParaRPr lang="ru-RU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D10FFD-408A-7BDF-25D2-EE8B8DE04B76}"/>
              </a:ext>
            </a:extLst>
          </p:cNvPr>
          <p:cNvSpPr txBox="1"/>
          <p:nvPr/>
        </p:nvSpPr>
        <p:spPr>
          <a:xfrm>
            <a:off x="1143386" y="5209769"/>
            <a:ext cx="32475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Автомобили и запчасти</a:t>
            </a:r>
            <a:endParaRPr lang="ru-RU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678C1E-197F-8189-D41C-C0B0A3B19A51}"/>
              </a:ext>
            </a:extLst>
          </p:cNvPr>
          <p:cNvSpPr txBox="1"/>
          <p:nvPr/>
        </p:nvSpPr>
        <p:spPr>
          <a:xfrm>
            <a:off x="1129923" y="5921637"/>
            <a:ext cx="4193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</a:rPr>
              <a:t>Товары легкой промышленности</a:t>
            </a:r>
            <a:endParaRPr lang="ru-RU" sz="2000" dirty="0"/>
          </a:p>
        </p:txBody>
      </p:sp>
      <p:pic>
        <p:nvPicPr>
          <p:cNvPr id="3080" name="Picture 8" descr="электроника, чип, беспроводной, гаджет, умный значок">
            <a:extLst>
              <a:ext uri="{FF2B5EF4-FFF2-40B4-BE49-F238E27FC236}">
                <a16:creationId xmlns:a16="http://schemas.microsoft.com/office/drawing/2014/main" id="{84704DCB-AC1F-7009-224B-6841FCC9F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62" y="3733528"/>
            <a:ext cx="501445" cy="5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бытовая техника, сотовый, телефон, мобильный, мобильный телефон, телефона, смартфона значок">
            <a:extLst>
              <a:ext uri="{FF2B5EF4-FFF2-40B4-BE49-F238E27FC236}">
                <a16:creationId xmlns:a16="http://schemas.microsoft.com/office/drawing/2014/main" id="{B771FB69-AE6E-AFD9-A25C-717B6DB92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27012" y="4356821"/>
            <a:ext cx="589935" cy="58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автомобиль, контур, фронтальный вид, 1 значок">
            <a:extLst>
              <a:ext uri="{FF2B5EF4-FFF2-40B4-BE49-F238E27FC236}">
                <a16:creationId xmlns:a16="http://schemas.microsoft.com/office/drawing/2014/main" id="{983FF4A3-43FD-9DAB-1DA7-72DCDC7C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0" y="5164381"/>
            <a:ext cx="469490" cy="4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Куртка, одежда значок">
            <a:extLst>
              <a:ext uri="{FF2B5EF4-FFF2-40B4-BE49-F238E27FC236}">
                <a16:creationId xmlns:a16="http://schemas.microsoft.com/office/drawing/2014/main" id="{BD08B002-658E-6738-3EE3-E613EDFE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6" y="5847184"/>
            <a:ext cx="589937" cy="5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 descr="Изображение выглядит как шаблон, кроссворд, пиксель, шов&#10;&#10;Автоматически созданное описание">
            <a:extLst>
              <a:ext uri="{FF2B5EF4-FFF2-40B4-BE49-F238E27FC236}">
                <a16:creationId xmlns:a16="http://schemas.microsoft.com/office/drawing/2014/main" id="{D507EB0C-74E4-B24A-5877-21480A57B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464" y="3471222"/>
            <a:ext cx="2850525" cy="28505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6411B2-8B66-9235-4E39-38EF487347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56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6A791E-0066-026A-E093-3696B497259E}"/>
              </a:ext>
            </a:extLst>
          </p:cNvPr>
          <p:cNvSpPr txBox="1"/>
          <p:nvPr/>
        </p:nvSpPr>
        <p:spPr>
          <a:xfrm>
            <a:off x="392660" y="248962"/>
            <a:ext cx="87513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ru-RU" sz="3500" b="1" i="0" u="none" strike="noStrike" dirty="0">
                <a:solidFill>
                  <a:srgbClr val="90222D"/>
                </a:solidFill>
                <a:effectLst/>
              </a:rPr>
              <a:t>Что можно ввозить в Россию по параллельному импорту?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075DB-6427-42EC-4A1B-6F9D2353A3FC}"/>
              </a:ext>
            </a:extLst>
          </p:cNvPr>
          <p:cNvSpPr txBox="1"/>
          <p:nvPr/>
        </p:nvSpPr>
        <p:spPr>
          <a:xfrm>
            <a:off x="392661" y="1693329"/>
            <a:ext cx="6096000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2000" b="1" kern="0" dirty="0">
                <a:solidFill>
                  <a:srgbClr val="262626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Указан код ТН ВЭД и перечислены бренды</a:t>
            </a:r>
            <a:r>
              <a:rPr lang="ru-RU" sz="1800" b="1" kern="0" dirty="0">
                <a:solidFill>
                  <a:srgbClr val="262626"/>
                </a:solidFill>
                <a:effectLst/>
                <a:latin typeface="stk"/>
                <a:ea typeface="Times New Roman" panose="02020603050405020304" pitchFamily="18" charset="0"/>
                <a:cs typeface="Open Sans" panose="020B0606030504020204" pitchFamily="34" charset="0"/>
              </a:rPr>
              <a:t>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5FC8E8-B1E8-0432-0890-F859C3CC524C}"/>
              </a:ext>
            </a:extLst>
          </p:cNvPr>
          <p:cNvSpPr txBox="1"/>
          <p:nvPr/>
        </p:nvSpPr>
        <p:spPr>
          <a:xfrm>
            <a:off x="962928" y="2276860"/>
            <a:ext cx="6411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rgbClr val="262626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В данной категории товаров разрешен параллельный импорт только этих брендов.</a:t>
            </a:r>
            <a:endParaRPr lang="ru-RU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5D39F1-F5C2-7BB4-6732-70B65DB13AF7}"/>
              </a:ext>
            </a:extLst>
          </p:cNvPr>
          <p:cNvSpPr txBox="1"/>
          <p:nvPr/>
        </p:nvSpPr>
        <p:spPr>
          <a:xfrm>
            <a:off x="392660" y="3301699"/>
            <a:ext cx="9282282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2000" b="1" kern="0" dirty="0">
                <a:solidFill>
                  <a:srgbClr val="262626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Указан код ТН ВЭД с исключением некоторых брендов.</a:t>
            </a: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DFC9DA-68F7-307A-A5F9-BE59E30AF6EE}"/>
              </a:ext>
            </a:extLst>
          </p:cNvPr>
          <p:cNvSpPr txBox="1"/>
          <p:nvPr/>
        </p:nvSpPr>
        <p:spPr>
          <a:xfrm>
            <a:off x="962928" y="3881200"/>
            <a:ext cx="6411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rgbClr val="262626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Параллельный импорт разрешён для всей продукции этой категории, кроме названных брендов.</a:t>
            </a:r>
            <a:endParaRPr lang="ru-RU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EAB5B5-A715-61F2-96F1-22C5FD332DEF}"/>
              </a:ext>
            </a:extLst>
          </p:cNvPr>
          <p:cNvSpPr txBox="1"/>
          <p:nvPr/>
        </p:nvSpPr>
        <p:spPr>
          <a:xfrm>
            <a:off x="392661" y="4946132"/>
            <a:ext cx="6096000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2000" b="1" kern="0" dirty="0">
                <a:solidFill>
                  <a:srgbClr val="262626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Указан только код ТН ВЭД.</a:t>
            </a: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92A808-62C6-A4DC-E4A5-ECA370A62DD5}"/>
              </a:ext>
            </a:extLst>
          </p:cNvPr>
          <p:cNvSpPr txBox="1"/>
          <p:nvPr/>
        </p:nvSpPr>
        <p:spPr>
          <a:xfrm>
            <a:off x="962928" y="5471303"/>
            <a:ext cx="6489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rgbClr val="262626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Параллельный импорт разрешён для всей без исключения продукции, относящейся к этому коду. </a:t>
            </a:r>
            <a:endParaRPr lang="ru-RU" sz="2000" dirty="0"/>
          </a:p>
        </p:txBody>
      </p:sp>
      <p:pic>
        <p:nvPicPr>
          <p:cNvPr id="27" name="Рисунок 26" descr="Изображение выглядит как шаблон, шов&#10;&#10;Автоматически созданное описание">
            <a:extLst>
              <a:ext uri="{FF2B5EF4-FFF2-40B4-BE49-F238E27FC236}">
                <a16:creationId xmlns:a16="http://schemas.microsoft.com/office/drawing/2014/main" id="{54B65A6A-5FFC-6F14-DC6C-6F07FFB55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839" y="3321689"/>
            <a:ext cx="2857500" cy="28575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AEA7FA-315E-26E3-B7F6-DD79C94F4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39A4E0-2278-3EBF-440B-7481A23E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62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8809B6-4502-71B6-1281-70A04F61B1E1}"/>
              </a:ext>
            </a:extLst>
          </p:cNvPr>
          <p:cNvSpPr txBox="1"/>
          <p:nvPr/>
        </p:nvSpPr>
        <p:spPr>
          <a:xfrm>
            <a:off x="251351" y="512207"/>
            <a:ext cx="4906297" cy="643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3500" b="1" kern="0" dirty="0">
                <a:solidFill>
                  <a:srgbClr val="90222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Никакого контрафакта</a:t>
            </a:r>
            <a:endParaRPr lang="ru-RU" sz="3500" kern="100" dirty="0">
              <a:solidFill>
                <a:srgbClr val="90222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D3FA40-B07C-4F74-8316-543A98EDFEC6}"/>
              </a:ext>
            </a:extLst>
          </p:cNvPr>
          <p:cNvSpPr txBox="1"/>
          <p:nvPr/>
        </p:nvSpPr>
        <p:spPr>
          <a:xfrm>
            <a:off x="251351" y="1496428"/>
            <a:ext cx="10031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rgbClr val="262626"/>
                </a:solidFill>
                <a:effectLst/>
                <a:latin typeface="stk"/>
                <a:ea typeface="Times New Roman" panose="02020603050405020304" pitchFamily="18" charset="0"/>
                <a:cs typeface="Times New Roman" panose="02020603050405020304" pitchFamily="18" charset="0"/>
              </a:rPr>
              <a:t>На таможне нужно подтвердить, что товар оригинальный и приобрели вы его легально.</a:t>
            </a:r>
            <a:endParaRPr lang="ru-RU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F46F0-0687-3599-BE08-3A66FA593190}"/>
              </a:ext>
            </a:extLst>
          </p:cNvPr>
          <p:cNvSpPr txBox="1"/>
          <p:nvPr/>
        </p:nvSpPr>
        <p:spPr>
          <a:xfrm>
            <a:off x="1612490" y="2178207"/>
            <a:ext cx="5209651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Постановление </a:t>
            </a:r>
            <a:r>
              <a:rPr lang="ru-RU" sz="20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5ААС </a:t>
            </a:r>
            <a:r>
              <a:rPr lang="ru-RU" sz="2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 11.01.2023 N 05АП-7426/2022 по делу N А51-15187/2022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аукцион, закон, предложение, судья, молоток значок">
            <a:extLst>
              <a:ext uri="{FF2B5EF4-FFF2-40B4-BE49-F238E27FC236}">
                <a16:creationId xmlns:a16="http://schemas.microsoft.com/office/drawing/2014/main" id="{A7FF8901-4997-87DE-EEDA-512052BC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1" y="1949375"/>
            <a:ext cx="1064942" cy="10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BF5F85-FC50-91E4-C44E-62C5BF35818F}"/>
              </a:ext>
            </a:extLst>
          </p:cNvPr>
          <p:cNvSpPr txBox="1"/>
          <p:nvPr/>
        </p:nvSpPr>
        <p:spPr>
          <a:xfrm>
            <a:off x="251352" y="3278428"/>
            <a:ext cx="9226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Нормативные акты, регулирующие параллельный импорт применительно к спорным товарам, которые являются контрафактными.</a:t>
            </a:r>
            <a:endParaRPr lang="ru-RU" sz="2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B300D5-6883-2BD4-E66F-3C2AF04C2308}"/>
              </a:ext>
            </a:extLst>
          </p:cNvPr>
          <p:cNvSpPr txBox="1"/>
          <p:nvPr/>
        </p:nvSpPr>
        <p:spPr>
          <a:xfrm>
            <a:off x="251351" y="4330491"/>
            <a:ext cx="922694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Импортер обязан удостовериться, что лицо, реализующее товар, имеет соответствующие права, и что приобретаемая продукция не является контрафактной, а также принять все необходимые меры для приобретения такого права в целях последующего использования продукции с товарным знаком в предпринимательских целях.</a:t>
            </a:r>
            <a:endParaRPr lang="ru-RU" sz="22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3DD6675-929B-E026-691C-C35476D4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805" y="3465825"/>
            <a:ext cx="2161843" cy="21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45EBE7-1693-35F9-0EA9-41040B4D9E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C06A9E-F5B7-1119-4C75-67DBB1A7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7161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B2EFA5-777D-79D5-2630-F9BC2E84C3D6}"/>
              </a:ext>
            </a:extLst>
          </p:cNvPr>
          <p:cNvSpPr txBox="1"/>
          <p:nvPr/>
        </p:nvSpPr>
        <p:spPr>
          <a:xfrm>
            <a:off x="486645" y="257829"/>
            <a:ext cx="5116485" cy="643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3500" b="1" kern="0" dirty="0">
                <a:solidFill>
                  <a:srgbClr val="90222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Что нужно учитывать</a:t>
            </a:r>
            <a:endParaRPr lang="ru-RU" sz="3500" kern="100" dirty="0">
              <a:solidFill>
                <a:srgbClr val="90222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76552-CE40-218C-7957-C71F661811FB}"/>
              </a:ext>
            </a:extLst>
          </p:cNvPr>
          <p:cNvSpPr txBox="1"/>
          <p:nvPr/>
        </p:nvSpPr>
        <p:spPr>
          <a:xfrm>
            <a:off x="1007458" y="944111"/>
            <a:ext cx="74921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Выбор юрисдикции при создании транзитного общества</a:t>
            </a:r>
            <a:endParaRPr lang="ru-RU" sz="2200" b="1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5D00854-90B3-D1DB-2236-36C0A048BCA7}"/>
              </a:ext>
            </a:extLst>
          </p:cNvPr>
          <p:cNvGrpSpPr/>
          <p:nvPr/>
        </p:nvGrpSpPr>
        <p:grpSpPr>
          <a:xfrm>
            <a:off x="1048614" y="1252283"/>
            <a:ext cx="6732751" cy="1096953"/>
            <a:chOff x="1060315" y="1624052"/>
            <a:chExt cx="8341810" cy="1365559"/>
          </a:xfrm>
        </p:grpSpPr>
        <p:pic>
          <p:nvPicPr>
            <p:cNvPr id="1042" name="Picture 18" descr="Сербия, флаг, флаги значок">
              <a:extLst>
                <a:ext uri="{FF2B5EF4-FFF2-40B4-BE49-F238E27FC236}">
                  <a16:creationId xmlns:a16="http://schemas.microsoft.com/office/drawing/2014/main" id="{87A45AEF-C91A-5C9A-5A4C-F84BA3714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802" y="1624052"/>
              <a:ext cx="1147157" cy="136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F5AC118F-8CBC-8A84-BC8E-3EC2BA60A8AE}"/>
                </a:ext>
              </a:extLst>
            </p:cNvPr>
            <p:cNvGrpSpPr/>
            <p:nvPr/>
          </p:nvGrpSpPr>
          <p:grpSpPr>
            <a:xfrm>
              <a:off x="1060315" y="1916010"/>
              <a:ext cx="8341810" cy="793624"/>
              <a:chOff x="1060315" y="1916010"/>
              <a:chExt cx="8341810" cy="793624"/>
            </a:xfrm>
          </p:grpSpPr>
          <p:pic>
            <p:nvPicPr>
              <p:cNvPr id="1032" name="Picture 8" descr="Узбекистан значок">
                <a:extLst>
                  <a:ext uri="{FF2B5EF4-FFF2-40B4-BE49-F238E27FC236}">
                    <a16:creationId xmlns:a16="http://schemas.microsoft.com/office/drawing/2014/main" id="{193EB9DE-9738-8EA1-06BE-87A2D7EE54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9011" y="1927990"/>
                <a:ext cx="1191075" cy="781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Турция значок">
                <a:extLst>
                  <a:ext uri="{FF2B5EF4-FFF2-40B4-BE49-F238E27FC236}">
                    <a16:creationId xmlns:a16="http://schemas.microsoft.com/office/drawing/2014/main" id="{D0740232-EE01-4C10-84C2-2BE10BD69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0315" y="1927992"/>
                <a:ext cx="1191074" cy="781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Кыргызстан значок">
                <a:extLst>
                  <a:ext uri="{FF2B5EF4-FFF2-40B4-BE49-F238E27FC236}">
                    <a16:creationId xmlns:a16="http://schemas.microsoft.com/office/drawing/2014/main" id="{1620013D-5240-D605-1D01-E8A8461F25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0465" y="1916010"/>
                <a:ext cx="1191074" cy="781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Организации, Арабская, Эмираты значок">
                <a:extLst>
                  <a:ext uri="{FF2B5EF4-FFF2-40B4-BE49-F238E27FC236}">
                    <a16:creationId xmlns:a16="http://schemas.microsoft.com/office/drawing/2014/main" id="{14A72048-3174-5E26-D44B-92420F441B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3372" y="1927990"/>
                <a:ext cx="1191075" cy="781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Китай значок">
                <a:extLst>
                  <a:ext uri="{FF2B5EF4-FFF2-40B4-BE49-F238E27FC236}">
                    <a16:creationId xmlns:a16="http://schemas.microsoft.com/office/drawing/2014/main" id="{8F72A200-3FA6-2380-548F-C6F2ABECDE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7557" y="1951948"/>
                <a:ext cx="1154568" cy="757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Армения значок">
                <a:extLst>
                  <a:ext uri="{FF2B5EF4-FFF2-40B4-BE49-F238E27FC236}">
                    <a16:creationId xmlns:a16="http://schemas.microsoft.com/office/drawing/2014/main" id="{D16928EC-2053-8D43-3F0E-17C53A8B91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1919" y="1916010"/>
                <a:ext cx="1191074" cy="781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3325A30-06B3-D3D2-FD6C-AAE861C44504}"/>
              </a:ext>
            </a:extLst>
          </p:cNvPr>
          <p:cNvSpPr txBox="1"/>
          <p:nvPr/>
        </p:nvSpPr>
        <p:spPr>
          <a:xfrm>
            <a:off x="973700" y="2348352"/>
            <a:ext cx="75259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Необходимость отслеживания изменения перечня товаров</a:t>
            </a:r>
            <a:endParaRPr lang="ru-RU" sz="2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A27D57-0E64-7B0B-DA3A-B3942AC201A5}"/>
              </a:ext>
            </a:extLst>
          </p:cNvPr>
          <p:cNvSpPr txBox="1"/>
          <p:nvPr/>
        </p:nvSpPr>
        <p:spPr>
          <a:xfrm>
            <a:off x="973700" y="5558158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еобходимость маркировки товара</a:t>
            </a:r>
            <a:endParaRPr lang="ru-RU" sz="2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9860EB-A6FA-5E65-74B3-AC428C0134C3}"/>
              </a:ext>
            </a:extLst>
          </p:cNvPr>
          <p:cNvSpPr txBox="1"/>
          <p:nvPr/>
        </p:nvSpPr>
        <p:spPr>
          <a:xfrm>
            <a:off x="973701" y="6088797"/>
            <a:ext cx="85832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Проверка на контрафакт (подтверждение оригинальности товара) </a:t>
            </a:r>
            <a:endParaRPr lang="ru-RU" sz="2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7C5D93-8998-DCE9-7B96-CA897AC204E7}"/>
              </a:ext>
            </a:extLst>
          </p:cNvPr>
          <p:cNvSpPr txBox="1"/>
          <p:nvPr/>
        </p:nvSpPr>
        <p:spPr>
          <a:xfrm>
            <a:off x="1012755" y="2829191"/>
            <a:ext cx="11046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Последние изменения перечня (приказ Минпромторга РФ от 02.03.2023 № 684)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E12D6B-D6D4-4F1E-476E-3910D923E07A}"/>
              </a:ext>
            </a:extLst>
          </p:cNvPr>
          <p:cNvSpPr txBox="1"/>
          <p:nvPr/>
        </p:nvSpPr>
        <p:spPr>
          <a:xfrm>
            <a:off x="1057876" y="3642705"/>
            <a:ext cx="5351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Увеличено число брендов нефтепродуктов и минерального топлива</a:t>
            </a:r>
            <a:endParaRPr lang="ru-RU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1F549B-9365-F77D-A039-3184496C03B1}"/>
              </a:ext>
            </a:extLst>
          </p:cNvPr>
          <p:cNvSpPr txBox="1"/>
          <p:nvPr/>
        </p:nvSpPr>
        <p:spPr>
          <a:xfrm>
            <a:off x="1057876" y="4143739"/>
            <a:ext cx="5398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Включены некоторые бренды автомобилей и запасных частей</a:t>
            </a:r>
            <a:endParaRPr lang="ru-RU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0C7BF8-0A91-5D4D-EA67-9ACED44F6365}"/>
              </a:ext>
            </a:extLst>
          </p:cNvPr>
          <p:cNvSpPr txBox="1"/>
          <p:nvPr/>
        </p:nvSpPr>
        <p:spPr>
          <a:xfrm>
            <a:off x="1048614" y="4630311"/>
            <a:ext cx="5500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Добавлены бренды игрушек, разрешенные к параллельному импорту</a:t>
            </a:r>
            <a:endParaRPr lang="ru-RU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EC1F36-5786-5635-9E36-5B12AB0C6A98}"/>
              </a:ext>
            </a:extLst>
          </p:cNvPr>
          <p:cNvSpPr txBox="1"/>
          <p:nvPr/>
        </p:nvSpPr>
        <p:spPr>
          <a:xfrm>
            <a:off x="1071420" y="5184704"/>
            <a:ext cx="5385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Широкий перечень товаров </a:t>
            </a:r>
            <a:r>
              <a:rPr lang="en-US" sz="1600" dirty="0"/>
              <a:t>IKEA</a:t>
            </a:r>
            <a:endParaRPr lang="ru-RU" sz="1600" dirty="0"/>
          </a:p>
        </p:txBody>
      </p:sp>
      <p:pic>
        <p:nvPicPr>
          <p:cNvPr id="1050" name="Picture 26" descr="фильм, основные, важно, мультимедиа, видео, плеер, играть, пользовательский интерфейс значок">
            <a:extLst>
              <a:ext uri="{FF2B5EF4-FFF2-40B4-BE49-F238E27FC236}">
                <a16:creationId xmlns:a16="http://schemas.microsoft.com/office/drawing/2014/main" id="{09572FBB-2E75-975A-51F9-C687D0E11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5" y="882208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фильм, основные, важно, мультимедиа, видео, плеер, играть, пользовательский интерфейс значок">
            <a:extLst>
              <a:ext uri="{FF2B5EF4-FFF2-40B4-BE49-F238E27FC236}">
                <a16:creationId xmlns:a16="http://schemas.microsoft.com/office/drawing/2014/main" id="{5F9DF0F8-08E1-A76E-A1F9-0F9B1646F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5" y="2280960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" name="Таблица 45">
            <a:extLst>
              <a:ext uri="{FF2B5EF4-FFF2-40B4-BE49-F238E27FC236}">
                <a16:creationId xmlns:a16="http://schemas.microsoft.com/office/drawing/2014/main" id="{1F2D909C-605C-7106-E65B-5892F775900B}"/>
              </a:ext>
            </a:extLst>
          </p:cNvPr>
          <p:cNvGraphicFramePr>
            <a:graphicFrameLocks noGrp="1"/>
          </p:cNvGraphicFramePr>
          <p:nvPr/>
        </p:nvGraphicFramePr>
        <p:xfrm>
          <a:off x="1079934" y="3279072"/>
          <a:ext cx="10797851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5921">
                  <a:extLst>
                    <a:ext uri="{9D8B030D-6E8A-4147-A177-3AD203B41FA5}">
                      <a16:colId xmlns:a16="http://schemas.microsoft.com/office/drawing/2014/main" val="3224012926"/>
                    </a:ext>
                  </a:extLst>
                </a:gridCol>
                <a:gridCol w="5351930">
                  <a:extLst>
                    <a:ext uri="{9D8B030D-6E8A-4147-A177-3AD203B41FA5}">
                      <a16:colId xmlns:a16="http://schemas.microsoft.com/office/drawing/2014/main" val="16754315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Расширение Перечня  </a:t>
                      </a:r>
                      <a:endParaRPr lang="ru-RU" sz="1600" dirty="0"/>
                    </a:p>
                  </a:txBody>
                  <a:tcPr>
                    <a:solidFill>
                      <a:srgbClr val="9022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Перечня</a:t>
                      </a:r>
                      <a:endParaRPr lang="ru-RU" sz="1600" dirty="0"/>
                    </a:p>
                  </a:txBody>
                  <a:tcPr>
                    <a:solidFill>
                      <a:srgbClr val="9022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23823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E4FEEC9B-49F1-BD4F-989D-1717F05CDBF6}"/>
              </a:ext>
            </a:extLst>
          </p:cNvPr>
          <p:cNvSpPr txBox="1"/>
          <p:nvPr/>
        </p:nvSpPr>
        <p:spPr>
          <a:xfrm>
            <a:off x="6558529" y="3701663"/>
            <a:ext cx="5297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Исключены бренды некоторых детских товаров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EDB5C6-2C4B-D2F8-73AF-D85E5612C85A}"/>
              </a:ext>
            </a:extLst>
          </p:cNvPr>
          <p:cNvSpPr txBox="1"/>
          <p:nvPr/>
        </p:nvSpPr>
        <p:spPr>
          <a:xfrm>
            <a:off x="6558529" y="4133831"/>
            <a:ext cx="5209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Расширен перечень брендов одежды и обуви, которые </a:t>
            </a:r>
            <a:r>
              <a:rPr lang="ru-RU" sz="1600" b="1" dirty="0"/>
              <a:t>нельзя </a:t>
            </a:r>
            <a:r>
              <a:rPr lang="ru-RU" sz="1600" dirty="0"/>
              <a:t>ввозить по параллельному импорту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BD156DD7-EF55-92C4-8264-205ECA6E2DBE}"/>
              </a:ext>
            </a:extLst>
          </p:cNvPr>
          <p:cNvCxnSpPr>
            <a:cxnSpLocks/>
          </p:cNvCxnSpPr>
          <p:nvPr/>
        </p:nvCxnSpPr>
        <p:spPr>
          <a:xfrm>
            <a:off x="1071420" y="5585065"/>
            <a:ext cx="10784306" cy="0"/>
          </a:xfrm>
          <a:prstGeom prst="line">
            <a:avLst/>
          </a:prstGeom>
          <a:ln>
            <a:solidFill>
              <a:srgbClr val="902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6" descr="фильм, основные, важно, мультимедиа, видео, плеер, играть, пользовательский интерфейс значок">
            <a:extLst>
              <a:ext uri="{FF2B5EF4-FFF2-40B4-BE49-F238E27FC236}">
                <a16:creationId xmlns:a16="http://schemas.microsoft.com/office/drawing/2014/main" id="{C6D16B51-8F43-F393-6633-4196A0D8C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9" y="5481288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6" descr="фильм, основные, важно, мультимедиа, видео, плеер, играть, пользовательский интерфейс значок">
            <a:extLst>
              <a:ext uri="{FF2B5EF4-FFF2-40B4-BE49-F238E27FC236}">
                <a16:creationId xmlns:a16="http://schemas.microsoft.com/office/drawing/2014/main" id="{F16DB3B6-D43E-D38A-9313-53864ADC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9" y="6013528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247E37-DD43-6528-427F-F61FA8DD00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B8340F-355B-E404-1ADC-EDCFA5E0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670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1">
            <a:extLst>
              <a:ext uri="{FF2B5EF4-FFF2-40B4-BE49-F238E27FC236}">
                <a16:creationId xmlns:a16="http://schemas.microsoft.com/office/drawing/2014/main" id="{FC66F701-3F24-4221-9A64-906DB67E3AB1}"/>
              </a:ext>
            </a:extLst>
          </p:cNvPr>
          <p:cNvSpPr txBox="1"/>
          <p:nvPr/>
        </p:nvSpPr>
        <p:spPr>
          <a:xfrm>
            <a:off x="398382" y="356660"/>
            <a:ext cx="60486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67" normalizeH="0" baseline="0" noProof="0" dirty="0">
                <a:ln>
                  <a:noFill/>
                </a:ln>
                <a:solidFill>
                  <a:srgbClr val="90222D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Montserrat SemiBold" panose="00000700000000000000" charset="0"/>
                <a:sym typeface="+mn-lt"/>
              </a:rPr>
              <a:t>Спасибо за внимание! </a:t>
            </a:r>
            <a:endParaRPr kumimoji="0" lang="en-US" sz="3500" b="1" i="0" u="none" strike="noStrike" kern="1200" cap="none" spc="67" normalizeH="0" baseline="0" noProof="0" dirty="0">
              <a:ln>
                <a:noFill/>
              </a:ln>
              <a:solidFill>
                <a:srgbClr val="90222D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Montserrat SemiBold" panose="00000700000000000000" charset="0"/>
              <a:sym typeface="+mn-lt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6911982-6AFE-4006-8E69-39BF7E7C61F9}"/>
              </a:ext>
            </a:extLst>
          </p:cNvPr>
          <p:cNvSpPr/>
          <p:nvPr/>
        </p:nvSpPr>
        <p:spPr>
          <a:xfrm rot="10800000" flipH="1" flipV="1">
            <a:off x="840622" y="1975768"/>
            <a:ext cx="2281325" cy="3151720"/>
          </a:xfrm>
          <a:prstGeom prst="rect">
            <a:avLst/>
          </a:prstGeom>
          <a:solidFill>
            <a:srgbClr val="902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D8543-43C5-5F85-2191-4B60235EE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6784" r="24394" b="43018"/>
          <a:stretch/>
        </p:blipFill>
        <p:spPr>
          <a:xfrm>
            <a:off x="429794" y="1494324"/>
            <a:ext cx="2622837" cy="35723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B1A22D-E5F5-A1EE-BD42-E8197BD6DF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6F380A-3A6D-4E88-C0EE-D3151B224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6" y="2714857"/>
            <a:ext cx="2506810" cy="2506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AB7EB-53E7-AF00-52E4-21046D9A0BD6}"/>
              </a:ext>
            </a:extLst>
          </p:cNvPr>
          <p:cNvSpPr txBox="1"/>
          <p:nvPr/>
        </p:nvSpPr>
        <p:spPr>
          <a:xfrm>
            <a:off x="3422718" y="2714857"/>
            <a:ext cx="55760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8A1A25"/>
                </a:solidFill>
              </a:rPr>
              <a:t>ТАТЬЯНА ГОНЧАРОВА</a:t>
            </a:r>
          </a:p>
          <a:p>
            <a:r>
              <a:rPr lang="ru-RU" sz="2000" dirty="0">
                <a:cs typeface="Calibri" panose="020F0502020204030204" pitchFamily="34" charset="0"/>
              </a:rPr>
              <a:t>адвокат, 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эксперт Комиссии Общественной палаты РФ по ЖКХ, строительству и дорогам, </a:t>
            </a:r>
            <a:r>
              <a:rPr lang="ru-RU" sz="2000" dirty="0">
                <a:cs typeface="Calibri" panose="020F0502020204030204" pitchFamily="34" charset="0"/>
              </a:rPr>
              <a:t>управляющий партнер, руководитель практики M&amp;A и защиты личных активов ЮК «</a:t>
            </a:r>
            <a:r>
              <a:rPr lang="ru-RU" sz="2000" dirty="0" err="1">
                <a:cs typeface="Calibri" panose="020F0502020204030204" pitchFamily="34" charset="0"/>
              </a:rPr>
              <a:t>ЛексПроф</a:t>
            </a:r>
            <a:r>
              <a:rPr lang="ru-RU" sz="2000" dirty="0">
                <a:cs typeface="Calibri" panose="020F0502020204030204" pitchFamily="34" charset="0"/>
              </a:rPr>
              <a:t>»</a:t>
            </a:r>
          </a:p>
          <a:p>
            <a:endParaRPr lang="ru-RU" sz="1000" b="1" dirty="0">
              <a:cs typeface="Calibri" panose="020F0502020204030204" pitchFamily="34" charset="0"/>
            </a:endParaRPr>
          </a:p>
          <a:p>
            <a:r>
              <a:rPr lang="en-US" sz="2000" b="1" dirty="0">
                <a:cs typeface="Calibri" panose="020F0502020204030204" pitchFamily="34" charset="0"/>
              </a:rPr>
              <a:t>t.goncharova@lexprof.ru</a:t>
            </a:r>
          </a:p>
          <a:p>
            <a:r>
              <a:rPr lang="en-US" sz="2000" b="1" dirty="0">
                <a:cs typeface="Calibri" panose="020F0502020204030204" pitchFamily="34" charset="0"/>
              </a:rPr>
              <a:t>+7 913 771 51 41</a:t>
            </a:r>
          </a:p>
        </p:txBody>
      </p:sp>
    </p:spTree>
    <p:extLst>
      <p:ext uri="{BB962C8B-B14F-4D97-AF65-F5344CB8AC3E}">
        <p14:creationId xmlns:p14="http://schemas.microsoft.com/office/powerpoint/2010/main" val="385493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73E97D98-DD81-8E30-ACC2-F728FE25AEF8}"/>
              </a:ext>
            </a:extLst>
          </p:cNvPr>
          <p:cNvSpPr/>
          <p:nvPr/>
        </p:nvSpPr>
        <p:spPr>
          <a:xfrm rot="10800000" flipH="1" flipV="1">
            <a:off x="183508" y="780771"/>
            <a:ext cx="6657239" cy="3301425"/>
          </a:xfrm>
          <a:prstGeom prst="rect">
            <a:avLst/>
          </a:prstGeom>
          <a:solidFill>
            <a:srgbClr val="902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4B93251-3507-98C1-4BBB-5F2DA443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43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C8744-F220-4A66-BD80-818B73176CB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262FB-BDB2-49D7-DCBC-FA102877E46A}"/>
              </a:ext>
            </a:extLst>
          </p:cNvPr>
          <p:cNvSpPr txBox="1"/>
          <p:nvPr/>
        </p:nvSpPr>
        <p:spPr>
          <a:xfrm>
            <a:off x="8177842" y="780771"/>
            <a:ext cx="3956296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baseline="0" noProof="0" dirty="0">
                <a:ln>
                  <a:noFill/>
                </a:ln>
                <a:solidFill>
                  <a:srgbClr val="8A1A25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Юридическая компания «ЛексПроф»    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Основана в 2012 г.      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Команда  - 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человек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745FBE-6FD4-83A3-341B-CE6854C78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842" y="126317"/>
            <a:ext cx="2002626" cy="69656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AD87F2-9501-28FC-7B37-A6C8F9894280}"/>
              </a:ext>
            </a:extLst>
          </p:cNvPr>
          <p:cNvSpPr/>
          <p:nvPr/>
        </p:nvSpPr>
        <p:spPr>
          <a:xfrm>
            <a:off x="8268600" y="1711469"/>
            <a:ext cx="3614467" cy="1157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168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Chambers Europe Russian Regions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168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 – 2021 гг. </a:t>
            </a:r>
          </a:p>
          <a:p>
            <a:pPr marL="857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8572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Предпринимательское право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857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85725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Разрешение споров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58133D-A19D-A1C0-987B-C37C8B771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86" y="1913778"/>
            <a:ext cx="684000" cy="22119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D5DBD5-51CC-2766-15AD-BC5D074EB76E}"/>
              </a:ext>
            </a:extLst>
          </p:cNvPr>
          <p:cNvSpPr/>
          <p:nvPr/>
        </p:nvSpPr>
        <p:spPr>
          <a:xfrm>
            <a:off x="183507" y="4322027"/>
            <a:ext cx="3314702" cy="2242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6938"/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Право-300  </a:t>
            </a:r>
          </a:p>
          <a:p>
            <a:pPr marL="896938"/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2016 – 2022 </a:t>
            </a:r>
            <a:r>
              <a:rPr lang="ru-RU" sz="14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        </a:t>
            </a:r>
          </a:p>
          <a:p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арбитражное судопроизводство</a:t>
            </a: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High Market;</a:t>
            </a:r>
          </a:p>
          <a:p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банкротство (включая споры); </a:t>
            </a:r>
          </a:p>
          <a:p>
            <a:pPr marL="0" indent="0">
              <a:buFontTx/>
              <a:buNone/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налоговое консультирование и споры;</a:t>
            </a:r>
          </a:p>
          <a:p>
            <a:pPr marL="0" indent="0">
              <a:buFontTx/>
              <a:buNone/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разрешение споров в судах общей юрисдикции;</a:t>
            </a:r>
          </a:p>
          <a:p>
            <a:pPr marL="0" indent="0">
              <a:buFontTx/>
              <a:buNone/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судебное представительство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1496AC-9AA8-F30B-8FA6-F8A194725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" y="4413301"/>
            <a:ext cx="738399" cy="46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6E1E8F-80C2-9F42-E693-EA1378114D7B}"/>
              </a:ext>
            </a:extLst>
          </p:cNvPr>
          <p:cNvSpPr/>
          <p:nvPr/>
        </p:nvSpPr>
        <p:spPr>
          <a:xfrm>
            <a:off x="3605847" y="4322027"/>
            <a:ext cx="4423003" cy="2242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6938">
              <a:tabLst>
                <a:tab pos="180975" algn="l"/>
              </a:tabLst>
            </a:pP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ИД </a:t>
            </a:r>
            <a:r>
              <a:rPr lang="ru-RU" sz="1400" b="1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КоммерсантЪ</a:t>
            </a: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896938">
              <a:tabLst>
                <a:tab pos="180975" algn="l"/>
              </a:tabLst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“Лидеры рынка юридических услуг России”</a:t>
            </a:r>
          </a:p>
          <a:p>
            <a:pPr marL="896938">
              <a:tabLst>
                <a:tab pos="180975" algn="l"/>
              </a:tabLst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2021-2023 </a:t>
            </a:r>
            <a:r>
              <a:rPr lang="ru-RU" sz="14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>
              <a:tabLst>
                <a:tab pos="180975" algn="l"/>
              </a:tabLst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банкротство ЮЛ и ФЛ (</a:t>
            </a:r>
            <a:r>
              <a:rPr lang="ru-RU" sz="1400" b="1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band</a:t>
            </a: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); </a:t>
            </a:r>
          </a:p>
          <a:p>
            <a:pPr>
              <a:tabLst>
                <a:tab pos="180975" algn="l"/>
              </a:tabLst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арбитражное судопроизводство. Разрешение коммерческих и корпоративных споров: </a:t>
            </a: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High-End </a:t>
            </a: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400" b="1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band</a:t>
            </a: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pPr>
              <a:tabLst>
                <a:tab pos="180975" algn="l"/>
              </a:tabLst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налоговое право; </a:t>
            </a:r>
          </a:p>
          <a:p>
            <a:pPr>
              <a:tabLst>
                <a:tab pos="180975" algn="l"/>
              </a:tabLst>
            </a:pP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разрешение споров в судах общей юрисдикции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B010425-B3D0-171A-70D0-ACC86A781E7D}"/>
              </a:ext>
            </a:extLst>
          </p:cNvPr>
          <p:cNvSpPr/>
          <p:nvPr/>
        </p:nvSpPr>
        <p:spPr>
          <a:xfrm>
            <a:off x="8252246" y="2996157"/>
            <a:ext cx="3613384" cy="1416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6938"/>
            <a:r>
              <a:rPr lang="en-US" sz="1400" b="1" dirty="0">
                <a:solidFill>
                  <a:schemeClr val="dk1"/>
                </a:solidFill>
              </a:rPr>
              <a:t>Forbes Club Legal Research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endParaRPr lang="ru-RU" sz="1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896938"/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2021-2022 </a:t>
            </a:r>
            <a:r>
              <a:rPr lang="en-US" sz="14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г.г</a:t>
            </a:r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ru-RU" sz="1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85725"/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рекомендованная компания в категории “Антикризисное управление: </a:t>
            </a: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Предотвращение привлечения к субсидиарной ответственности</a:t>
            </a: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F7B9BA2-D454-4535-0DBF-DE3FD6A6B7F5}"/>
              </a:ext>
            </a:extLst>
          </p:cNvPr>
          <p:cNvSpPr/>
          <p:nvPr/>
        </p:nvSpPr>
        <p:spPr>
          <a:xfrm>
            <a:off x="8253142" y="4619609"/>
            <a:ext cx="3628303" cy="1945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6938"/>
            <a:r>
              <a:rPr lang="en-US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RAA Legal Guide </a:t>
            </a: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2022/2023</a:t>
            </a:r>
          </a:p>
          <a:p>
            <a:pPr marL="896938"/>
            <a:endParaRPr lang="ru-RU" sz="1000" b="1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85725"/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отмечены как </a:t>
            </a:r>
            <a:r>
              <a:rPr lang="ru-RU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УСТОЙЧИВАЯ ПРАКТИКА:</a:t>
            </a:r>
            <a:endParaRPr lang="ru-RU" sz="1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85725"/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банкротство и реструктуризация </a:t>
            </a:r>
          </a:p>
          <a:p>
            <a:pPr marL="85725">
              <a:buFontTx/>
              <a:buChar char="-"/>
            </a:pPr>
            <a:r>
              <a:rPr lang="en-US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разрешение споров/судебная практика (государственные суды)</a:t>
            </a:r>
            <a:endParaRPr lang="ru-RU" sz="14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DB468E-5049-0021-C3AA-1CE17C85EF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74" y="4413301"/>
            <a:ext cx="612000" cy="6465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81C551-EE7F-0490-4F2F-FE99C81DBB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86" y="3143823"/>
            <a:ext cx="720000" cy="203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B7BCB07-FB10-AAE7-457E-4860287274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86" y="4873177"/>
            <a:ext cx="720000" cy="3732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B5453A-C043-F4CA-1D52-9CBF3015CB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21873" r="1867" b="8870"/>
          <a:stretch/>
        </p:blipFill>
        <p:spPr>
          <a:xfrm>
            <a:off x="241543" y="187053"/>
            <a:ext cx="7845633" cy="38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3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17E03B-DA4E-2213-C0EA-51D6D943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4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2190D1D-93F2-483A-827B-1618754726F7}"/>
              </a:ext>
            </a:extLst>
          </p:cNvPr>
          <p:cNvSpPr txBox="1">
            <a:spLocks/>
          </p:cNvSpPr>
          <p:nvPr/>
        </p:nvSpPr>
        <p:spPr>
          <a:xfrm>
            <a:off x="342086" y="381768"/>
            <a:ext cx="9723539" cy="844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br>
              <a:rPr lang="ru-RU" sz="3200" b="1" dirty="0">
                <a:solidFill>
                  <a:srgbClr val="90222D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90222D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Транспортная стратегия Российской Федерации</a:t>
            </a:r>
            <a:br>
              <a:rPr lang="ru-RU" sz="3200" b="1" dirty="0">
                <a:solidFill>
                  <a:srgbClr val="90222D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A1A25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C7E3216E-CB18-6475-AB5E-3E1319045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578893"/>
              </p:ext>
            </p:extLst>
          </p:nvPr>
        </p:nvGraphicFramePr>
        <p:xfrm>
          <a:off x="1842604" y="1490375"/>
          <a:ext cx="8905966" cy="5308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7780">
                  <a:extLst>
                    <a:ext uri="{9D8B030D-6E8A-4147-A177-3AD203B41FA5}">
                      <a16:colId xmlns:a16="http://schemas.microsoft.com/office/drawing/2014/main" val="4120251871"/>
                    </a:ext>
                  </a:extLst>
                </a:gridCol>
                <a:gridCol w="5478186">
                  <a:extLst>
                    <a:ext uri="{9D8B030D-6E8A-4147-A177-3AD203B41FA5}">
                      <a16:colId xmlns:a16="http://schemas.microsoft.com/office/drawing/2014/main" val="1072261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4000" dirty="0">
                          <a:latin typeface="+mn-lt"/>
                          <a:cs typeface="Times New Roman" panose="02020603050405020304" pitchFamily="18" charset="0"/>
                        </a:rPr>
                        <a:t>2008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  <a:cs typeface="Times New Roman" panose="02020603050405020304" pitchFamily="18" charset="0"/>
                        </a:rPr>
                        <a:t>Распоряжение Правительства РФ от </a:t>
                      </a:r>
                      <a:r>
                        <a:rPr lang="ru-RU" sz="2000" u="sng" dirty="0">
                          <a:latin typeface="+mn-lt"/>
                          <a:cs typeface="Times New Roman" panose="02020603050405020304" pitchFamily="18" charset="0"/>
                        </a:rPr>
                        <a:t>22.11.2008 </a:t>
                      </a:r>
                      <a:r>
                        <a:rPr lang="ru-RU" sz="2000" dirty="0">
                          <a:latin typeface="+mn-lt"/>
                          <a:cs typeface="Times New Roman" panose="02020603050405020304" pitchFamily="18" charset="0"/>
                        </a:rPr>
                        <a:t>N 1734-р «О Транспортной стратегии Российской Федерации»</a:t>
                      </a:r>
                    </a:p>
                    <a:p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009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dirty="0">
                          <a:latin typeface="+mn-lt"/>
                          <a:cs typeface="Times New Roman" panose="02020603050405020304" pitchFamily="18" charset="0"/>
                        </a:rPr>
                        <a:t>2014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  <a:cs typeface="Times New Roman" panose="02020603050405020304" pitchFamily="18" charset="0"/>
                        </a:rPr>
                        <a:t>Распоряжение Правительства РФ от </a:t>
                      </a:r>
                      <a:r>
                        <a:rPr lang="ru-RU" sz="2000" u="sng" dirty="0">
                          <a:latin typeface="+mn-lt"/>
                          <a:cs typeface="Times New Roman" panose="02020603050405020304" pitchFamily="18" charset="0"/>
                        </a:rPr>
                        <a:t>11.06.2014</a:t>
                      </a:r>
                      <a:r>
                        <a:rPr lang="ru-RU" sz="2000" dirty="0">
                          <a:latin typeface="+mn-lt"/>
                          <a:cs typeface="Times New Roman" panose="02020603050405020304" pitchFamily="18" charset="0"/>
                        </a:rPr>
                        <a:t> N 1032-р «О внесении изменений в Транспортную стратегию Российской Федерации, утв. распоряжением Правительства РФ от 22.11.2008 N 1734-р»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47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40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155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dirty="0">
                          <a:latin typeface="+mn-lt"/>
                          <a:cs typeface="Times New Roman" panose="02020603050405020304" pitchFamily="18" charset="0"/>
                        </a:rPr>
                        <a:t>2021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+mn-lt"/>
                          <a:cs typeface="Times New Roman" panose="02020603050405020304" pitchFamily="18" charset="0"/>
                        </a:rPr>
                        <a:t>Распоряжение Правительства РФ от </a:t>
                      </a:r>
                      <a:r>
                        <a:rPr lang="ru-RU" sz="2000" u="sng" dirty="0">
                          <a:latin typeface="+mn-lt"/>
                          <a:cs typeface="Times New Roman" panose="02020603050405020304" pitchFamily="18" charset="0"/>
                        </a:rPr>
                        <a:t>27.11.2021</a:t>
                      </a:r>
                      <a:r>
                        <a:rPr lang="ru-RU" sz="2000" dirty="0">
                          <a:latin typeface="+mn-lt"/>
                          <a:cs typeface="Times New Roman" panose="02020603050405020304" pitchFamily="18" charset="0"/>
                        </a:rPr>
                        <a:t> N 3363-р «О Транспортной стратегии Российской Федерации до 2030 года с прогнозом на период до 2035 года»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485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446821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379EE1E-7D2E-1A2C-1BBE-29A9AA6554B3}"/>
              </a:ext>
            </a:extLst>
          </p:cNvPr>
          <p:cNvCxnSpPr>
            <a:cxnSpLocks/>
          </p:cNvCxnSpPr>
          <p:nvPr/>
        </p:nvCxnSpPr>
        <p:spPr>
          <a:xfrm>
            <a:off x="342086" y="2611378"/>
            <a:ext cx="11507828" cy="0"/>
          </a:xfrm>
          <a:prstGeom prst="line">
            <a:avLst/>
          </a:prstGeom>
          <a:ln>
            <a:solidFill>
              <a:srgbClr val="902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3F3EB07-73C0-EE17-0C03-6DC72E603FFF}"/>
              </a:ext>
            </a:extLst>
          </p:cNvPr>
          <p:cNvCxnSpPr>
            <a:cxnSpLocks/>
          </p:cNvCxnSpPr>
          <p:nvPr/>
        </p:nvCxnSpPr>
        <p:spPr>
          <a:xfrm>
            <a:off x="157161" y="4688372"/>
            <a:ext cx="11507828" cy="0"/>
          </a:xfrm>
          <a:prstGeom prst="line">
            <a:avLst/>
          </a:prstGeom>
          <a:ln>
            <a:solidFill>
              <a:srgbClr val="902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нак умножения 10">
            <a:extLst>
              <a:ext uri="{FF2B5EF4-FFF2-40B4-BE49-F238E27FC236}">
                <a16:creationId xmlns:a16="http://schemas.microsoft.com/office/drawing/2014/main" id="{738E2D5B-AAA0-15F0-DD98-2AAA5C1F2D95}"/>
              </a:ext>
            </a:extLst>
          </p:cNvPr>
          <p:cNvSpPr/>
          <p:nvPr/>
        </p:nvSpPr>
        <p:spPr>
          <a:xfrm>
            <a:off x="586741" y="1850457"/>
            <a:ext cx="826283" cy="72731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нак умножения 11">
            <a:extLst>
              <a:ext uri="{FF2B5EF4-FFF2-40B4-BE49-F238E27FC236}">
                <a16:creationId xmlns:a16="http://schemas.microsoft.com/office/drawing/2014/main" id="{29536C54-C94D-CADF-6F37-B6CA5DFC664B}"/>
              </a:ext>
            </a:extLst>
          </p:cNvPr>
          <p:cNvSpPr/>
          <p:nvPr/>
        </p:nvSpPr>
        <p:spPr>
          <a:xfrm>
            <a:off x="705157" y="3286219"/>
            <a:ext cx="826283" cy="72731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16A91B-CF8D-EEEB-8915-7855311F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89" y="5153623"/>
            <a:ext cx="1160969" cy="9369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937F13-8899-756C-AFE7-2287D3A5E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4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01D1F4-89DD-1DFD-8C4D-88A128C4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5</a:t>
            </a:fld>
            <a:endParaRPr lang="ru-RU" dirty="0"/>
          </a:p>
        </p:txBody>
      </p:sp>
      <p:cxnSp>
        <p:nvCxnSpPr>
          <p:cNvPr id="5" name="直接连接符 131">
            <a:extLst>
              <a:ext uri="{FF2B5EF4-FFF2-40B4-BE49-F238E27FC236}">
                <a16:creationId xmlns:a16="http://schemas.microsoft.com/office/drawing/2014/main" id="{A1B17801-F2AE-6D22-014B-F9F42A793634}"/>
              </a:ext>
            </a:extLst>
          </p:cNvPr>
          <p:cNvCxnSpPr/>
          <p:nvPr/>
        </p:nvCxnSpPr>
        <p:spPr>
          <a:xfrm>
            <a:off x="678118" y="4581128"/>
            <a:ext cx="11137237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833C23-F1E1-CB43-FED2-3F4EC433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716" y="2532816"/>
            <a:ext cx="36579" cy="36091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22B4D6-6109-0C76-9480-F9D305B4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291" y="2532816"/>
            <a:ext cx="24386" cy="3310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6695B9-5DDF-9941-1C46-88EDA3BEABA5}"/>
              </a:ext>
            </a:extLst>
          </p:cNvPr>
          <p:cNvSpPr txBox="1"/>
          <p:nvPr/>
        </p:nvSpPr>
        <p:spPr>
          <a:xfrm>
            <a:off x="231551" y="2241915"/>
            <a:ext cx="38667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→"/>
            </a:pPr>
            <a:r>
              <a:rPr lang="ru-RU" b="1" dirty="0">
                <a:cs typeface="Arial" panose="020B0604020202020204" pitchFamily="34" charset="0"/>
              </a:rPr>
              <a:t>Постановление Правительства РФ от 15.10.2001 N 728 </a:t>
            </a:r>
          </a:p>
          <a:p>
            <a:pPr marL="265113"/>
            <a:r>
              <a:rPr lang="ru-RU" b="1" dirty="0">
                <a:cs typeface="Arial" panose="020B0604020202020204" pitchFamily="34" charset="0"/>
              </a:rPr>
              <a:t>"О Федеральной целевой программе "Развитие гражданской авиационной техники России на 2002 - 2010 г. и на период до 2015 г."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15A87C3-F3E1-D5A6-52B2-164DDD4B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1" y="254336"/>
            <a:ext cx="9723539" cy="1158804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90222D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90222D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</a:rPr>
              <a:t>Стратегии развития авиационной отрасли в России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90222D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rgbClr val="8A1A25"/>
                </a:solidFill>
              </a:rPr>
              <a:t> </a:t>
            </a:r>
          </a:p>
        </p:txBody>
      </p:sp>
      <p:sp>
        <p:nvSpPr>
          <p:cNvPr id="16" name="椭圆 137">
            <a:extLst>
              <a:ext uri="{FF2B5EF4-FFF2-40B4-BE49-F238E27FC236}">
                <a16:creationId xmlns:a16="http://schemas.microsoft.com/office/drawing/2014/main" id="{16EAF76D-2EA5-9B74-3C04-79844F6AE6A5}"/>
              </a:ext>
            </a:extLst>
          </p:cNvPr>
          <p:cNvSpPr/>
          <p:nvPr/>
        </p:nvSpPr>
        <p:spPr bwMode="auto">
          <a:xfrm>
            <a:off x="4002295" y="4446573"/>
            <a:ext cx="192000" cy="19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sp>
        <p:nvSpPr>
          <p:cNvPr id="18" name="椭圆 137">
            <a:extLst>
              <a:ext uri="{FF2B5EF4-FFF2-40B4-BE49-F238E27FC236}">
                <a16:creationId xmlns:a16="http://schemas.microsoft.com/office/drawing/2014/main" id="{EA8B1C57-29FE-47E3-A531-F2EC123A4AC2}"/>
              </a:ext>
            </a:extLst>
          </p:cNvPr>
          <p:cNvSpPr/>
          <p:nvPr/>
        </p:nvSpPr>
        <p:spPr bwMode="auto">
          <a:xfrm>
            <a:off x="8092613" y="4542573"/>
            <a:ext cx="192000" cy="19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E875DD-92EE-60C5-CE02-A97880348853}"/>
              </a:ext>
            </a:extLst>
          </p:cNvPr>
          <p:cNvSpPr txBox="1"/>
          <p:nvPr/>
        </p:nvSpPr>
        <p:spPr>
          <a:xfrm>
            <a:off x="4002295" y="2246761"/>
            <a:ext cx="41676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→"/>
            </a:pPr>
            <a:r>
              <a:rPr lang="ru-RU" b="1" dirty="0">
                <a:cs typeface="Arial" panose="020B0604020202020204" pitchFamily="34" charset="0"/>
              </a:rPr>
              <a:t>Распоряжение Правительства РФ от 24.12.2012 N 2509-р «Об утверждении государственной программы Российской Федерации "Развитие авиационной промышленности на 2013 - 2025 годы"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65EF51-BEFC-1B2B-F820-32F7884B490F}"/>
              </a:ext>
            </a:extLst>
          </p:cNvPr>
          <p:cNvSpPr txBox="1"/>
          <p:nvPr/>
        </p:nvSpPr>
        <p:spPr>
          <a:xfrm>
            <a:off x="8155778" y="2241915"/>
            <a:ext cx="37848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→"/>
            </a:pPr>
            <a:r>
              <a:rPr lang="ru-RU" b="1" dirty="0">
                <a:cs typeface="Arial" panose="020B0604020202020204" pitchFamily="34" charset="0"/>
              </a:rPr>
              <a:t>Распоряжение Правительства РФ от 25.06.2022 N 1693-р «Об утверждении комплексной программы развития авиационной отрасли Российской Федерации до 2030 года»</a:t>
            </a:r>
          </a:p>
        </p:txBody>
      </p:sp>
      <p:sp>
        <p:nvSpPr>
          <p:cNvPr id="23" name="AutoShape 4">
            <a:extLst>
              <a:ext uri="{FF2B5EF4-FFF2-40B4-BE49-F238E27FC236}">
                <a16:creationId xmlns:a16="http://schemas.microsoft.com/office/drawing/2014/main" id="{1884D921-8BC0-F4ED-6601-3D4E093FE0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03CE63-0602-66AA-0A5F-70366CB02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58" b="97011" l="10000" r="90000">
                        <a14:foregroundMark x1="39214" y1="68614" x2="49643" y2="70380"/>
                        <a14:foregroundMark x1="66571" y1="58832" x2="32786" y2="64810"/>
                        <a14:foregroundMark x1="60357" y1="71060" x2="57857" y2="77853"/>
                        <a14:foregroundMark x1="75000" y1="54348" x2="66286" y2="57065"/>
                        <a14:foregroundMark x1="64857" y1="26359" x2="65214" y2="46603"/>
                        <a14:foregroundMark x1="65214" y1="46603" x2="65214" y2="46603"/>
                        <a14:foregroundMark x1="20714" y1="51359" x2="27143" y2="71875"/>
                        <a14:foregroundMark x1="17286" y1="80842" x2="28143" y2="73913"/>
                        <a14:foregroundMark x1="28143" y1="73913" x2="28714" y2="73098"/>
                        <a14:foregroundMark x1="33857" y1="14538" x2="40429" y2="7201"/>
                        <a14:foregroundMark x1="40429" y1="7201" x2="49429" y2="3804"/>
                        <a14:foregroundMark x1="49429" y1="3804" x2="59286" y2="6793"/>
                        <a14:foregroundMark x1="59286" y1="6793" x2="62500" y2="10054"/>
                        <a14:foregroundMark x1="37786" y1="91576" x2="57643" y2="97011"/>
                        <a14:foregroundMark x1="57643" y1="97011" x2="63286" y2="86821"/>
                        <a14:foregroundMark x1="63286" y1="86821" x2="63286" y2="86549"/>
                        <a14:foregroundMark x1="28357" y1="90625" x2="42643" y2="78533"/>
                        <a14:foregroundMark x1="59714" y1="38587" x2="60000" y2="53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8472" y="4053520"/>
            <a:ext cx="4963418" cy="26093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CC2351-FC55-A1D8-0A24-904661646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5EFB24-134A-372F-64E6-5A1732D4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0580A65-267F-234D-39F0-97CBBBCF85D5}"/>
              </a:ext>
            </a:extLst>
          </p:cNvPr>
          <p:cNvSpPr txBox="1">
            <a:spLocks/>
          </p:cNvSpPr>
          <p:nvPr/>
        </p:nvSpPr>
        <p:spPr>
          <a:xfrm>
            <a:off x="415176" y="356891"/>
            <a:ext cx="9723539" cy="844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br>
              <a:rPr lang="ru-RU" sz="3200" b="1" dirty="0">
                <a:solidFill>
                  <a:srgbClr val="90222D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90222D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Развитие авиационной промышленности в РФ</a:t>
            </a:r>
            <a:br>
              <a:rPr lang="ru-RU" sz="3200" b="1" dirty="0">
                <a:solidFill>
                  <a:srgbClr val="90222D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A1A25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DD7DD-4AF9-088E-6293-EB903456DD0D}"/>
              </a:ext>
            </a:extLst>
          </p:cNvPr>
          <p:cNvSpPr txBox="1"/>
          <p:nvPr/>
        </p:nvSpPr>
        <p:spPr>
          <a:xfrm>
            <a:off x="415176" y="1376933"/>
            <a:ext cx="10874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→"/>
            </a:pPr>
            <a:r>
              <a:rPr lang="ru-RU" sz="2000" b="1" dirty="0">
                <a:cs typeface="Times New Roman" panose="02020603050405020304" pitchFamily="18" charset="0"/>
              </a:rPr>
              <a:t>Постановление Правительства РФ от 15.04.2014 N 303 "Об утверждении государственной программы Российской Федерации "Развитие авиационной промышленности» 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в редакции</a:t>
            </a:r>
            <a:r>
              <a:rPr lang="ru-RU" sz="2000" b="1" dirty="0">
                <a:cs typeface="Times New Roman" panose="02020603050405020304" pitchFamily="18" charset="0"/>
              </a:rPr>
              <a:t>, утвержденной Постановлением  Правительства РФ 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от 22.11.2022 </a:t>
            </a:r>
            <a:r>
              <a:rPr lang="ru-RU" sz="2000" b="1" dirty="0">
                <a:cs typeface="Times New Roman" panose="02020603050405020304" pitchFamily="18" charset="0"/>
              </a:rPr>
              <a:t>N 2114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04FCC-1A3A-F7C6-F748-F645774AC27A}"/>
              </a:ext>
            </a:extLst>
          </p:cNvPr>
          <p:cNvSpPr txBox="1"/>
          <p:nvPr/>
        </p:nvSpPr>
        <p:spPr>
          <a:xfrm>
            <a:off x="4886507" y="2390193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9022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Основные цели</a:t>
            </a:r>
            <a:endParaRPr lang="ru-RU" sz="2200" b="1" dirty="0">
              <a:solidFill>
                <a:srgbClr val="9022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9A7008-F2D5-7B3D-8DD0-44327691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05" y="4507816"/>
            <a:ext cx="4796790" cy="27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C3220D2-671F-0876-49DC-C9A966C7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088" y="4216208"/>
            <a:ext cx="3180556" cy="18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40CD456-F44C-99FD-87EE-1F887ED73260}"/>
              </a:ext>
            </a:extLst>
          </p:cNvPr>
          <p:cNvCxnSpPr>
            <a:cxnSpLocks/>
          </p:cNvCxnSpPr>
          <p:nvPr/>
        </p:nvCxnSpPr>
        <p:spPr>
          <a:xfrm flipH="1">
            <a:off x="3270793" y="4771050"/>
            <a:ext cx="1149991" cy="526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AD13493-466D-8B5B-2E46-BB4B91E46E58}"/>
              </a:ext>
            </a:extLst>
          </p:cNvPr>
          <p:cNvCxnSpPr>
            <a:cxnSpLocks/>
          </p:cNvCxnSpPr>
          <p:nvPr/>
        </p:nvCxnSpPr>
        <p:spPr>
          <a:xfrm>
            <a:off x="7727082" y="4732578"/>
            <a:ext cx="1182867" cy="603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9B981F-0384-87BB-196D-B5E0F2FC0A2D}"/>
              </a:ext>
            </a:extLst>
          </p:cNvPr>
          <p:cNvSpPr/>
          <p:nvPr/>
        </p:nvSpPr>
        <p:spPr>
          <a:xfrm>
            <a:off x="831788" y="6189685"/>
            <a:ext cx="3781018" cy="4082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Не менее 50%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8AEF043-1FD3-3495-42F0-468FA80EA31C}"/>
              </a:ext>
            </a:extLst>
          </p:cNvPr>
          <p:cNvSpPr/>
          <p:nvPr/>
        </p:nvSpPr>
        <p:spPr>
          <a:xfrm>
            <a:off x="7891223" y="6108912"/>
            <a:ext cx="3781018" cy="43088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Не менее 90 %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35C2446-43F1-3E16-76E1-3597AB3377E2}"/>
              </a:ext>
            </a:extLst>
          </p:cNvPr>
          <p:cNvSpPr/>
          <p:nvPr/>
        </p:nvSpPr>
        <p:spPr>
          <a:xfrm>
            <a:off x="4420784" y="3902788"/>
            <a:ext cx="3279860" cy="186981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Удовлетворение потребностей внутрироссийских перевозок за счет авиационной техники российского производства в парке крупнейших российских авиаперевозчиков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  к    2030   году 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FE3168C-2A63-FC22-C969-950BA45633FD}"/>
              </a:ext>
            </a:extLst>
          </p:cNvPr>
          <p:cNvSpPr/>
          <p:nvPr/>
        </p:nvSpPr>
        <p:spPr>
          <a:xfrm>
            <a:off x="831788" y="2665390"/>
            <a:ext cx="3279860" cy="143243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Защита государственных интересов Российской Федерации в области авиационной деятельности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4ECC460-D8B7-819E-54AE-0BE80C6B6CE2}"/>
              </a:ext>
            </a:extLst>
          </p:cNvPr>
          <p:cNvSpPr/>
          <p:nvPr/>
        </p:nvSpPr>
        <p:spPr>
          <a:xfrm>
            <a:off x="8009780" y="2665389"/>
            <a:ext cx="3279860" cy="143243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Обеспечение устойчивого развития российской авиационной промышленности и воздушного транспорта РФ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0E0123B-6CF8-0CF9-5979-559108681CF2}"/>
              </a:ext>
            </a:extLst>
          </p:cNvPr>
          <p:cNvCxnSpPr>
            <a:cxnSpLocks/>
          </p:cNvCxnSpPr>
          <p:nvPr/>
        </p:nvCxnSpPr>
        <p:spPr>
          <a:xfrm>
            <a:off x="5942807" y="3009461"/>
            <a:ext cx="0" cy="767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8D9637F-5564-F43A-7797-1782BEBE4D25}"/>
              </a:ext>
            </a:extLst>
          </p:cNvPr>
          <p:cNvCxnSpPr>
            <a:cxnSpLocks/>
          </p:cNvCxnSpPr>
          <p:nvPr/>
        </p:nvCxnSpPr>
        <p:spPr>
          <a:xfrm flipH="1">
            <a:off x="4111648" y="2743084"/>
            <a:ext cx="649637" cy="266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5FAE1F23-D49A-73D8-4F0B-F7249C90939A}"/>
              </a:ext>
            </a:extLst>
          </p:cNvPr>
          <p:cNvCxnSpPr>
            <a:cxnSpLocks/>
          </p:cNvCxnSpPr>
          <p:nvPr/>
        </p:nvCxnSpPr>
        <p:spPr>
          <a:xfrm>
            <a:off x="7084124" y="2736456"/>
            <a:ext cx="800434" cy="303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F14A96-DE06-97A0-F252-2BFC42331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3" name="Стрелка: изогнутая вверх 2">
            <a:extLst>
              <a:ext uri="{FF2B5EF4-FFF2-40B4-BE49-F238E27FC236}">
                <a16:creationId xmlns:a16="http://schemas.microsoft.com/office/drawing/2014/main" id="{C0F8A415-D7A0-FBA4-CF7A-A9BA8F7D8CE8}"/>
              </a:ext>
            </a:extLst>
          </p:cNvPr>
          <p:cNvSpPr/>
          <p:nvPr/>
        </p:nvSpPr>
        <p:spPr>
          <a:xfrm rot="10800000">
            <a:off x="4020299" y="5599018"/>
            <a:ext cx="1247986" cy="526528"/>
          </a:xfrm>
          <a:prstGeom prst="bentUpArrow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74C208-EC6C-93C0-27E9-78E0147E8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13195" y="5569790"/>
            <a:ext cx="1451295" cy="5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53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936CE3-F9AA-448F-EF6E-6D791E7E1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" t="91712" r="49576" b="1718"/>
          <a:stretch/>
        </p:blipFill>
        <p:spPr>
          <a:xfrm>
            <a:off x="632107" y="5792513"/>
            <a:ext cx="2298357" cy="4505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ACE7F9-C22C-7452-E48A-5E96578DC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80" t="30782" r="25443" b="55464"/>
          <a:stretch/>
        </p:blipFill>
        <p:spPr>
          <a:xfrm>
            <a:off x="9528014" y="1518014"/>
            <a:ext cx="2225840" cy="2272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AC49E-78CE-BB84-AE1C-F16548648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6B2A7C-91F4-2919-F9D0-0E8889B66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7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5"/>
          <a:stretch/>
        </p:blipFill>
        <p:spPr>
          <a:xfrm>
            <a:off x="632107" y="550215"/>
            <a:ext cx="5845549" cy="16524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023" y="202513"/>
            <a:ext cx="1242256" cy="6655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26553" t="35252" r="32765" b="21516"/>
          <a:stretch/>
        </p:blipFill>
        <p:spPr>
          <a:xfrm>
            <a:off x="632107" y="2202658"/>
            <a:ext cx="6005457" cy="35898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64967" t="10597" r="16404" b="55753"/>
          <a:stretch/>
        </p:blipFill>
        <p:spPr>
          <a:xfrm>
            <a:off x="9512051" y="3997584"/>
            <a:ext cx="2226066" cy="2259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 flipH="1">
            <a:off x="8154646" y="1905527"/>
            <a:ext cx="1342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Описание  10-ти пакетов санкций от ТАСС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8185123" y="4321454"/>
            <a:ext cx="1342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Описание  11-го пакета санкций от ТАСС</a:t>
            </a:r>
          </a:p>
        </p:txBody>
      </p:sp>
    </p:spTree>
    <p:extLst>
      <p:ext uri="{BB962C8B-B14F-4D97-AF65-F5344CB8AC3E}">
        <p14:creationId xmlns:p14="http://schemas.microsoft.com/office/powerpoint/2010/main" val="296730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BEA933-326F-C443-8C81-FC84E4835926}"/>
              </a:ext>
            </a:extLst>
          </p:cNvPr>
          <p:cNvSpPr txBox="1"/>
          <p:nvPr/>
        </p:nvSpPr>
        <p:spPr>
          <a:xfrm>
            <a:off x="336790" y="362394"/>
            <a:ext cx="6156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→"/>
            </a:pPr>
            <a:r>
              <a:rPr lang="ru-RU" b="1" dirty="0">
                <a:cs typeface="Arial" panose="020B0604020202020204" pitchFamily="34" charset="0"/>
              </a:rPr>
              <a:t>Распоряжение Правительства РФ от 05.03.2022 № 430-р</a:t>
            </a:r>
          </a:p>
        </p:txBody>
      </p:sp>
      <p:pic>
        <p:nvPicPr>
          <p:cNvPr id="1026" name="Picture 2" descr="недружественные страны на карте">
            <a:extLst>
              <a:ext uri="{FF2B5EF4-FFF2-40B4-BE49-F238E27FC236}">
                <a16:creationId xmlns:a16="http://schemas.microsoft.com/office/drawing/2014/main" id="{B68C80BA-86E2-0821-9960-9F6CC046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" t="14400" r="795" b="1538"/>
          <a:stretch/>
        </p:blipFill>
        <p:spPr bwMode="auto">
          <a:xfrm>
            <a:off x="5590491" y="1441062"/>
            <a:ext cx="6350158" cy="355781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BB99E0-990B-B053-D138-05FD26F30127}"/>
              </a:ext>
            </a:extLst>
          </p:cNvPr>
          <p:cNvSpPr/>
          <p:nvPr/>
        </p:nvSpPr>
        <p:spPr>
          <a:xfrm>
            <a:off x="356850" y="981514"/>
            <a:ext cx="4965643" cy="91909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резидентам РФ ограничена покупка (только по счету типа «С») и продажа недвижимости, ценных бумаг в «недружественных» странах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2C4073-4EDE-FE82-DD6D-465552699E64}"/>
              </a:ext>
            </a:extLst>
          </p:cNvPr>
          <p:cNvSpPr/>
          <p:nvPr/>
        </p:nvSpPr>
        <p:spPr>
          <a:xfrm>
            <a:off x="356852" y="2159419"/>
            <a:ext cx="4965641" cy="11219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оплата за российский газ и расчеты по кредитам производятся в рублевом эквиваленте (но погашать уже существующий долг за газ можно в иностранной валюте)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152561B-7B26-B6D0-A956-71410D400530}"/>
              </a:ext>
            </a:extLst>
          </p:cNvPr>
          <p:cNvSpPr/>
          <p:nvPr/>
        </p:nvSpPr>
        <p:spPr>
          <a:xfrm>
            <a:off x="356852" y="3540151"/>
            <a:ext cx="4965641" cy="8333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на счета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всех нерезидентов можно переводить максимум 10 000 $ без открытия счета и               1 000 000 $ по счету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B30B02D-89B3-BDCD-1863-F16DF941C6A9}"/>
              </a:ext>
            </a:extLst>
          </p:cNvPr>
          <p:cNvSpPr/>
          <p:nvPr/>
        </p:nvSpPr>
        <p:spPr>
          <a:xfrm>
            <a:off x="336790" y="5433695"/>
            <a:ext cx="5457349" cy="14872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сделки российских компаний с компаниями из «недружественных» государств должны получать одобрение Правительственной комиссии, если комиссией не выдано всеобщее разрешение на такой тип сделок</a:t>
            </a:r>
            <a:r>
              <a:rPr lang="en-US" dirty="0">
                <a:solidFill>
                  <a:schemeClr val="tx1"/>
                </a:solidFill>
              </a:rPr>
              <a:t>**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24827AB-FD64-74CE-47D0-A5D6B06DAAA3}"/>
              </a:ext>
            </a:extLst>
          </p:cNvPr>
          <p:cNvSpPr/>
          <p:nvPr/>
        </p:nvSpPr>
        <p:spPr>
          <a:xfrm>
            <a:off x="11255738" y="6196924"/>
            <a:ext cx="80387" cy="904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7AA93C3-71BB-ACEA-1DBA-DEA64ED16A92}"/>
              </a:ext>
            </a:extLst>
          </p:cNvPr>
          <p:cNvSpPr/>
          <p:nvPr/>
        </p:nvSpPr>
        <p:spPr>
          <a:xfrm>
            <a:off x="11436495" y="6196924"/>
            <a:ext cx="80387" cy="904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1EC7F48-BD38-CF99-C5D5-DAAA781959E7}"/>
              </a:ext>
            </a:extLst>
          </p:cNvPr>
          <p:cNvSpPr/>
          <p:nvPr/>
        </p:nvSpPr>
        <p:spPr>
          <a:xfrm>
            <a:off x="11617252" y="6196923"/>
            <a:ext cx="80387" cy="904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D60278E-011C-D856-2BB0-F71F6825E3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93" t="23003" r="25165" b="61513"/>
          <a:stretch/>
        </p:blipFill>
        <p:spPr>
          <a:xfrm>
            <a:off x="6611868" y="5339021"/>
            <a:ext cx="1134502" cy="119892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BDA43F3-32A7-4D8D-601E-833F522333D5}"/>
              </a:ext>
            </a:extLst>
          </p:cNvPr>
          <p:cNvSpPr txBox="1"/>
          <p:nvPr/>
        </p:nvSpPr>
        <p:spPr>
          <a:xfrm>
            <a:off x="6096000" y="52577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C008D-0DEE-5AD4-486D-25BDBC914CB4}"/>
              </a:ext>
            </a:extLst>
          </p:cNvPr>
          <p:cNvSpPr txBox="1"/>
          <p:nvPr/>
        </p:nvSpPr>
        <p:spPr>
          <a:xfrm>
            <a:off x="7933576" y="5335556"/>
            <a:ext cx="4097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→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Правила, утв. постановлением Правительства от 06.03.2022 № 295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492D9E-D236-BC33-2E33-D5BFE67ADE1D}"/>
              </a:ext>
            </a:extLst>
          </p:cNvPr>
          <p:cNvSpPr/>
          <p:nvPr/>
        </p:nvSpPr>
        <p:spPr>
          <a:xfrm>
            <a:off x="356852" y="4632274"/>
            <a:ext cx="4965641" cy="54261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вывоз с территории РФ не более 10 000 $ (или эквивалент) наличными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379048-93E9-C23F-C990-1E1F24E5F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4F1D7C-CFBF-AE9E-E156-10BCE96C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81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BB99E0-990B-B053-D138-05FD26F30127}"/>
              </a:ext>
            </a:extLst>
          </p:cNvPr>
          <p:cNvSpPr/>
          <p:nvPr/>
        </p:nvSpPr>
        <p:spPr>
          <a:xfrm>
            <a:off x="4626120" y="2396938"/>
            <a:ext cx="4201772" cy="90267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Увеличены лимиты на денежные переводы:</a:t>
            </a:r>
          </a:p>
          <a:p>
            <a:r>
              <a:rPr lang="en-US" sz="1600" dirty="0">
                <a:solidFill>
                  <a:schemeClr val="tx1"/>
                </a:solidFill>
              </a:rPr>
              <a:t>-</a:t>
            </a:r>
            <a:r>
              <a:rPr lang="ru-RU" sz="1600" dirty="0">
                <a:solidFill>
                  <a:schemeClr val="tx1"/>
                </a:solidFill>
              </a:rPr>
              <a:t> без открытия счета: с 5 000 </a:t>
            </a:r>
            <a:r>
              <a:rPr lang="en-US" sz="1600" dirty="0">
                <a:solidFill>
                  <a:schemeClr val="tx1"/>
                </a:solidFill>
              </a:rPr>
              <a:t>$ </a:t>
            </a:r>
            <a:r>
              <a:rPr lang="ru-RU" sz="1600" dirty="0">
                <a:solidFill>
                  <a:schemeClr val="tx1"/>
                </a:solidFill>
              </a:rPr>
              <a:t>до 10 000 </a:t>
            </a:r>
            <a:r>
              <a:rPr lang="en-US" sz="1600" dirty="0">
                <a:solidFill>
                  <a:schemeClr val="tx1"/>
                </a:solidFill>
              </a:rPr>
              <a:t>$</a:t>
            </a:r>
            <a:r>
              <a:rPr lang="ru-RU" sz="1600" dirty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>
                <a:solidFill>
                  <a:schemeClr val="tx1"/>
                </a:solidFill>
              </a:rPr>
              <a:t>-</a:t>
            </a:r>
            <a:r>
              <a:rPr lang="ru-RU" sz="1600" dirty="0">
                <a:solidFill>
                  <a:schemeClr val="tx1"/>
                </a:solidFill>
              </a:rPr>
              <a:t> с открытием счета: с 10 000 </a:t>
            </a:r>
            <a:r>
              <a:rPr lang="en-US" sz="1600" dirty="0">
                <a:solidFill>
                  <a:schemeClr val="tx1"/>
                </a:solidFill>
              </a:rPr>
              <a:t>$ </a:t>
            </a:r>
            <a:r>
              <a:rPr lang="ru-RU" sz="1600" dirty="0">
                <a:solidFill>
                  <a:schemeClr val="tx1"/>
                </a:solidFill>
              </a:rPr>
              <a:t>до 1 000 000 </a:t>
            </a:r>
            <a:r>
              <a:rPr lang="en-US" sz="1600" dirty="0">
                <a:solidFill>
                  <a:schemeClr val="tx1"/>
                </a:solidFill>
              </a:rPr>
              <a:t>$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2C4073-4EDE-FE82-DD6D-465552699E64}"/>
              </a:ext>
            </a:extLst>
          </p:cNvPr>
          <p:cNvSpPr/>
          <p:nvPr/>
        </p:nvSpPr>
        <p:spPr>
          <a:xfrm>
            <a:off x="5141046" y="5117265"/>
            <a:ext cx="3686845" cy="126404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Российские предприниматели-экспортеры были обязаны продавать 80% валютной выручки в рамках всех внешнеторговых контрактов. Теперь обязанность отсутствует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152561B-7B26-B6D0-A956-71410D400530}"/>
              </a:ext>
            </a:extLst>
          </p:cNvPr>
          <p:cNvSpPr/>
          <p:nvPr/>
        </p:nvSpPr>
        <p:spPr>
          <a:xfrm>
            <a:off x="251351" y="2394423"/>
            <a:ext cx="4201773" cy="53218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Резидентам разрешили переводить валютную выручку на свои зарубежные счета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B30B02D-89B3-BDCD-1863-F16DF941C6A9}"/>
              </a:ext>
            </a:extLst>
          </p:cNvPr>
          <p:cNvSpPr/>
          <p:nvPr/>
        </p:nvSpPr>
        <p:spPr>
          <a:xfrm>
            <a:off x="251352" y="1081173"/>
            <a:ext cx="8576539" cy="89441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Разрешено покупать недвижимость у нерезидентов, связанных с недружественными странами, но расчеты только по счету типа «С»</a:t>
            </a:r>
          </a:p>
          <a:p>
            <a:pPr algn="ctr"/>
            <a:endParaRPr lang="ru-RU" sz="500" dirty="0">
              <a:solidFill>
                <a:schemeClr val="tx1"/>
              </a:solidFill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Разрешено продавать недвижимость нерезидентам, связанным с недружественными странами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24827AB-FD64-74CE-47D0-A5D6B06DAAA3}"/>
              </a:ext>
            </a:extLst>
          </p:cNvPr>
          <p:cNvSpPr/>
          <p:nvPr/>
        </p:nvSpPr>
        <p:spPr>
          <a:xfrm>
            <a:off x="9545611" y="5756918"/>
            <a:ext cx="80387" cy="904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7AA93C3-71BB-ACEA-1DBA-DEA64ED16A92}"/>
              </a:ext>
            </a:extLst>
          </p:cNvPr>
          <p:cNvSpPr/>
          <p:nvPr/>
        </p:nvSpPr>
        <p:spPr>
          <a:xfrm>
            <a:off x="9726368" y="5756918"/>
            <a:ext cx="80387" cy="904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1EC7F48-BD38-CF99-C5D5-DAAA781959E7}"/>
              </a:ext>
            </a:extLst>
          </p:cNvPr>
          <p:cNvSpPr/>
          <p:nvPr/>
        </p:nvSpPr>
        <p:spPr>
          <a:xfrm>
            <a:off x="9907125" y="5756917"/>
            <a:ext cx="80387" cy="904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94479-A658-3E96-F82B-443641F3ED52}"/>
              </a:ext>
            </a:extLst>
          </p:cNvPr>
          <p:cNvSpPr txBox="1"/>
          <p:nvPr/>
        </p:nvSpPr>
        <p:spPr>
          <a:xfrm>
            <a:off x="251351" y="202521"/>
            <a:ext cx="704047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500" b="1" dirty="0">
                <a:solidFill>
                  <a:srgbClr val="90222D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Сезонная динамика послаблений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EC35E-2AD7-BFEB-3040-55A18BD1DFC0}"/>
              </a:ext>
            </a:extLst>
          </p:cNvPr>
          <p:cNvSpPr txBox="1"/>
          <p:nvPr/>
        </p:nvSpPr>
        <p:spPr>
          <a:xfrm>
            <a:off x="4977812" y="3316217"/>
            <a:ext cx="349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  <a:hlinkClick r:id="rId3"/>
              </a:rPr>
              <a:t>02.03.2022 – 08.06.2022 – 01.07.2022 </a:t>
            </a:r>
            <a:endParaRPr lang="ru-RU" sz="1600" b="1" dirty="0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9C61D-7558-1711-30FB-ED4A9D570051}"/>
              </a:ext>
            </a:extLst>
          </p:cNvPr>
          <p:cNvSpPr txBox="1"/>
          <p:nvPr/>
        </p:nvSpPr>
        <p:spPr>
          <a:xfrm>
            <a:off x="5781453" y="6390026"/>
            <a:ext cx="224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</a:rPr>
              <a:t>01.03.2022 – 06.02.2023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13581-24AD-085F-1EE5-540A4BB694DE}"/>
              </a:ext>
            </a:extLst>
          </p:cNvPr>
          <p:cNvSpPr txBox="1"/>
          <p:nvPr/>
        </p:nvSpPr>
        <p:spPr>
          <a:xfrm>
            <a:off x="1734999" y="2930093"/>
            <a:ext cx="123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</a:rPr>
              <a:t>06.06.2022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58B3B-12A6-7D0E-CBC5-5908F3AF6EC8}"/>
              </a:ext>
            </a:extLst>
          </p:cNvPr>
          <p:cNvSpPr txBox="1"/>
          <p:nvPr/>
        </p:nvSpPr>
        <p:spPr>
          <a:xfrm>
            <a:off x="9232389" y="1660048"/>
            <a:ext cx="2449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</a:rPr>
              <a:t>01.03.2022 – </a:t>
            </a:r>
            <a:r>
              <a:rPr lang="ru-RU" sz="1600" b="1" dirty="0">
                <a:cs typeface="Arial" panose="020B0604020202020204" pitchFamily="34" charset="0"/>
                <a:hlinkClick r:id="rId4"/>
              </a:rPr>
              <a:t>17.03.2022</a:t>
            </a:r>
            <a:endParaRPr lang="ru-RU" sz="1600" b="1" dirty="0"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07D090-3231-8236-5CDF-FB8E183E576D}"/>
              </a:ext>
            </a:extLst>
          </p:cNvPr>
          <p:cNvSpPr/>
          <p:nvPr/>
        </p:nvSpPr>
        <p:spPr>
          <a:xfrm>
            <a:off x="251350" y="5133870"/>
            <a:ext cx="4698719" cy="126404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Запрет на предоставление резидентами займов иностранной валюты нерезидентам ослаблен. Можно выдавать «дружественным» нерезидентам, а также иностранным подконтрольным организациям в целях содержания имущества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E1DFDD-883B-2A81-359D-3228E84062E2}"/>
              </a:ext>
            </a:extLst>
          </p:cNvPr>
          <p:cNvSpPr txBox="1"/>
          <p:nvPr/>
        </p:nvSpPr>
        <p:spPr>
          <a:xfrm>
            <a:off x="937751" y="6401069"/>
            <a:ext cx="3601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</a:rPr>
              <a:t>01.03.2022 – 23.05.2022 – 27.12.2022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49D40F4-9ACF-1D2F-9689-DB0AECF1C63E}"/>
              </a:ext>
            </a:extLst>
          </p:cNvPr>
          <p:cNvSpPr/>
          <p:nvPr/>
        </p:nvSpPr>
        <p:spPr>
          <a:xfrm>
            <a:off x="9000887" y="2414370"/>
            <a:ext cx="2936571" cy="21407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</a:rPr>
              <a:t>Снижен размер штрафа </a:t>
            </a:r>
            <a:r>
              <a:rPr lang="ru-RU" sz="1300" dirty="0">
                <a:solidFill>
                  <a:schemeClr val="tx1"/>
                </a:solidFill>
              </a:rPr>
              <a:t>за нарушение валютного законодательства с 70-100% от размера незаконной операции до 20-40%, а также введен </a:t>
            </a:r>
            <a:r>
              <a:rPr lang="ru-RU" sz="1300" b="1" dirty="0">
                <a:solidFill>
                  <a:schemeClr val="tx1"/>
                </a:solidFill>
              </a:rPr>
              <a:t>мораторий</a:t>
            </a:r>
            <a:r>
              <a:rPr lang="ru-RU" sz="1300" dirty="0">
                <a:solidFill>
                  <a:schemeClr val="tx1"/>
                </a:solidFill>
              </a:rPr>
              <a:t> на привлечение к ответственности резидентов, не выполняющих требования валютного законодательства, </a:t>
            </a:r>
            <a:r>
              <a:rPr lang="ru-RU" sz="1300" b="1" dirty="0">
                <a:solidFill>
                  <a:srgbClr val="C00000"/>
                </a:solidFill>
              </a:rPr>
              <a:t>если это обусловлено антироссийскими санкциями</a:t>
            </a:r>
            <a:r>
              <a:rPr lang="ru-RU" sz="1300" dirty="0">
                <a:solidFill>
                  <a:schemeClr val="tx1"/>
                </a:solidFill>
              </a:rPr>
              <a:t> (продлен до 31.12.2023)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A50EDC-832C-20AB-52BC-DB1534B2B9F7}"/>
              </a:ext>
            </a:extLst>
          </p:cNvPr>
          <p:cNvSpPr txBox="1"/>
          <p:nvPr/>
        </p:nvSpPr>
        <p:spPr>
          <a:xfrm>
            <a:off x="9880929" y="4578102"/>
            <a:ext cx="1152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</a:rPr>
              <a:t>13.07.2022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8B6CDC0-A131-95C1-4495-F4F47B874842}"/>
              </a:ext>
            </a:extLst>
          </p:cNvPr>
          <p:cNvSpPr/>
          <p:nvPr/>
        </p:nvSpPr>
        <p:spPr>
          <a:xfrm>
            <a:off x="251351" y="3480634"/>
            <a:ext cx="4201773" cy="10744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Отменено ограничение по осуществлению валютных операций по внешнеторговым контрактам через банковские счета в уполномоченных банках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8ECB261-3A91-39EC-E6DE-BDEDD5CC8D54}"/>
              </a:ext>
            </a:extLst>
          </p:cNvPr>
          <p:cNvSpPr/>
          <p:nvPr/>
        </p:nvSpPr>
        <p:spPr>
          <a:xfrm>
            <a:off x="4626120" y="3769495"/>
            <a:ext cx="4201771" cy="78972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Отменено требование об обязательной репатриации денежных средств по экспортным и импортным контрактам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FD2299-D29C-2900-EBFF-F4706DC19FB6}"/>
              </a:ext>
            </a:extLst>
          </p:cNvPr>
          <p:cNvSpPr txBox="1"/>
          <p:nvPr/>
        </p:nvSpPr>
        <p:spPr>
          <a:xfrm>
            <a:off x="1630998" y="4555130"/>
            <a:ext cx="122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</a:rPr>
              <a:t>08.08.2022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E1F1D6-F217-D8F2-C760-4DFBE347BB61}"/>
              </a:ext>
            </a:extLst>
          </p:cNvPr>
          <p:cNvSpPr txBox="1"/>
          <p:nvPr/>
        </p:nvSpPr>
        <p:spPr>
          <a:xfrm>
            <a:off x="6065976" y="4586407"/>
            <a:ext cx="122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anose="020B0604020202020204" pitchFamily="34" charset="0"/>
              </a:rPr>
              <a:t>08.08.2022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76B7280-0BEA-F89C-C94A-072FD59F13F9}"/>
              </a:ext>
            </a:extLst>
          </p:cNvPr>
          <p:cNvCxnSpPr>
            <a:cxnSpLocks/>
          </p:cNvCxnSpPr>
          <p:nvPr/>
        </p:nvCxnSpPr>
        <p:spPr>
          <a:xfrm>
            <a:off x="0" y="2200435"/>
            <a:ext cx="121920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C2DF225-BCE7-9653-693A-E9661EBAEE48}"/>
              </a:ext>
            </a:extLst>
          </p:cNvPr>
          <p:cNvCxnSpPr>
            <a:cxnSpLocks/>
          </p:cNvCxnSpPr>
          <p:nvPr/>
        </p:nvCxnSpPr>
        <p:spPr>
          <a:xfrm>
            <a:off x="0" y="4965169"/>
            <a:ext cx="121920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EE24C1-6C98-DF51-C8FD-0BC3EDEF9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9" y="356660"/>
            <a:ext cx="2743200" cy="9541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8B8BF7-3DCD-AD09-6E76-2850707E0A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901" t="23571" r="25378" b="62568"/>
          <a:stretch/>
        </p:blipFill>
        <p:spPr>
          <a:xfrm>
            <a:off x="10457382" y="5133259"/>
            <a:ext cx="1423139" cy="143708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64A83E7-985F-01BD-A20E-AE37B3A4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8744-F220-4A66-BD80-818B73176CBE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4650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14829</TotalTime>
  <Words>2055</Words>
  <Application>Microsoft Office PowerPoint</Application>
  <PresentationFormat>Широкоэкранный</PresentationFormat>
  <Paragraphs>305</Paragraphs>
  <Slides>26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Elsie</vt:lpstr>
      <vt:lpstr>Noto Serif Light</vt:lpstr>
      <vt:lpstr>stk</vt:lpstr>
      <vt:lpstr>Wingdings 2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Стратегии развития авиационной отрасли в России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Ограничения и препятствия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LexProf (логотип)</dc:title>
  <dc:creator>user7</dc:creator>
  <cp:lastModifiedBy>Татьяна Гончарова</cp:lastModifiedBy>
  <cp:revision>286</cp:revision>
  <cp:lastPrinted>2023-06-27T12:49:41Z</cp:lastPrinted>
  <dcterms:created xsi:type="dcterms:W3CDTF">2017-10-21T05:43:57Z</dcterms:created>
  <dcterms:modified xsi:type="dcterms:W3CDTF">2023-06-27T13:15:23Z</dcterms:modified>
</cp:coreProperties>
</file>