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844" r:id="rId2"/>
    <p:sldMasterId id="2147483856" r:id="rId3"/>
  </p:sldMasterIdLst>
  <p:notesMasterIdLst>
    <p:notesMasterId r:id="rId18"/>
  </p:notesMasterIdLst>
  <p:sldIdLst>
    <p:sldId id="258" r:id="rId4"/>
    <p:sldId id="451" r:id="rId5"/>
    <p:sldId id="443" r:id="rId6"/>
    <p:sldId id="260" r:id="rId7"/>
    <p:sldId id="265" r:id="rId8"/>
    <p:sldId id="266" r:id="rId9"/>
    <p:sldId id="267" r:id="rId10"/>
    <p:sldId id="270" r:id="rId11"/>
    <p:sldId id="444" r:id="rId12"/>
    <p:sldId id="446" r:id="rId13"/>
    <p:sldId id="447" r:id="rId14"/>
    <p:sldId id="448" r:id="rId15"/>
    <p:sldId id="450" r:id="rId16"/>
    <p:sldId id="436" r:id="rId17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22D"/>
    <a:srgbClr val="8A1A25"/>
    <a:srgbClr val="AA1414"/>
    <a:srgbClr val="A6A6A6"/>
    <a:srgbClr val="E8E7EC"/>
    <a:srgbClr val="EEF2F3"/>
    <a:srgbClr val="800026"/>
    <a:srgbClr val="A2555D"/>
    <a:srgbClr val="59595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958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Количество возбужденных</a:t>
            </a:r>
            <a:r>
              <a:rPr lang="ru-RU" sz="1800" b="1" baseline="0" dirty="0"/>
              <a:t> дел по ст. 15.25 КоАП </a:t>
            </a:r>
            <a:r>
              <a:rPr lang="ru-RU" sz="1200" baseline="0" dirty="0"/>
              <a:t>(данные по СФО)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 леса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1-4501-A159-91462E3E58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нарушения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1091</c:v>
                </c:pt>
                <c:pt idx="1">
                  <c:v>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1-4501-A159-91462E3E5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38555136"/>
        <c:axId val="-638554592"/>
      </c:barChart>
      <c:catAx>
        <c:axId val="-63855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38554592"/>
        <c:crosses val="autoZero"/>
        <c:auto val="1"/>
        <c:lblAlgn val="ctr"/>
        <c:lblOffset val="100"/>
        <c:noMultiLvlLbl val="0"/>
      </c:catAx>
      <c:valAx>
        <c:axId val="-6385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3855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08389625747355"/>
          <c:y val="0.85281611545954239"/>
          <c:w val="0.53656568024747142"/>
          <c:h val="0.1015232074977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Количество</a:t>
            </a:r>
            <a:r>
              <a:rPr lang="ru-RU" sz="1800" b="1" baseline="0" dirty="0"/>
              <a:t> проверок деятельности участников ВЭД </a:t>
            </a:r>
            <a:r>
              <a:rPr lang="ru-RU" sz="1200" baseline="0" dirty="0"/>
              <a:t>(данные по СФО</a:t>
            </a:r>
            <a:r>
              <a:rPr lang="en-US" sz="1200" baseline="0" dirty="0"/>
              <a:t> </a:t>
            </a:r>
            <a:r>
              <a:rPr lang="ru-RU" sz="1200" baseline="0"/>
              <a:t>от СО ФТС)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779292681873968"/>
          <c:y val="0.35350187720196707"/>
          <c:w val="0.86705914594470856"/>
          <c:h val="0.372791880393464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670</c:v>
                </c:pt>
                <c:pt idx="1">
                  <c:v>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1-4BEA-984B-5FED50594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83615664"/>
        <c:axId val="-483620560"/>
      </c:barChart>
      <c:catAx>
        <c:axId val="-4836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83620560"/>
        <c:crosses val="autoZero"/>
        <c:auto val="1"/>
        <c:lblAlgn val="ctr"/>
        <c:lblOffset val="100"/>
        <c:noMultiLvlLbl val="0"/>
      </c:catAx>
      <c:valAx>
        <c:axId val="-48362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8361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11348170478393"/>
          <c:y val="0.85281611545954239"/>
          <c:w val="0.53656568024747142"/>
          <c:h val="7.772877898471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Структура дел по</a:t>
            </a:r>
            <a:r>
              <a:rPr lang="ru-RU" sz="1800" b="1" baseline="0" dirty="0"/>
              <a:t> ст. 15.25 КоАП</a:t>
            </a:r>
            <a:endParaRPr lang="ru-RU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792954520123659E-2"/>
          <c:y val="0.23699610224514883"/>
          <c:w val="0.93241392805255907"/>
          <c:h val="0.465237291402356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D4-4EA1-9AAC-F18B9E8369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D4-4EA1-9AAC-F18B9E8369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D4-4EA1-9AAC-F18B9E8369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D4-4EA1-9AAC-F18B9E8369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2D4-4EA1-9AAC-F18B9E836976}"/>
              </c:ext>
            </c:extLst>
          </c:dPt>
          <c:cat>
            <c:strRef>
              <c:f>Лист1!$A$2:$A$6</c:f>
              <c:strCache>
                <c:ptCount val="5"/>
                <c:pt idx="0">
                  <c:v>ч. 4 ст. 15.25 КоАП</c:v>
                </c:pt>
                <c:pt idx="1">
                  <c:v>ч. 4.3 ст. 15.25 КоАп</c:v>
                </c:pt>
                <c:pt idx="2">
                  <c:v>ч. 1 ст. 15.25 КоАП</c:v>
                </c:pt>
                <c:pt idx="3">
                  <c:v>ч. 5 ст. 15. 25 КоАП</c:v>
                </c:pt>
                <c:pt idx="4">
                  <c:v>иные части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19.8</c:v>
                </c:pt>
                <c:pt idx="1">
                  <c:v>16.7</c:v>
                </c:pt>
                <c:pt idx="2">
                  <c:v>15.4</c:v>
                </c:pt>
                <c:pt idx="3">
                  <c:v>10.8</c:v>
                </c:pt>
                <c:pt idx="4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5F-4CED-A6DF-95A3B3660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5118816887743458"/>
          <c:w val="1"/>
          <c:h val="0.31653350593753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0.65947</cdr:x>
      <cdr:y>0.43101</cdr:y>
    </cdr:from>
    <cdr:to>
      <cdr:x>0.84053</cdr:x>
      <cdr:y>0.7882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D84BEE6-364C-010D-DCE6-871249D68161}"/>
            </a:ext>
          </a:extLst>
        </cdr:cNvPr>
        <cdr:cNvSpPr txBox="1"/>
      </cdr:nvSpPr>
      <cdr:spPr>
        <a:xfrm xmlns:a="http://schemas.openxmlformats.org/drawingml/2006/main">
          <a:off x="3330388" y="11033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3,2 млрд. руб.</a:t>
          </a:r>
        </a:p>
        <a:p xmlns:a="http://schemas.openxmlformats.org/drawingml/2006/main">
          <a:endParaRPr lang="ru-RU" dirty="0"/>
        </a:p>
        <a:p xmlns:a="http://schemas.openxmlformats.org/drawingml/2006/main">
          <a:r>
            <a:rPr lang="ru-RU" sz="1100" dirty="0"/>
            <a:t>2,1 млрд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A9318-D850-48EE-A51B-299CE7BD21A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E230F-7FF5-435A-82F0-1B35ED4D3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6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7E230F-7FF5-435A-82F0-1B35ED4D380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7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71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1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7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8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1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9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230F-7FF5-435A-82F0-1B35ED4D38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3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7E230F-7FF5-435A-82F0-1B35ED4D380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13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472A-2386-AA23-4D02-2C7CAD885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AA5813-505B-3F80-4358-227B011D3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60C01-3F32-4419-C2B4-D527545C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0A1E-9876-4E17-9AF7-EE2E48D902A4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D287C-48B2-5D7D-5057-7663CD73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8A867-8663-C398-34B4-AC831690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38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996E7-2B2C-7303-CF75-6A5CECA3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D04F43-BFF7-921E-0576-84005FEC2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0DE08-C249-34A9-D3E2-2FDE211B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9C3B-79C3-4853-BB47-E6E9A4D394B9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844B5-FEB0-BCA0-3B83-D8967FA3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6757A-6A47-CC45-DBCC-40E0D1F1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69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A90508-B351-270A-0E17-2CBCA4F54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69CB7A-2F6F-8E54-D4D3-7562C0AD5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A89AC-10A8-DD92-2AAD-3F7A3A7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CF26-847B-4F93-A751-F5DE2C79DF73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2CF40-101E-10DC-3A07-CFFC404D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DFAEB-AEC0-C288-7EFE-0FF4BE72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62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1CC-D48C-4595-A264-CB78F413083C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8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57F0-BB6D-4643-9121-98052FB6FBDD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0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7346-190E-46CB-81D7-22F13253D276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9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4284-7DCB-4885-A0BD-9A5018A9311E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76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CED6-DF8C-48AB-AB37-4AE02C53FACC}" type="datetime1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05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846F-2795-4EDB-980D-57B85B120F91}" type="datetime1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9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C020-EE13-41AF-B829-90CB67D33848}" type="datetime1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6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5B88-C46F-43AA-9F4A-690F3B4D089F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8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0558E-BE37-366D-C410-96C7072D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98A6D-9B63-50C2-2CE5-A50083503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8390B-7CF1-FEC0-B8A2-466ADD03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99A1-C27F-4CFA-84A7-B59D95E527C7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614EEA-3317-0835-197F-E932BAFB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E2407-3730-70BA-EEE8-DF44BA95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80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5F24-2EB0-41B3-8417-340941549AA1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8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4F02-8C84-4401-9B49-17B3B3C953BE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23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1F95-8839-4497-B2D7-3EA3DED9BF68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82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D3EB-F0ED-4900-A9A7-8DE7D2DB8490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46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E54-D170-43BC-9947-98D67ED86056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52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6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6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8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5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15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7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4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70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E0DD-2C9F-461E-B240-735030C39A6A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61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FDE6-87EF-43E0-B59E-06F6B1028651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72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865A-4BDF-4306-B648-09C3A5BCEE51}" type="datetime1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35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9C82-E879-4D2E-8EA2-4F48939B6A9C}" type="datetime1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56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81EF-F419-40D5-A3B3-2BDCFE0FD1B6}" type="datetime1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6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F5171-4584-ABAD-7537-8451AE2F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BB7BEB-1A44-5978-C68B-130FD763A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C6016-F311-31A9-111F-CB23DD35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E061-B62A-4592-817E-013A34F7A9BD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0D397-368B-AAE7-C3A9-B8FEDFBE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9EA61-2811-3DC8-5706-233574F7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42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F7F4-D4A8-4E10-B8A9-F6C36717BFFE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08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3169-F73D-4A9D-9790-552F0C8D82E8}" type="datetime1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12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E37E-BCF7-46C3-8E77-206A7716D679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59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EDE-AF9E-4769-BAE6-90401614E732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97E80-B35F-4C35-8701-C28D6D09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307ED-2313-C536-8957-9F20B32B3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C6A134-D27D-BDA1-1540-CEEB0F9F5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C2374B-8AFE-193A-AC5F-790F4823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2714-4579-4251-B51A-96062DFF1775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6E97E-B98E-1A1D-A094-DC229D27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1FCDA5-D2EE-E0EA-B048-CB2D19ED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3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48F39-7223-AE95-5597-CF125ABF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CD573-7C82-2422-08BE-EFDDED443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B7760F-9363-A9B2-120A-E7BA5681B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F8B379-4EC4-53A8-75E9-88BD11856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9C80D9-EBA8-4B69-7C8C-FBBB04448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BA0A9D-3AB9-5525-9AFB-2BF9DD7D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C07A-EEE4-4997-9CE3-191EC4EC0E97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704369-1419-8157-66AE-2FB658B3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4BDDD2-171A-EDDE-B49C-125EEC9B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53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270C3-6515-68F4-7809-11296F2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FCFE16-2181-3682-62B3-825F65F1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2BDF-3FF6-4984-B8B2-E214D1BB4100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DCB979-8084-DA59-9845-D7BD97EC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43620B-BC77-B2B4-3E6B-6983999D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31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E45AD2-8473-35D9-8745-673C9916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6371-A11A-4903-AFBC-35FA41B0B49B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96C178-8091-8077-2C44-E2C92FDC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DB0251-69DA-1E23-849D-AE3AF1BF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70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C659-6619-1F03-509F-33E0E3F2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3763D-8779-D4E7-EFAD-8C3C546B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83E96D-8C61-B9FE-2D8B-D2571B5B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DF1CC5-C465-DD42-4111-41233FB9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F53-1C74-4359-8FEC-6AA559377E9E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76C09F-2382-D8BA-C2B1-4F084123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CACA0A-214D-E54C-B8E1-1F812464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64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C3401-CC30-1AC0-EC73-B8F67C8B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1FAD86-66CD-4A7A-0581-DEE18899C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8F2192-6BF1-1DB6-A407-44479FAAE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1243D4-2B04-292F-7495-B821C2A0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525F-696F-4C2C-9B05-30A9B59AA94F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6F76DA-8E29-FDE0-6F50-B5D7F468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38C215-266B-D1DB-AA45-F4D27540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1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57666-646D-6A03-36C3-A633A2B3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10D27-3DB2-03F3-19F7-506D61D0B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791CF-3915-52AC-6209-CAE862C45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B80F3-7AE4-49EE-BC01-0726239D7F92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38EFD-3276-59BC-351B-8B072167E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3C50F-C265-DA8C-8EDA-D4B5C2F51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72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BB41-EAB4-4DF7-95E5-21B10A30E0F8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21AB-AA10-4052-A621-D626D5CCC879}" type="datetime1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ctr" defTabSz="1219261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23" indent="-457223" algn="l" defTabSz="1219261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50" indent="-381019" algn="l" defTabSz="1219261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br.ru/press/event/?id=1465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hyperlink" Target="https://minfin.gov.ru/ru/press-center/?id_4=37819-grazhdane_rossii_smogut_sovershat_sdelki_kupli-prodazhi_nedvizhimogo_imushchestva_s_nerezidentam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3406C7-E7D7-C72A-99D3-63311614184F}"/>
              </a:ext>
            </a:extLst>
          </p:cNvPr>
          <p:cNvSpPr txBox="1"/>
          <p:nvPr/>
        </p:nvSpPr>
        <p:spPr>
          <a:xfrm>
            <a:off x="273466" y="4945990"/>
            <a:ext cx="752617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Круглый стол «Скрытые угрозы 2022−2023. </a:t>
            </a:r>
          </a:p>
          <a:p>
            <a:pPr algn="l" fontAlgn="ctr"/>
            <a:r>
              <a:rPr lang="ru-RU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Утечка данных и многомиллионные штрафы»</a:t>
            </a:r>
            <a:b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 Международный Сибирский транспортный форум</a:t>
            </a:r>
          </a:p>
          <a:p>
            <a:pPr algn="l" fontAlgn="ctr"/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МВК «НОВОСИБИРСК ЭКСПОЦЕНТР»</a:t>
            </a:r>
          </a:p>
          <a:p>
            <a:pPr defTabSz="1219170" fontAlgn="ctr"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июня 2023г.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3AFC8-E2F2-4666-6EFB-E899E56A32A6}"/>
              </a:ext>
            </a:extLst>
          </p:cNvPr>
          <p:cNvSpPr txBox="1"/>
          <p:nvPr/>
        </p:nvSpPr>
        <p:spPr>
          <a:xfrm>
            <a:off x="7991569" y="5013701"/>
            <a:ext cx="4071041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Татьяна Гончарова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Адвокат,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управляющий партнер ЮК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Calibri" panose="020F0502020204030204" pitchFamily="34" charset="0"/>
              </a:rPr>
              <a:t>«</a:t>
            </a:r>
            <a:r>
              <a:rPr lang="ru-RU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Calibri" panose="020F0502020204030204" pitchFamily="34" charset="0"/>
              </a:rPr>
              <a:t>ЛексПроф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Calibri" panose="020F0502020204030204" pitchFamily="34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Заслуженный юрист Новосибирской области, Эксперт Комиссии Общественной палаты РФ по ЖКХ, строительству и дорогам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17411F23-0D58-4F49-5C3D-034C530C5D29}"/>
              </a:ext>
            </a:extLst>
          </p:cNvPr>
          <p:cNvSpPr/>
          <p:nvPr/>
        </p:nvSpPr>
        <p:spPr>
          <a:xfrm rot="10800000" flipH="1" flipV="1">
            <a:off x="9085389" y="1171577"/>
            <a:ext cx="2559885" cy="3603681"/>
          </a:xfrm>
          <a:prstGeom prst="rect">
            <a:avLst/>
          </a:prstGeom>
          <a:solidFill>
            <a:srgbClr val="902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CA8E0C-94B9-CE9C-5040-DEF2A6782B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6784" r="24394" b="43018"/>
          <a:stretch/>
        </p:blipFill>
        <p:spPr>
          <a:xfrm>
            <a:off x="8708162" y="814281"/>
            <a:ext cx="2868605" cy="39070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59BF72-2CB9-523B-4015-051BF7826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6" y="373127"/>
            <a:ext cx="2743200" cy="954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9777BA-9795-21A7-93DF-6F3C301A04EF}"/>
              </a:ext>
            </a:extLst>
          </p:cNvPr>
          <p:cNvSpPr txBox="1"/>
          <p:nvPr/>
        </p:nvSpPr>
        <p:spPr>
          <a:xfrm>
            <a:off x="273466" y="2274862"/>
            <a:ext cx="80423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224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120" normalizeH="0" noProof="0" dirty="0">
                <a:ln>
                  <a:noFill/>
                </a:ln>
                <a:solidFill>
                  <a:srgbClr val="8A1A2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Тренды и новые риски</a:t>
            </a:r>
            <a:r>
              <a:rPr kumimoji="0" lang="ru-RU" sz="3600" b="1" i="0" u="none" strike="noStrike" kern="1200" cap="none" spc="120" normalizeH="0" noProof="0" dirty="0">
                <a:ln>
                  <a:noFill/>
                </a:ln>
                <a:solidFill>
                  <a:srgbClr val="90222D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3500" b="1" i="0" u="none" strike="noStrike" kern="1200" cap="none" spc="120" normalizeH="0" noProof="0" dirty="0">
                <a:ln>
                  <a:noFill/>
                </a:ln>
                <a:solidFill>
                  <a:srgbClr val="8A1A2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возможности для бизнеса 2022-2023: не дадим деньгам «повиснуть в воздухе». </a:t>
            </a:r>
          </a:p>
        </p:txBody>
      </p:sp>
    </p:spTree>
    <p:extLst>
      <p:ext uri="{BB962C8B-B14F-4D97-AF65-F5344CB8AC3E}">
        <p14:creationId xmlns:p14="http://schemas.microsoft.com/office/powerpoint/2010/main" val="234224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4B93251-3507-98C1-4BBB-5F2DA443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10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745FBE-6FD4-83A3-341B-CE6854C78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" y="6017947"/>
            <a:ext cx="2236007" cy="777741"/>
          </a:xfrm>
          <a:prstGeom prst="rect">
            <a:avLst/>
          </a:prstGeom>
        </p:spPr>
      </p:pic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8EBC5EA2-48B5-908E-2B63-7CD8AA961638}"/>
              </a:ext>
            </a:extLst>
          </p:cNvPr>
          <p:cNvGraphicFramePr>
            <a:graphicFrameLocks noGrp="1"/>
          </p:cNvGraphicFramePr>
          <p:nvPr/>
        </p:nvGraphicFramePr>
        <p:xfrm>
          <a:off x="344126" y="313591"/>
          <a:ext cx="1150374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688">
                  <a:extLst>
                    <a:ext uri="{9D8B030D-6E8A-4147-A177-3AD203B41FA5}">
                      <a16:colId xmlns:a16="http://schemas.microsoft.com/office/drawing/2014/main" val="3884367603"/>
                    </a:ext>
                  </a:extLst>
                </a:gridCol>
                <a:gridCol w="6938055">
                  <a:extLst>
                    <a:ext uri="{9D8B030D-6E8A-4147-A177-3AD203B41FA5}">
                      <a16:colId xmlns:a16="http://schemas.microsoft.com/office/drawing/2014/main" val="1554549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НПА и письма ФТС</a:t>
                      </a:r>
                    </a:p>
                  </a:txBody>
                  <a:tcPr>
                    <a:solidFill>
                      <a:srgbClr val="9022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Основные положения</a:t>
                      </a:r>
                    </a:p>
                  </a:txBody>
                  <a:tcPr>
                    <a:solidFill>
                      <a:srgbClr val="9022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0463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DB9032F-A08E-8047-9A18-3697BC6D2090}"/>
              </a:ext>
            </a:extLst>
          </p:cNvPr>
          <p:cNvSpPr txBox="1"/>
          <p:nvPr/>
        </p:nvSpPr>
        <p:spPr>
          <a:xfrm>
            <a:off x="340042" y="737138"/>
            <a:ext cx="4483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Постановление Правительства РФ от 29.03.2022 № 506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EA8492-E25A-79CE-E447-3EF9B55CDCF1}"/>
              </a:ext>
            </a:extLst>
          </p:cNvPr>
          <p:cNvSpPr txBox="1"/>
          <p:nvPr/>
        </p:nvSpPr>
        <p:spPr>
          <a:xfrm>
            <a:off x="340041" y="1450860"/>
            <a:ext cx="4483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Приказ Минпромторга РФ </a:t>
            </a:r>
          </a:p>
          <a:p>
            <a:r>
              <a:rPr lang="ru-RU" dirty="0"/>
              <a:t>от 19.04.2022 № 1532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0D8E03-95A9-F58C-DF9C-39782A714979}"/>
              </a:ext>
            </a:extLst>
          </p:cNvPr>
          <p:cNvSpPr txBox="1"/>
          <p:nvPr/>
        </p:nvSpPr>
        <p:spPr>
          <a:xfrm>
            <a:off x="369537" y="2176046"/>
            <a:ext cx="4483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Приказы Минпромторга РФ</a:t>
            </a:r>
          </a:p>
          <a:p>
            <a:r>
              <a:rPr lang="ru-RU" dirty="0"/>
              <a:t>от 03.06.2022 № 2299,</a:t>
            </a:r>
          </a:p>
          <a:p>
            <a:r>
              <a:rPr lang="ru-RU" dirty="0"/>
              <a:t>от 21.07.2022 № 3042,</a:t>
            </a:r>
          </a:p>
          <a:p>
            <a:r>
              <a:rPr lang="ru-RU" dirty="0"/>
              <a:t>от 21.10.2022 № 4456,</a:t>
            </a:r>
          </a:p>
          <a:p>
            <a:r>
              <a:rPr lang="ru-RU" dirty="0"/>
              <a:t>от 02.03.2023 № 684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251B36-F0F0-2E03-8538-165A59B09B32}"/>
              </a:ext>
            </a:extLst>
          </p:cNvPr>
          <p:cNvSpPr txBox="1"/>
          <p:nvPr/>
        </p:nvSpPr>
        <p:spPr>
          <a:xfrm>
            <a:off x="358881" y="4155125"/>
            <a:ext cx="4483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Письмо ФТС России от 31.03.2022 </a:t>
            </a:r>
          </a:p>
          <a:p>
            <a:r>
              <a:rPr lang="ru-RU" dirty="0"/>
              <a:t>№ 01-11/17479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B03A7-CAE1-48A4-0FCD-DA4D37BBDB66}"/>
              </a:ext>
            </a:extLst>
          </p:cNvPr>
          <p:cNvSpPr txBox="1"/>
          <p:nvPr/>
        </p:nvSpPr>
        <p:spPr>
          <a:xfrm>
            <a:off x="340041" y="5407140"/>
            <a:ext cx="3441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Письмо ФТС России от 10.06.2022 № 14-35/К-6207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CFAAD0A-9B48-1441-B7D7-15A95A4BDE6E}"/>
              </a:ext>
            </a:extLst>
          </p:cNvPr>
          <p:cNvCxnSpPr>
            <a:cxnSpLocks/>
          </p:cNvCxnSpPr>
          <p:nvPr/>
        </p:nvCxnSpPr>
        <p:spPr>
          <a:xfrm>
            <a:off x="340041" y="1383469"/>
            <a:ext cx="11507828" cy="0"/>
          </a:xfrm>
          <a:prstGeom prst="line">
            <a:avLst/>
          </a:prstGeom>
          <a:ln>
            <a:solidFill>
              <a:srgbClr val="902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60802C0-5723-1DB2-74F2-8B9B9F90FC4C}"/>
              </a:ext>
            </a:extLst>
          </p:cNvPr>
          <p:cNvCxnSpPr>
            <a:cxnSpLocks/>
          </p:cNvCxnSpPr>
          <p:nvPr/>
        </p:nvCxnSpPr>
        <p:spPr>
          <a:xfrm>
            <a:off x="369537" y="2136618"/>
            <a:ext cx="11507828" cy="0"/>
          </a:xfrm>
          <a:prstGeom prst="line">
            <a:avLst/>
          </a:prstGeom>
          <a:ln>
            <a:solidFill>
              <a:srgbClr val="902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10C00C8-2EBC-1B4E-6663-C30176DD240F}"/>
              </a:ext>
            </a:extLst>
          </p:cNvPr>
          <p:cNvCxnSpPr>
            <a:cxnSpLocks/>
          </p:cNvCxnSpPr>
          <p:nvPr/>
        </p:nvCxnSpPr>
        <p:spPr>
          <a:xfrm>
            <a:off x="369537" y="3653374"/>
            <a:ext cx="11507828" cy="0"/>
          </a:xfrm>
          <a:prstGeom prst="line">
            <a:avLst/>
          </a:prstGeom>
          <a:ln>
            <a:solidFill>
              <a:srgbClr val="902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98EF7B85-88DF-A867-EC88-4961B508900F}"/>
              </a:ext>
            </a:extLst>
          </p:cNvPr>
          <p:cNvCxnSpPr>
            <a:cxnSpLocks/>
          </p:cNvCxnSpPr>
          <p:nvPr/>
        </p:nvCxnSpPr>
        <p:spPr>
          <a:xfrm>
            <a:off x="369537" y="5303208"/>
            <a:ext cx="11507828" cy="0"/>
          </a:xfrm>
          <a:prstGeom prst="line">
            <a:avLst/>
          </a:prstGeom>
          <a:ln>
            <a:solidFill>
              <a:srgbClr val="902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CF03714-7904-44CD-2A28-FC26835799AA}"/>
              </a:ext>
            </a:extLst>
          </p:cNvPr>
          <p:cNvSpPr txBox="1"/>
          <p:nvPr/>
        </p:nvSpPr>
        <p:spPr>
          <a:xfrm>
            <a:off x="4925961" y="871522"/>
            <a:ext cx="6892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Легализация параллельного импорта товаров в РФ.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557A36-4BB0-520B-E617-C1BF031C5AFD}"/>
              </a:ext>
            </a:extLst>
          </p:cNvPr>
          <p:cNvSpPr txBox="1"/>
          <p:nvPr/>
        </p:nvSpPr>
        <p:spPr>
          <a:xfrm>
            <a:off x="4911210" y="1441257"/>
            <a:ext cx="6892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Определение перечня товаров, параллельный импорт которых разрешен.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03FE9B-B231-256F-0492-5A9B3286EB05}"/>
              </a:ext>
            </a:extLst>
          </p:cNvPr>
          <p:cNvSpPr txBox="1"/>
          <p:nvPr/>
        </p:nvSpPr>
        <p:spPr>
          <a:xfrm>
            <a:off x="4925959" y="2526485"/>
            <a:ext cx="6892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Изменения в перечне товаров, параллельный импорт которых разрешен.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AF0A2A-23A4-223B-3FE1-C157279EBD20}"/>
              </a:ext>
            </a:extLst>
          </p:cNvPr>
          <p:cNvSpPr txBox="1"/>
          <p:nvPr/>
        </p:nvSpPr>
        <p:spPr>
          <a:xfrm>
            <a:off x="4925959" y="3631644"/>
            <a:ext cx="6921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</a:rPr>
              <a:t>Наличие согласия правообладателей на использование товарных знаков при ввозе оригинальных товаров, указанных в Перечне, не требуется.</a:t>
            </a:r>
            <a:endParaRPr lang="ru-RU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7BF239-4E8D-02AC-C80E-838993E5075F}"/>
              </a:ext>
            </a:extLst>
          </p:cNvPr>
          <p:cNvSpPr txBox="1"/>
          <p:nvPr/>
        </p:nvSpPr>
        <p:spPr>
          <a:xfrm>
            <a:off x="4925961" y="4617966"/>
            <a:ext cx="6921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</a:rPr>
              <a:t>Сохраняется необходимость принятия мер при обнаружении признаков контрафактных (поддельных) товаров.</a:t>
            </a:r>
            <a:endParaRPr lang="ru-RU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72D430-2652-1234-373D-A527E8AF8F3C}"/>
              </a:ext>
            </a:extLst>
          </p:cNvPr>
          <p:cNvSpPr txBox="1"/>
          <p:nvPr/>
        </p:nvSpPr>
        <p:spPr>
          <a:xfrm>
            <a:off x="4925959" y="5398036"/>
            <a:ext cx="69219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Подтверждение участниками ВЭД подлинности (оригинальности) ввозимой ими продукции (в том числе, представление для этих целей каких-либо документов), не требуется.</a:t>
            </a:r>
          </a:p>
        </p:txBody>
      </p:sp>
    </p:spTree>
    <p:extLst>
      <p:ext uri="{BB962C8B-B14F-4D97-AF65-F5344CB8AC3E}">
        <p14:creationId xmlns:p14="http://schemas.microsoft.com/office/powerpoint/2010/main" val="140599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4B93251-3507-98C1-4BBB-5F2DA443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43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C8744-F220-4A66-BD80-818B73176C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841D65-CB08-F555-3A84-C8C161656C30}"/>
              </a:ext>
            </a:extLst>
          </p:cNvPr>
          <p:cNvSpPr txBox="1"/>
          <p:nvPr/>
        </p:nvSpPr>
        <p:spPr>
          <a:xfrm>
            <a:off x="1440698" y="1811910"/>
            <a:ext cx="4519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Объем параллельного импорта за 2022 г. составил 2,4 млн тонн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91FD1F-0EF0-0FFB-F791-B78C4ECF0A2D}"/>
              </a:ext>
            </a:extLst>
          </p:cNvPr>
          <p:cNvSpPr txBox="1"/>
          <p:nvPr/>
        </p:nvSpPr>
        <p:spPr>
          <a:xfrm>
            <a:off x="6806394" y="1971143"/>
            <a:ext cx="3196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 млрд. долларов</a:t>
            </a:r>
            <a:endParaRPr lang="ru-RU" sz="2400" dirty="0"/>
          </a:p>
        </p:txBody>
      </p:sp>
      <p:pic>
        <p:nvPicPr>
          <p:cNvPr id="3076" name="Picture 4" descr="равно значок">
            <a:extLst>
              <a:ext uri="{FF2B5EF4-FFF2-40B4-BE49-F238E27FC236}">
                <a16:creationId xmlns:a16="http://schemas.microsoft.com/office/drawing/2014/main" id="{6BEA6A1D-2EE5-3154-82A8-F75BCEE3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95" y="1879270"/>
            <a:ext cx="707887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оробка, доставка значок">
            <a:extLst>
              <a:ext uri="{FF2B5EF4-FFF2-40B4-BE49-F238E27FC236}">
                <a16:creationId xmlns:a16="http://schemas.microsoft.com/office/drawing/2014/main" id="{86744D6B-6EDA-163E-A0EF-BCFE01BF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9" y="1857298"/>
            <a:ext cx="838091" cy="6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7E12CDF-8398-7C17-EE72-72D9DE81E1C9}"/>
              </a:ext>
            </a:extLst>
          </p:cNvPr>
          <p:cNvSpPr txBox="1"/>
          <p:nvPr/>
        </p:nvSpPr>
        <p:spPr>
          <a:xfrm>
            <a:off x="415799" y="356660"/>
            <a:ext cx="95058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Объем параллельного импорта в РФ </a:t>
            </a:r>
          </a:p>
          <a:p>
            <a:pPr algn="l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за 2022 г.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5F6E86-0C8B-2511-F0ED-DDDE873CB069}"/>
              </a:ext>
            </a:extLst>
          </p:cNvPr>
          <p:cNvSpPr txBox="1"/>
          <p:nvPr/>
        </p:nvSpPr>
        <p:spPr>
          <a:xfrm>
            <a:off x="575362" y="3013217"/>
            <a:ext cx="727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Основные группы товаров параллельного импорта: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643259-7161-79DD-CE5F-479F09592A27}"/>
              </a:ext>
            </a:extLst>
          </p:cNvPr>
          <p:cNvSpPr txBox="1"/>
          <p:nvPr/>
        </p:nvSpPr>
        <p:spPr>
          <a:xfrm>
            <a:off x="1129924" y="3822962"/>
            <a:ext cx="1916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Электроника</a:t>
            </a:r>
            <a:endParaRPr lang="ru-RU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6713F9-F81B-E7FA-5040-4D9E3D2426F7}"/>
              </a:ext>
            </a:extLst>
          </p:cNvPr>
          <p:cNvSpPr txBox="1"/>
          <p:nvPr/>
        </p:nvSpPr>
        <p:spPr>
          <a:xfrm>
            <a:off x="1129923" y="4467123"/>
            <a:ext cx="14500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Техника</a:t>
            </a:r>
            <a:endParaRPr lang="ru-RU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D10FFD-408A-7BDF-25D2-EE8B8DE04B76}"/>
              </a:ext>
            </a:extLst>
          </p:cNvPr>
          <p:cNvSpPr txBox="1"/>
          <p:nvPr/>
        </p:nvSpPr>
        <p:spPr>
          <a:xfrm>
            <a:off x="1143386" y="5209769"/>
            <a:ext cx="3247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Автомобили и запчасти</a:t>
            </a:r>
            <a:endParaRPr lang="ru-RU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678C1E-197F-8189-D41C-C0B0A3B19A51}"/>
              </a:ext>
            </a:extLst>
          </p:cNvPr>
          <p:cNvSpPr txBox="1"/>
          <p:nvPr/>
        </p:nvSpPr>
        <p:spPr>
          <a:xfrm>
            <a:off x="1129923" y="5921637"/>
            <a:ext cx="41933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</a:rPr>
              <a:t>Товары легкой промышленности</a:t>
            </a:r>
            <a:endParaRPr lang="ru-RU" sz="2000" dirty="0"/>
          </a:p>
        </p:txBody>
      </p:sp>
      <p:pic>
        <p:nvPicPr>
          <p:cNvPr id="3080" name="Picture 8" descr="электроника, чип, беспроводной, гаджет, умный значок">
            <a:extLst>
              <a:ext uri="{FF2B5EF4-FFF2-40B4-BE49-F238E27FC236}">
                <a16:creationId xmlns:a16="http://schemas.microsoft.com/office/drawing/2014/main" id="{84704DCB-AC1F-7009-224B-6841FCC9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2" y="3733528"/>
            <a:ext cx="501445" cy="50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бытовая техника, сотовый, телефон, мобильный, мобильный телефон, телефона, смартфона значок">
            <a:extLst>
              <a:ext uri="{FF2B5EF4-FFF2-40B4-BE49-F238E27FC236}">
                <a16:creationId xmlns:a16="http://schemas.microsoft.com/office/drawing/2014/main" id="{B771FB69-AE6E-AFD9-A25C-717B6DB9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7012" y="4356821"/>
            <a:ext cx="589935" cy="5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автомобиль, контур, фронтальный вид, 1 значок">
            <a:extLst>
              <a:ext uri="{FF2B5EF4-FFF2-40B4-BE49-F238E27FC236}">
                <a16:creationId xmlns:a16="http://schemas.microsoft.com/office/drawing/2014/main" id="{983FF4A3-43FD-9DAB-1DA7-72DCDC7C2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0" y="5164381"/>
            <a:ext cx="469490" cy="4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Куртка, одежда значок">
            <a:extLst>
              <a:ext uri="{FF2B5EF4-FFF2-40B4-BE49-F238E27FC236}">
                <a16:creationId xmlns:a16="http://schemas.microsoft.com/office/drawing/2014/main" id="{BD08B002-658E-6738-3EE3-E613EDFE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6" y="5847184"/>
            <a:ext cx="589937" cy="58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 descr="Изображение выглядит как шаблон, кроссворд, пиксель, шов&#10;&#10;Автоматически созданное описание">
            <a:extLst>
              <a:ext uri="{FF2B5EF4-FFF2-40B4-BE49-F238E27FC236}">
                <a16:creationId xmlns:a16="http://schemas.microsoft.com/office/drawing/2014/main" id="{D507EB0C-74E4-B24A-5877-21480A57B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64" y="3471222"/>
            <a:ext cx="2850525" cy="28505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6411B2-8B66-9235-4E39-38EF487347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5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92660" y="248962"/>
            <a:ext cx="87513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Что можно ввозить в Россию по параллельному импорту?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392661" y="1693329"/>
            <a:ext cx="60960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b="1" kern="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Указан код ТН ВЭД и перечислены бренды</a:t>
            </a:r>
            <a:r>
              <a:rPr lang="ru-RU" sz="1800" b="1" kern="0" dirty="0">
                <a:solidFill>
                  <a:srgbClr val="262626"/>
                </a:solidFill>
                <a:effectLst/>
                <a:latin typeface="stk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5FC8E8-B1E8-0432-0890-F859C3CC524C}"/>
              </a:ext>
            </a:extLst>
          </p:cNvPr>
          <p:cNvSpPr txBox="1"/>
          <p:nvPr/>
        </p:nvSpPr>
        <p:spPr>
          <a:xfrm>
            <a:off x="962928" y="2276860"/>
            <a:ext cx="6411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В данной категории товаров разрешен параллельный импорт только этих брендов.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5D39F1-F5C2-7BB4-6732-70B65DB13AF7}"/>
              </a:ext>
            </a:extLst>
          </p:cNvPr>
          <p:cNvSpPr txBox="1"/>
          <p:nvPr/>
        </p:nvSpPr>
        <p:spPr>
          <a:xfrm>
            <a:off x="392660" y="3301699"/>
            <a:ext cx="928228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b="1" kern="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Указан код ТН ВЭД с исключением некоторых брендов.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FC9DA-68F7-307A-A5F9-BE59E30AF6EE}"/>
              </a:ext>
            </a:extLst>
          </p:cNvPr>
          <p:cNvSpPr txBox="1"/>
          <p:nvPr/>
        </p:nvSpPr>
        <p:spPr>
          <a:xfrm>
            <a:off x="962928" y="3881200"/>
            <a:ext cx="6411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Параллельный импорт разрешён для всей продукции этой категории, кроме названных брендов.</a:t>
            </a:r>
            <a:endParaRPr lang="ru-RU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EAB5B5-A715-61F2-96F1-22C5FD332DEF}"/>
              </a:ext>
            </a:extLst>
          </p:cNvPr>
          <p:cNvSpPr txBox="1"/>
          <p:nvPr/>
        </p:nvSpPr>
        <p:spPr>
          <a:xfrm>
            <a:off x="392661" y="4946132"/>
            <a:ext cx="60960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b="1" kern="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Указан только код ТН ВЭД.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92A808-62C6-A4DC-E4A5-ECA370A62DD5}"/>
              </a:ext>
            </a:extLst>
          </p:cNvPr>
          <p:cNvSpPr txBox="1"/>
          <p:nvPr/>
        </p:nvSpPr>
        <p:spPr>
          <a:xfrm>
            <a:off x="962928" y="5471303"/>
            <a:ext cx="6489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Параллельный импорт разрешён для всей без исключения продукции, относящейся к этому коду. </a:t>
            </a:r>
            <a:endParaRPr lang="ru-RU" sz="2000" dirty="0"/>
          </a:p>
        </p:txBody>
      </p:sp>
      <p:pic>
        <p:nvPicPr>
          <p:cNvPr id="27" name="Рисунок 26" descr="Изображение выглядит как шаблон, шов&#10;&#10;Автоматически созданное описание">
            <a:extLst>
              <a:ext uri="{FF2B5EF4-FFF2-40B4-BE49-F238E27FC236}">
                <a16:creationId xmlns:a16="http://schemas.microsoft.com/office/drawing/2014/main" id="{54B65A6A-5FFC-6F14-DC6C-6F07FFB5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39" y="3321689"/>
            <a:ext cx="2857500" cy="2857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AEA7FA-315E-26E3-B7F6-DD79C94F4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39A4E0-2278-3EBF-440B-7481A23E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62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B2EFA5-777D-79D5-2630-F9BC2E84C3D6}"/>
              </a:ext>
            </a:extLst>
          </p:cNvPr>
          <p:cNvSpPr txBox="1"/>
          <p:nvPr/>
        </p:nvSpPr>
        <p:spPr>
          <a:xfrm>
            <a:off x="486645" y="257829"/>
            <a:ext cx="5116485" cy="643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3500" b="1" kern="0" dirty="0">
                <a:solidFill>
                  <a:srgbClr val="90222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Что нужно учитывать</a:t>
            </a:r>
            <a:endParaRPr lang="ru-RU" sz="3500" kern="100" dirty="0">
              <a:solidFill>
                <a:srgbClr val="90222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76552-CE40-218C-7957-C71F661811FB}"/>
              </a:ext>
            </a:extLst>
          </p:cNvPr>
          <p:cNvSpPr txBox="1"/>
          <p:nvPr/>
        </p:nvSpPr>
        <p:spPr>
          <a:xfrm>
            <a:off x="1007458" y="944111"/>
            <a:ext cx="74921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Выбор юрисдикции при создании транзитного общества</a:t>
            </a:r>
            <a:endParaRPr lang="ru-RU" sz="2200" b="1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5D00854-90B3-D1DB-2236-36C0A048BCA7}"/>
              </a:ext>
            </a:extLst>
          </p:cNvPr>
          <p:cNvGrpSpPr/>
          <p:nvPr/>
        </p:nvGrpSpPr>
        <p:grpSpPr>
          <a:xfrm>
            <a:off x="1048614" y="1252283"/>
            <a:ext cx="6732751" cy="1096953"/>
            <a:chOff x="1060315" y="1624052"/>
            <a:chExt cx="8341810" cy="1365559"/>
          </a:xfrm>
        </p:grpSpPr>
        <p:pic>
          <p:nvPicPr>
            <p:cNvPr id="1042" name="Picture 18" descr="Сербия, флаг, флаги значок">
              <a:extLst>
                <a:ext uri="{FF2B5EF4-FFF2-40B4-BE49-F238E27FC236}">
                  <a16:creationId xmlns:a16="http://schemas.microsoft.com/office/drawing/2014/main" id="{87A45AEF-C91A-5C9A-5A4C-F84BA3714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802" y="1624052"/>
              <a:ext cx="1147157" cy="136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5AC118F-8CBC-8A84-BC8E-3EC2BA60A8AE}"/>
                </a:ext>
              </a:extLst>
            </p:cNvPr>
            <p:cNvGrpSpPr/>
            <p:nvPr/>
          </p:nvGrpSpPr>
          <p:grpSpPr>
            <a:xfrm>
              <a:off x="1060315" y="1916010"/>
              <a:ext cx="8341810" cy="793624"/>
              <a:chOff x="1060315" y="1916010"/>
              <a:chExt cx="8341810" cy="793624"/>
            </a:xfrm>
          </p:grpSpPr>
          <p:pic>
            <p:nvPicPr>
              <p:cNvPr id="1032" name="Picture 8" descr="Узбекистан значок">
                <a:extLst>
                  <a:ext uri="{FF2B5EF4-FFF2-40B4-BE49-F238E27FC236}">
                    <a16:creationId xmlns:a16="http://schemas.microsoft.com/office/drawing/2014/main" id="{193EB9DE-9738-8EA1-06BE-87A2D7EE54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9011" y="1927990"/>
                <a:ext cx="1191075" cy="781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Турция значок">
                <a:extLst>
                  <a:ext uri="{FF2B5EF4-FFF2-40B4-BE49-F238E27FC236}">
                    <a16:creationId xmlns:a16="http://schemas.microsoft.com/office/drawing/2014/main" id="{D0740232-EE01-4C10-84C2-2BE10BD69F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315" y="1927992"/>
                <a:ext cx="1191074" cy="781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Кыргызстан значок">
                <a:extLst>
                  <a:ext uri="{FF2B5EF4-FFF2-40B4-BE49-F238E27FC236}">
                    <a16:creationId xmlns:a16="http://schemas.microsoft.com/office/drawing/2014/main" id="{1620013D-5240-D605-1D01-E8A8461F25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0465" y="1916010"/>
                <a:ext cx="1191074" cy="781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Организации, Арабская, Эмираты значок">
                <a:extLst>
                  <a:ext uri="{FF2B5EF4-FFF2-40B4-BE49-F238E27FC236}">
                    <a16:creationId xmlns:a16="http://schemas.microsoft.com/office/drawing/2014/main" id="{14A72048-3174-5E26-D44B-92420F441B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372" y="1927990"/>
                <a:ext cx="1191075" cy="781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Китай значок">
                <a:extLst>
                  <a:ext uri="{FF2B5EF4-FFF2-40B4-BE49-F238E27FC236}">
                    <a16:creationId xmlns:a16="http://schemas.microsoft.com/office/drawing/2014/main" id="{8F72A200-3FA6-2380-548F-C6F2ABECDE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7557" y="1951948"/>
                <a:ext cx="1154568" cy="757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Армения значок">
                <a:extLst>
                  <a:ext uri="{FF2B5EF4-FFF2-40B4-BE49-F238E27FC236}">
                    <a16:creationId xmlns:a16="http://schemas.microsoft.com/office/drawing/2014/main" id="{D16928EC-2053-8D43-3F0E-17C53A8B91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1919" y="1916010"/>
                <a:ext cx="1191074" cy="781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3325A30-06B3-D3D2-FD6C-AAE861C44504}"/>
              </a:ext>
            </a:extLst>
          </p:cNvPr>
          <p:cNvSpPr txBox="1"/>
          <p:nvPr/>
        </p:nvSpPr>
        <p:spPr>
          <a:xfrm>
            <a:off x="973700" y="2348352"/>
            <a:ext cx="75259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отслеживания изменения перечня товаров</a:t>
            </a:r>
            <a:endParaRPr lang="ru-RU" sz="2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A27D57-0E64-7B0B-DA3A-B3942AC201A5}"/>
              </a:ext>
            </a:extLst>
          </p:cNvPr>
          <p:cNvSpPr txBox="1"/>
          <p:nvPr/>
        </p:nvSpPr>
        <p:spPr>
          <a:xfrm>
            <a:off x="973700" y="555815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еобходимость маркировки товара</a:t>
            </a:r>
            <a:endParaRPr lang="ru-RU" sz="2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9860EB-A6FA-5E65-74B3-AC428C0134C3}"/>
              </a:ext>
            </a:extLst>
          </p:cNvPr>
          <p:cNvSpPr txBox="1"/>
          <p:nvPr/>
        </p:nvSpPr>
        <p:spPr>
          <a:xfrm>
            <a:off x="973701" y="6088797"/>
            <a:ext cx="85832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Проверка на контрафакт (подтверждение оригинальности товара) </a:t>
            </a:r>
            <a:endParaRPr lang="ru-RU" sz="2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7C5D93-8998-DCE9-7B96-CA897AC204E7}"/>
              </a:ext>
            </a:extLst>
          </p:cNvPr>
          <p:cNvSpPr txBox="1"/>
          <p:nvPr/>
        </p:nvSpPr>
        <p:spPr>
          <a:xfrm>
            <a:off x="1012755" y="2829191"/>
            <a:ext cx="11046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Последние изменения перечня (приказ Минпромторга РФ от 02.03.2023 № 684)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E12D6B-D6D4-4F1E-476E-3910D923E07A}"/>
              </a:ext>
            </a:extLst>
          </p:cNvPr>
          <p:cNvSpPr txBox="1"/>
          <p:nvPr/>
        </p:nvSpPr>
        <p:spPr>
          <a:xfrm>
            <a:off x="1057876" y="3642705"/>
            <a:ext cx="5351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Увеличено число брендов нефтепродуктов и минерального топлива</a:t>
            </a:r>
            <a:endParaRPr lang="ru-RU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1F549B-9365-F77D-A039-3184496C03B1}"/>
              </a:ext>
            </a:extLst>
          </p:cNvPr>
          <p:cNvSpPr txBox="1"/>
          <p:nvPr/>
        </p:nvSpPr>
        <p:spPr>
          <a:xfrm>
            <a:off x="1057876" y="4143739"/>
            <a:ext cx="5398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Включены некоторые бренды автомобилей и запасных частей</a:t>
            </a:r>
            <a:endParaRPr lang="ru-RU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0C7BF8-0A91-5D4D-EA67-9ACED44F6365}"/>
              </a:ext>
            </a:extLst>
          </p:cNvPr>
          <p:cNvSpPr txBox="1"/>
          <p:nvPr/>
        </p:nvSpPr>
        <p:spPr>
          <a:xfrm>
            <a:off x="1048614" y="4630311"/>
            <a:ext cx="5500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Добавлены бренды игрушек, разрешенные к параллельному импорту</a:t>
            </a:r>
            <a:endParaRPr lang="ru-RU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EC1F36-5786-5635-9E36-5B12AB0C6A98}"/>
              </a:ext>
            </a:extLst>
          </p:cNvPr>
          <p:cNvSpPr txBox="1"/>
          <p:nvPr/>
        </p:nvSpPr>
        <p:spPr>
          <a:xfrm>
            <a:off x="1071420" y="5184704"/>
            <a:ext cx="5385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Широкий перечень товаров </a:t>
            </a:r>
            <a:r>
              <a:rPr lang="en-US" sz="1600" dirty="0"/>
              <a:t>IKEA</a:t>
            </a:r>
            <a:endParaRPr lang="ru-RU" sz="1600" dirty="0"/>
          </a:p>
        </p:txBody>
      </p:sp>
      <p:pic>
        <p:nvPicPr>
          <p:cNvPr id="1050" name="Picture 26" descr="фильм, основные, важно, мультимедиа, видео, плеер, играть, пользовательский интерфейс значок">
            <a:extLst>
              <a:ext uri="{FF2B5EF4-FFF2-40B4-BE49-F238E27FC236}">
                <a16:creationId xmlns:a16="http://schemas.microsoft.com/office/drawing/2014/main" id="{09572FBB-2E75-975A-51F9-C687D0E1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" y="882208"/>
            <a:ext cx="58477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6" descr="фильм, основные, важно, мультимедиа, видео, плеер, играть, пользовательский интерфейс значок">
            <a:extLst>
              <a:ext uri="{FF2B5EF4-FFF2-40B4-BE49-F238E27FC236}">
                <a16:creationId xmlns:a16="http://schemas.microsoft.com/office/drawing/2014/main" id="{5F9DF0F8-08E1-A76E-A1F9-0F9B1646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" y="2280960"/>
            <a:ext cx="58477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1F2D909C-605C-7106-E65B-5892F775900B}"/>
              </a:ext>
            </a:extLst>
          </p:cNvPr>
          <p:cNvGraphicFramePr>
            <a:graphicFrameLocks noGrp="1"/>
          </p:cNvGraphicFramePr>
          <p:nvPr/>
        </p:nvGraphicFramePr>
        <p:xfrm>
          <a:off x="1079934" y="3279072"/>
          <a:ext cx="10797851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921">
                  <a:extLst>
                    <a:ext uri="{9D8B030D-6E8A-4147-A177-3AD203B41FA5}">
                      <a16:colId xmlns:a16="http://schemas.microsoft.com/office/drawing/2014/main" val="3224012926"/>
                    </a:ext>
                  </a:extLst>
                </a:gridCol>
                <a:gridCol w="5351930">
                  <a:extLst>
                    <a:ext uri="{9D8B030D-6E8A-4147-A177-3AD203B41FA5}">
                      <a16:colId xmlns:a16="http://schemas.microsoft.com/office/drawing/2014/main" val="16754315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Расширение Перечня  </a:t>
                      </a:r>
                      <a:endParaRPr lang="ru-RU" sz="1600" dirty="0"/>
                    </a:p>
                  </a:txBody>
                  <a:tcPr>
                    <a:solidFill>
                      <a:srgbClr val="9022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Перечня</a:t>
                      </a:r>
                      <a:endParaRPr lang="ru-RU" sz="1600" dirty="0"/>
                    </a:p>
                  </a:txBody>
                  <a:tcPr>
                    <a:solidFill>
                      <a:srgbClr val="9022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23823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E4FEEC9B-49F1-BD4F-989D-1717F05CDBF6}"/>
              </a:ext>
            </a:extLst>
          </p:cNvPr>
          <p:cNvSpPr txBox="1"/>
          <p:nvPr/>
        </p:nvSpPr>
        <p:spPr>
          <a:xfrm>
            <a:off x="6558529" y="3701663"/>
            <a:ext cx="5297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Исключены бренды некоторых детских товаров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DB5C6-2C4B-D2F8-73AF-D85E5612C85A}"/>
              </a:ext>
            </a:extLst>
          </p:cNvPr>
          <p:cNvSpPr txBox="1"/>
          <p:nvPr/>
        </p:nvSpPr>
        <p:spPr>
          <a:xfrm>
            <a:off x="6558529" y="4133831"/>
            <a:ext cx="5209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Расширен перечень брендов одежды и обуви, которые </a:t>
            </a:r>
            <a:r>
              <a:rPr lang="ru-RU" sz="1600" b="1" dirty="0"/>
              <a:t>нельзя </a:t>
            </a:r>
            <a:r>
              <a:rPr lang="ru-RU" sz="1600" dirty="0"/>
              <a:t>ввозить по параллельному импорту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BD156DD7-EF55-92C4-8264-205ECA6E2DBE}"/>
              </a:ext>
            </a:extLst>
          </p:cNvPr>
          <p:cNvCxnSpPr>
            <a:cxnSpLocks/>
          </p:cNvCxnSpPr>
          <p:nvPr/>
        </p:nvCxnSpPr>
        <p:spPr>
          <a:xfrm>
            <a:off x="1071420" y="5585065"/>
            <a:ext cx="10784306" cy="0"/>
          </a:xfrm>
          <a:prstGeom prst="line">
            <a:avLst/>
          </a:prstGeom>
          <a:ln>
            <a:solidFill>
              <a:srgbClr val="902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6" descr="фильм, основные, важно, мультимедиа, видео, плеер, играть, пользовательский интерфейс значок">
            <a:extLst>
              <a:ext uri="{FF2B5EF4-FFF2-40B4-BE49-F238E27FC236}">
                <a16:creationId xmlns:a16="http://schemas.microsoft.com/office/drawing/2014/main" id="{C6D16B51-8F43-F393-6633-4196A0D8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9" y="5481288"/>
            <a:ext cx="58477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6" descr="фильм, основные, важно, мультимедиа, видео, плеер, играть, пользовательский интерфейс значок">
            <a:extLst>
              <a:ext uri="{FF2B5EF4-FFF2-40B4-BE49-F238E27FC236}">
                <a16:creationId xmlns:a16="http://schemas.microsoft.com/office/drawing/2014/main" id="{F16DB3B6-D43E-D38A-9313-53864ADC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9" y="6013528"/>
            <a:ext cx="58477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247E37-DD43-6528-427F-F61FA8DD00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B8340F-355B-E404-1ADC-EDCFA5E0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67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1">
            <a:extLst>
              <a:ext uri="{FF2B5EF4-FFF2-40B4-BE49-F238E27FC236}">
                <a16:creationId xmlns:a16="http://schemas.microsoft.com/office/drawing/2014/main" id="{FC66F701-3F24-4221-9A64-906DB67E3AB1}"/>
              </a:ext>
            </a:extLst>
          </p:cNvPr>
          <p:cNvSpPr txBox="1"/>
          <p:nvPr/>
        </p:nvSpPr>
        <p:spPr>
          <a:xfrm>
            <a:off x="398382" y="356660"/>
            <a:ext cx="60486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67" normalizeH="0" baseline="0" noProof="0" dirty="0">
                <a:ln>
                  <a:noFill/>
                </a:ln>
                <a:solidFill>
                  <a:srgbClr val="90222D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Спасибо за внимание! </a:t>
            </a:r>
            <a:endParaRPr kumimoji="0" lang="en-US" sz="3500" b="1" i="0" u="none" strike="noStrike" kern="1200" cap="none" spc="67" normalizeH="0" baseline="0" noProof="0" dirty="0">
              <a:ln>
                <a:noFill/>
              </a:ln>
              <a:solidFill>
                <a:srgbClr val="90222D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6911982-6AFE-4006-8E69-39BF7E7C61F9}"/>
              </a:ext>
            </a:extLst>
          </p:cNvPr>
          <p:cNvSpPr/>
          <p:nvPr/>
        </p:nvSpPr>
        <p:spPr>
          <a:xfrm rot="10800000" flipH="1" flipV="1">
            <a:off x="840622" y="1975768"/>
            <a:ext cx="2281325" cy="3151720"/>
          </a:xfrm>
          <a:prstGeom prst="rect">
            <a:avLst/>
          </a:prstGeom>
          <a:solidFill>
            <a:srgbClr val="902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3D8543-43C5-5F85-2191-4B60235EE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6784" r="24394" b="43018"/>
          <a:stretch/>
        </p:blipFill>
        <p:spPr>
          <a:xfrm>
            <a:off x="429794" y="1494324"/>
            <a:ext cx="2622837" cy="35723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B1A22D-E5F5-A1EE-BD42-E8197BD6D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6F380A-3A6D-4E88-C0EE-D3151B224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96" y="2714857"/>
            <a:ext cx="2506810" cy="2506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6AB7EB-53E7-AF00-52E4-21046D9A0BD6}"/>
              </a:ext>
            </a:extLst>
          </p:cNvPr>
          <p:cNvSpPr txBox="1"/>
          <p:nvPr/>
        </p:nvSpPr>
        <p:spPr>
          <a:xfrm>
            <a:off x="3422718" y="2714857"/>
            <a:ext cx="557609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8A1A25"/>
                </a:solidFill>
              </a:rPr>
              <a:t>ТАТЬЯНА ГОНЧАРОВА</a:t>
            </a:r>
          </a:p>
          <a:p>
            <a:r>
              <a:rPr lang="ru-RU" sz="2000" dirty="0">
                <a:cs typeface="Calibri" panose="020F0502020204030204" pitchFamily="34" charset="0"/>
              </a:rPr>
              <a:t>адвокат,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эксперт Комиссии Общественной палаты РФ по ЖКХ, строительству и дорогам, </a:t>
            </a:r>
            <a:r>
              <a:rPr lang="ru-RU" sz="2000" dirty="0">
                <a:cs typeface="Calibri" panose="020F0502020204030204" pitchFamily="34" charset="0"/>
              </a:rPr>
              <a:t>управляющий партнер, руководитель практики M&amp;A и защиты личных активов ЮК «</a:t>
            </a:r>
            <a:r>
              <a:rPr lang="ru-RU" sz="2000" dirty="0" err="1">
                <a:cs typeface="Calibri" panose="020F0502020204030204" pitchFamily="34" charset="0"/>
              </a:rPr>
              <a:t>ЛексПроф</a:t>
            </a:r>
            <a:r>
              <a:rPr lang="ru-RU" sz="2000" dirty="0">
                <a:cs typeface="Calibri" panose="020F0502020204030204" pitchFamily="34" charset="0"/>
              </a:rPr>
              <a:t>»</a:t>
            </a:r>
          </a:p>
          <a:p>
            <a:endParaRPr lang="ru-RU" sz="1000" b="1" dirty="0">
              <a:cs typeface="Calibri" panose="020F0502020204030204" pitchFamily="34" charset="0"/>
            </a:endParaRPr>
          </a:p>
          <a:p>
            <a:r>
              <a:rPr lang="en-US" sz="2000" b="1" dirty="0">
                <a:cs typeface="Calibri" panose="020F0502020204030204" pitchFamily="34" charset="0"/>
              </a:rPr>
              <a:t>t.goncharova@lexprof.ru</a:t>
            </a:r>
          </a:p>
          <a:p>
            <a:r>
              <a:rPr lang="en-US" sz="2000" b="1" dirty="0">
                <a:cs typeface="Calibri" panose="020F0502020204030204" pitchFamily="34" charset="0"/>
              </a:rPr>
              <a:t>+7 913 771 51 41</a:t>
            </a:r>
          </a:p>
        </p:txBody>
      </p:sp>
    </p:spTree>
    <p:extLst>
      <p:ext uri="{BB962C8B-B14F-4D97-AF65-F5344CB8AC3E}">
        <p14:creationId xmlns:p14="http://schemas.microsoft.com/office/powerpoint/2010/main" val="38549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73E97D98-DD81-8E30-ACC2-F728FE25AEF8}"/>
              </a:ext>
            </a:extLst>
          </p:cNvPr>
          <p:cNvSpPr/>
          <p:nvPr/>
        </p:nvSpPr>
        <p:spPr>
          <a:xfrm rot="10800000" flipH="1" flipV="1">
            <a:off x="183508" y="780771"/>
            <a:ext cx="6657239" cy="3301425"/>
          </a:xfrm>
          <a:prstGeom prst="rect">
            <a:avLst/>
          </a:prstGeom>
          <a:solidFill>
            <a:srgbClr val="902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4B93251-3507-98C1-4BBB-5F2DA443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43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C8744-F220-4A66-BD80-818B73176C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262FB-BDB2-49D7-DCBC-FA102877E46A}"/>
              </a:ext>
            </a:extLst>
          </p:cNvPr>
          <p:cNvSpPr txBox="1"/>
          <p:nvPr/>
        </p:nvSpPr>
        <p:spPr>
          <a:xfrm>
            <a:off x="8177842" y="780771"/>
            <a:ext cx="3956296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8A1A25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Юридическая компания «ЛексПроф»    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Основана в 2012 г.      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Команда  -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человек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745FBE-6FD4-83A3-341B-CE6854C78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42" y="126317"/>
            <a:ext cx="2002626" cy="69656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AD87F2-9501-28FC-7B37-A6C8F9894280}"/>
              </a:ext>
            </a:extLst>
          </p:cNvPr>
          <p:cNvSpPr/>
          <p:nvPr/>
        </p:nvSpPr>
        <p:spPr>
          <a:xfrm>
            <a:off x="8268600" y="1711469"/>
            <a:ext cx="3614467" cy="1157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16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1688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Chambers Europe Russian Regions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16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1688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 – 2021 гг. </a:t>
            </a:r>
          </a:p>
          <a:p>
            <a:pPr marL="857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8572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Предпринимательское право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1)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857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8572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Разрешение споров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8133D-A19D-A1C0-987B-C37C8B771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86" y="1913778"/>
            <a:ext cx="684000" cy="2211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D5DBD5-51CC-2766-15AD-BC5D074EB76E}"/>
              </a:ext>
            </a:extLst>
          </p:cNvPr>
          <p:cNvSpPr/>
          <p:nvPr/>
        </p:nvSpPr>
        <p:spPr>
          <a:xfrm>
            <a:off x="183507" y="4322027"/>
            <a:ext cx="3314702" cy="2242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6938"/>
            <a:r>
              <a:rPr lang="ru-RU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Право-300  </a:t>
            </a:r>
          </a:p>
          <a:p>
            <a:pPr marL="896938"/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2016 – 2022 </a:t>
            </a:r>
            <a:r>
              <a:rPr lang="ru-RU" sz="14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г.г</a:t>
            </a: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         </a:t>
            </a:r>
          </a:p>
          <a:p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арбитражное судопроизводство</a:t>
            </a:r>
            <a:r>
              <a:rPr lang="ru-RU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High Market;</a:t>
            </a:r>
          </a:p>
          <a:p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банкротство (включая споры); </a:t>
            </a:r>
          </a:p>
          <a:p>
            <a:pPr marL="0" indent="0">
              <a:buFontTx/>
              <a:buNone/>
            </a:pP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налоговое консультирование и споры;</a:t>
            </a:r>
          </a:p>
          <a:p>
            <a:pPr marL="0" indent="0">
              <a:buFontTx/>
              <a:buNone/>
            </a:pP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разрешение споров в судах общей юрисдикции;</a:t>
            </a:r>
          </a:p>
          <a:p>
            <a:pPr marL="0" indent="0">
              <a:buFontTx/>
              <a:buNone/>
            </a:pP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судебное представительство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1496AC-9AA8-F30B-8FA6-F8A194725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5" y="4413301"/>
            <a:ext cx="738399" cy="46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6E1E8F-80C2-9F42-E693-EA1378114D7B}"/>
              </a:ext>
            </a:extLst>
          </p:cNvPr>
          <p:cNvSpPr/>
          <p:nvPr/>
        </p:nvSpPr>
        <p:spPr>
          <a:xfrm>
            <a:off x="3605847" y="4322027"/>
            <a:ext cx="4423003" cy="2242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6938">
              <a:tabLst>
                <a:tab pos="180975" algn="l"/>
              </a:tabLst>
            </a:pPr>
            <a:r>
              <a:rPr lang="ru-RU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ИД </a:t>
            </a:r>
            <a:r>
              <a:rPr lang="ru-RU" sz="1400" b="1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КоммерсантЪ</a:t>
            </a:r>
            <a:r>
              <a:rPr lang="ru-RU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896938">
              <a:tabLst>
                <a:tab pos="180975" algn="l"/>
              </a:tabLst>
            </a:pP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“Лидеры рынка юридических услуг России”</a:t>
            </a:r>
          </a:p>
          <a:p>
            <a:pPr marL="896938">
              <a:tabLst>
                <a:tab pos="180975" algn="l"/>
              </a:tabLst>
            </a:pP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2021-2023 </a:t>
            </a:r>
            <a:r>
              <a:rPr lang="ru-RU" sz="14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г.г</a:t>
            </a: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>
              <a:tabLst>
                <a:tab pos="180975" algn="l"/>
              </a:tabLst>
            </a:pP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банкротство ЮЛ и ФЛ (</a:t>
            </a:r>
            <a:r>
              <a:rPr lang="ru-RU" sz="1400" b="1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band</a:t>
            </a:r>
            <a:r>
              <a:rPr lang="ru-RU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); </a:t>
            </a:r>
          </a:p>
          <a:p>
            <a:pPr>
              <a:tabLst>
                <a:tab pos="180975" algn="l"/>
              </a:tabLst>
            </a:pP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арбитражное судопроизводство. Разрешение коммерческих и корпоративных споров: </a:t>
            </a:r>
            <a:r>
              <a:rPr lang="ru-RU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High-End </a:t>
            </a: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400" b="1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band</a:t>
            </a:r>
            <a:r>
              <a:rPr lang="ru-RU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pPr>
              <a:tabLst>
                <a:tab pos="180975" algn="l"/>
              </a:tabLst>
            </a:pP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налоговое право; </a:t>
            </a:r>
          </a:p>
          <a:p>
            <a:pPr>
              <a:tabLst>
                <a:tab pos="180975" algn="l"/>
              </a:tabLst>
            </a:pP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разрешение споров в судах общей юрисдикции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010425-B3D0-171A-70D0-ACC86A781E7D}"/>
              </a:ext>
            </a:extLst>
          </p:cNvPr>
          <p:cNvSpPr/>
          <p:nvPr/>
        </p:nvSpPr>
        <p:spPr>
          <a:xfrm>
            <a:off x="8252246" y="2996157"/>
            <a:ext cx="3613384" cy="1416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6938"/>
            <a:r>
              <a:rPr lang="en-US" sz="1400" b="1" dirty="0">
                <a:solidFill>
                  <a:schemeClr val="dk1"/>
                </a:solidFill>
              </a:rPr>
              <a:t>Forbes Club Legal Research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endParaRPr lang="ru-RU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896938"/>
            <a:r>
              <a:rPr lang="en-US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2021-2022 </a:t>
            </a:r>
            <a:r>
              <a:rPr lang="en-US" sz="14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г.г</a:t>
            </a:r>
            <a:r>
              <a:rPr lang="en-US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ru-RU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85725"/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рекомендованная компания в категории “Антикризисное управление: </a:t>
            </a:r>
            <a:r>
              <a:rPr lang="ru-RU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Предотвращение привлечения к субсидиарной ответственности</a:t>
            </a: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7B9BA2-D454-4535-0DBF-DE3FD6A6B7F5}"/>
              </a:ext>
            </a:extLst>
          </p:cNvPr>
          <p:cNvSpPr/>
          <p:nvPr/>
        </p:nvSpPr>
        <p:spPr>
          <a:xfrm>
            <a:off x="8253142" y="4619609"/>
            <a:ext cx="3628303" cy="194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6938"/>
            <a:r>
              <a:rPr lang="en-US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RAA Legal Guide </a:t>
            </a:r>
            <a:r>
              <a:rPr lang="ru-RU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2022/2023</a:t>
            </a:r>
          </a:p>
          <a:p>
            <a:pPr marL="896938"/>
            <a:endParaRPr lang="ru-RU" sz="1000" b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85725"/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отмечены как </a:t>
            </a:r>
            <a:r>
              <a:rPr lang="ru-RU" sz="1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УСТОЙЧИВАЯ ПРАКТИКА:</a:t>
            </a:r>
            <a:endParaRPr lang="ru-RU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85725"/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банкротство и реструктуризация </a:t>
            </a:r>
          </a:p>
          <a:p>
            <a:pPr marL="85725">
              <a:buFontTx/>
              <a:buChar char="-"/>
            </a:pPr>
            <a:r>
              <a:rPr lang="en-US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разрешение споров/судебная практика (государственные суды)</a:t>
            </a:r>
            <a:endParaRPr lang="ru-RU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DB468E-5049-0021-C3AA-1CE17C85EF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74" y="4413301"/>
            <a:ext cx="612000" cy="6465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81C551-EE7F-0490-4F2F-FE99C81DBB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86" y="3143823"/>
            <a:ext cx="720000" cy="2032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7BCB07-FB10-AAE7-457E-4860287274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86" y="4873177"/>
            <a:ext cx="720000" cy="3732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B5453A-C043-F4CA-1D52-9CBF3015CB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21873" r="1867" b="8870"/>
          <a:stretch/>
        </p:blipFill>
        <p:spPr>
          <a:xfrm>
            <a:off x="241543" y="187053"/>
            <a:ext cx="7845633" cy="38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3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936CE3-F9AA-448F-EF6E-6D791E7E1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7" t="91712" r="49576" b="1718"/>
          <a:stretch/>
        </p:blipFill>
        <p:spPr>
          <a:xfrm>
            <a:off x="632107" y="5792513"/>
            <a:ext cx="2298357" cy="450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ACE7F9-C22C-7452-E48A-5E96578DC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80" t="30782" r="25443" b="55464"/>
          <a:stretch/>
        </p:blipFill>
        <p:spPr>
          <a:xfrm>
            <a:off x="9528014" y="1518014"/>
            <a:ext cx="2225840" cy="2272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6B2A7C-91F4-2919-F9D0-0E8889B6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3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5"/>
          <a:stretch/>
        </p:blipFill>
        <p:spPr>
          <a:xfrm>
            <a:off x="632107" y="550215"/>
            <a:ext cx="5845549" cy="16524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23" y="202513"/>
            <a:ext cx="1242256" cy="66554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26553" t="35252" r="32765" b="21516"/>
          <a:stretch/>
        </p:blipFill>
        <p:spPr>
          <a:xfrm>
            <a:off x="632107" y="2202658"/>
            <a:ext cx="6005457" cy="35898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64967" t="10597" r="16404" b="55753"/>
          <a:stretch/>
        </p:blipFill>
        <p:spPr>
          <a:xfrm>
            <a:off x="9512051" y="3997584"/>
            <a:ext cx="2226066" cy="2259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 flipH="1">
            <a:off x="8154646" y="1905527"/>
            <a:ext cx="1342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Описание  10-ти пакетов санкций от ТАСС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8185123" y="4321454"/>
            <a:ext cx="1342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Описание  11-го пакета санкций от ТАСС</a:t>
            </a:r>
          </a:p>
        </p:txBody>
      </p:sp>
    </p:spTree>
    <p:extLst>
      <p:ext uri="{BB962C8B-B14F-4D97-AF65-F5344CB8AC3E}">
        <p14:creationId xmlns:p14="http://schemas.microsoft.com/office/powerpoint/2010/main" val="29673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434B5-8C54-B726-47EC-086ED3F893B9}"/>
              </a:ext>
            </a:extLst>
          </p:cNvPr>
          <p:cNvSpPr txBox="1"/>
          <p:nvPr/>
        </p:nvSpPr>
        <p:spPr>
          <a:xfrm>
            <a:off x="4571184" y="2818581"/>
            <a:ext cx="2439739" cy="122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6600" b="1" dirty="0">
                <a:solidFill>
                  <a:srgbClr val="90222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ЛИЦА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EA933-326F-C443-8C81-FC84E4835926}"/>
              </a:ext>
            </a:extLst>
          </p:cNvPr>
          <p:cNvSpPr txBox="1"/>
          <p:nvPr/>
        </p:nvSpPr>
        <p:spPr>
          <a:xfrm>
            <a:off x="598538" y="485710"/>
            <a:ext cx="43443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→"/>
            </a:pPr>
            <a:r>
              <a:rPr lang="ru-RU" sz="2000" b="1" dirty="0">
                <a:cs typeface="Arial" panose="020B0604020202020204" pitchFamily="34" charset="0"/>
              </a:rPr>
              <a:t>Федеральный закон «О валютном регулировании и валютном контроле» от 10.12.2003 N 173-ФЗ</a:t>
            </a:r>
          </a:p>
        </p:txBody>
      </p:sp>
      <p:sp>
        <p:nvSpPr>
          <p:cNvPr id="9" name="Стрелка: изогнутая 8">
            <a:extLst>
              <a:ext uri="{FF2B5EF4-FFF2-40B4-BE49-F238E27FC236}">
                <a16:creationId xmlns:a16="http://schemas.microsoft.com/office/drawing/2014/main" id="{4237594F-73B1-90D9-F6C3-6CB179850D8A}"/>
              </a:ext>
            </a:extLst>
          </p:cNvPr>
          <p:cNvSpPr/>
          <p:nvPr/>
        </p:nvSpPr>
        <p:spPr>
          <a:xfrm>
            <a:off x="5563437" y="2155638"/>
            <a:ext cx="2215787" cy="824672"/>
          </a:xfrm>
          <a:prstGeom prst="ben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9">
            <a:extLst>
              <a:ext uri="{FF2B5EF4-FFF2-40B4-BE49-F238E27FC236}">
                <a16:creationId xmlns:a16="http://schemas.microsoft.com/office/drawing/2014/main" id="{057C6204-5268-BEBA-B5F0-65DAE34AB888}"/>
              </a:ext>
            </a:extLst>
          </p:cNvPr>
          <p:cNvSpPr/>
          <p:nvPr/>
        </p:nvSpPr>
        <p:spPr>
          <a:xfrm flipH="1" flipV="1">
            <a:off x="3678773" y="3986042"/>
            <a:ext cx="2082303" cy="824671"/>
          </a:xfrm>
          <a:prstGeom prst="bentArrow">
            <a:avLst>
              <a:gd name="adj1" fmla="val 25000"/>
              <a:gd name="adj2" fmla="val 25000"/>
              <a:gd name="adj3" fmla="val 29819"/>
              <a:gd name="adj4" fmla="val 4375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58241-90FC-41D1-38B1-2258BB206154}"/>
              </a:ext>
            </a:extLst>
          </p:cNvPr>
          <p:cNvSpPr txBox="1"/>
          <p:nvPr/>
        </p:nvSpPr>
        <p:spPr>
          <a:xfrm>
            <a:off x="598538" y="4048469"/>
            <a:ext cx="3275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>
                <a:solidFill>
                  <a:srgbClr val="90222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валютные</a:t>
            </a:r>
          </a:p>
          <a:p>
            <a:r>
              <a:rPr lang="ru-RU" sz="4800" b="1" dirty="0">
                <a:solidFill>
                  <a:srgbClr val="90222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резиденты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5A490C-8198-31F8-6617-623395134140}"/>
              </a:ext>
            </a:extLst>
          </p:cNvPr>
          <p:cNvSpPr txBox="1"/>
          <p:nvPr/>
        </p:nvSpPr>
        <p:spPr>
          <a:xfrm>
            <a:off x="7845073" y="1305133"/>
            <a:ext cx="3748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>
                <a:solidFill>
                  <a:srgbClr val="90222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валютные</a:t>
            </a:r>
          </a:p>
          <a:p>
            <a:r>
              <a:rPr lang="ru-RU" sz="4800" b="1" dirty="0">
                <a:solidFill>
                  <a:srgbClr val="90222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нерезиденты</a:t>
            </a:r>
          </a:p>
        </p:txBody>
      </p:sp>
      <p:sp>
        <p:nvSpPr>
          <p:cNvPr id="14" name="Стрелка: изогнутая 13">
            <a:extLst>
              <a:ext uri="{FF2B5EF4-FFF2-40B4-BE49-F238E27FC236}">
                <a16:creationId xmlns:a16="http://schemas.microsoft.com/office/drawing/2014/main" id="{311B39A1-0C28-F3E7-3B90-468456E58E22}"/>
              </a:ext>
            </a:extLst>
          </p:cNvPr>
          <p:cNvSpPr/>
          <p:nvPr/>
        </p:nvSpPr>
        <p:spPr>
          <a:xfrm rot="10800000">
            <a:off x="8802353" y="2874792"/>
            <a:ext cx="721208" cy="1481547"/>
          </a:xfrm>
          <a:prstGeom prst="bentArrow">
            <a:avLst>
              <a:gd name="adj1" fmla="val 25000"/>
              <a:gd name="adj2" fmla="val 5626"/>
              <a:gd name="adj3" fmla="val 42094"/>
              <a:gd name="adj4" fmla="val 4375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50F64E-A9B7-69C5-AB51-B1EF44BA25DC}"/>
              </a:ext>
            </a:extLst>
          </p:cNvPr>
          <p:cNvSpPr txBox="1"/>
          <p:nvPr/>
        </p:nvSpPr>
        <p:spPr>
          <a:xfrm>
            <a:off x="6953836" y="4193016"/>
            <a:ext cx="311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Для которых </a:t>
            </a:r>
            <a:br>
              <a:rPr lang="ru-RU" sz="1600" dirty="0"/>
            </a:br>
            <a:r>
              <a:rPr lang="ru-RU" sz="1600" dirty="0"/>
              <a:t>недружественное государство* является: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Местом регистрации;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Местом преимущественного ведения хоз. деятельности;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Местом преимущественного извлечения прибыли;</a:t>
            </a:r>
          </a:p>
          <a:p>
            <a:r>
              <a:rPr lang="ru-RU" sz="1600" dirty="0"/>
              <a:t>+ подконтрольные им лица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32C8B-0A7D-DE70-EDC6-2063D62C5C6A}"/>
              </a:ext>
            </a:extLst>
          </p:cNvPr>
          <p:cNvSpPr txBox="1"/>
          <p:nvPr/>
        </p:nvSpPr>
        <p:spPr>
          <a:xfrm>
            <a:off x="10557076" y="4193016"/>
            <a:ext cx="1247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Остальные</a:t>
            </a:r>
          </a:p>
        </p:txBody>
      </p:sp>
      <p:sp>
        <p:nvSpPr>
          <p:cNvPr id="19" name="Стрелка: изогнутая 18">
            <a:extLst>
              <a:ext uri="{FF2B5EF4-FFF2-40B4-BE49-F238E27FC236}">
                <a16:creationId xmlns:a16="http://schemas.microsoft.com/office/drawing/2014/main" id="{A4314D54-0126-38D2-6003-56D2B17C421A}"/>
              </a:ext>
            </a:extLst>
          </p:cNvPr>
          <p:cNvSpPr/>
          <p:nvPr/>
        </p:nvSpPr>
        <p:spPr>
          <a:xfrm rot="10800000" flipH="1">
            <a:off x="9830091" y="2874792"/>
            <a:ext cx="711620" cy="1536473"/>
          </a:xfrm>
          <a:prstGeom prst="bentArrow">
            <a:avLst>
              <a:gd name="adj1" fmla="val 25000"/>
              <a:gd name="adj2" fmla="val 6203"/>
              <a:gd name="adj3" fmla="val 42094"/>
              <a:gd name="adj4" fmla="val 4375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1D2473-AB39-79CA-5F0D-A9E2A9458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9D077DB-66C2-E71F-B11C-A9B9A96A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69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BEA933-326F-C443-8C81-FC84E4835926}"/>
              </a:ext>
            </a:extLst>
          </p:cNvPr>
          <p:cNvSpPr txBox="1"/>
          <p:nvPr/>
        </p:nvSpPr>
        <p:spPr>
          <a:xfrm>
            <a:off x="336790" y="362394"/>
            <a:ext cx="6156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→"/>
            </a:pPr>
            <a:r>
              <a:rPr lang="ru-RU" b="1" dirty="0">
                <a:cs typeface="Arial" panose="020B0604020202020204" pitchFamily="34" charset="0"/>
              </a:rPr>
              <a:t>Распоряжение Правительства РФ от 05.03.2022 № 430-р</a:t>
            </a:r>
          </a:p>
        </p:txBody>
      </p:sp>
      <p:pic>
        <p:nvPicPr>
          <p:cNvPr id="1026" name="Picture 2" descr="недружественные страны на карте">
            <a:extLst>
              <a:ext uri="{FF2B5EF4-FFF2-40B4-BE49-F238E27FC236}">
                <a16:creationId xmlns:a16="http://schemas.microsoft.com/office/drawing/2014/main" id="{B68C80BA-86E2-0821-9960-9F6CC046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" t="14400" r="795" b="1538"/>
          <a:stretch/>
        </p:blipFill>
        <p:spPr bwMode="auto">
          <a:xfrm>
            <a:off x="5590491" y="1441062"/>
            <a:ext cx="6350158" cy="355781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BB99E0-990B-B053-D138-05FD26F30127}"/>
              </a:ext>
            </a:extLst>
          </p:cNvPr>
          <p:cNvSpPr/>
          <p:nvPr/>
        </p:nvSpPr>
        <p:spPr>
          <a:xfrm>
            <a:off x="356850" y="981514"/>
            <a:ext cx="4965643" cy="91909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резидентам РФ ограничена покупка (только по счету типа «С») и продажа недвижимости, ценных бумаг в «недружественных» странах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2C4073-4EDE-FE82-DD6D-465552699E64}"/>
              </a:ext>
            </a:extLst>
          </p:cNvPr>
          <p:cNvSpPr/>
          <p:nvPr/>
        </p:nvSpPr>
        <p:spPr>
          <a:xfrm>
            <a:off x="356852" y="2159419"/>
            <a:ext cx="4965641" cy="11219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оплата за российский газ и расчеты по кредитам производятся в рублевом эквиваленте (но погашать уже существующий долг за газ можно в иностранной валюте)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52561B-7B26-B6D0-A956-71410D400530}"/>
              </a:ext>
            </a:extLst>
          </p:cNvPr>
          <p:cNvSpPr/>
          <p:nvPr/>
        </p:nvSpPr>
        <p:spPr>
          <a:xfrm>
            <a:off x="356852" y="3540151"/>
            <a:ext cx="4965641" cy="8333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на счета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всех нерезидентов можно переводить максимум 10 000 $ без открытия счета и               1 000 000 $ по счету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30B02D-89B3-BDCD-1863-F16DF941C6A9}"/>
              </a:ext>
            </a:extLst>
          </p:cNvPr>
          <p:cNvSpPr/>
          <p:nvPr/>
        </p:nvSpPr>
        <p:spPr>
          <a:xfrm>
            <a:off x="336790" y="5433695"/>
            <a:ext cx="5457349" cy="14872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сделки российских компаний с компаниями из «недружественных» государств должны получать одобрение Правительственной комиссии, если комиссией не выдано всеобщее разрешение на такой тип сделок</a:t>
            </a:r>
            <a:r>
              <a:rPr lang="en-US" dirty="0">
                <a:solidFill>
                  <a:schemeClr val="tx1"/>
                </a:solidFill>
              </a:rPr>
              <a:t>**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24827AB-FD64-74CE-47D0-A5D6B06DAAA3}"/>
              </a:ext>
            </a:extLst>
          </p:cNvPr>
          <p:cNvSpPr/>
          <p:nvPr/>
        </p:nvSpPr>
        <p:spPr>
          <a:xfrm>
            <a:off x="11255738" y="6196924"/>
            <a:ext cx="80387" cy="9043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7AA93C3-71BB-ACEA-1DBA-DEA64ED16A92}"/>
              </a:ext>
            </a:extLst>
          </p:cNvPr>
          <p:cNvSpPr/>
          <p:nvPr/>
        </p:nvSpPr>
        <p:spPr>
          <a:xfrm>
            <a:off x="11436495" y="6196924"/>
            <a:ext cx="80387" cy="9043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1EC7F48-BD38-CF99-C5D5-DAAA781959E7}"/>
              </a:ext>
            </a:extLst>
          </p:cNvPr>
          <p:cNvSpPr/>
          <p:nvPr/>
        </p:nvSpPr>
        <p:spPr>
          <a:xfrm>
            <a:off x="11617252" y="6196923"/>
            <a:ext cx="80387" cy="9043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60278E-011C-D856-2BB0-F71F6825E3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593" t="23003" r="25165" b="61513"/>
          <a:stretch/>
        </p:blipFill>
        <p:spPr>
          <a:xfrm>
            <a:off x="6611868" y="5339021"/>
            <a:ext cx="1134502" cy="119892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BDA43F3-32A7-4D8D-601E-833F522333D5}"/>
              </a:ext>
            </a:extLst>
          </p:cNvPr>
          <p:cNvSpPr txBox="1"/>
          <p:nvPr/>
        </p:nvSpPr>
        <p:spPr>
          <a:xfrm>
            <a:off x="6096000" y="52577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C008D-0DEE-5AD4-486D-25BDBC914CB4}"/>
              </a:ext>
            </a:extLst>
          </p:cNvPr>
          <p:cNvSpPr txBox="1"/>
          <p:nvPr/>
        </p:nvSpPr>
        <p:spPr>
          <a:xfrm>
            <a:off x="7933576" y="5335556"/>
            <a:ext cx="4097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Правила, утв. постановлением Правительства от 06.03.2022 № 295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492D9E-D236-BC33-2E33-D5BFE67ADE1D}"/>
              </a:ext>
            </a:extLst>
          </p:cNvPr>
          <p:cNvSpPr/>
          <p:nvPr/>
        </p:nvSpPr>
        <p:spPr>
          <a:xfrm>
            <a:off x="356852" y="4632274"/>
            <a:ext cx="4965641" cy="54261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вывоз с территории РФ не более 10 000 $ (или эквивалент) наличными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379048-93E9-C23F-C990-1E1F24E5F8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4F1D7C-CFBF-AE9E-E156-10BCE96C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81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BB99E0-990B-B053-D138-05FD26F30127}"/>
              </a:ext>
            </a:extLst>
          </p:cNvPr>
          <p:cNvSpPr/>
          <p:nvPr/>
        </p:nvSpPr>
        <p:spPr>
          <a:xfrm>
            <a:off x="4626120" y="2396938"/>
            <a:ext cx="4201772" cy="90267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Увеличены лимиты на денежные переводы:</a:t>
            </a:r>
          </a:p>
          <a:p>
            <a:r>
              <a:rPr lang="en-US" sz="1600" dirty="0">
                <a:solidFill>
                  <a:schemeClr val="tx1"/>
                </a:solidFill>
              </a:rPr>
              <a:t>-</a:t>
            </a:r>
            <a:r>
              <a:rPr lang="ru-RU" sz="1600" dirty="0">
                <a:solidFill>
                  <a:schemeClr val="tx1"/>
                </a:solidFill>
              </a:rPr>
              <a:t> без открытия счета: с 5 000 </a:t>
            </a:r>
            <a:r>
              <a:rPr lang="en-US" sz="1600" dirty="0">
                <a:solidFill>
                  <a:schemeClr val="tx1"/>
                </a:solidFill>
              </a:rPr>
              <a:t>$ </a:t>
            </a:r>
            <a:r>
              <a:rPr lang="ru-RU" sz="1600" dirty="0">
                <a:solidFill>
                  <a:schemeClr val="tx1"/>
                </a:solidFill>
              </a:rPr>
              <a:t>до 10 000 </a:t>
            </a:r>
            <a:r>
              <a:rPr lang="en-US" sz="1600" dirty="0">
                <a:solidFill>
                  <a:schemeClr val="tx1"/>
                </a:solidFill>
              </a:rPr>
              <a:t>$</a:t>
            </a:r>
            <a:r>
              <a:rPr lang="ru-RU" sz="1600" dirty="0">
                <a:solidFill>
                  <a:schemeClr val="tx1"/>
                </a:solidFill>
              </a:rPr>
              <a:t>;</a:t>
            </a:r>
          </a:p>
          <a:p>
            <a:r>
              <a:rPr lang="en-US" sz="1600" dirty="0">
                <a:solidFill>
                  <a:schemeClr val="tx1"/>
                </a:solidFill>
              </a:rPr>
              <a:t>-</a:t>
            </a:r>
            <a:r>
              <a:rPr lang="ru-RU" sz="1600" dirty="0">
                <a:solidFill>
                  <a:schemeClr val="tx1"/>
                </a:solidFill>
              </a:rPr>
              <a:t> с открытием счета: с 10 000 </a:t>
            </a:r>
            <a:r>
              <a:rPr lang="en-US" sz="1600" dirty="0">
                <a:solidFill>
                  <a:schemeClr val="tx1"/>
                </a:solidFill>
              </a:rPr>
              <a:t>$ </a:t>
            </a:r>
            <a:r>
              <a:rPr lang="ru-RU" sz="1600" dirty="0">
                <a:solidFill>
                  <a:schemeClr val="tx1"/>
                </a:solidFill>
              </a:rPr>
              <a:t>до 1 000 000 </a:t>
            </a:r>
            <a:r>
              <a:rPr lang="en-US" sz="1600" dirty="0">
                <a:solidFill>
                  <a:schemeClr val="tx1"/>
                </a:solidFill>
              </a:rPr>
              <a:t>$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2C4073-4EDE-FE82-DD6D-465552699E64}"/>
              </a:ext>
            </a:extLst>
          </p:cNvPr>
          <p:cNvSpPr/>
          <p:nvPr/>
        </p:nvSpPr>
        <p:spPr>
          <a:xfrm>
            <a:off x="5141046" y="5117265"/>
            <a:ext cx="3686845" cy="126404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Российские предприниматели-экспортеры были обязаны продавать 80% валютной выручки в рамках всех внешнеторговых контрактов. Теперь обязанность отсутствует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52561B-7B26-B6D0-A956-71410D400530}"/>
              </a:ext>
            </a:extLst>
          </p:cNvPr>
          <p:cNvSpPr/>
          <p:nvPr/>
        </p:nvSpPr>
        <p:spPr>
          <a:xfrm>
            <a:off x="251351" y="2394423"/>
            <a:ext cx="4201773" cy="53218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Резидентам разрешили переводить валютную выручку на свои зарубежные счета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30B02D-89B3-BDCD-1863-F16DF941C6A9}"/>
              </a:ext>
            </a:extLst>
          </p:cNvPr>
          <p:cNvSpPr/>
          <p:nvPr/>
        </p:nvSpPr>
        <p:spPr>
          <a:xfrm>
            <a:off x="251352" y="1081173"/>
            <a:ext cx="8576539" cy="89441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Разрешено покупать недвижимость у нерезидентов, связанных с недружественными странами, но расчеты только по счету типа «С»</a:t>
            </a:r>
          </a:p>
          <a:p>
            <a:pPr algn="ctr"/>
            <a:endParaRPr lang="ru-RU" sz="5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Разрешено продавать недвижимость нерезидентам, связанным с недружественными странами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24827AB-FD64-74CE-47D0-A5D6B06DAAA3}"/>
              </a:ext>
            </a:extLst>
          </p:cNvPr>
          <p:cNvSpPr/>
          <p:nvPr/>
        </p:nvSpPr>
        <p:spPr>
          <a:xfrm>
            <a:off x="9545611" y="5756918"/>
            <a:ext cx="80387" cy="9043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7AA93C3-71BB-ACEA-1DBA-DEA64ED16A92}"/>
              </a:ext>
            </a:extLst>
          </p:cNvPr>
          <p:cNvSpPr/>
          <p:nvPr/>
        </p:nvSpPr>
        <p:spPr>
          <a:xfrm>
            <a:off x="9726368" y="5756918"/>
            <a:ext cx="80387" cy="9043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1EC7F48-BD38-CF99-C5D5-DAAA781959E7}"/>
              </a:ext>
            </a:extLst>
          </p:cNvPr>
          <p:cNvSpPr/>
          <p:nvPr/>
        </p:nvSpPr>
        <p:spPr>
          <a:xfrm>
            <a:off x="9907125" y="5756917"/>
            <a:ext cx="80387" cy="9043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94479-A658-3E96-F82B-443641F3ED52}"/>
              </a:ext>
            </a:extLst>
          </p:cNvPr>
          <p:cNvSpPr txBox="1"/>
          <p:nvPr/>
        </p:nvSpPr>
        <p:spPr>
          <a:xfrm>
            <a:off x="251351" y="202521"/>
            <a:ext cx="704047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500" b="1" dirty="0">
                <a:solidFill>
                  <a:srgbClr val="90222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Сезонная динамика послаблений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EC35E-2AD7-BFEB-3040-55A18BD1DFC0}"/>
              </a:ext>
            </a:extLst>
          </p:cNvPr>
          <p:cNvSpPr txBox="1"/>
          <p:nvPr/>
        </p:nvSpPr>
        <p:spPr>
          <a:xfrm>
            <a:off x="4977812" y="3316217"/>
            <a:ext cx="3498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  <a:hlinkClick r:id="rId3"/>
              </a:rPr>
              <a:t>02.03.2022 – 08.06.2022 – 01.07.2022 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9C61D-7558-1711-30FB-ED4A9D570051}"/>
              </a:ext>
            </a:extLst>
          </p:cNvPr>
          <p:cNvSpPr txBox="1"/>
          <p:nvPr/>
        </p:nvSpPr>
        <p:spPr>
          <a:xfrm>
            <a:off x="5781453" y="6390026"/>
            <a:ext cx="2246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01.03.2022 – 06.02.2023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13581-24AD-085F-1EE5-540A4BB694DE}"/>
              </a:ext>
            </a:extLst>
          </p:cNvPr>
          <p:cNvSpPr txBox="1"/>
          <p:nvPr/>
        </p:nvSpPr>
        <p:spPr>
          <a:xfrm>
            <a:off x="1734999" y="2930093"/>
            <a:ext cx="123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06.06.2022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58B3B-12A6-7D0E-CBC5-5908F3AF6EC8}"/>
              </a:ext>
            </a:extLst>
          </p:cNvPr>
          <p:cNvSpPr txBox="1"/>
          <p:nvPr/>
        </p:nvSpPr>
        <p:spPr>
          <a:xfrm>
            <a:off x="9232389" y="1660048"/>
            <a:ext cx="244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01.03.2022 – </a:t>
            </a:r>
            <a:r>
              <a:rPr lang="ru-RU" sz="1600" b="1" dirty="0">
                <a:cs typeface="Arial" panose="020B0604020202020204" pitchFamily="34" charset="0"/>
                <a:hlinkClick r:id="rId4"/>
              </a:rPr>
              <a:t>17.03.2022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07D090-3231-8236-5CDF-FB8E183E576D}"/>
              </a:ext>
            </a:extLst>
          </p:cNvPr>
          <p:cNvSpPr/>
          <p:nvPr/>
        </p:nvSpPr>
        <p:spPr>
          <a:xfrm>
            <a:off x="251350" y="5133870"/>
            <a:ext cx="4698719" cy="126404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Запрет на предоставление резидентами займов иностранной валюты нерезидентам ослаблен. Можно выдавать «дружественным» нерезидентам, а также иностранным подконтрольным организациям в целях содержания имущества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E1DFDD-883B-2A81-359D-3228E84062E2}"/>
              </a:ext>
            </a:extLst>
          </p:cNvPr>
          <p:cNvSpPr txBox="1"/>
          <p:nvPr/>
        </p:nvSpPr>
        <p:spPr>
          <a:xfrm>
            <a:off x="937751" y="6401069"/>
            <a:ext cx="3601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01.03.2022 – 23.05.2022 – 27.12.2022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49D40F4-9ACF-1D2F-9689-DB0AECF1C63E}"/>
              </a:ext>
            </a:extLst>
          </p:cNvPr>
          <p:cNvSpPr/>
          <p:nvPr/>
        </p:nvSpPr>
        <p:spPr>
          <a:xfrm>
            <a:off x="9000887" y="2414370"/>
            <a:ext cx="2936571" cy="214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Снижен размер штрафа </a:t>
            </a:r>
            <a:r>
              <a:rPr lang="ru-RU" sz="1300" dirty="0">
                <a:solidFill>
                  <a:schemeClr val="tx1"/>
                </a:solidFill>
              </a:rPr>
              <a:t>за нарушение валютного законодательства с 70-100% от размера незаконной операции до 20-40%, а также введен </a:t>
            </a:r>
            <a:r>
              <a:rPr lang="ru-RU" sz="1300" b="1" dirty="0">
                <a:solidFill>
                  <a:schemeClr val="tx1"/>
                </a:solidFill>
              </a:rPr>
              <a:t>мораторий</a:t>
            </a:r>
            <a:r>
              <a:rPr lang="ru-RU" sz="1300" dirty="0">
                <a:solidFill>
                  <a:schemeClr val="tx1"/>
                </a:solidFill>
              </a:rPr>
              <a:t> на привлечение к ответственности резидентов, не выполняющих требования валютного законодательства, </a:t>
            </a:r>
            <a:r>
              <a:rPr lang="ru-RU" sz="1300" b="1" dirty="0">
                <a:solidFill>
                  <a:srgbClr val="C00000"/>
                </a:solidFill>
              </a:rPr>
              <a:t>если это обусловлено антироссийскими санкциями</a:t>
            </a:r>
            <a:r>
              <a:rPr lang="ru-RU" sz="1300" dirty="0">
                <a:solidFill>
                  <a:schemeClr val="tx1"/>
                </a:solidFill>
              </a:rPr>
              <a:t> (продлен до 31.12.2023)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50EDC-832C-20AB-52BC-DB1534B2B9F7}"/>
              </a:ext>
            </a:extLst>
          </p:cNvPr>
          <p:cNvSpPr txBox="1"/>
          <p:nvPr/>
        </p:nvSpPr>
        <p:spPr>
          <a:xfrm>
            <a:off x="9880929" y="4578102"/>
            <a:ext cx="1152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13.07.2022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8B6CDC0-A131-95C1-4495-F4F47B874842}"/>
              </a:ext>
            </a:extLst>
          </p:cNvPr>
          <p:cNvSpPr/>
          <p:nvPr/>
        </p:nvSpPr>
        <p:spPr>
          <a:xfrm>
            <a:off x="251351" y="3480634"/>
            <a:ext cx="4201773" cy="10744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Отменено ограничение по осуществлению валютных операций по внешнеторговым контрактам через банковские счета в уполномоченных банках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8ECB261-3A91-39EC-E6DE-BDEDD5CC8D54}"/>
              </a:ext>
            </a:extLst>
          </p:cNvPr>
          <p:cNvSpPr/>
          <p:nvPr/>
        </p:nvSpPr>
        <p:spPr>
          <a:xfrm>
            <a:off x="4626120" y="3769495"/>
            <a:ext cx="4201771" cy="7897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Отменено требование об обязательной репатриации денежных средств по экспортным и импортным контрактам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FD2299-D29C-2900-EBFF-F4706DC19FB6}"/>
              </a:ext>
            </a:extLst>
          </p:cNvPr>
          <p:cNvSpPr txBox="1"/>
          <p:nvPr/>
        </p:nvSpPr>
        <p:spPr>
          <a:xfrm>
            <a:off x="1630998" y="4555130"/>
            <a:ext cx="122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08.08.2022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1F1D6-F217-D8F2-C760-4DFBE347BB61}"/>
              </a:ext>
            </a:extLst>
          </p:cNvPr>
          <p:cNvSpPr txBox="1"/>
          <p:nvPr/>
        </p:nvSpPr>
        <p:spPr>
          <a:xfrm>
            <a:off x="6065976" y="4586407"/>
            <a:ext cx="122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08.08.2022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76B7280-0BEA-F89C-C94A-072FD59F13F9}"/>
              </a:ext>
            </a:extLst>
          </p:cNvPr>
          <p:cNvCxnSpPr>
            <a:cxnSpLocks/>
          </p:cNvCxnSpPr>
          <p:nvPr/>
        </p:nvCxnSpPr>
        <p:spPr>
          <a:xfrm>
            <a:off x="0" y="2200435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C2DF225-BCE7-9653-693A-E9661EBAEE48}"/>
              </a:ext>
            </a:extLst>
          </p:cNvPr>
          <p:cNvCxnSpPr>
            <a:cxnSpLocks/>
          </p:cNvCxnSpPr>
          <p:nvPr/>
        </p:nvCxnSpPr>
        <p:spPr>
          <a:xfrm>
            <a:off x="0" y="4965169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EE24C1-6C98-DF51-C8FD-0BC3EDEF9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8B8BF7-3DCD-AD09-6E76-2850707E0A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901" t="23571" r="25378" b="62568"/>
          <a:stretch/>
        </p:blipFill>
        <p:spPr>
          <a:xfrm>
            <a:off x="10457382" y="5133259"/>
            <a:ext cx="1423139" cy="143708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64A83E7-985F-01BD-A20E-AE37B3A4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46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BEA933-326F-C443-8C81-FC84E4835926}"/>
              </a:ext>
            </a:extLst>
          </p:cNvPr>
          <p:cNvSpPr txBox="1"/>
          <p:nvPr/>
        </p:nvSpPr>
        <p:spPr>
          <a:xfrm>
            <a:off x="5848273" y="6091722"/>
            <a:ext cx="550552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→"/>
            </a:pPr>
            <a:r>
              <a:rPr lang="ru-RU" sz="1300" b="1" dirty="0">
                <a:cs typeface="Arial" panose="020B0604020202020204" pitchFamily="34" charset="0"/>
              </a:rPr>
              <a:t>Федеральный закон от 13 июля 2022 г. N 235-ФЗ «О внесении изменений в статью 15.25 Кодекса Российской Федерации об административных правонарушениях»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30B02D-89B3-BDCD-1863-F16DF941C6A9}"/>
              </a:ext>
            </a:extLst>
          </p:cNvPr>
          <p:cNvSpPr/>
          <p:nvPr/>
        </p:nvSpPr>
        <p:spPr>
          <a:xfrm>
            <a:off x="5919019" y="5525789"/>
            <a:ext cx="6021630" cy="5659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ответственность за незаконные валютные операции не применяется, если нарушения ФЗ-173 являются результатом санкций недружественной страны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492D9E-D236-BC33-2E33-D5BFE67ADE1D}"/>
              </a:ext>
            </a:extLst>
          </p:cNvPr>
          <p:cNvSpPr/>
          <p:nvPr/>
        </p:nvSpPr>
        <p:spPr>
          <a:xfrm>
            <a:off x="5919019" y="4508546"/>
            <a:ext cx="6021630" cy="2688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сумма обязательств по ВЭД не превышает 200 000 рублей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07E12-2DCC-7507-1233-DAFDCCC5F372}"/>
              </a:ext>
            </a:extLst>
          </p:cNvPr>
          <p:cNvSpPr txBox="1"/>
          <p:nvPr/>
        </p:nvSpPr>
        <p:spPr>
          <a:xfrm>
            <a:off x="464012" y="303457"/>
            <a:ext cx="7658012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500" b="1" dirty="0">
                <a:solidFill>
                  <a:srgbClr val="90222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Административная ответственность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01680-B132-2339-AE97-A05E0A3B0FA9}"/>
              </a:ext>
            </a:extLst>
          </p:cNvPr>
          <p:cNvSpPr txBox="1"/>
          <p:nvPr/>
        </p:nvSpPr>
        <p:spPr>
          <a:xfrm>
            <a:off x="7825849" y="3257859"/>
            <a:ext cx="2743200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500" b="1" dirty="0">
                <a:solidFill>
                  <a:srgbClr val="90222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Мораторий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A29B0B-6E3C-CC41-4204-5F68571F1764}"/>
              </a:ext>
            </a:extLst>
          </p:cNvPr>
          <p:cNvSpPr txBox="1"/>
          <p:nvPr/>
        </p:nvSpPr>
        <p:spPr>
          <a:xfrm>
            <a:off x="5848272" y="3885298"/>
            <a:ext cx="6200291" cy="6232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cs typeface="Arial" panose="020B0604020202020204" pitchFamily="34" charset="0"/>
              </a:rPr>
              <a:t>Резиденты освобождены от административной ответственности за нарушение валютных операций по счетам за границей.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cs typeface="Arial" panose="020B0604020202020204" pitchFamily="34" charset="0"/>
              </a:rPr>
              <a:t>Мораторий применяется при следующих условиях: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2F6595-2331-FA06-8C1B-51C97A7D090B}"/>
              </a:ext>
            </a:extLst>
          </p:cNvPr>
          <p:cNvSpPr/>
          <p:nvPr/>
        </p:nvSpPr>
        <p:spPr>
          <a:xfrm>
            <a:off x="5919019" y="4868614"/>
            <a:ext cx="6021630" cy="56593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деньги зачислены на личный счет за границей и списаны в течение 45 дней на счет в уполномоченном банке в полном объеме </a:t>
            </a:r>
            <a:r>
              <a:rPr lang="ru-RU" sz="1050" dirty="0">
                <a:solidFill>
                  <a:schemeClr val="tx1"/>
                </a:solidFill>
              </a:rPr>
              <a:t>(прим. 8 и 9 к ст. 15.25 КоАП РФ)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BFD3F545-D559-6844-0F66-8231412D2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697932"/>
              </p:ext>
            </p:extLst>
          </p:nvPr>
        </p:nvGraphicFramePr>
        <p:xfrm>
          <a:off x="307663" y="3703450"/>
          <a:ext cx="5050118" cy="255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2276E56A-62C0-F26C-0A07-61B71288CEE4}"/>
              </a:ext>
            </a:extLst>
          </p:cNvPr>
          <p:cNvSpPr txBox="1"/>
          <p:nvPr/>
        </p:nvSpPr>
        <p:spPr>
          <a:xfrm>
            <a:off x="1253973" y="4559526"/>
            <a:ext cx="1735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предоставленные данные не классифицированы </a:t>
            </a: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3D81D269-EE60-837E-9469-58B5E7416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177957"/>
              </p:ext>
            </p:extLst>
          </p:nvPr>
        </p:nvGraphicFramePr>
        <p:xfrm>
          <a:off x="307663" y="1263660"/>
          <a:ext cx="5050118" cy="255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21522F8-CB72-FFBC-27CE-5251BBCC291C}"/>
              </a:ext>
            </a:extLst>
          </p:cNvPr>
          <p:cNvSpPr txBox="1"/>
          <p:nvPr/>
        </p:nvSpPr>
        <p:spPr>
          <a:xfrm>
            <a:off x="3355663" y="1901355"/>
            <a:ext cx="18747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18% от общего числа по РФ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037E09-CE0A-D76D-A32D-9B8DB30D247D}"/>
              </a:ext>
            </a:extLst>
          </p:cNvPr>
          <p:cNvSpPr txBox="1"/>
          <p:nvPr/>
        </p:nvSpPr>
        <p:spPr>
          <a:xfrm>
            <a:off x="218766" y="6191748"/>
            <a:ext cx="55406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/>
              <a:t>*28.05.2022 введён мораторий на проверки валютного законодательства (исключения см. в Постановлении Правительства РФ от 28.05.2022 № 977)</a:t>
            </a: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EC50C37D-A230-0E89-D7C1-8AED71F52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496126"/>
              </p:ext>
            </p:extLst>
          </p:nvPr>
        </p:nvGraphicFramePr>
        <p:xfrm>
          <a:off x="6220881" y="1263660"/>
          <a:ext cx="5455072" cy="218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09015E-0FD1-E519-A892-C73E77D4EB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FE95D8-8099-C5E8-08EF-C92E6EDF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26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007E12-2DCC-7507-1233-DAFDCCC5F372}"/>
              </a:ext>
            </a:extLst>
          </p:cNvPr>
          <p:cNvSpPr txBox="1"/>
          <p:nvPr/>
        </p:nvSpPr>
        <p:spPr>
          <a:xfrm>
            <a:off x="251351" y="356660"/>
            <a:ext cx="7658012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500" b="1" dirty="0">
                <a:solidFill>
                  <a:srgbClr val="90222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План действий резидента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66EB7E-FE78-9C08-58D7-9FA06F0A215B}"/>
              </a:ext>
            </a:extLst>
          </p:cNvPr>
          <p:cNvSpPr/>
          <p:nvPr/>
        </p:nvSpPr>
        <p:spPr>
          <a:xfrm>
            <a:off x="802257" y="3173946"/>
            <a:ext cx="9799606" cy="14824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2. Перевод прав и обязанностей на посредника-контрагента:</a:t>
            </a:r>
          </a:p>
          <a:p>
            <a:pPr marL="171450" indent="-1714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Оценить возможные судебные расходы;</a:t>
            </a:r>
          </a:p>
          <a:p>
            <a:pPr marL="171450" indent="-1714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Подчинить правоотношений национальному праву или предусмотреть разрешение споров в международном арбитраже;</a:t>
            </a:r>
          </a:p>
          <a:p>
            <a:pPr marL="171450" indent="-1714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Принять меры по обеспечению обязательства.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DFE68D-DEBD-5B7D-446E-87A3E051711C}"/>
              </a:ext>
            </a:extLst>
          </p:cNvPr>
          <p:cNvSpPr/>
          <p:nvPr/>
        </p:nvSpPr>
        <p:spPr>
          <a:xfrm>
            <a:off x="325840" y="1306017"/>
            <a:ext cx="10276024" cy="17460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Выбор посредника-контрагента из юрисдикции, которая не дискредитируется властями стран поставщика и покупателя:</a:t>
            </a:r>
          </a:p>
          <a:p>
            <a:r>
              <a:rPr lang="ru-RU" dirty="0">
                <a:solidFill>
                  <a:schemeClr val="tx1"/>
                </a:solidFill>
              </a:rPr>
              <a:t>- Если в стране «настоящего поставщика» действует разрешительный порядок на совершение подобных сделок, то контрагент-посредник должен иметь соответствующий профиль деятельности и иметь логичное обоснование в необходимости такой продукции (двойного назначения);</a:t>
            </a:r>
          </a:p>
          <a:p>
            <a:r>
              <a:rPr lang="ru-RU" dirty="0">
                <a:solidFill>
                  <a:schemeClr val="tx1"/>
                </a:solidFill>
              </a:rPr>
              <a:t>- Учитывать национальное право посредника.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99A078-A633-D52B-E3DE-ED16F9DB7258}"/>
              </a:ext>
            </a:extLst>
          </p:cNvPr>
          <p:cNvSpPr/>
          <p:nvPr/>
        </p:nvSpPr>
        <p:spPr>
          <a:xfrm>
            <a:off x="1794294" y="5429514"/>
            <a:ext cx="8826274" cy="11683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4. Контрагент-посредник получает в свою пользу «проблемную» оплаченную продукцию или взыскивает дебиторскую задолженность (внесенную предоплату) от лица из «недружественной» страны с осуществлением последующего исполнения в адрес бенефициара.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0D1EE5C-A165-FF25-C0B0-4E5A955561EA}"/>
              </a:ext>
            </a:extLst>
          </p:cNvPr>
          <p:cNvSpPr/>
          <p:nvPr/>
        </p:nvSpPr>
        <p:spPr>
          <a:xfrm>
            <a:off x="1307690" y="4797236"/>
            <a:ext cx="9294173" cy="4914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3. Ожидание итогов разбирательства между посредником и поставщиком.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3F0E67-4645-DC89-51CD-E7440C2AE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  <p:pic>
        <p:nvPicPr>
          <p:cNvPr id="4" name="Picture 2" descr="Договор – Бесплатные иконки: бизнес и финансы">
            <a:extLst>
              <a:ext uri="{FF2B5EF4-FFF2-40B4-BE49-F238E27FC236}">
                <a16:creationId xmlns:a16="http://schemas.microsoft.com/office/drawing/2014/main" id="{0CE557F5-B371-143F-9A4A-8963F5560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351" y="1474127"/>
            <a:ext cx="1189810" cy="11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черный значок времени PNG , черный, значок, указатель PNG картинки и пнг  рисунок для бесплатной загрузки">
            <a:extLst>
              <a:ext uri="{FF2B5EF4-FFF2-40B4-BE49-F238E27FC236}">
                <a16:creationId xmlns:a16="http://schemas.microsoft.com/office/drawing/2014/main" id="{3FA0A495-84D8-4322-05D1-5438B0CE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844" l="10000" r="97969">
                        <a14:foregroundMark x1="18281" y1="67188" x2="18281" y2="67188"/>
                        <a14:foregroundMark x1="27656" y1="80000" x2="27656" y2="80000"/>
                        <a14:foregroundMark x1="50313" y1="45781" x2="50313" y2="45781"/>
                        <a14:foregroundMark x1="40469" y1="83438" x2="40469" y2="83438"/>
                        <a14:foregroundMark x1="53906" y1="87031" x2="58125" y2="86406"/>
                        <a14:foregroundMark x1="69531" y1="80000" x2="69531" y2="80000"/>
                        <a14:foregroundMark x1="80313" y1="72031" x2="80313" y2="72031"/>
                        <a14:foregroundMark x1="85938" y1="58594" x2="85938" y2="58594"/>
                        <a14:foregroundMark x1="86719" y1="45000" x2="86719" y2="45000"/>
                        <a14:foregroundMark x1="80938" y1="33750" x2="80938" y2="3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568" y="3225014"/>
            <a:ext cx="1189810" cy="11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Победа – Бесплатные иконки: жесты">
            <a:extLst>
              <a:ext uri="{FF2B5EF4-FFF2-40B4-BE49-F238E27FC236}">
                <a16:creationId xmlns:a16="http://schemas.microsoft.com/office/drawing/2014/main" id="{3BCD169D-4990-82C4-7364-92A03DBB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262" y="4562937"/>
            <a:ext cx="1189810" cy="11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1EA81C-01B3-A584-B75D-F6047260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04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449573-031C-2E1D-5003-1949089258BA}"/>
              </a:ext>
            </a:extLst>
          </p:cNvPr>
          <p:cNvSpPr txBox="1"/>
          <p:nvPr/>
        </p:nvSpPr>
        <p:spPr>
          <a:xfrm>
            <a:off x="324465" y="304381"/>
            <a:ext cx="887298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rgbClr val="90222D"/>
                </a:solidFill>
              </a:rPr>
              <a:t>Регулирование и практика легализации параллельного импорта в РФ в 2022-2023гг.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9BFB1-F86A-80B2-DCD3-4412866169EF}"/>
              </a:ext>
            </a:extLst>
          </p:cNvPr>
          <p:cNvSpPr txBox="1"/>
          <p:nvPr/>
        </p:nvSpPr>
        <p:spPr>
          <a:xfrm>
            <a:off x="324466" y="1765557"/>
            <a:ext cx="11543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Параллельный импорт </a:t>
            </a:r>
            <a:r>
              <a:rPr lang="ru-RU" sz="2000" kern="0" dirty="0"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ru-RU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ввоз на территорию Российской Федерации без согласия правообладателей оригинальных иностранных товаров, которые введены в гражданский оборот за рубежом.</a:t>
            </a:r>
            <a:endParaRPr lang="ru-RU" sz="2000" dirty="0"/>
          </a:p>
        </p:txBody>
      </p:sp>
      <p:pic>
        <p:nvPicPr>
          <p:cNvPr id="5122" name="Picture 2" descr="плюс, регулярный значок">
            <a:extLst>
              <a:ext uri="{FF2B5EF4-FFF2-40B4-BE49-F238E27FC236}">
                <a16:creationId xmlns:a16="http://schemas.microsoft.com/office/drawing/2014/main" id="{33DA5A0E-10F3-8A87-2D56-9D51616D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47" y="4059114"/>
            <a:ext cx="987077" cy="9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инус, регулярный значок">
            <a:extLst>
              <a:ext uri="{FF2B5EF4-FFF2-40B4-BE49-F238E27FC236}">
                <a16:creationId xmlns:a16="http://schemas.microsoft.com/office/drawing/2014/main" id="{E8335BE9-9972-9763-ECDC-B60B6E24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45" y="4037346"/>
            <a:ext cx="987078" cy="9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A85C50-CF0F-74C3-3EC6-B50D381F2C2B}"/>
              </a:ext>
            </a:extLst>
          </p:cNvPr>
          <p:cNvSpPr txBox="1"/>
          <p:nvPr/>
        </p:nvSpPr>
        <p:spPr>
          <a:xfrm>
            <a:off x="2203396" y="3198240"/>
            <a:ext cx="1974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latin typeface="Calibri" panose="020F0502020204030204" pitchFamily="34" charset="0"/>
                <a:ea typeface="Calibri" panose="020F0502020204030204" pitchFamily="34" charset="0"/>
              </a:rPr>
              <a:t>Увеличение цен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B70C99-CEE4-33CF-59ED-206D9D6B5357}"/>
              </a:ext>
            </a:extLst>
          </p:cNvPr>
          <p:cNvSpPr txBox="1"/>
          <p:nvPr/>
        </p:nvSpPr>
        <p:spPr>
          <a:xfrm>
            <a:off x="1124586" y="3934619"/>
            <a:ext cx="2892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latin typeface="Calibri" panose="020F0502020204030204" pitchFamily="34" charset="0"/>
                <a:ea typeface="Calibri" panose="020F0502020204030204" pitchFamily="34" charset="0"/>
              </a:rPr>
              <a:t>Рост числа контрафакта </a:t>
            </a:r>
            <a:endParaRPr lang="ru-RU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14C43E-1E89-2ACE-B975-1BBA8DBCA200}"/>
              </a:ext>
            </a:extLst>
          </p:cNvPr>
          <p:cNvSpPr txBox="1"/>
          <p:nvPr/>
        </p:nvSpPr>
        <p:spPr>
          <a:xfrm>
            <a:off x="1023115" y="4671806"/>
            <a:ext cx="2892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latin typeface="Calibri" panose="020F0502020204030204" pitchFamily="34" charset="0"/>
                <a:ea typeface="Calibri" panose="020F0502020204030204" pitchFamily="34" charset="0"/>
              </a:rPr>
              <a:t>Проблемы с логистикой</a:t>
            </a:r>
            <a:endParaRPr lang="ru-RU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184C71-185B-C34F-307B-208C457F1D4B}"/>
              </a:ext>
            </a:extLst>
          </p:cNvPr>
          <p:cNvSpPr txBox="1"/>
          <p:nvPr/>
        </p:nvSpPr>
        <p:spPr>
          <a:xfrm>
            <a:off x="1169509" y="5386700"/>
            <a:ext cx="3079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0" dirty="0">
                <a:latin typeface="Calibri" panose="020F0502020204030204" pitchFamily="34" charset="0"/>
                <a:ea typeface="Calibri" panose="020F0502020204030204" pitchFamily="34" charset="0"/>
              </a:rPr>
              <a:t>Недостаток гарантийного </a:t>
            </a:r>
          </a:p>
          <a:p>
            <a:r>
              <a:rPr lang="ru-RU" sz="2000" kern="0" dirty="0">
                <a:latin typeface="Calibri" panose="020F0502020204030204" pitchFamily="34" charset="0"/>
                <a:ea typeface="Calibri" panose="020F0502020204030204" pitchFamily="34" charset="0"/>
              </a:rPr>
              <a:t>обслуживания</a:t>
            </a:r>
            <a:endParaRPr lang="ru-RU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9F305-FF34-77AC-8372-18E9F9F066F3}"/>
              </a:ext>
            </a:extLst>
          </p:cNvPr>
          <p:cNvSpPr txBox="1"/>
          <p:nvPr/>
        </p:nvSpPr>
        <p:spPr>
          <a:xfrm>
            <a:off x="8006531" y="3244334"/>
            <a:ext cx="2892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Сохранение ассортимента</a:t>
            </a:r>
            <a:endParaRPr lang="ru-RU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3E6A09-4415-6231-C82E-ECEA9A5F3228}"/>
              </a:ext>
            </a:extLst>
          </p:cNvPr>
          <p:cNvSpPr txBox="1"/>
          <p:nvPr/>
        </p:nvSpPr>
        <p:spPr>
          <a:xfrm>
            <a:off x="8445884" y="3950726"/>
            <a:ext cx="2892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Сохранение конкуренции</a:t>
            </a:r>
            <a:endParaRPr lang="ru-RU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559006-073C-8137-BF1B-DD2FBBF51FA7}"/>
              </a:ext>
            </a:extLst>
          </p:cNvPr>
          <p:cNvSpPr txBox="1"/>
          <p:nvPr/>
        </p:nvSpPr>
        <p:spPr>
          <a:xfrm>
            <a:off x="8428315" y="4668713"/>
            <a:ext cx="4155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Стабилизация ценообразования</a:t>
            </a:r>
            <a:endParaRPr lang="ru-RU" sz="1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3449A9-BA25-D873-855B-815C28C74B54}"/>
              </a:ext>
            </a:extLst>
          </p:cNvPr>
          <p:cNvSpPr txBox="1"/>
          <p:nvPr/>
        </p:nvSpPr>
        <p:spPr>
          <a:xfrm>
            <a:off x="8082415" y="5386700"/>
            <a:ext cx="4623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Развитие новых логистических </a:t>
            </a:r>
          </a:p>
          <a:p>
            <a:r>
              <a:rPr lang="ru-RU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направлений</a:t>
            </a:r>
            <a:endParaRPr lang="ru-RU" sz="1800" dirty="0"/>
          </a:p>
        </p:txBody>
      </p:sp>
      <p:sp>
        <p:nvSpPr>
          <p:cNvPr id="40" name="Круг: прозрачная заливка 39">
            <a:extLst>
              <a:ext uri="{FF2B5EF4-FFF2-40B4-BE49-F238E27FC236}">
                <a16:creationId xmlns:a16="http://schemas.microsoft.com/office/drawing/2014/main" id="{BCBF05FE-5822-40E4-40DE-5FA034757E1E}"/>
              </a:ext>
            </a:extLst>
          </p:cNvPr>
          <p:cNvSpPr/>
          <p:nvPr/>
        </p:nvSpPr>
        <p:spPr>
          <a:xfrm>
            <a:off x="3902125" y="3165924"/>
            <a:ext cx="2892353" cy="2791223"/>
          </a:xfrm>
          <a:prstGeom prst="donut">
            <a:avLst>
              <a:gd name="adj" fmla="val 3491"/>
            </a:avLst>
          </a:prstGeom>
          <a:solidFill>
            <a:srgbClr val="E7350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id="{3D3CDEEC-1726-C999-4480-5AC00B8FCCA9}"/>
              </a:ext>
            </a:extLst>
          </p:cNvPr>
          <p:cNvSpPr/>
          <p:nvPr/>
        </p:nvSpPr>
        <p:spPr>
          <a:xfrm>
            <a:off x="5394577" y="3181313"/>
            <a:ext cx="2892353" cy="2780870"/>
          </a:xfrm>
          <a:prstGeom prst="donut">
            <a:avLst>
              <a:gd name="adj" fmla="val 3491"/>
            </a:avLst>
          </a:prstGeom>
          <a:solidFill>
            <a:srgbClr val="66A000"/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72EF65-54F5-F3B2-2C8C-0840979A0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356660"/>
            <a:ext cx="2743200" cy="95415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B9DC56-A304-5BCB-7FBD-28BA8C2D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12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14644</TotalTime>
  <Words>1413</Words>
  <Application>Microsoft Office PowerPoint</Application>
  <PresentationFormat>Широкоэкранный</PresentationFormat>
  <Paragraphs>198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stk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LexProf (логотип)</dc:title>
  <dc:creator>user7</dc:creator>
  <cp:lastModifiedBy>Татьяна Гончарова</cp:lastModifiedBy>
  <cp:revision>275</cp:revision>
  <cp:lastPrinted>2023-05-23T08:15:04Z</cp:lastPrinted>
  <dcterms:created xsi:type="dcterms:W3CDTF">2017-10-21T05:43:57Z</dcterms:created>
  <dcterms:modified xsi:type="dcterms:W3CDTF">2023-06-29T12:49:14Z</dcterms:modified>
</cp:coreProperties>
</file>