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6"/>
  </p:notesMasterIdLst>
  <p:sldIdLst>
    <p:sldId id="306" r:id="rId2"/>
    <p:sldId id="293" r:id="rId3"/>
    <p:sldId id="288" r:id="rId4"/>
    <p:sldId id="304" r:id="rId5"/>
    <p:sldId id="299" r:id="rId6"/>
    <p:sldId id="317" r:id="rId7"/>
    <p:sldId id="268" r:id="rId8"/>
    <p:sldId id="295" r:id="rId9"/>
    <p:sldId id="316" r:id="rId10"/>
    <p:sldId id="311" r:id="rId11"/>
    <p:sldId id="312" r:id="rId12"/>
    <p:sldId id="275" r:id="rId13"/>
    <p:sldId id="318" r:id="rId14"/>
    <p:sldId id="310" r:id="rId15"/>
    <p:sldId id="274" r:id="rId16"/>
    <p:sldId id="296" r:id="rId17"/>
    <p:sldId id="314" r:id="rId18"/>
    <p:sldId id="315" r:id="rId19"/>
    <p:sldId id="302" r:id="rId20"/>
    <p:sldId id="308" r:id="rId21"/>
    <p:sldId id="305" r:id="rId22"/>
    <p:sldId id="319" r:id="rId23"/>
    <p:sldId id="289" r:id="rId24"/>
    <p:sldId id="307" r:id="rId25"/>
  </p:sldIdLst>
  <p:sldSz cx="9144000" cy="5143500" type="screen16x9"/>
  <p:notesSz cx="7102475" cy="10234613"/>
  <p:embeddedFontLst>
    <p:embeddedFont>
      <p:font typeface="Helvetica Neue" panose="020B0604020202020204" charset="0"/>
      <p:regular r:id="rId27"/>
      <p:bold r:id="rId28"/>
      <p:italic r:id="rId29"/>
      <p:boldItalic r:id="rId30"/>
    </p:embeddedFont>
    <p:embeddedFont>
      <p:font typeface="Montserrat" panose="00000500000000000000" pitchFamily="2" charset="-52"/>
      <p:regular r:id="rId31"/>
      <p:bold r:id="rId32"/>
      <p:boldItalic r:id="rId33"/>
    </p:embeddedFont>
    <p:embeddedFont>
      <p:font typeface="Montserrat ExtraBold" panose="00000900000000000000" pitchFamily="2" charset="-52"/>
      <p:bold r:id="rId34"/>
    </p:embeddedFont>
    <p:embeddedFont>
      <p:font typeface="Helvetica Neue Light" panose="020B0604020202020204" charset="0"/>
      <p:regular r:id="rId35"/>
      <p:bold r:id="rId36"/>
      <p:italic r:id="rId37"/>
      <p:boldItalic r:id="rId38"/>
    </p:embeddedFont>
    <p:embeddedFont>
      <p:font typeface="HelveticaNeueCyr-Roman" panose="02000503040000020004" pitchFamily="50" charset="-52"/>
      <p:regular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  <p:embeddedFont>
      <p:font typeface="HelveticaNeueCyr" panose="02000503040000020004" pitchFamily="50" charset="-52"/>
      <p:regular r:id="rId44"/>
      <p:bold r:id="rId45"/>
      <p:italic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Montserrat SemiBold" panose="020B0604020202020204" charset="-52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宋体" panose="02010600030101010101" pitchFamily="2" charset="-122"/>
      <p:regular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Montserrat Medium" panose="00000600000000000000" pitchFamily="2" charset="-52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2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  <a:srgbClr val="ECECEC"/>
    <a:srgbClr val="FFD198"/>
    <a:srgbClr val="FFBA5F"/>
    <a:srgbClr val="FC983D"/>
    <a:srgbClr val="FC6600"/>
    <a:srgbClr val="E04100"/>
    <a:srgbClr val="6D6666"/>
    <a:srgbClr val="C1D90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D8F0E8-4147-4C14-9748-2573AEE2CA13}">
  <a:tblStyle styleId="{63D8F0E8-4147-4C14-9748-2573AEE2CA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3" autoAdjust="0"/>
    <p:restoredTop sz="84979" autoAdjust="0"/>
  </p:normalViewPr>
  <p:slideViewPr>
    <p:cSldViewPr snapToGrid="0">
      <p:cViewPr varScale="1">
        <p:scale>
          <a:sx n="100" d="100"/>
          <a:sy n="100" d="100"/>
        </p:scale>
        <p:origin x="618" y="90"/>
      </p:cViewPr>
      <p:guideLst>
        <p:guide orient="horz" pos="2822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font" Target="fonts/font3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3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5AAB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5E-9F48-B76B-855CB0622003}"/>
              </c:ext>
            </c:extLst>
          </c:dPt>
          <c:dPt>
            <c:idx val="1"/>
            <c:bubble3D val="0"/>
            <c:spPr>
              <a:solidFill>
                <a:srgbClr val="C244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5E-9F48-B76B-855CB0622003}"/>
              </c:ext>
            </c:extLst>
          </c:dPt>
          <c:dPt>
            <c:idx val="2"/>
            <c:bubble3D val="0"/>
            <c:spPr>
              <a:solidFill>
                <a:srgbClr val="DD6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5E-9F48-B76B-855CB0622003}"/>
              </c:ext>
            </c:extLst>
          </c:dPt>
          <c:dPt>
            <c:idx val="3"/>
            <c:bubble3D val="0"/>
            <c:spPr>
              <a:solidFill>
                <a:srgbClr val="E4974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15E-9F48-B76B-855CB0622003}"/>
              </c:ext>
            </c:extLst>
          </c:dPt>
          <c:dPt>
            <c:idx val="4"/>
            <c:bubble3D val="0"/>
            <c:spPr>
              <a:solidFill>
                <a:srgbClr val="FFB86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15E-9F48-B76B-855CB0622003}"/>
              </c:ext>
            </c:extLst>
          </c:dPt>
          <c:dPt>
            <c:idx val="5"/>
            <c:bubble3D val="0"/>
            <c:spPr>
              <a:solidFill>
                <a:srgbClr val="FFCF9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15E-9F48-B76B-855CB0622003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60</c:v>
                </c:pt>
                <c:pt idx="1">
                  <c:v>14</c:v>
                </c:pt>
                <c:pt idx="2">
                  <c:v>11</c:v>
                </c:pt>
                <c:pt idx="3">
                  <c:v>9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15E-9F48-B76B-855CB0622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8694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55089b65a_7_0:notes"/>
          <p:cNvSpPr txBox="1">
            <a:spLocks noGrp="1"/>
          </p:cNvSpPr>
          <p:nvPr>
            <p:ph type="body" idx="1"/>
          </p:nvPr>
        </p:nvSpPr>
        <p:spPr>
          <a:xfrm>
            <a:off x="710249" y="4925414"/>
            <a:ext cx="5681980" cy="4029884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r>
              <a:rPr lang="ru-RU" sz="3500" dirty="0" smtClean="0"/>
              <a:t>замазать лого </a:t>
            </a:r>
            <a:r>
              <a:rPr lang="ru-RU" sz="3500" dirty="0" err="1" smtClean="0"/>
              <a:t>мерса</a:t>
            </a:r>
            <a:endParaRPr sz="3500" dirty="0"/>
          </a:p>
        </p:txBody>
      </p:sp>
      <p:sp>
        <p:nvSpPr>
          <p:cNvPr id="230" name="Google Shape;230;g2055089b65a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8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7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104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786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2768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052b54bef1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052b54bef1_1_11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159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601a1b39f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601a1b39f_3_5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654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3343B35-A6FE-448C-A90F-227AB4595EC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3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3343B35-A6FE-448C-A90F-227AB4595EC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94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288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8530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 smtClean="0"/>
              <a:t>стереть годы</a:t>
            </a:r>
            <a:br>
              <a:rPr lang="ru-RU" dirty="0" smtClean="0"/>
            </a:br>
            <a:r>
              <a:rPr lang="ru-RU" dirty="0" smtClean="0"/>
              <a:t>влияние температуры на батарею=уменьшение</a:t>
            </a:r>
            <a:r>
              <a:rPr lang="ru-RU" baseline="0" dirty="0" smtClean="0"/>
              <a:t> работы ТС</a:t>
            </a:r>
            <a:br>
              <a:rPr lang="ru-RU" baseline="0" dirty="0" smtClean="0"/>
            </a:br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+проблемы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3343B35-A6FE-448C-A90F-227AB4595EC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129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7c80d735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a7c80d7351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a7c80d7351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523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1533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5d29fe014_1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25d29fe014_1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05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404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638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0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055089b55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055089b555_0_46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7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055089b55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055089b555_0_19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0015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d29fe01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d29fe014_0_3:notes"/>
          <p:cNvSpPr txBox="1">
            <a:spLocks noGrp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05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053f15b65a_6_133:notes"/>
          <p:cNvSpPr txBox="1">
            <a:spLocks noGrp="1"/>
          </p:cNvSpPr>
          <p:nvPr>
            <p:ph type="body" idx="1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g2053f15b65a_6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93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769398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485106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585210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672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Header">
  <p:cSld name="5_Section Head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772716" y="3146582"/>
            <a:ext cx="7595780" cy="47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453D5CD9-862F-3E4E-8BC2-1C2944E42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450" y="-105380"/>
            <a:ext cx="1793120" cy="4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8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02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5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3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569594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502446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499642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9767745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710225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922660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781115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183998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0B09-10D6-4C29-8770-CE4FBCF9486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1658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  <p:sldLayoutId id="2147483729" r:id="rId13"/>
    <p:sldLayoutId id="2147483712" r:id="rId14"/>
    <p:sldLayoutId id="2147483742" r:id="rId15"/>
    <p:sldLayoutId id="2147483745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1.emf"/><Relationship Id="rId18" Type="http://schemas.openxmlformats.org/officeDocument/2006/relationships/image" Target="../media/image66.jpeg"/><Relationship Id="rId26" Type="http://schemas.openxmlformats.org/officeDocument/2006/relationships/image" Target="../media/image80.svg"/><Relationship Id="rId3" Type="http://schemas.openxmlformats.org/officeDocument/2006/relationships/image" Target="../media/image52.png"/><Relationship Id="rId21" Type="http://schemas.openxmlformats.org/officeDocument/2006/relationships/image" Target="../media/image32.png"/><Relationship Id="rId7" Type="http://schemas.openxmlformats.org/officeDocument/2006/relationships/image" Target="../media/image56.emf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8" Type="http://schemas.openxmlformats.org/officeDocument/2006/relationships/image" Target="../media/image70.png"/><Relationship Id="rId10" Type="http://schemas.openxmlformats.org/officeDocument/2006/relationships/image" Target="../media/image59.emf"/><Relationship Id="rId19" Type="http://schemas.openxmlformats.org/officeDocument/2006/relationships/image" Target="../media/image67.emf"/><Relationship Id="rId4" Type="http://schemas.openxmlformats.org/officeDocument/2006/relationships/image" Target="../media/image53.png"/><Relationship Id="rId9" Type="http://schemas.openxmlformats.org/officeDocument/2006/relationships/image" Target="../media/image58.emf"/><Relationship Id="rId14" Type="http://schemas.openxmlformats.org/officeDocument/2006/relationships/image" Target="../media/image62.png"/><Relationship Id="rId27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11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32.sv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hyperlink" Target="https://t.me/citypointru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citypointru" TargetMode="External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2;p43"/>
          <p:cNvSpPr txBox="1">
            <a:spLocks/>
          </p:cNvSpPr>
          <p:nvPr/>
        </p:nvSpPr>
        <p:spPr>
          <a:xfrm>
            <a:off x="359153" y="3480432"/>
            <a:ext cx="8369643" cy="597491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dk1"/>
              </a:buClr>
              <a:buSzPct val="27500"/>
              <a:buFontTx/>
            </a:pPr>
            <a:r>
              <a:rPr lang="ru-RU" sz="3200" dirty="0" smtClean="0">
                <a:solidFill>
                  <a:schemeClr val="bg1"/>
                </a:solidFill>
                <a:latin typeface="Montserrat ExtraBold" panose="00000900000000000000" pitchFamily="2" charset="-52"/>
                <a:ea typeface="Arial"/>
                <a:cs typeface="Arial"/>
                <a:sym typeface="Arial"/>
              </a:rPr>
              <a:t>Цифровой транспортный парк</a:t>
            </a:r>
            <a:endParaRPr lang="en-GB" sz="3200" dirty="0">
              <a:solidFill>
                <a:schemeClr val="bg1"/>
              </a:solidFill>
              <a:latin typeface="Montserrat ExtraBold" panose="00000900000000000000" pitchFamily="2" charset="-52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67" y="4400550"/>
            <a:ext cx="2075266" cy="4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2935"/>
            <a:ext cx="4587747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Экосистема СитиПоинт</a:t>
            </a:r>
            <a:endParaRPr sz="1600" b="1" dirty="0"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endParaRPr sz="700" dirty="0"/>
          </a:p>
        </p:txBody>
      </p:sp>
      <p:sp>
        <p:nvSpPr>
          <p:cNvPr id="18" name="弧形 4"/>
          <p:cNvSpPr/>
          <p:nvPr/>
        </p:nvSpPr>
        <p:spPr>
          <a:xfrm rot="5400000">
            <a:off x="3669404" y="1519836"/>
            <a:ext cx="2031744" cy="2017511"/>
          </a:xfrm>
          <a:prstGeom prst="arc">
            <a:avLst>
              <a:gd name="adj1" fmla="val 10163772"/>
              <a:gd name="adj2" fmla="val 10145756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137">
              <a:cs typeface="+mn-ea"/>
              <a:sym typeface="+mn-lt"/>
            </a:endParaRPr>
          </a:p>
        </p:txBody>
      </p:sp>
      <p:sp>
        <p:nvSpPr>
          <p:cNvPr id="19" name="椭圆 5"/>
          <p:cNvSpPr/>
          <p:nvPr/>
        </p:nvSpPr>
        <p:spPr bwMode="auto">
          <a:xfrm>
            <a:off x="5588598" y="2483025"/>
            <a:ext cx="169837" cy="17107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12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椭圆 8"/>
          <p:cNvSpPr/>
          <p:nvPr/>
        </p:nvSpPr>
        <p:spPr bwMode="auto">
          <a:xfrm>
            <a:off x="3977530" y="3268210"/>
            <a:ext cx="169837" cy="1710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圆角矩形 9"/>
          <p:cNvSpPr/>
          <p:nvPr/>
        </p:nvSpPr>
        <p:spPr bwMode="auto">
          <a:xfrm flipH="1">
            <a:off x="5908558" y="1297641"/>
            <a:ext cx="2476037" cy="3930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137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TextBox 72"/>
          <p:cNvSpPr txBox="1"/>
          <p:nvPr/>
        </p:nvSpPr>
        <p:spPr bwMode="auto">
          <a:xfrm>
            <a:off x="6545692" y="1371036"/>
            <a:ext cx="20534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000" b="1" dirty="0">
                <a:latin typeface="Montserrat" panose="020B0604020202020204" charset="-52"/>
                <a:cs typeface="Open Sans" panose="020B0606030504020204" pitchFamily="34" charset="0"/>
              </a:rPr>
              <a:t>Разработка ПО</a:t>
            </a:r>
          </a:p>
        </p:txBody>
      </p:sp>
      <p:sp>
        <p:nvSpPr>
          <p:cNvPr id="37" name="圆角矩形 12"/>
          <p:cNvSpPr/>
          <p:nvPr/>
        </p:nvSpPr>
        <p:spPr bwMode="auto">
          <a:xfrm flipH="1">
            <a:off x="6328664" y="2280708"/>
            <a:ext cx="2476037" cy="3930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137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圆角矩形 15"/>
          <p:cNvSpPr/>
          <p:nvPr/>
        </p:nvSpPr>
        <p:spPr bwMode="auto">
          <a:xfrm flipH="1">
            <a:off x="6020362" y="3259206"/>
            <a:ext cx="2292872" cy="3930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137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9" name="圆角矩形 18"/>
          <p:cNvSpPr/>
          <p:nvPr/>
        </p:nvSpPr>
        <p:spPr bwMode="auto">
          <a:xfrm flipH="1">
            <a:off x="836821" y="3288724"/>
            <a:ext cx="2632134" cy="3930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137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0" name="椭圆 7"/>
          <p:cNvSpPr/>
          <p:nvPr/>
        </p:nvSpPr>
        <p:spPr bwMode="auto">
          <a:xfrm>
            <a:off x="3587360" y="2460081"/>
            <a:ext cx="169837" cy="17107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1200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椭圆 8"/>
          <p:cNvSpPr/>
          <p:nvPr/>
        </p:nvSpPr>
        <p:spPr bwMode="auto">
          <a:xfrm>
            <a:off x="3978626" y="1673141"/>
            <a:ext cx="169837" cy="1710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1200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圆角矩形 15"/>
          <p:cNvSpPr/>
          <p:nvPr/>
        </p:nvSpPr>
        <p:spPr bwMode="auto">
          <a:xfrm flipH="1">
            <a:off x="442891" y="2287919"/>
            <a:ext cx="2476037" cy="3930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137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圆角矩形 12"/>
          <p:cNvSpPr/>
          <p:nvPr/>
        </p:nvSpPr>
        <p:spPr bwMode="auto">
          <a:xfrm flipH="1">
            <a:off x="843046" y="1340307"/>
            <a:ext cx="2476037" cy="3930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137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74" y="1779816"/>
            <a:ext cx="1633836" cy="164368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86" y="1170130"/>
            <a:ext cx="738400" cy="743609"/>
          </a:xfrm>
          <a:prstGeom prst="rect">
            <a:avLst/>
          </a:prstGeom>
        </p:spPr>
      </p:pic>
      <p:sp>
        <p:nvSpPr>
          <p:cNvPr id="46" name="TextBox 72"/>
          <p:cNvSpPr txBox="1"/>
          <p:nvPr/>
        </p:nvSpPr>
        <p:spPr bwMode="auto">
          <a:xfrm>
            <a:off x="6574292" y="2261666"/>
            <a:ext cx="24336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000" b="1" dirty="0">
                <a:latin typeface="Montserrat" panose="020B0604020202020204" charset="-52"/>
                <a:cs typeface="Open Sans" panose="020B0606030504020204" pitchFamily="34" charset="0"/>
              </a:rPr>
              <a:t>Разработка и производство оборудования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59" y="2169852"/>
            <a:ext cx="738400" cy="743609"/>
          </a:xfrm>
          <a:prstGeom prst="rect">
            <a:avLst/>
          </a:prstGeom>
        </p:spPr>
      </p:pic>
      <p:sp>
        <p:nvSpPr>
          <p:cNvPr id="48" name="TextBox 72"/>
          <p:cNvSpPr txBox="1"/>
          <p:nvPr/>
        </p:nvSpPr>
        <p:spPr bwMode="auto">
          <a:xfrm>
            <a:off x="6236586" y="3339099"/>
            <a:ext cx="20534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000" b="1" dirty="0">
                <a:latin typeface="Montserrat" panose="020B0604020202020204" charset="-52"/>
                <a:cs typeface="Open Sans" panose="020B0606030504020204" pitchFamily="34" charset="0"/>
              </a:rPr>
              <a:t>Сервисное обслуживание 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21" y="3145384"/>
            <a:ext cx="738400" cy="74360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11" y="3144919"/>
            <a:ext cx="738400" cy="74360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 bwMode="auto">
          <a:xfrm>
            <a:off x="1905697" y="3339099"/>
            <a:ext cx="13643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zh-CN" sz="3000" b="1" dirty="0">
              <a:solidFill>
                <a:schemeClr val="tx1">
                  <a:lumMod val="50000"/>
                  <a:lumOff val="50000"/>
                </a:schemeClr>
              </a:solidFill>
              <a:latin typeface="HelveticaNeueCyr" panose="02000503040000020004" pitchFamily="2" charset="-52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442891" y="2384933"/>
            <a:ext cx="22544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000" b="1" dirty="0">
                <a:latin typeface="Montserrat" panose="020B0604020202020204" charset="-52"/>
                <a:cs typeface="Open Sans" panose="020B0606030504020204" pitchFamily="34" charset="0"/>
              </a:rPr>
              <a:t>Техническая поддержка 24/7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05" y="2170237"/>
            <a:ext cx="738400" cy="74360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 bwMode="auto">
          <a:xfrm>
            <a:off x="1215032" y="1412825"/>
            <a:ext cx="27895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000" b="1" dirty="0">
                <a:latin typeface="Montserrat" panose="020B0604020202020204" charset="-52"/>
                <a:cs typeface="Open Sans" panose="020B0606030504020204" pitchFamily="34" charset="0"/>
              </a:rPr>
              <a:t>Центр аналитики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11" y="1167328"/>
            <a:ext cx="738400" cy="743609"/>
          </a:xfrm>
          <a:prstGeom prst="rect">
            <a:avLst/>
          </a:prstGeom>
          <a:effectLst/>
        </p:spPr>
      </p:pic>
      <p:sp>
        <p:nvSpPr>
          <p:cNvPr id="56" name="TextBox 55"/>
          <p:cNvSpPr txBox="1"/>
          <p:nvPr/>
        </p:nvSpPr>
        <p:spPr bwMode="auto">
          <a:xfrm>
            <a:off x="1492595" y="3350763"/>
            <a:ext cx="18250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zh-CN" sz="1000" b="1" dirty="0">
                <a:latin typeface="Montserrat" panose="020B0604020202020204" charset="-52"/>
                <a:cs typeface="Open Sans" panose="020B0606030504020204" pitchFamily="34" charset="0"/>
              </a:rPr>
              <a:t>Учебный центр</a:t>
            </a:r>
          </a:p>
        </p:txBody>
      </p:sp>
      <p:sp>
        <p:nvSpPr>
          <p:cNvPr id="57" name="椭圆 8"/>
          <p:cNvSpPr/>
          <p:nvPr/>
        </p:nvSpPr>
        <p:spPr bwMode="auto">
          <a:xfrm>
            <a:off x="5251381" y="1673141"/>
            <a:ext cx="169837" cy="1710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105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椭圆 8"/>
          <p:cNvSpPr/>
          <p:nvPr/>
        </p:nvSpPr>
        <p:spPr bwMode="auto">
          <a:xfrm>
            <a:off x="5230427" y="3295224"/>
            <a:ext cx="169837" cy="17107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12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47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hicle, toy, LEGO&#10;&#10;Description automatically generated">
            <a:extLst>
              <a:ext uri="{FF2B5EF4-FFF2-40B4-BE49-F238E27FC236}">
                <a16:creationId xmlns:a16="http://schemas.microsoft.com/office/drawing/2014/main" xmlns="" id="{0865A03A-8CAE-E0BF-A300-0D5A56DBB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21" y="637339"/>
            <a:ext cx="3659819" cy="382027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407944" y="364331"/>
            <a:ext cx="2493170" cy="4319267"/>
          </a:xfrm>
          <a:prstGeom prst="rect">
            <a:avLst/>
          </a:prstGeom>
          <a:solidFill>
            <a:srgbClr val="D6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7" name="Google Shape;67;p14"/>
          <p:cNvSpPr txBox="1"/>
          <p:nvPr/>
        </p:nvSpPr>
        <p:spPr>
          <a:xfrm>
            <a:off x="309076" y="-72935"/>
            <a:ext cx="6291749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Схема работы телематической платформы</a:t>
            </a:r>
          </a:p>
          <a:p>
            <a:endParaRPr sz="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109291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 flipH="1" flipV="1">
            <a:off x="2172712" y="1851054"/>
            <a:ext cx="311224" cy="625109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 flipV="1">
            <a:off x="2743200" y="1744354"/>
            <a:ext cx="1438359" cy="827396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 flipH="1" flipV="1">
            <a:off x="2670372" y="2809959"/>
            <a:ext cx="420073" cy="900678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362117" y="1023874"/>
            <a:ext cx="108074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GPS/</a:t>
            </a:r>
            <a:r>
              <a:rPr lang="ru-RU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Глонасс</a:t>
            </a:r>
            <a:endParaRPr lang="ru-RU" sz="105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761120" y="1367708"/>
            <a:ext cx="5004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GSM</a:t>
            </a:r>
            <a:endParaRPr lang="ru-RU" sz="1050" dirty="0"/>
          </a:p>
        </p:txBody>
      </p:sp>
      <p:pic>
        <p:nvPicPr>
          <p:cNvPr id="24" name="Picture 39">
            <a:extLst>
              <a:ext uri="{FF2B5EF4-FFF2-40B4-BE49-F238E27FC236}">
                <a16:creationId xmlns:a16="http://schemas.microsoft.com/office/drawing/2014/main" xmlns="" id="{4D942BC6-20B0-EB45-8B71-4A1467F35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065" y="1399376"/>
            <a:ext cx="1957141" cy="1207598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>
            <a:cxnSpLocks/>
          </p:cNvCxnSpPr>
          <p:nvPr/>
        </p:nvCxnSpPr>
        <p:spPr>
          <a:xfrm>
            <a:off x="4827394" y="1654881"/>
            <a:ext cx="2028194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920268" y="794837"/>
            <a:ext cx="15007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Облачный сервер </a:t>
            </a:r>
          </a:p>
          <a:p>
            <a:pPr algn="ctr"/>
            <a:r>
              <a:rPr lang="ru-RU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СитиПоинт</a:t>
            </a:r>
            <a:endParaRPr lang="ru-RU" sz="1050" dirty="0"/>
          </a:p>
        </p:txBody>
      </p:sp>
      <p:pic>
        <p:nvPicPr>
          <p:cNvPr id="31" name="Graphic 71">
            <a:extLst>
              <a:ext uri="{FF2B5EF4-FFF2-40B4-BE49-F238E27FC236}">
                <a16:creationId xmlns:a16="http://schemas.microsoft.com/office/drawing/2014/main" xmlns="" id="{ACCD570E-28F4-1047-BCDD-03DC92972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07900" y="3018083"/>
            <a:ext cx="1293258" cy="148185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848133" y="4406599"/>
            <a:ext cx="16450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Владелец автопарка</a:t>
            </a:r>
            <a:endParaRPr lang="ru-RU" sz="1050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7616674" y="2599528"/>
            <a:ext cx="0" cy="511897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3794251" y="3842350"/>
            <a:ext cx="13420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Телематическое</a:t>
            </a:r>
          </a:p>
          <a:p>
            <a:r>
              <a:rPr lang="ru-RU" sz="1050" dirty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оборудование</a:t>
            </a:r>
            <a:endParaRPr lang="ru-RU" sz="10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789340" y="1744354"/>
            <a:ext cx="13452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LBS </a:t>
            </a:r>
            <a:r>
              <a:rPr lang="ru-RU" sz="1050" dirty="0" smtClean="0">
                <a:solidFill>
                  <a:schemeClr val="dk1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координаты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97193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1390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Оборудования для сбора данных</a:t>
            </a:r>
          </a:p>
          <a:p>
            <a:endParaRPr sz="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5370" y="478420"/>
            <a:ext cx="477923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ru-RU" sz="1600" b="1" dirty="0" smtClean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Проектирование</a:t>
            </a:r>
            <a:endParaRPr lang="ru-RU" sz="1600" b="1" dirty="0">
              <a:solidFill>
                <a:schemeClr val="accent2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Схемотехника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Подбор компонентой базы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Трассировка печатных плат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Разработка испытательного оборудования</a:t>
            </a:r>
            <a:endParaRPr lang="en-US" sz="1100" dirty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Решения на базе: </a:t>
            </a:r>
            <a:r>
              <a:rPr lang="en-US" sz="1100" dirty="0">
                <a:latin typeface="Montserrat" panose="020B0604020202020204" charset="0"/>
                <a:cs typeface="Montserrat" panose="020B0604020202020204" charset="0"/>
              </a:rPr>
              <a:t>2G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 / </a:t>
            </a:r>
            <a:r>
              <a:rPr lang="en-US" sz="1100" dirty="0">
                <a:latin typeface="Montserrat" panose="020B0604020202020204" charset="0"/>
                <a:cs typeface="Montserrat" panose="020B0604020202020204" charset="0"/>
              </a:rPr>
              <a:t>4G / Wi-Fi</a:t>
            </a:r>
          </a:p>
          <a:p>
            <a:pPr marL="180975" fontAlgn="base"/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  <a:p>
            <a:pPr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Производство </a:t>
            </a:r>
            <a:r>
              <a:rPr lang="ru-RU" sz="1600" b="1" dirty="0" smtClean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электроники</a:t>
            </a:r>
            <a:endParaRPr lang="ru-RU" sz="1600" b="1" dirty="0">
              <a:solidFill>
                <a:schemeClr val="accent2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Закупка комплектующих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Собственная логистика</a:t>
            </a:r>
            <a:endParaRPr lang="en-US" sz="1100" dirty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Сборочная линия +</a:t>
            </a: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ОТК</a:t>
            </a:r>
            <a:endParaRPr lang="en-US" sz="1100" dirty="0" smtClean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Экспорт на зарубежные рынки*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  <a:p>
            <a:pPr fontAlgn="base">
              <a:spcAft>
                <a:spcPts val="600"/>
              </a:spcAft>
            </a:pPr>
            <a:r>
              <a:rPr lang="ru-RU" sz="1100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/>
            </a:r>
            <a:br>
              <a:rPr lang="ru-RU" sz="1100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</a:b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Разработка встроенного ПО</a:t>
            </a:r>
            <a:endParaRPr lang="en-US" sz="1600" b="1" dirty="0">
              <a:solidFill>
                <a:schemeClr val="accent2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ОС на базе систем реального времени</a:t>
            </a:r>
            <a:endParaRPr lang="en-US" sz="1100" dirty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Поддержка закрытых протоколов </a:t>
            </a:r>
            <a:r>
              <a:rPr lang="en-US" sz="1100" dirty="0">
                <a:latin typeface="Montserrat" panose="020B0604020202020204" charset="0"/>
                <a:cs typeface="Montserrat" panose="020B0604020202020204" charset="0"/>
              </a:rPr>
              <a:t>CAN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автомобилей (реверс-инжиниринг)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Алгоритмы работы с акселерометром (ДТП)</a:t>
            </a:r>
          </a:p>
          <a:p>
            <a:pPr fontAlgn="base"/>
            <a:endParaRPr lang="ru-RU" dirty="0"/>
          </a:p>
        </p:txBody>
      </p:sp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2" y="3493382"/>
            <a:ext cx="866921" cy="1014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028" y="3556005"/>
            <a:ext cx="1310277" cy="951511"/>
          </a:xfrm>
          <a:prstGeom prst="rect">
            <a:avLst/>
          </a:prstGeom>
        </p:spPr>
      </p:pic>
      <p:pic>
        <p:nvPicPr>
          <p:cNvPr id="2050" name="Picture 2" descr="в8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" y="478420"/>
            <a:ext cx="4015406" cy="35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1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5416"/>
            <a:ext cx="4587747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  <a:buFontTx/>
              <a:buNone/>
            </a:pPr>
            <a:r>
              <a:rPr lang="ru-RU" sz="1600" b="1" kern="1200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Объединение данных</a:t>
            </a:r>
            <a:endParaRPr sz="1600" kern="1200" dirty="0">
              <a:latin typeface="Montserrat" panose="00000500000000000000" pitchFamily="2" charset="-52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  <p:sp>
        <p:nvSpPr>
          <p:cNvPr id="4" name="Прямоугольник 12">
            <a:extLst>
              <a:ext uri="{FF2B5EF4-FFF2-40B4-BE49-F238E27FC236}">
                <a16:creationId xmlns="" xmlns:a16="http://schemas.microsoft.com/office/drawing/2014/main" id="{E7577ABD-609E-8C41-A662-183341AA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101" y="1152651"/>
            <a:ext cx="2659898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5900" indent="-215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ts val="1350"/>
              </a:lnSpc>
              <a:spcBef>
                <a:spcPct val="0"/>
              </a:spcBef>
              <a:spcAft>
                <a:spcPts val="1575"/>
              </a:spcAft>
              <a:buClr>
                <a:srgbClr val="FF8800"/>
              </a:buClr>
              <a:buSzPct val="150000"/>
              <a:buNone/>
            </a:pPr>
            <a:r>
              <a:rPr lang="ru-RU" altLang="ru-RU" sz="1050" b="1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Большой опыт сбора данных в "Единое окно":</a:t>
            </a:r>
          </a:p>
          <a:p>
            <a:pPr marL="422213" lvl="1">
              <a:lnSpc>
                <a:spcPts val="1350"/>
              </a:lnSpc>
              <a:spcBef>
                <a:spcPct val="0"/>
              </a:spcBef>
              <a:spcAft>
                <a:spcPts val="675"/>
              </a:spcAft>
              <a:buClr>
                <a:srgbClr val="FF8800"/>
              </a:buClr>
              <a:buSzPct val="150000"/>
            </a:pPr>
            <a:r>
              <a:rPr lang="ru-RU" altLang="ru-RU" sz="1050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Ретрансляция данных</a:t>
            </a:r>
          </a:p>
          <a:p>
            <a:pPr marL="422213" lvl="1">
              <a:lnSpc>
                <a:spcPts val="1350"/>
              </a:lnSpc>
              <a:spcBef>
                <a:spcPct val="0"/>
              </a:spcBef>
              <a:spcAft>
                <a:spcPts val="675"/>
              </a:spcAft>
              <a:buClr>
                <a:srgbClr val="FF8800"/>
              </a:buClr>
              <a:buSzPct val="150000"/>
            </a:pPr>
            <a:r>
              <a:rPr lang="en-US" altLang="ru-RU" sz="1050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REST API</a:t>
            </a:r>
          </a:p>
          <a:p>
            <a:pPr marL="422213" lvl="1">
              <a:lnSpc>
                <a:spcPts val="1350"/>
              </a:lnSpc>
              <a:spcBef>
                <a:spcPct val="0"/>
              </a:spcBef>
              <a:spcAft>
                <a:spcPts val="675"/>
              </a:spcAft>
              <a:buClr>
                <a:srgbClr val="FF8800"/>
              </a:buClr>
              <a:buSzPct val="150000"/>
            </a:pPr>
            <a:r>
              <a:rPr lang="ru-RU" altLang="ru-RU" sz="1050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Сторонние протоколы</a:t>
            </a:r>
          </a:p>
          <a:p>
            <a:pPr marL="422213" lvl="1">
              <a:lnSpc>
                <a:spcPts val="1350"/>
              </a:lnSpc>
              <a:spcBef>
                <a:spcPct val="0"/>
              </a:spcBef>
              <a:spcAft>
                <a:spcPts val="675"/>
              </a:spcAft>
              <a:buClr>
                <a:srgbClr val="FF8800"/>
              </a:buClr>
              <a:buSzPct val="150000"/>
            </a:pPr>
            <a:r>
              <a:rPr lang="ru-RU" altLang="ru-RU" sz="1050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Поддержка широкого перечня </a:t>
            </a:r>
            <a:r>
              <a:rPr lang="ru-RU" altLang="ru-RU" sz="1050" kern="1200" dirty="0" err="1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телематического</a:t>
            </a:r>
            <a:r>
              <a:rPr lang="ru-RU" altLang="ru-RU" sz="1050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 оборудования</a:t>
            </a:r>
            <a:endParaRPr lang="en-US" altLang="ru-RU" sz="1050" kern="1200" dirty="0">
              <a:solidFill>
                <a:srgbClr val="000000"/>
              </a:solidFill>
              <a:latin typeface="Montserrat" panose="020B0604020202020204" charset="0"/>
              <a:ea typeface="HelveticaNeueCyr-Roman" panose="02000503040000020004" pitchFamily="2" charset="0"/>
              <a:cs typeface="Montserrat" panose="020B0604020202020204" charset="0"/>
            </a:endParaRPr>
          </a:p>
          <a:p>
            <a:pPr marL="422213" lvl="1">
              <a:lnSpc>
                <a:spcPts val="1350"/>
              </a:lnSpc>
              <a:spcBef>
                <a:spcPct val="0"/>
              </a:spcBef>
              <a:spcAft>
                <a:spcPts val="675"/>
              </a:spcAft>
              <a:buClr>
                <a:srgbClr val="FF8800"/>
              </a:buClr>
              <a:buSzPct val="150000"/>
            </a:pPr>
            <a:r>
              <a:rPr lang="ru-RU" altLang="ru-RU" sz="1050" kern="1200" dirty="0">
                <a:solidFill>
                  <a:srgbClr val="000000"/>
                </a:solidFill>
                <a:latin typeface="Montserrat" panose="020B0604020202020204" charset="0"/>
                <a:ea typeface="HelveticaNeueCyr-Roman" panose="02000503040000020004" pitchFamily="2" charset="0"/>
                <a:cs typeface="Montserrat" panose="020B0604020202020204" charset="0"/>
              </a:rPr>
              <a:t>Неограниченное количество платформ, операторов и серверов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7094FB56-6583-5146-A8FB-00297824D790}"/>
              </a:ext>
            </a:extLst>
          </p:cNvPr>
          <p:cNvSpPr/>
          <p:nvPr/>
        </p:nvSpPr>
        <p:spPr>
          <a:xfrm>
            <a:off x="4888953" y="2730631"/>
            <a:ext cx="921656" cy="222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ru-RU" sz="900" b="1" kern="1200" dirty="0">
                <a:solidFill>
                  <a:srgbClr val="FFFFFF"/>
                </a:solidFill>
                <a:latin typeface="Montserrat" pitchFamily="2" charset="77"/>
              </a:rPr>
              <a:t>Оператор 2</a:t>
            </a:r>
          </a:p>
        </p:txBody>
      </p:sp>
      <p:sp>
        <p:nvSpPr>
          <p:cNvPr id="7" name="Прямоугольник 11">
            <a:extLst>
              <a:ext uri="{FF2B5EF4-FFF2-40B4-BE49-F238E27FC236}">
                <a16:creationId xmlns="" xmlns:a16="http://schemas.microsoft.com/office/drawing/2014/main" id="{02009BFE-CD6C-2445-9A22-4CA917FC76D4}"/>
              </a:ext>
            </a:extLst>
          </p:cNvPr>
          <p:cNvSpPr/>
          <p:nvPr/>
        </p:nvSpPr>
        <p:spPr>
          <a:xfrm>
            <a:off x="3026950" y="2731148"/>
            <a:ext cx="784219" cy="222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ru-RU" sz="900" b="1" kern="1200" dirty="0">
                <a:solidFill>
                  <a:srgbClr val="FFFFFF"/>
                </a:solidFill>
                <a:latin typeface="Montserrat" pitchFamily="2" charset="77"/>
              </a:rPr>
              <a:t>Филиал 2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A94CE1EE-F7E1-AA44-9CB8-AC73CA5127D2}"/>
              </a:ext>
            </a:extLst>
          </p:cNvPr>
          <p:cNvSpPr/>
          <p:nvPr/>
        </p:nvSpPr>
        <p:spPr>
          <a:xfrm>
            <a:off x="1114489" y="2735413"/>
            <a:ext cx="1092781" cy="2180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ru-RU" sz="900" b="1" kern="1200" dirty="0">
                <a:solidFill>
                  <a:srgbClr val="FFFFFF"/>
                </a:solidFill>
                <a:latin typeface="Montserrat" pitchFamily="2" charset="77"/>
              </a:rPr>
              <a:t>Платформа 1</a:t>
            </a:r>
          </a:p>
        </p:txBody>
      </p:sp>
      <p:cxnSp>
        <p:nvCxnSpPr>
          <p:cNvPr id="9" name="Straight Connector 9">
            <a:extLst>
              <a:ext uri="{FF2B5EF4-FFF2-40B4-BE49-F238E27FC236}">
                <a16:creationId xmlns="" xmlns:a16="http://schemas.microsoft.com/office/drawing/2014/main" id="{CBD413A3-0EEE-A940-81F9-77C122BB03F0}"/>
              </a:ext>
            </a:extLst>
          </p:cNvPr>
          <p:cNvCxnSpPr>
            <a:cxnSpLocks/>
          </p:cNvCxnSpPr>
          <p:nvPr/>
        </p:nvCxnSpPr>
        <p:spPr>
          <a:xfrm flipH="1">
            <a:off x="774948" y="1732770"/>
            <a:ext cx="2519133" cy="1039229"/>
          </a:xfrm>
          <a:prstGeom prst="line">
            <a:avLst/>
          </a:prstGeom>
          <a:ln>
            <a:solidFill>
              <a:schemeClr val="accent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>
            <a:extLst>
              <a:ext uri="{FF2B5EF4-FFF2-40B4-BE49-F238E27FC236}">
                <a16:creationId xmlns="" xmlns:a16="http://schemas.microsoft.com/office/drawing/2014/main" id="{6F36D8C1-76ED-4C4B-BD22-9792FE1FBF83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3352233" y="1732769"/>
            <a:ext cx="1997548" cy="99786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1">
            <a:extLst>
              <a:ext uri="{FF2B5EF4-FFF2-40B4-BE49-F238E27FC236}">
                <a16:creationId xmlns="" xmlns:a16="http://schemas.microsoft.com/office/drawing/2014/main" id="{FDF29539-B4BA-6743-A3E6-62856514277B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660880" y="1732770"/>
            <a:ext cx="1592572" cy="1002643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02009BFE-CD6C-2445-9A22-4CA917FC76D4}"/>
              </a:ext>
            </a:extLst>
          </p:cNvPr>
          <p:cNvSpPr/>
          <p:nvPr/>
        </p:nvSpPr>
        <p:spPr>
          <a:xfrm>
            <a:off x="2235844" y="2735413"/>
            <a:ext cx="758498" cy="210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ru-RU" sz="900" b="1" kern="1200" dirty="0">
                <a:solidFill>
                  <a:srgbClr val="FFFFFF"/>
                </a:solidFill>
                <a:latin typeface="Montserrat" pitchFamily="2" charset="77"/>
              </a:rPr>
              <a:t>Филиал</a:t>
            </a:r>
            <a:r>
              <a:rPr lang="ru-RU" sz="825" b="1" kern="1200" dirty="0">
                <a:solidFill>
                  <a:srgbClr val="FFFFFF"/>
                </a:solidFill>
                <a:latin typeface="Montserrat" pitchFamily="2" charset="77"/>
              </a:rPr>
              <a:t> 1</a:t>
            </a:r>
          </a:p>
        </p:txBody>
      </p:sp>
      <p:sp>
        <p:nvSpPr>
          <p:cNvPr id="14" name="Прямоугольник 11">
            <a:extLst>
              <a:ext uri="{FF2B5EF4-FFF2-40B4-BE49-F238E27FC236}">
                <a16:creationId xmlns="" xmlns:a16="http://schemas.microsoft.com/office/drawing/2014/main" id="{02009BFE-CD6C-2445-9A22-4CA917FC76D4}"/>
              </a:ext>
            </a:extLst>
          </p:cNvPr>
          <p:cNvSpPr/>
          <p:nvPr/>
        </p:nvSpPr>
        <p:spPr>
          <a:xfrm>
            <a:off x="3843925" y="2730631"/>
            <a:ext cx="877283" cy="2151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ru-RU" sz="900" b="1" kern="1200" dirty="0">
                <a:solidFill>
                  <a:srgbClr val="FFFFFF"/>
                </a:solidFill>
                <a:latin typeface="Montserrat" pitchFamily="2" charset="77"/>
              </a:rPr>
              <a:t>Оператор 1</a:t>
            </a:r>
          </a:p>
        </p:txBody>
      </p:sp>
      <p:sp>
        <p:nvSpPr>
          <p:cNvPr id="15" name="Прямоугольник 11">
            <a:extLst>
              <a:ext uri="{FF2B5EF4-FFF2-40B4-BE49-F238E27FC236}">
                <a16:creationId xmlns="" xmlns:a16="http://schemas.microsoft.com/office/drawing/2014/main" id="{02009BFE-CD6C-2445-9A22-4CA917FC76D4}"/>
              </a:ext>
            </a:extLst>
          </p:cNvPr>
          <p:cNvSpPr/>
          <p:nvPr/>
        </p:nvSpPr>
        <p:spPr>
          <a:xfrm>
            <a:off x="212917" y="2735413"/>
            <a:ext cx="857490" cy="2180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ru-RU" sz="900" b="1" kern="1200" dirty="0">
                <a:solidFill>
                  <a:srgbClr val="FFFFFF"/>
                </a:solidFill>
                <a:latin typeface="Montserrat" pitchFamily="2" charset="77"/>
              </a:rPr>
              <a:t>Локация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="" xmlns:a16="http://schemas.microsoft.com/office/drawing/2014/main" id="{FDF29539-B4BA-6743-A3E6-62856514277B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2615093" y="1703153"/>
            <a:ext cx="745818" cy="103226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">
            <a:extLst>
              <a:ext uri="{FF2B5EF4-FFF2-40B4-BE49-F238E27FC236}">
                <a16:creationId xmlns="" xmlns:a16="http://schemas.microsoft.com/office/drawing/2014/main" id="{6F36D8C1-76ED-4C4B-BD22-9792FE1FBF83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374739" y="1703907"/>
            <a:ext cx="907828" cy="1026724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0">
            <a:extLst>
              <a:ext uri="{FF2B5EF4-FFF2-40B4-BE49-F238E27FC236}">
                <a16:creationId xmlns="" xmlns:a16="http://schemas.microsoft.com/office/drawing/2014/main" id="{6F36D8C1-76ED-4C4B-BD22-9792FE1FBF83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3344852" y="1704420"/>
            <a:ext cx="74208" cy="1026728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35" y="1819902"/>
            <a:ext cx="545230" cy="2700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42" y="992990"/>
            <a:ext cx="595854" cy="2905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88" y="1426741"/>
            <a:ext cx="1040048" cy="267642"/>
          </a:xfrm>
          <a:prstGeom prst="rect">
            <a:avLst/>
          </a:prstGeom>
        </p:spPr>
      </p:pic>
      <p:cxnSp>
        <p:nvCxnSpPr>
          <p:cNvPr id="22" name="Straight Connector 9">
            <a:extLst>
              <a:ext uri="{FF2B5EF4-FFF2-40B4-BE49-F238E27FC236}">
                <a16:creationId xmlns="" xmlns:a16="http://schemas.microsoft.com/office/drawing/2014/main" id="{CBD413A3-0EEE-A940-81F9-77C122BB03F0}"/>
              </a:ext>
            </a:extLst>
          </p:cNvPr>
          <p:cNvCxnSpPr>
            <a:cxnSpLocks/>
          </p:cNvCxnSpPr>
          <p:nvPr/>
        </p:nvCxnSpPr>
        <p:spPr>
          <a:xfrm flipH="1" flipV="1">
            <a:off x="1109979" y="1152651"/>
            <a:ext cx="1535567" cy="347323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9">
            <a:extLst>
              <a:ext uri="{FF2B5EF4-FFF2-40B4-BE49-F238E27FC236}">
                <a16:creationId xmlns="" xmlns:a16="http://schemas.microsoft.com/office/drawing/2014/main" id="{CBD413A3-0EEE-A940-81F9-77C122BB03F0}"/>
              </a:ext>
            </a:extLst>
          </p:cNvPr>
          <p:cNvCxnSpPr>
            <a:cxnSpLocks/>
          </p:cNvCxnSpPr>
          <p:nvPr/>
        </p:nvCxnSpPr>
        <p:spPr>
          <a:xfrm flipH="1">
            <a:off x="1194739" y="1499974"/>
            <a:ext cx="1450807" cy="8144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">
            <a:extLst>
              <a:ext uri="{FF2B5EF4-FFF2-40B4-BE49-F238E27FC236}">
                <a16:creationId xmlns="" xmlns:a16="http://schemas.microsoft.com/office/drawing/2014/main" id="{CBD413A3-0EEE-A940-81F9-77C122BB03F0}"/>
              </a:ext>
            </a:extLst>
          </p:cNvPr>
          <p:cNvCxnSpPr>
            <a:cxnSpLocks/>
          </p:cNvCxnSpPr>
          <p:nvPr/>
        </p:nvCxnSpPr>
        <p:spPr>
          <a:xfrm flipH="1">
            <a:off x="1333218" y="1499974"/>
            <a:ext cx="1312328" cy="347322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C3FB5EBB-A04D-0F43-BA63-8214D0FFB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120" y="3037208"/>
            <a:ext cx="6332664" cy="1394610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2615093" y="942073"/>
            <a:ext cx="1488073" cy="1175319"/>
            <a:chOff x="4830148" y="914356"/>
            <a:chExt cx="2399366" cy="180012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0148" y="914356"/>
              <a:ext cx="2399366" cy="1800123"/>
            </a:xfrm>
            <a:prstGeom prst="rect">
              <a:avLst/>
            </a:prstGeom>
          </p:spPr>
        </p:pic>
        <p:sp>
          <p:nvSpPr>
            <p:cNvPr id="31" name="TextBox 2">
              <a:extLst>
                <a:ext uri="{FF2B5EF4-FFF2-40B4-BE49-F238E27FC236}">
                  <a16:creationId xmlns:a16="http://schemas.microsoft.com/office/drawing/2014/main" xmlns="" id="{9FDBBAFA-90FA-3B41-963E-93AF9C55A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2391" y="1267375"/>
              <a:ext cx="1940623" cy="47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dirty="0">
                  <a:solidFill>
                    <a:schemeClr val="bg1"/>
                  </a:solidFill>
                  <a:latin typeface="HelveticaNeueCyr" panose="02000503040000020004" pitchFamily="2" charset="0"/>
                </a:rPr>
                <a:t>CITYPOINT</a:t>
              </a:r>
              <a:endParaRPr lang="ru-RU" altLang="ru-RU" sz="1400" b="1" dirty="0">
                <a:solidFill>
                  <a:schemeClr val="bg1"/>
                </a:solidFill>
                <a:latin typeface="HelveticaNeueCyr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9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7;p14"/>
          <p:cNvSpPr txBox="1"/>
          <p:nvPr/>
        </p:nvSpPr>
        <p:spPr>
          <a:xfrm>
            <a:off x="309077" y="-81090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 smtClean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Обмен данными с 1С Управление автотранспортом (УАТ)</a:t>
            </a:r>
            <a:endParaRPr lang="ru-RU" sz="1600" b="1" dirty="0"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endParaRPr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227234" y="593710"/>
            <a:ext cx="3065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Montserrat" panose="00000500000000000000" pitchFamily="2" charset="-52"/>
              </a:rPr>
              <a:t>С 2021 года </a:t>
            </a:r>
            <a:r>
              <a:rPr lang="ru-RU" b="1" dirty="0" smtClean="0">
                <a:solidFill>
                  <a:schemeClr val="accent2"/>
                </a:solidFill>
                <a:latin typeface="Montserrat" panose="00000500000000000000" pitchFamily="2" charset="-52"/>
              </a:rPr>
              <a:t>в поставке 1С УАТ</a:t>
            </a:r>
            <a:endParaRPr lang="ru-RU" b="1" dirty="0">
              <a:solidFill>
                <a:schemeClr val="accent2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58" y="2581415"/>
            <a:ext cx="1664074" cy="1664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A234-E37B-CF4E-9853-B1DD66A8F051}"/>
              </a:ext>
            </a:extLst>
          </p:cNvPr>
          <p:cNvSpPr txBox="1"/>
          <p:nvPr/>
        </p:nvSpPr>
        <p:spPr>
          <a:xfrm>
            <a:off x="1950922" y="1204505"/>
            <a:ext cx="407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Обогащение Путевых листов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Montserrat" panose="00000500000000000000" pitchFamily="2" charset="-52"/>
              </a:rPr>
              <a:t>Пробег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Montserrat" panose="00000500000000000000" pitchFamily="2" charset="-52"/>
              </a:rPr>
              <a:t>ГСМ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Montserrat" panose="00000500000000000000" pitchFamily="2" charset="-52"/>
              </a:rPr>
              <a:t>Моточасы и прочее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2" name="AutoShape 2" descr="Логотип «1С-Рарус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20AF05EB-6A26-1645-B34D-98570F6981D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090233" y="1590038"/>
            <a:ext cx="1651416" cy="1260261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3" name="Группа 2"/>
          <p:cNvGrpSpPr/>
          <p:nvPr/>
        </p:nvGrpSpPr>
        <p:grpSpPr>
          <a:xfrm>
            <a:off x="227234" y="1590038"/>
            <a:ext cx="1672123" cy="1291538"/>
            <a:chOff x="4899365" y="894497"/>
            <a:chExt cx="2198458" cy="164939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9365" y="894497"/>
              <a:ext cx="2198458" cy="1649392"/>
            </a:xfrm>
            <a:prstGeom prst="rect">
              <a:avLst/>
            </a:prstGeom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xmlns="" id="{9FDBBAFA-90FA-3B41-963E-93AF9C55A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521" y="1275398"/>
              <a:ext cx="20881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b="1" dirty="0">
                  <a:solidFill>
                    <a:schemeClr val="bg1"/>
                  </a:solidFill>
                  <a:latin typeface="HelveticaNeueCyr" panose="02000503040000020004" pitchFamily="2" charset="0"/>
                </a:rPr>
                <a:t>CITYPOINT</a:t>
              </a:r>
              <a:endParaRPr lang="ru-RU" altLang="ru-RU" sz="1400" b="1" dirty="0">
                <a:solidFill>
                  <a:schemeClr val="bg1"/>
                </a:solidFill>
                <a:latin typeface="HelveticaNeueCyr" panose="02000503040000020004" pitchFamily="2" charset="0"/>
              </a:endParaRPr>
            </a:p>
          </p:txBody>
        </p:sp>
      </p:grpSp>
      <p:cxnSp>
        <p:nvCxnSpPr>
          <p:cNvPr id="18" name="Straight Connector 10">
            <a:extLst>
              <a:ext uri="{FF2B5EF4-FFF2-40B4-BE49-F238E27FC236}">
                <a16:creationId xmlns="" xmlns:a16="http://schemas.microsoft.com/office/drawing/2014/main" id="{6F36D8C1-76ED-4C4B-BD22-9792FE1FBF83}"/>
              </a:ext>
            </a:extLst>
          </p:cNvPr>
          <p:cNvCxnSpPr>
            <a:cxnSpLocks/>
          </p:cNvCxnSpPr>
          <p:nvPr/>
        </p:nvCxnSpPr>
        <p:spPr>
          <a:xfrm flipH="1">
            <a:off x="2013800" y="2247900"/>
            <a:ext cx="1904916" cy="0"/>
          </a:xfrm>
          <a:prstGeom prst="line">
            <a:avLst/>
          </a:prstGeom>
          <a:ln w="28575">
            <a:solidFill>
              <a:schemeClr val="accent2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2157065" y="4302004"/>
            <a:ext cx="1675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Montserrat" panose="00000500000000000000" pitchFamily="2" charset="-52"/>
              </a:rPr>
              <a:t>Документация </a:t>
            </a:r>
            <a:r>
              <a:rPr lang="en-US" sz="1200" dirty="0" smtClean="0">
                <a:latin typeface="Montserrat" panose="00000500000000000000" pitchFamily="2" charset="-52"/>
              </a:rPr>
              <a:t>API</a:t>
            </a:r>
            <a:endParaRPr lang="ru-RU" sz="1200" dirty="0"/>
          </a:p>
        </p:txBody>
      </p:sp>
      <p:pic>
        <p:nvPicPr>
          <p:cNvPr id="4102" name="Picture 6" descr="https://docs.citypoint.ru/download/attachments/23889185/Screenshot_1.png?version=1&amp;modificationDate=1657699702240&amp;api=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10" y="459098"/>
            <a:ext cx="2627215" cy="423527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6" b="28230"/>
          <a:stretch/>
        </p:blipFill>
        <p:spPr bwMode="auto">
          <a:xfrm>
            <a:off x="4365697" y="1834501"/>
            <a:ext cx="109197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>
            <a:spLocks noGrp="1"/>
          </p:cNvSpPr>
          <p:nvPr>
            <p:ph type="title"/>
          </p:nvPr>
        </p:nvSpPr>
        <p:spPr>
          <a:xfrm>
            <a:off x="309076" y="-70165"/>
            <a:ext cx="60529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 smtClean="0">
                <a:latin typeface="Montserrat" panose="00000500000000000000" pitchFamily="2" charset="-52"/>
              </a:rPr>
              <a:t>Интегарция </a:t>
            </a:r>
            <a:r>
              <a:rPr lang="ru" sz="1600" b="1" dirty="0">
                <a:latin typeface="Montserrat" panose="00000500000000000000" pitchFamily="2" charset="-52"/>
              </a:rPr>
              <a:t>с топливными картами</a:t>
            </a:r>
            <a:endParaRPr sz="1600" b="1" dirty="0">
              <a:latin typeface="Montserrat" panose="00000500000000000000" pitchFamily="2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7817"/>
          <a:stretch/>
        </p:blipFill>
        <p:spPr>
          <a:xfrm>
            <a:off x="460375" y="608126"/>
            <a:ext cx="3569107" cy="2769499"/>
          </a:xfrm>
          <a:prstGeom prst="rect">
            <a:avLst/>
          </a:prstGeom>
        </p:spPr>
      </p:pic>
      <p:pic>
        <p:nvPicPr>
          <p:cNvPr id="18" name="Picture 2" descr="C:\Users\ie\Downloads\858x5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36" y="3734222"/>
            <a:ext cx="1473509" cy="7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8" b="26382"/>
          <a:stretch>
            <a:fillRect/>
          </a:stretch>
        </p:blipFill>
        <p:spPr bwMode="auto">
          <a:xfrm>
            <a:off x="7325116" y="3799746"/>
            <a:ext cx="1247480" cy="57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57" y="3619804"/>
            <a:ext cx="1259445" cy="8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31" y="3597970"/>
            <a:ext cx="1579855" cy="88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6760" r="28168" b="7257"/>
          <a:stretch>
            <a:fillRect/>
          </a:stretch>
        </p:blipFill>
        <p:spPr bwMode="auto">
          <a:xfrm>
            <a:off x="3571074" y="3725348"/>
            <a:ext cx="561254" cy="68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5" y="3731091"/>
            <a:ext cx="1526742" cy="839709"/>
          </a:xfrm>
          <a:prstGeom prst="rect">
            <a:avLst/>
          </a:prstGeom>
        </p:spPr>
      </p:pic>
      <p:sp>
        <p:nvSpPr>
          <p:cNvPr id="29" name="Прямоугольник 12"/>
          <p:cNvSpPr>
            <a:spLocks noChangeArrowheads="1"/>
          </p:cNvSpPr>
          <p:nvPr/>
        </p:nvSpPr>
        <p:spPr bwMode="auto">
          <a:xfrm>
            <a:off x="4447713" y="771814"/>
            <a:ext cx="4124883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ru-RU" altLang="ru-RU" sz="2000" dirty="0">
                <a:solidFill>
                  <a:srgbClr val="000000"/>
                </a:solidFill>
                <a:latin typeface="Montserrat Medium" panose="020B0604020202020204" charset="0"/>
                <a:ea typeface="HelveticaNeueCyr-Roman" panose="020B0604020202020204" charset="-52"/>
                <a:cs typeface="Montserrat Medium" panose="020B0604020202020204" charset="0"/>
              </a:rPr>
              <a:t>Пример внедрения:</a:t>
            </a:r>
            <a:endParaRPr lang="ru-RU" altLang="ru-RU" sz="2000" b="1" dirty="0">
              <a:solidFill>
                <a:schemeClr val="accent1"/>
              </a:solidFill>
              <a:latin typeface="Montserrat Medium" panose="020B0604020202020204" charset="0"/>
              <a:cs typeface="Montserrat Medium" panose="020B060402020202020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ru-RU" altLang="ru-RU" sz="4000" b="1" dirty="0">
                <a:solidFill>
                  <a:srgbClr val="F37021"/>
                </a:solidFill>
                <a:latin typeface="Montserrat Medium" panose="020B0604020202020204" charset="0"/>
                <a:cs typeface="Montserrat Medium" panose="020B0604020202020204" charset="0"/>
              </a:rPr>
              <a:t>21,3 %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200" dirty="0">
                <a:latin typeface="Montserrat Medium" panose="020B0604020202020204" charset="0"/>
                <a:ea typeface="HelveticaNeueCyr-Roman" panose="020B0604020202020204" charset="-52"/>
                <a:cs typeface="Montserrat Medium" panose="020B0604020202020204" charset="0"/>
              </a:rPr>
              <a:t>нарушений выявлено за 1 месяц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200" dirty="0">
                <a:latin typeface="Montserrat Medium" panose="020B0604020202020204" charset="0"/>
                <a:ea typeface="HelveticaNeueCyr-Roman" panose="020B0604020202020204" charset="-52"/>
                <a:cs typeface="Montserrat Medium" panose="020B0604020202020204" charset="0"/>
              </a:rPr>
              <a:t>на автопарке в 600 авто на сумму</a:t>
            </a:r>
            <a:r>
              <a:rPr lang="en-US" altLang="ru-RU" sz="1200" dirty="0">
                <a:latin typeface="Montserrat Medium" panose="020B0604020202020204" charset="0"/>
                <a:ea typeface="HelveticaNeueCyr-Roman" panose="020B0604020202020204" charset="-52"/>
                <a:cs typeface="Montserrat Medium" panose="020B0604020202020204" charset="0"/>
              </a:rPr>
              <a:t>:</a:t>
            </a:r>
            <a:endParaRPr lang="ru-RU" altLang="ru-RU" sz="1200" dirty="0">
              <a:latin typeface="Montserrat Medium" panose="020B0604020202020204" charset="0"/>
              <a:ea typeface="HelveticaNeueCyr-Roman" panose="020B0604020202020204" charset="-52"/>
              <a:cs typeface="Montserrat Medium" panose="020B060402020202020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ru-RU" altLang="ru-RU" sz="3200" b="1" dirty="0">
                <a:solidFill>
                  <a:srgbClr val="F37021"/>
                </a:solidFill>
                <a:latin typeface="Montserrat Medium" panose="020B0604020202020204" charset="0"/>
                <a:cs typeface="Montserrat Medium" panose="020B0604020202020204" charset="0"/>
              </a:rPr>
              <a:t>3 804 500 руб.</a:t>
            </a:r>
          </a:p>
        </p:txBody>
      </p:sp>
      <p:sp>
        <p:nvSpPr>
          <p:cNvPr id="2" name="AutoShape 2" descr="Гид по мемам из фильмов. Мемы с Тони Старком: разводит руками, закатывает  гла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90" y="1707474"/>
            <a:ext cx="1900428" cy="60578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0BC3778-0028-6B4E-BD41-F30D0B5C420D}"/>
              </a:ext>
            </a:extLst>
          </p:cNvPr>
          <p:cNvCxnSpPr/>
          <p:nvPr/>
        </p:nvCxnSpPr>
        <p:spPr>
          <a:xfrm>
            <a:off x="309077" y="2646855"/>
            <a:ext cx="85258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="" xmlns:a16="http://schemas.microsoft.com/office/drawing/2014/main" id="{F9F2D8D9-37AA-8E4F-9592-355E9AB27946}"/>
              </a:ext>
            </a:extLst>
          </p:cNvPr>
          <p:cNvSpPr/>
          <p:nvPr/>
        </p:nvSpPr>
        <p:spPr>
          <a:xfrm>
            <a:off x="3310767" y="1442893"/>
            <a:ext cx="1269183" cy="126918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alpha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Left-right Arrow 118">
            <a:extLst>
              <a:ext uri="{FF2B5EF4-FFF2-40B4-BE49-F238E27FC236}">
                <a16:creationId xmlns="" xmlns:a16="http://schemas.microsoft.com/office/drawing/2014/main" id="{4AD8AC92-4EE9-DF4A-9FC8-6A834CE4FFEB}"/>
              </a:ext>
            </a:extLst>
          </p:cNvPr>
          <p:cNvSpPr/>
          <p:nvPr/>
        </p:nvSpPr>
        <p:spPr>
          <a:xfrm>
            <a:off x="2235199" y="1837036"/>
            <a:ext cx="490020" cy="269776"/>
          </a:xfrm>
          <a:prstGeom prst="leftRightArrow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5" name="Google Shape;135;p17"/>
          <p:cNvSpPr txBox="1"/>
          <p:nvPr/>
        </p:nvSpPr>
        <p:spPr>
          <a:xfrm>
            <a:off x="526622" y="897767"/>
            <a:ext cx="13254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 b="1" dirty="0">
                <a:latin typeface="Montserrat" pitchFamily="2" charset="77"/>
                <a:ea typeface="Proxima Nova"/>
                <a:cs typeface="Proxima Nova"/>
                <a:sym typeface="Proxima Nova"/>
              </a:rPr>
              <a:t>Водитель</a:t>
            </a:r>
            <a:endParaRPr sz="1050" b="1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5559971" y="897767"/>
            <a:ext cx="1693574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 b="1" dirty="0">
                <a:latin typeface="Montserrat" pitchFamily="2" charset="77"/>
                <a:ea typeface="Proxima Nova"/>
                <a:cs typeface="Proxima Nova"/>
                <a:sym typeface="Proxima Nova"/>
              </a:rPr>
              <a:t>Программное обеспечение</a:t>
            </a:r>
            <a:endParaRPr sz="1050" b="1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7573441" y="897767"/>
            <a:ext cx="1395508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latin typeface="Montserrat" pitchFamily="2" charset="77"/>
                <a:ea typeface="Proxima Nova"/>
                <a:cs typeface="Proxima Nova"/>
                <a:sym typeface="Proxima Nova"/>
              </a:rPr>
              <a:t>Пользователь</a:t>
            </a:r>
            <a:endParaRPr sz="1050" b="1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0" y="377267"/>
            <a:ext cx="9144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990"/>
            </a:pPr>
            <a:r>
              <a:rPr lang="ru" sz="1600" b="1" dirty="0">
                <a:solidFill>
                  <a:srgbClr val="FF8800"/>
                </a:solidFill>
                <a:latin typeface="Montserrat" pitchFamily="2" charset="77"/>
              </a:rPr>
              <a:t>Сбор и обработка данных</a:t>
            </a:r>
            <a:endParaRPr sz="1600" b="1" dirty="0">
              <a:solidFill>
                <a:srgbClr val="FF8800"/>
              </a:solidFill>
              <a:latin typeface="Montserrat" pitchFamily="2" charset="77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2831668" y="897767"/>
            <a:ext cx="2065156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 b="1" dirty="0">
                <a:latin typeface="Montserrat" pitchFamily="2" charset="77"/>
                <a:ea typeface="Proxima Nova"/>
                <a:cs typeface="Proxima Nova"/>
                <a:sym typeface="Proxima Nova"/>
              </a:rPr>
              <a:t>Оборудование</a:t>
            </a:r>
            <a:endParaRPr sz="1050" b="1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2122335" y="2196882"/>
            <a:ext cx="975887" cy="3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Акселерометр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" name="Picture 24" descr="A silhouette of a football ball&#10;&#10;Description automatically generated with low confidence">
            <a:extLst>
              <a:ext uri="{FF2B5EF4-FFF2-40B4-BE49-F238E27FC236}">
                <a16:creationId xmlns="" xmlns:a16="http://schemas.microsoft.com/office/drawing/2014/main" id="{7C1D58A8-320F-534B-B82E-9DBE54B60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213" y="3497960"/>
            <a:ext cx="343319" cy="294273"/>
          </a:xfrm>
          <a:prstGeom prst="rect">
            <a:avLst/>
          </a:prstGeom>
        </p:spPr>
      </p:pic>
      <p:sp>
        <p:nvSpPr>
          <p:cNvPr id="152" name="Google Shape;152;p17"/>
          <p:cNvSpPr txBox="1"/>
          <p:nvPr/>
        </p:nvSpPr>
        <p:spPr>
          <a:xfrm>
            <a:off x="2694813" y="1792863"/>
            <a:ext cx="47609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АКБ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4342871" y="2140150"/>
            <a:ext cx="12171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Удаленная 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настройка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2405169" y="1353008"/>
            <a:ext cx="88408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ГЛОНАСС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" name="Picture 26" descr="A picture containing text, tool&#10;&#10;Description automatically generated">
            <a:extLst>
              <a:ext uri="{FF2B5EF4-FFF2-40B4-BE49-F238E27FC236}">
                <a16:creationId xmlns="" xmlns:a16="http://schemas.microsoft.com/office/drawing/2014/main" id="{618161C1-B6C5-1D4E-9547-6F613CA96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524" y="3323603"/>
            <a:ext cx="291693" cy="171584"/>
          </a:xfrm>
          <a:prstGeom prst="rect">
            <a:avLst/>
          </a:prstGeom>
        </p:spPr>
      </p:pic>
      <p:sp>
        <p:nvSpPr>
          <p:cNvPr id="155" name="Google Shape;155;p17"/>
          <p:cNvSpPr txBox="1"/>
          <p:nvPr/>
        </p:nvSpPr>
        <p:spPr>
          <a:xfrm>
            <a:off x="4565972" y="1792863"/>
            <a:ext cx="6972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GSM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35" name="Google Shape;67;p14">
            <a:extLst>
              <a:ext uri="{FF2B5EF4-FFF2-40B4-BE49-F238E27FC236}">
                <a16:creationId xmlns="" xmlns:a16="http://schemas.microsoft.com/office/drawing/2014/main" id="{1B5CCB78-CF2E-734F-AA73-5CD1ADBBA2F5}"/>
              </a:ext>
            </a:extLst>
          </p:cNvPr>
          <p:cNvSpPr txBox="1"/>
          <p:nvPr/>
        </p:nvSpPr>
        <p:spPr>
          <a:xfrm>
            <a:off x="309077" y="-75723"/>
            <a:ext cx="6831194" cy="50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SafeDrive</a:t>
            </a:r>
            <a:r>
              <a:rPr lang="ru-RU" sz="1600" b="1" dirty="0" smtClean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-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к</a:t>
            </a:r>
            <a:r>
              <a:rPr lang="ru-RU" sz="1600" b="1" dirty="0" smtClean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онтроль стиля вождения</a:t>
            </a:r>
            <a:r>
              <a:rPr lang="en-US" sz="1600" b="1" dirty="0" smtClean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tx1"/>
              </a:solidFill>
            </a:endParaRPr>
          </a:p>
        </p:txBody>
      </p:sp>
      <p:pic>
        <p:nvPicPr>
          <p:cNvPr id="29" name="Picture 28" descr="A picture containing text, window, clipart&#10;&#10;Description automatically generated">
            <a:extLst>
              <a:ext uri="{FF2B5EF4-FFF2-40B4-BE49-F238E27FC236}">
                <a16:creationId xmlns="" xmlns:a16="http://schemas.microsoft.com/office/drawing/2014/main" id="{78E445A4-4EC0-7B4B-B9D8-87B9580DB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524" y="4048190"/>
            <a:ext cx="306527" cy="180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8DB113-9306-FC46-8E06-D29CADB54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797" y="3466313"/>
            <a:ext cx="974909" cy="1096773"/>
          </a:xfrm>
          <a:prstGeom prst="rect">
            <a:avLst/>
          </a:prstGeom>
        </p:spPr>
      </p:pic>
      <p:sp>
        <p:nvSpPr>
          <p:cNvPr id="42" name="Google Shape;153;p17">
            <a:extLst>
              <a:ext uri="{FF2B5EF4-FFF2-40B4-BE49-F238E27FC236}">
                <a16:creationId xmlns="" xmlns:a16="http://schemas.microsoft.com/office/drawing/2014/main" id="{271A9740-87D1-F948-97FA-E2C52EC4E9B3}"/>
              </a:ext>
            </a:extLst>
          </p:cNvPr>
          <p:cNvSpPr txBox="1"/>
          <p:nvPr/>
        </p:nvSpPr>
        <p:spPr>
          <a:xfrm>
            <a:off x="309077" y="3428108"/>
            <a:ext cx="1313970" cy="122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Смертельный исход</a:t>
            </a:r>
          </a:p>
          <a:p>
            <a:pPr marL="0" lvl="0" indent="0" rtl="0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Тяжелые травмы</a:t>
            </a:r>
          </a:p>
          <a:p>
            <a:pPr marL="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Лёгкие травмы</a:t>
            </a:r>
          </a:p>
          <a:p>
            <a:pPr marL="0" lvl="0" indent="0" rtl="0"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Микротравмы</a:t>
            </a:r>
          </a:p>
          <a:p>
            <a:pPr marL="0" lvl="0" indent="0" rtl="0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Опасные </a:t>
            </a:r>
          </a:p>
          <a:p>
            <a:pPr marL="0" lvl="0" indent="0" rtl="0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действия</a:t>
            </a:r>
            <a:endParaRPr sz="7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C17E866-B1D0-1A43-8475-C423C6308074}"/>
              </a:ext>
            </a:extLst>
          </p:cNvPr>
          <p:cNvCxnSpPr>
            <a:cxnSpLocks/>
          </p:cNvCxnSpPr>
          <p:nvPr/>
        </p:nvCxnSpPr>
        <p:spPr>
          <a:xfrm>
            <a:off x="413133" y="3646390"/>
            <a:ext cx="1151262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47385E47-639A-994C-8285-D13615CDB55E}"/>
              </a:ext>
            </a:extLst>
          </p:cNvPr>
          <p:cNvCxnSpPr>
            <a:cxnSpLocks/>
          </p:cNvCxnSpPr>
          <p:nvPr/>
        </p:nvCxnSpPr>
        <p:spPr>
          <a:xfrm>
            <a:off x="413133" y="3873475"/>
            <a:ext cx="1052110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AC104C05-76B8-FE4C-ADBF-14C6076AC25B}"/>
              </a:ext>
            </a:extLst>
          </p:cNvPr>
          <p:cNvCxnSpPr>
            <a:cxnSpLocks/>
          </p:cNvCxnSpPr>
          <p:nvPr/>
        </p:nvCxnSpPr>
        <p:spPr>
          <a:xfrm>
            <a:off x="413133" y="4100560"/>
            <a:ext cx="963975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A58CF7E9-7C15-E54E-9E41-179043780C6E}"/>
              </a:ext>
            </a:extLst>
          </p:cNvPr>
          <p:cNvCxnSpPr>
            <a:cxnSpLocks/>
          </p:cNvCxnSpPr>
          <p:nvPr/>
        </p:nvCxnSpPr>
        <p:spPr>
          <a:xfrm>
            <a:off x="413133" y="4327645"/>
            <a:ext cx="873517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Icon&#10;&#10;Description automatically generated">
            <a:extLst>
              <a:ext uri="{FF2B5EF4-FFF2-40B4-BE49-F238E27FC236}">
                <a16:creationId xmlns="" xmlns:a16="http://schemas.microsoft.com/office/drawing/2014/main" id="{C31B448A-D017-3D4B-A05A-CBEFF02A3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016" y="4432595"/>
            <a:ext cx="350443" cy="20614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CEEC43B7-0BAA-9342-AE1C-D2113B30CF6B}"/>
              </a:ext>
            </a:extLst>
          </p:cNvPr>
          <p:cNvCxnSpPr>
            <a:cxnSpLocks/>
          </p:cNvCxnSpPr>
          <p:nvPr/>
        </p:nvCxnSpPr>
        <p:spPr>
          <a:xfrm>
            <a:off x="413133" y="4554729"/>
            <a:ext cx="754655" cy="0"/>
          </a:xfrm>
          <a:prstGeom prst="straightConnector1">
            <a:avLst/>
          </a:prstGeom>
          <a:ln w="9525">
            <a:solidFill>
              <a:srgbClr val="13A5D7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oogle Shape;153;p17">
            <a:extLst>
              <a:ext uri="{FF2B5EF4-FFF2-40B4-BE49-F238E27FC236}">
                <a16:creationId xmlns="" xmlns:a16="http://schemas.microsoft.com/office/drawing/2014/main" id="{8A0E1F9F-7974-7E45-B9BE-D51FBDEB0DED}"/>
              </a:ext>
            </a:extLst>
          </p:cNvPr>
          <p:cNvSpPr txBox="1"/>
          <p:nvPr/>
        </p:nvSpPr>
        <p:spPr>
          <a:xfrm>
            <a:off x="1055523" y="3466313"/>
            <a:ext cx="1313970" cy="128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1</a:t>
            </a:r>
            <a:endParaRPr lang="ru-RU" sz="600" b="1" dirty="0">
              <a:solidFill>
                <a:schemeClr val="bg1"/>
              </a:solidFill>
              <a:latin typeface="Montserrat" pitchFamily="2" charset="77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1-30</a:t>
            </a: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100-300</a:t>
            </a: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1 000-3 000</a:t>
            </a: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10 000-30 000</a:t>
            </a:r>
            <a:endParaRPr sz="600" b="1" dirty="0">
              <a:solidFill>
                <a:schemeClr val="bg1"/>
              </a:solidFill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D257465-9D73-EC49-A5BC-95F45480C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9966" y="3465020"/>
            <a:ext cx="974909" cy="1096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5998D79-2A96-D14B-8FC3-C1212BC722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1530" y="3461620"/>
            <a:ext cx="974910" cy="1096774"/>
          </a:xfrm>
          <a:prstGeom prst="rect">
            <a:avLst/>
          </a:prstGeom>
        </p:spPr>
      </p:pic>
      <p:sp>
        <p:nvSpPr>
          <p:cNvPr id="61" name="Google Shape;153;p17">
            <a:extLst>
              <a:ext uri="{FF2B5EF4-FFF2-40B4-BE49-F238E27FC236}">
                <a16:creationId xmlns="" xmlns:a16="http://schemas.microsoft.com/office/drawing/2014/main" id="{8C090BB2-0161-744E-8B00-0C27E41B206F}"/>
              </a:ext>
            </a:extLst>
          </p:cNvPr>
          <p:cNvSpPr txBox="1"/>
          <p:nvPr/>
        </p:nvSpPr>
        <p:spPr>
          <a:xfrm>
            <a:off x="6950906" y="3426815"/>
            <a:ext cx="1313970" cy="122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Смертельный исход</a:t>
            </a:r>
          </a:p>
          <a:p>
            <a:pPr marL="0" lvl="0" indent="0" rtl="0"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Тяжелые травмы</a:t>
            </a:r>
          </a:p>
          <a:p>
            <a:pPr marL="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Лёгкие травмы</a:t>
            </a:r>
          </a:p>
          <a:p>
            <a:pPr marL="0" lvl="0" indent="0" rtl="0"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Микротравмы</a:t>
            </a:r>
          </a:p>
          <a:p>
            <a:pPr marL="0" lvl="0" indent="0" rtl="0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Опасные </a:t>
            </a:r>
          </a:p>
          <a:p>
            <a:pPr marL="0" lvl="0" indent="0" rtl="0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dirty="0">
                <a:latin typeface="Montserrat" pitchFamily="2" charset="77"/>
                <a:ea typeface="Proxima Nova"/>
                <a:cs typeface="Proxima Nova"/>
                <a:sym typeface="Proxima Nova"/>
              </a:rPr>
              <a:t>действия</a:t>
            </a:r>
            <a:endParaRPr sz="7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CBAC607B-F5E7-0F40-94B5-43C73C0384E1}"/>
              </a:ext>
            </a:extLst>
          </p:cNvPr>
          <p:cNvCxnSpPr>
            <a:cxnSpLocks/>
          </p:cNvCxnSpPr>
          <p:nvPr/>
        </p:nvCxnSpPr>
        <p:spPr>
          <a:xfrm>
            <a:off x="7054962" y="3645097"/>
            <a:ext cx="1151262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12267FC0-21DB-EF40-862C-2490DA822B05}"/>
              </a:ext>
            </a:extLst>
          </p:cNvPr>
          <p:cNvCxnSpPr>
            <a:cxnSpLocks/>
          </p:cNvCxnSpPr>
          <p:nvPr/>
        </p:nvCxnSpPr>
        <p:spPr>
          <a:xfrm>
            <a:off x="7054962" y="3872182"/>
            <a:ext cx="1052110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8558B86-C476-2549-8EE7-7CF621A92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2097" y="4217573"/>
            <a:ext cx="306528" cy="180311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="" xmlns:a16="http://schemas.microsoft.com/office/drawing/2014/main" id="{077E9CEA-DF3F-B64F-B6AD-8521AEA6AB5F}"/>
              </a:ext>
            </a:extLst>
          </p:cNvPr>
          <p:cNvCxnSpPr>
            <a:cxnSpLocks/>
          </p:cNvCxnSpPr>
          <p:nvPr/>
        </p:nvCxnSpPr>
        <p:spPr>
          <a:xfrm>
            <a:off x="7054962" y="4099267"/>
            <a:ext cx="963975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57CCD79-A11B-7D4B-B5C9-E11BE78B7A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5739" y="3792233"/>
            <a:ext cx="380180" cy="223635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="" xmlns:a16="http://schemas.microsoft.com/office/drawing/2014/main" id="{D9385CC2-81A9-974E-A749-92FAC82A9B7A}"/>
              </a:ext>
            </a:extLst>
          </p:cNvPr>
          <p:cNvCxnSpPr>
            <a:cxnSpLocks/>
          </p:cNvCxnSpPr>
          <p:nvPr/>
        </p:nvCxnSpPr>
        <p:spPr>
          <a:xfrm>
            <a:off x="7054962" y="4326352"/>
            <a:ext cx="873517" cy="0"/>
          </a:xfrm>
          <a:prstGeom prst="straightConnector1">
            <a:avLst/>
          </a:prstGeom>
          <a:ln w="9525">
            <a:solidFill>
              <a:srgbClr val="FF880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Google Shape;153;p17">
            <a:extLst>
              <a:ext uri="{FF2B5EF4-FFF2-40B4-BE49-F238E27FC236}">
                <a16:creationId xmlns="" xmlns:a16="http://schemas.microsoft.com/office/drawing/2014/main" id="{FF78CA42-CB63-D141-A185-AE282C9D808B}"/>
              </a:ext>
            </a:extLst>
          </p:cNvPr>
          <p:cNvSpPr txBox="1"/>
          <p:nvPr/>
        </p:nvSpPr>
        <p:spPr>
          <a:xfrm>
            <a:off x="3480230" y="3283056"/>
            <a:ext cx="3104659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800" dirty="0">
                <a:latin typeface="Montserrat" pitchFamily="2" charset="77"/>
              </a:rPr>
              <a:t>Резкие повороты</a:t>
            </a:r>
            <a:endParaRPr lang="en-US" sz="800" dirty="0">
              <a:latin typeface="Montserrat" pitchFamily="2" charset="77"/>
            </a:endParaRPr>
          </a:p>
          <a:p>
            <a:pPr lvl="0">
              <a:spcAft>
                <a:spcPts val="800"/>
              </a:spcAft>
            </a:pPr>
            <a:r>
              <a:rPr lang="ru-RU" sz="800" dirty="0">
                <a:latin typeface="Montserrat" pitchFamily="2" charset="77"/>
              </a:rPr>
              <a:t>Несоблюдение правил труда и отдыха</a:t>
            </a:r>
            <a:endParaRPr lang="en-US" sz="800" dirty="0">
              <a:latin typeface="Montserrat" pitchFamily="2" charset="77"/>
            </a:endParaRPr>
          </a:p>
          <a:p>
            <a:pPr lvl="0">
              <a:spcAft>
                <a:spcPts val="800"/>
              </a:spcAft>
            </a:pPr>
            <a:r>
              <a:rPr lang="ru-RU" sz="800" dirty="0">
                <a:latin typeface="Montserrat" pitchFamily="2" charset="77"/>
              </a:rPr>
              <a:t>Резкие ускорения и торможения</a:t>
            </a:r>
            <a:endParaRPr lang="en-US" sz="800" dirty="0">
              <a:latin typeface="Montserrat" pitchFamily="2" charset="77"/>
            </a:endParaRPr>
          </a:p>
          <a:p>
            <a:pPr lvl="0">
              <a:spcAft>
                <a:spcPts val="800"/>
              </a:spcAft>
            </a:pPr>
            <a:r>
              <a:rPr lang="ru-RU" sz="800" dirty="0">
                <a:latin typeface="Montserrat" pitchFamily="2" charset="77"/>
              </a:rPr>
              <a:t>Превышение установленной скорости</a:t>
            </a:r>
            <a:endParaRPr lang="en-US" sz="800" dirty="0">
              <a:latin typeface="Montserrat" pitchFamily="2" charset="77"/>
            </a:endParaRPr>
          </a:p>
          <a:p>
            <a:pPr lvl="0">
              <a:spcAft>
                <a:spcPts val="800"/>
              </a:spcAft>
            </a:pPr>
            <a:r>
              <a:rPr lang="ru-RU" sz="800" dirty="0">
                <a:latin typeface="Montserrat" pitchFamily="2" charset="77"/>
              </a:rPr>
              <a:t>Поездка с </a:t>
            </a:r>
            <a:r>
              <a:rPr lang="ru-RU" sz="800" dirty="0" smtClean="0">
                <a:latin typeface="Montserrat" pitchFamily="2" charset="77"/>
              </a:rPr>
              <a:t>не пристёгнутыми </a:t>
            </a:r>
            <a:r>
              <a:rPr lang="ru-RU" sz="800" dirty="0">
                <a:latin typeface="Montserrat" pitchFamily="2" charset="77"/>
              </a:rPr>
              <a:t>ремнями безопасности</a:t>
            </a:r>
            <a:endParaRPr lang="en-US" sz="800" dirty="0">
              <a:latin typeface="Montserrat" pitchFamily="2" charset="77"/>
            </a:endParaRPr>
          </a:p>
          <a:p>
            <a:pPr lvl="0">
              <a:spcAft>
                <a:spcPts val="800"/>
              </a:spcAft>
            </a:pPr>
            <a:r>
              <a:rPr lang="ru-RU" sz="800" dirty="0">
                <a:latin typeface="Montserrat" pitchFamily="2" charset="77"/>
              </a:rPr>
              <a:t>Движение с выключенными фарами</a:t>
            </a:r>
            <a:endParaRPr sz="800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8AC20AC3-CAB3-664C-B2DF-B562E4E619E3}"/>
              </a:ext>
            </a:extLst>
          </p:cNvPr>
          <p:cNvCxnSpPr>
            <a:cxnSpLocks/>
          </p:cNvCxnSpPr>
          <p:nvPr/>
        </p:nvCxnSpPr>
        <p:spPr>
          <a:xfrm>
            <a:off x="7054962" y="4553436"/>
            <a:ext cx="754655" cy="0"/>
          </a:xfrm>
          <a:prstGeom prst="straightConnector1">
            <a:avLst/>
          </a:prstGeom>
          <a:ln w="9525">
            <a:solidFill>
              <a:srgbClr val="13A5D7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="" xmlns:a16="http://schemas.microsoft.com/office/drawing/2014/main" id="{80C4D012-A529-7149-B5A3-D447D740D341}"/>
              </a:ext>
            </a:extLst>
          </p:cNvPr>
          <p:cNvSpPr/>
          <p:nvPr/>
        </p:nvSpPr>
        <p:spPr>
          <a:xfrm>
            <a:off x="2289374" y="3667907"/>
            <a:ext cx="636350" cy="534119"/>
          </a:xfrm>
          <a:prstGeom prst="rightArrow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Google Shape;153;p17">
            <a:extLst>
              <a:ext uri="{FF2B5EF4-FFF2-40B4-BE49-F238E27FC236}">
                <a16:creationId xmlns="" xmlns:a16="http://schemas.microsoft.com/office/drawing/2014/main" id="{892F4DCF-6F27-D848-86AC-64587DD0C012}"/>
              </a:ext>
            </a:extLst>
          </p:cNvPr>
          <p:cNvSpPr txBox="1"/>
          <p:nvPr/>
        </p:nvSpPr>
        <p:spPr>
          <a:xfrm>
            <a:off x="7697352" y="3470528"/>
            <a:ext cx="1313970" cy="128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0</a:t>
            </a:r>
            <a:endParaRPr lang="ru-RU" sz="600" b="1" dirty="0">
              <a:solidFill>
                <a:schemeClr val="bg1"/>
              </a:solidFill>
              <a:latin typeface="Montserrat" pitchFamily="2" charset="77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5-15</a:t>
            </a: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50-200</a:t>
            </a: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500-2 000</a:t>
            </a:r>
          </a:p>
          <a:p>
            <a:pPr marL="0" lvl="0" indent="0" algn="ctr" rtl="0">
              <a:spcBef>
                <a:spcPts val="0"/>
              </a:spcBef>
              <a:spcAft>
                <a:spcPts val="1020"/>
              </a:spcAft>
              <a:buNone/>
            </a:pPr>
            <a:r>
              <a:rPr lang="en-US" sz="6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5 000-20 000</a:t>
            </a:r>
            <a:endParaRPr sz="600" b="1" dirty="0">
              <a:solidFill>
                <a:schemeClr val="bg1"/>
              </a:solidFill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Right Arrow 84">
            <a:extLst>
              <a:ext uri="{FF2B5EF4-FFF2-40B4-BE49-F238E27FC236}">
                <a16:creationId xmlns="" xmlns:a16="http://schemas.microsoft.com/office/drawing/2014/main" id="{9BE4EF8E-E3D7-D149-8EB7-36E4964102F2}"/>
              </a:ext>
            </a:extLst>
          </p:cNvPr>
          <p:cNvSpPr/>
          <p:nvPr/>
        </p:nvSpPr>
        <p:spPr>
          <a:xfrm>
            <a:off x="6107319" y="3667907"/>
            <a:ext cx="636350" cy="534119"/>
          </a:xfrm>
          <a:prstGeom prst="rightArrow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D942BC6-20B0-EB45-8B71-4A1467F3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8446" y="1624590"/>
            <a:ext cx="1237570" cy="763607"/>
          </a:xfrm>
          <a:prstGeom prst="rect">
            <a:avLst/>
          </a:prstGeom>
        </p:spPr>
      </p:pic>
      <p:pic>
        <p:nvPicPr>
          <p:cNvPr id="102" name="Google Shape;97;p15">
            <a:extLst>
              <a:ext uri="{FF2B5EF4-FFF2-40B4-BE49-F238E27FC236}">
                <a16:creationId xmlns="" xmlns:a16="http://schemas.microsoft.com/office/drawing/2014/main" id="{27483660-D716-294C-A889-0ECD4C415CA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28733" y="2253556"/>
            <a:ext cx="212233" cy="18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98;p15">
            <a:extLst>
              <a:ext uri="{FF2B5EF4-FFF2-40B4-BE49-F238E27FC236}">
                <a16:creationId xmlns="" xmlns:a16="http://schemas.microsoft.com/office/drawing/2014/main" id="{CB669A65-E0B6-2D49-AA6C-B05D323203F9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84054" y="1533324"/>
            <a:ext cx="200502" cy="17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2;p15">
            <a:extLst>
              <a:ext uri="{FF2B5EF4-FFF2-40B4-BE49-F238E27FC236}">
                <a16:creationId xmlns="" xmlns:a16="http://schemas.microsoft.com/office/drawing/2014/main" id="{CD704E37-5A71-744F-ADFB-D862B21625A7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720434" y="1863230"/>
            <a:ext cx="176390" cy="17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3;p15">
            <a:extLst>
              <a:ext uri="{FF2B5EF4-FFF2-40B4-BE49-F238E27FC236}">
                <a16:creationId xmlns="" xmlns:a16="http://schemas.microsoft.com/office/drawing/2014/main" id="{6CF1CF57-E5C8-FA4F-AAC5-74EFCB632C6E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055518" y="2255927"/>
            <a:ext cx="212232" cy="212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99;p15">
            <a:extLst>
              <a:ext uri="{FF2B5EF4-FFF2-40B4-BE49-F238E27FC236}">
                <a16:creationId xmlns="" xmlns:a16="http://schemas.microsoft.com/office/drawing/2014/main" id="{D98BA823-80B9-4044-A84F-212312D9A279}"/>
              </a:ext>
            </a:extLst>
          </p:cNvPr>
          <p:cNvSpPr txBox="1"/>
          <p:nvPr/>
        </p:nvSpPr>
        <p:spPr>
          <a:xfrm>
            <a:off x="4681583" y="1429222"/>
            <a:ext cx="6972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latin typeface="Montserrat"/>
                <a:ea typeface="Montserrat"/>
                <a:cs typeface="Montserrat"/>
                <a:sym typeface="Montserrat"/>
              </a:rPr>
              <a:t>Зуммер</a:t>
            </a:r>
            <a:endParaRPr sz="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22B71FEE-F90E-D84F-99DB-3D9EBEBCB5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509663">
            <a:off x="3164200" y="1405685"/>
            <a:ext cx="286330" cy="20361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D0CD622C-330B-E64E-9B97-CD0A639B6A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70324" y="1798866"/>
            <a:ext cx="132408" cy="238334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="" xmlns:a16="http://schemas.microsoft.com/office/drawing/2014/main" id="{FBBAFE51-82AE-2D45-A0D2-2374913F8859}"/>
              </a:ext>
            </a:extLst>
          </p:cNvPr>
          <p:cNvSpPr/>
          <p:nvPr/>
        </p:nvSpPr>
        <p:spPr>
          <a:xfrm>
            <a:off x="1712737" y="2024300"/>
            <a:ext cx="181779" cy="181779"/>
          </a:xfrm>
          <a:prstGeom prst="ellipse">
            <a:avLst/>
          </a:prstGeom>
          <a:solidFill>
            <a:schemeClr val="tx1">
              <a:alpha val="34000"/>
            </a:schemeClr>
          </a:solidFill>
          <a:ln w="12700">
            <a:solidFill>
              <a:schemeClr val="tx1">
                <a:alpha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4F69E7A9-E0A2-6449-9DC1-AF0AFA856F18}"/>
              </a:ext>
            </a:extLst>
          </p:cNvPr>
          <p:cNvCxnSpPr>
            <a:cxnSpLocks/>
          </p:cNvCxnSpPr>
          <p:nvPr/>
        </p:nvCxnSpPr>
        <p:spPr>
          <a:xfrm flipV="1">
            <a:off x="1789649" y="2142955"/>
            <a:ext cx="1530946" cy="1916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Left-right Arrow 119">
            <a:extLst>
              <a:ext uri="{FF2B5EF4-FFF2-40B4-BE49-F238E27FC236}">
                <a16:creationId xmlns="" xmlns:a16="http://schemas.microsoft.com/office/drawing/2014/main" id="{6843F332-3E16-A246-847C-0BD3AD0BA861}"/>
              </a:ext>
            </a:extLst>
          </p:cNvPr>
          <p:cNvSpPr/>
          <p:nvPr/>
        </p:nvSpPr>
        <p:spPr>
          <a:xfrm>
            <a:off x="5340665" y="1837036"/>
            <a:ext cx="490020" cy="269776"/>
          </a:xfrm>
          <a:prstGeom prst="leftRightArrow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Left-right Arrow 120">
            <a:extLst>
              <a:ext uri="{FF2B5EF4-FFF2-40B4-BE49-F238E27FC236}">
                <a16:creationId xmlns="" xmlns:a16="http://schemas.microsoft.com/office/drawing/2014/main" id="{F84E902A-D75C-A646-887C-C7EC3756D3AD}"/>
              </a:ext>
            </a:extLst>
          </p:cNvPr>
          <p:cNvSpPr/>
          <p:nvPr/>
        </p:nvSpPr>
        <p:spPr>
          <a:xfrm>
            <a:off x="7327086" y="1837036"/>
            <a:ext cx="490020" cy="269776"/>
          </a:xfrm>
          <a:prstGeom prst="leftRightArrow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 descr="A picture containing text, electronics, hard disc&#10;&#10;Description automatically generated">
            <a:extLst>
              <a:ext uri="{FF2B5EF4-FFF2-40B4-BE49-F238E27FC236}">
                <a16:creationId xmlns="" xmlns:a16="http://schemas.microsoft.com/office/drawing/2014/main" id="{58E101A8-C0CF-4D4D-A786-4570025A06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84849" y="1807896"/>
            <a:ext cx="1121018" cy="61458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="" xmlns:a16="http://schemas.microsoft.com/office/drawing/2014/main" id="{ACCD570E-28F4-1047-BCDD-03DC92972D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828441" y="1487098"/>
            <a:ext cx="885508" cy="1014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601" y="2691281"/>
            <a:ext cx="784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Montserrat SemiBold" pitchFamily="2" charset="77"/>
              </a:rPr>
              <a:t>До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75886" y="2691281"/>
            <a:ext cx="899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Montserrat SemiBold" pitchFamily="2" charset="77"/>
              </a:rPr>
              <a:t>После</a:t>
            </a:r>
          </a:p>
        </p:txBody>
      </p:sp>
      <p:sp>
        <p:nvSpPr>
          <p:cNvPr id="71" name="Google Shape;150;p17"/>
          <p:cNvSpPr txBox="1"/>
          <p:nvPr/>
        </p:nvSpPr>
        <p:spPr>
          <a:xfrm>
            <a:off x="3031191" y="2956453"/>
            <a:ext cx="2491138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 b="1" dirty="0">
                <a:latin typeface="Montserrat" pitchFamily="2" charset="77"/>
                <a:ea typeface="Proxima Nova"/>
                <a:cs typeface="Proxima Nova"/>
                <a:sym typeface="Proxima Nova"/>
              </a:rPr>
              <a:t>Контроль действий водителя:</a:t>
            </a:r>
            <a:endParaRPr sz="1050" b="1" dirty="0"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1" y="2845926"/>
            <a:ext cx="2288527" cy="484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55" y="2741238"/>
            <a:ext cx="2532716" cy="6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2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923" t="-590" r="16215" b="590"/>
          <a:stretch/>
        </p:blipFill>
        <p:spPr>
          <a:xfrm>
            <a:off x="5114585" y="602031"/>
            <a:ext cx="3459297" cy="3731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735" y="-63201"/>
            <a:ext cx="8520600" cy="572700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latin typeface="Montserrat" panose="00000500000000000000" pitchFamily="2" charset="-52"/>
              </a:rPr>
              <a:t>VideoDrive - </a:t>
            </a:r>
            <a:r>
              <a:rPr lang="ru-RU" sz="1600" b="1" dirty="0" smtClean="0">
                <a:latin typeface="Montserrat" panose="00000500000000000000" pitchFamily="2" charset="-52"/>
              </a:rPr>
              <a:t>контроль </a:t>
            </a:r>
            <a:r>
              <a:rPr lang="ru-RU" sz="1600" b="1" dirty="0">
                <a:latin typeface="Montserrat" panose="00000500000000000000" pitchFamily="2" charset="-52"/>
              </a:rPr>
              <a:t>действий водителей за рулём</a:t>
            </a:r>
          </a:p>
        </p:txBody>
      </p:sp>
      <p:sp>
        <p:nvSpPr>
          <p:cNvPr id="5" name="Овал 4"/>
          <p:cNvSpPr/>
          <p:nvPr/>
        </p:nvSpPr>
        <p:spPr>
          <a:xfrm>
            <a:off x="7098097" y="2872009"/>
            <a:ext cx="1780937" cy="1780937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Прямоугольник 18">
            <a:extLst>
              <a:ext uri="{FF2B5EF4-FFF2-40B4-BE49-F238E27FC236}">
                <a16:creationId xmlns="" xmlns:a16="http://schemas.microsoft.com/office/drawing/2014/main" id="{E24AE249-F0C9-9345-91D2-A97EA5BE09BB}"/>
              </a:ext>
            </a:extLst>
          </p:cNvPr>
          <p:cNvSpPr/>
          <p:nvPr/>
        </p:nvSpPr>
        <p:spPr>
          <a:xfrm>
            <a:off x="1244346" y="926400"/>
            <a:ext cx="3276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Движение с непристёгнутым ремнём безопасности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	</a:t>
            </a:r>
          </a:p>
        </p:txBody>
      </p:sp>
      <p:sp>
        <p:nvSpPr>
          <p:cNvPr id="24" name="Прямоугольник 19">
            <a:extLst>
              <a:ext uri="{FF2B5EF4-FFF2-40B4-BE49-F238E27FC236}">
                <a16:creationId xmlns="" xmlns:a16="http://schemas.microsoft.com/office/drawing/2014/main" id="{64576AE5-6465-DE42-B75F-4DADAE7B627D}"/>
              </a:ext>
            </a:extLst>
          </p:cNvPr>
          <p:cNvSpPr/>
          <p:nvPr/>
        </p:nvSpPr>
        <p:spPr>
          <a:xfrm>
            <a:off x="1244346" y="1641389"/>
            <a:ext cx="2100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Водитель пишет смс</a:t>
            </a:r>
          </a:p>
        </p:txBody>
      </p:sp>
      <p:sp>
        <p:nvSpPr>
          <p:cNvPr id="26" name="Прямоугольник 20">
            <a:extLst>
              <a:ext uri="{FF2B5EF4-FFF2-40B4-BE49-F238E27FC236}">
                <a16:creationId xmlns="" xmlns:a16="http://schemas.microsoft.com/office/drawing/2014/main" id="{3ED4C35F-6F30-064D-AB0F-2A661704FE4A}"/>
              </a:ext>
            </a:extLst>
          </p:cNvPr>
          <p:cNvSpPr/>
          <p:nvPr/>
        </p:nvSpPr>
        <p:spPr>
          <a:xfrm>
            <a:off x="1244346" y="2303253"/>
            <a:ext cx="16711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Водитель курит</a:t>
            </a:r>
          </a:p>
        </p:txBody>
      </p:sp>
      <p:sp>
        <p:nvSpPr>
          <p:cNvPr id="27" name="Прямоугольник 21">
            <a:extLst>
              <a:ext uri="{FF2B5EF4-FFF2-40B4-BE49-F238E27FC236}">
                <a16:creationId xmlns="" xmlns:a16="http://schemas.microsoft.com/office/drawing/2014/main" id="{617D4251-6163-0E4B-8035-AE81522D3BDB}"/>
              </a:ext>
            </a:extLst>
          </p:cNvPr>
          <p:cNvSpPr/>
          <p:nvPr/>
        </p:nvSpPr>
        <p:spPr>
          <a:xfrm>
            <a:off x="1244346" y="2965117"/>
            <a:ext cx="27671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Водитель звонит по телефону</a:t>
            </a:r>
          </a:p>
        </p:txBody>
      </p:sp>
      <p:sp>
        <p:nvSpPr>
          <p:cNvPr id="28" name="Прямоугольник 24">
            <a:extLst>
              <a:ext uri="{FF2B5EF4-FFF2-40B4-BE49-F238E27FC236}">
                <a16:creationId xmlns="" xmlns:a16="http://schemas.microsoft.com/office/drawing/2014/main" id="{DBFAAC65-DADF-4B4C-9C95-698A67395597}"/>
              </a:ext>
            </a:extLst>
          </p:cNvPr>
          <p:cNvSpPr/>
          <p:nvPr/>
        </p:nvSpPr>
        <p:spPr>
          <a:xfrm>
            <a:off x="1244346" y="3626981"/>
            <a:ext cx="28796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Отвлечение внимания водителя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16388ACD-E61C-3A44-AE5E-80DDB34CB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828" y="885235"/>
            <a:ext cx="463770" cy="47205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E3F4D179-C9DF-D84B-8649-1CDC5F0E8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687" y="1547493"/>
            <a:ext cx="472052" cy="47205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D2447C73-B274-9349-91C6-C09AC336C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687" y="2209751"/>
            <a:ext cx="472052" cy="47205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DF0BA59A-DF1B-644F-BDB2-7CF7E0EE3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687" y="3530128"/>
            <a:ext cx="472052" cy="4720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863063D-D255-C646-A6D2-36C3B8648B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9757" y="2872009"/>
            <a:ext cx="467911" cy="467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1144" y="3175987"/>
            <a:ext cx="1074844" cy="117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9834" y="1630402"/>
            <a:ext cx="6659072" cy="21226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-63201"/>
            <a:ext cx="8520600" cy="572700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latin typeface="Montserrat" panose="00000500000000000000" pitchFamily="2" charset="-52"/>
              </a:rPr>
              <a:t>VideoDrive</a:t>
            </a:r>
            <a:r>
              <a:rPr lang="ru-RU" sz="1600" b="1" dirty="0" smtClean="0">
                <a:latin typeface="Montserrat" panose="00000500000000000000" pitchFamily="2" charset="-52"/>
              </a:rPr>
              <a:t> - пример оснащения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sp>
        <p:nvSpPr>
          <p:cNvPr id="19" name="Triangle 17">
            <a:extLst>
              <a:ext uri="{FF2B5EF4-FFF2-40B4-BE49-F238E27FC236}">
                <a16:creationId xmlns="" xmlns:a16="http://schemas.microsoft.com/office/drawing/2014/main" id="{D618EE83-D10C-DA4D-87DD-34E4FE147B61}"/>
              </a:ext>
            </a:extLst>
          </p:cNvPr>
          <p:cNvSpPr/>
          <p:nvPr/>
        </p:nvSpPr>
        <p:spPr>
          <a:xfrm rot="4030633">
            <a:off x="577134" y="1910030"/>
            <a:ext cx="1626141" cy="1223092"/>
          </a:xfrm>
          <a:prstGeom prst="triangle">
            <a:avLst/>
          </a:prstGeom>
          <a:gradFill flip="none" rotWithShape="1"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816C32-498A-2C49-948C-38EA8A9D7C43}"/>
              </a:ext>
            </a:extLst>
          </p:cNvPr>
          <p:cNvSpPr txBox="1"/>
          <p:nvPr/>
        </p:nvSpPr>
        <p:spPr bwMode="auto">
          <a:xfrm>
            <a:off x="996472" y="948536"/>
            <a:ext cx="298836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Камера </a:t>
            </a: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для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контроля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передней двери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F60E77B-C839-714D-9E71-97F5750AA857}"/>
              </a:ext>
            </a:extLst>
          </p:cNvPr>
          <p:cNvSpPr txBox="1"/>
          <p:nvPr/>
        </p:nvSpPr>
        <p:spPr bwMode="auto">
          <a:xfrm>
            <a:off x="446815" y="1019116"/>
            <a:ext cx="142474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Фронтальная камера</a:t>
            </a:r>
            <a:br>
              <a:rPr lang="ru-RU" sz="1100" dirty="0">
                <a:latin typeface="Montserrat" panose="020B0604020202020204" charset="0"/>
                <a:cs typeface="Montserrat" panose="020B0604020202020204" charset="0"/>
              </a:rPr>
            </a:b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для контроля ситуации на </a:t>
            </a: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дороге 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09BE868-957A-2044-8435-EE5DBFEC6144}"/>
              </a:ext>
            </a:extLst>
          </p:cNvPr>
          <p:cNvSpPr txBox="1"/>
          <p:nvPr/>
        </p:nvSpPr>
        <p:spPr bwMode="auto">
          <a:xfrm>
            <a:off x="4272396" y="3831876"/>
            <a:ext cx="25766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Камеры обзора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 салона автобуса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34" name="Triangle 17">
            <a:extLst>
              <a:ext uri="{FF2B5EF4-FFF2-40B4-BE49-F238E27FC236}">
                <a16:creationId xmlns="" xmlns:a16="http://schemas.microsoft.com/office/drawing/2014/main" id="{81692195-0DD0-9B4B-B811-3DEF149F94AF}"/>
              </a:ext>
            </a:extLst>
          </p:cNvPr>
          <p:cNvSpPr/>
          <p:nvPr/>
        </p:nvSpPr>
        <p:spPr>
          <a:xfrm>
            <a:off x="2057302" y="1767756"/>
            <a:ext cx="894500" cy="1224786"/>
          </a:xfrm>
          <a:prstGeom prst="triangle">
            <a:avLst/>
          </a:prstGeom>
          <a:gradFill flip="none" rotWithShape="1"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riangle 26">
            <a:extLst>
              <a:ext uri="{FF2B5EF4-FFF2-40B4-BE49-F238E27FC236}">
                <a16:creationId xmlns="" xmlns:a16="http://schemas.microsoft.com/office/drawing/2014/main" id="{9E11EF6E-671D-A140-8D9D-50BFB38A27E3}"/>
              </a:ext>
            </a:extLst>
          </p:cNvPr>
          <p:cNvSpPr/>
          <p:nvPr/>
        </p:nvSpPr>
        <p:spPr>
          <a:xfrm rot="17324006">
            <a:off x="3336912" y="1213421"/>
            <a:ext cx="985045" cy="1839721"/>
          </a:xfrm>
          <a:prstGeom prst="triangle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riangle 17">
            <a:extLst>
              <a:ext uri="{FF2B5EF4-FFF2-40B4-BE49-F238E27FC236}">
                <a16:creationId xmlns="" xmlns:a16="http://schemas.microsoft.com/office/drawing/2014/main" id="{81692195-0DD0-9B4B-B811-3DEF149F94AF}"/>
              </a:ext>
            </a:extLst>
          </p:cNvPr>
          <p:cNvSpPr/>
          <p:nvPr/>
        </p:nvSpPr>
        <p:spPr>
          <a:xfrm>
            <a:off x="5073989" y="1775666"/>
            <a:ext cx="922076" cy="1239066"/>
          </a:xfrm>
          <a:prstGeom prst="triangle">
            <a:avLst>
              <a:gd name="adj" fmla="val 43291"/>
            </a:avLst>
          </a:prstGeom>
          <a:gradFill flip="none" rotWithShape="1"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E816C32-498A-2C49-948C-38EA8A9D7C43}"/>
              </a:ext>
            </a:extLst>
          </p:cNvPr>
          <p:cNvSpPr txBox="1"/>
          <p:nvPr/>
        </p:nvSpPr>
        <p:spPr bwMode="auto">
          <a:xfrm>
            <a:off x="3996333" y="898841"/>
            <a:ext cx="298836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Камера </a:t>
            </a: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для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контроля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задней двери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958861" y="2188447"/>
            <a:ext cx="140408" cy="1404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420311" y="1728533"/>
            <a:ext cx="140408" cy="1404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438310" y="1709484"/>
            <a:ext cx="140408" cy="1404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889992" y="1738590"/>
            <a:ext cx="140408" cy="1404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977844" y="1753916"/>
            <a:ext cx="140408" cy="1404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riangle 26">
            <a:extLst>
              <a:ext uri="{FF2B5EF4-FFF2-40B4-BE49-F238E27FC236}">
                <a16:creationId xmlns="" xmlns:a16="http://schemas.microsoft.com/office/drawing/2014/main" id="{9E11EF6E-671D-A140-8D9D-50BFB38A27E3}"/>
              </a:ext>
            </a:extLst>
          </p:cNvPr>
          <p:cNvSpPr/>
          <p:nvPr/>
        </p:nvSpPr>
        <p:spPr>
          <a:xfrm rot="4225311">
            <a:off x="6594150" y="1219533"/>
            <a:ext cx="985045" cy="1839721"/>
          </a:xfrm>
          <a:prstGeom prst="triangle">
            <a:avLst/>
          </a:prstGeom>
          <a:gradFill flip="none" rotWithShape="1">
            <a:gsLst>
              <a:gs pos="3500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единительная линия 23"/>
          <p:cNvCxnSpPr>
            <a:cxnSpLocks/>
          </p:cNvCxnSpPr>
          <p:nvPr/>
        </p:nvCxnSpPr>
        <p:spPr>
          <a:xfrm flipV="1">
            <a:off x="5805567" y="1924657"/>
            <a:ext cx="2113439" cy="1907219"/>
          </a:xfrm>
          <a:prstGeom prst="line">
            <a:avLst/>
          </a:prstGeom>
          <a:ln w="381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cxnSpLocks/>
          </p:cNvCxnSpPr>
          <p:nvPr/>
        </p:nvCxnSpPr>
        <p:spPr>
          <a:xfrm flipH="1" flipV="1">
            <a:off x="3027831" y="1957835"/>
            <a:ext cx="2217836" cy="1874041"/>
          </a:xfrm>
          <a:prstGeom prst="line">
            <a:avLst/>
          </a:prstGeom>
          <a:ln w="381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2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2623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 smtClean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Система аналитики больших данных</a:t>
            </a:r>
            <a:endParaRPr sz="1600" dirty="0">
              <a:latin typeface="Montserrat" panose="00000500000000000000" pitchFamily="2" charset="-5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b="1"/>
          <a:stretch/>
        </p:blipFill>
        <p:spPr>
          <a:xfrm>
            <a:off x="307975" y="495300"/>
            <a:ext cx="5689162" cy="389933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226404" y="968594"/>
            <a:ext cx="3060471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8800"/>
              </a:buClr>
              <a:buSzPct val="130000"/>
              <a:buNone/>
            </a:pPr>
            <a:r>
              <a:rPr lang="ru-RU" altLang="ru-RU" sz="1600" b="1" dirty="0">
                <a:solidFill>
                  <a:srgbClr val="F37021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Проблема: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Огромный объем данных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Анализ отчетов затруднен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Сложно делать выводы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Сложно принимать решения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Уход </a:t>
            </a: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иностранных решений</a:t>
            </a:r>
            <a:endParaRPr lang="ru-RU" altLang="ru-RU" sz="1100" dirty="0"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8800"/>
              </a:buClr>
              <a:buSzPct val="130000"/>
              <a:buNone/>
            </a:pPr>
            <a:endParaRPr lang="ru-RU" altLang="ru-RU" sz="1100" dirty="0"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8800"/>
              </a:buClr>
              <a:buSzPct val="130000"/>
              <a:buNone/>
            </a:pPr>
            <a:r>
              <a:rPr lang="ru-RU" altLang="ru-RU" sz="1600" b="1" dirty="0">
                <a:solidFill>
                  <a:srgbClr val="0099CD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Решение: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Аналитика больших данных </a:t>
            </a:r>
            <a:endParaRPr lang="ru-RU" altLang="ru-RU" sz="1100" dirty="0"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Агрегация данных</a:t>
            </a:r>
            <a:endParaRPr lang="ru-RU" altLang="ru-RU" sz="1100" dirty="0"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Оптимизированное </a:t>
            </a: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хранилище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Собственная разработка </a:t>
            </a:r>
            <a:r>
              <a:rPr lang="en-US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BI</a:t>
            </a:r>
            <a:r>
              <a:rPr lang="ru-RU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 </a:t>
            </a:r>
            <a:r>
              <a:rPr lang="en-US" altLang="ru-RU" sz="1100" dirty="0" smtClean="0"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 </a:t>
            </a:r>
            <a:endParaRPr lang="ru-RU" altLang="ru-RU" sz="1100" dirty="0"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831339-C181-8441-B318-4AC275D389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96391" y="705905"/>
            <a:ext cx="3781425" cy="3781425"/>
          </a:xfrm>
          <a:prstGeom prst="rect">
            <a:avLst/>
          </a:prstGeom>
        </p:spPr>
      </p:pic>
      <p:sp>
        <p:nvSpPr>
          <p:cNvPr id="67" name="Google Shape;67;p14"/>
          <p:cNvSpPr txBox="1"/>
          <p:nvPr/>
        </p:nvSpPr>
        <p:spPr>
          <a:xfrm>
            <a:off x="309077" y="-81090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Анонс: что нас ждет впереди?</a:t>
            </a:r>
          </a:p>
          <a:p>
            <a:endParaRPr sz="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5575" y="428594"/>
            <a:ext cx="4900002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Следующая остановка ….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Что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такое </a:t>
            </a:r>
            <a:r>
              <a:rPr lang="ru-RU" sz="1100" b="1" dirty="0">
                <a:latin typeface="Montserrat" panose="020B0604020202020204" charset="0"/>
                <a:cs typeface="Montserrat" panose="020B0604020202020204" charset="0"/>
              </a:rPr>
              <a:t>цифровизация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?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Каким компаниям это нужно?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Из чего состоят затраты на транспорт?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Зачем нужна цифровизация?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Экономический эффект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Проблема и актуальность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Система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управления </a:t>
            </a: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автопарком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Обмен данными с 1С Предприятие 8</a:t>
            </a:r>
          </a:p>
          <a:p>
            <a:pPr marL="180975" fontAlgn="base"/>
            <a:endParaRPr lang="ru-RU" sz="1200" dirty="0">
              <a:latin typeface="Montserrat" panose="020B0604020202020204" charset="0"/>
              <a:cs typeface="Montserrat" panose="020B0604020202020204" charset="0"/>
            </a:endParaRPr>
          </a:p>
          <a:p>
            <a:pPr marL="180975" fontAlgn="base">
              <a:spcAft>
                <a:spcPts val="600"/>
              </a:spcAft>
            </a:pPr>
            <a:r>
              <a:rPr lang="ru-RU" sz="1600" b="1" dirty="0" smtClean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Примеры</a:t>
            </a:r>
            <a:r>
              <a:rPr lang="ru-RU" sz="1600" dirty="0" smtClean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: </a:t>
            </a:r>
            <a:endParaRPr lang="ru-RU" sz="1600" dirty="0">
              <a:solidFill>
                <a:schemeClr val="accent2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Электронные Путевые листы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Топливные карты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Снижение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аварийности, контроль ДТП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Предсказания рисков </a:t>
            </a: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ДТП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Онлайн Видеоаналитика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Анализ большого объема данных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Предрейсовый Медицинский контроль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>
              <a:latin typeface="Montserrat" panose="020B0604020202020204" charset="0"/>
              <a:cs typeface="Montserrat" panose="020B0604020202020204" charset="0"/>
            </a:endParaRPr>
          </a:p>
          <a:p>
            <a:pPr marL="466725" indent="-285750" fontAlgn="base">
              <a:buFont typeface="Arial" panose="020B0604020202020204" pitchFamily="34" charset="0"/>
              <a:buChar char="•"/>
            </a:pPr>
            <a:endParaRPr lang="en-US" dirty="0">
              <a:latin typeface="Montserrat" panose="020B0604020202020204" charset="0"/>
              <a:cs typeface="Montserrat" panose="020B0604020202020204" charset="0"/>
            </a:endParaRPr>
          </a:p>
          <a:p>
            <a:pPr fontAlgn="base"/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829E270-A248-1445-A65F-C5B7C2F0BF05}"/>
              </a:ext>
            </a:extLst>
          </p:cNvPr>
          <p:cNvSpPr/>
          <p:nvPr/>
        </p:nvSpPr>
        <p:spPr>
          <a:xfrm>
            <a:off x="4996392" y="3903132"/>
            <a:ext cx="3781425" cy="584199"/>
          </a:xfrm>
          <a:prstGeom prst="rect">
            <a:avLst/>
          </a:prstGeom>
          <a:solidFill>
            <a:srgbClr val="C00000">
              <a:alpha val="436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E9A845-949D-A248-90D6-29106EA2D2E5}"/>
              </a:ext>
            </a:extLst>
          </p:cNvPr>
          <p:cNvSpPr txBox="1"/>
          <p:nvPr/>
        </p:nvSpPr>
        <p:spPr>
          <a:xfrm>
            <a:off x="4996392" y="3997796"/>
            <a:ext cx="3781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Montserrat" panose="020B0604020202020204" charset="0"/>
                <a:cs typeface="Montserrat" panose="020B0604020202020204" charset="0"/>
              </a:rPr>
              <a:t>Скорость или</a:t>
            </a:r>
            <a:r>
              <a:rPr lang="en-US" sz="1700" b="1" dirty="0">
                <a:solidFill>
                  <a:schemeClr val="bg1"/>
                </a:solidFill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1700" b="1" dirty="0">
                <a:solidFill>
                  <a:schemeClr val="bg1"/>
                </a:solidFill>
                <a:latin typeface="Montserrat" panose="020B0604020202020204" charset="0"/>
                <a:cs typeface="Montserrat" panose="020B0604020202020204" charset="0"/>
              </a:rPr>
              <a:t>Безопасность?</a:t>
            </a:r>
            <a:endParaRPr lang="ru-RU" sz="1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2623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ru-RU" sz="1600" b="1" dirty="0" smtClean="0">
                <a:latin typeface="Montserrat" panose="00000500000000000000" pitchFamily="2" charset="-52"/>
                <a:sym typeface="Montserrat"/>
              </a:rPr>
              <a:t>Примеры внедрения</a:t>
            </a:r>
            <a:endParaRPr sz="1600" dirty="0">
              <a:latin typeface="Montserrat" panose="00000500000000000000" pitchFamily="2" charset="-5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109291"/>
                  </a:ext>
                </a:extLst>
              </a:tr>
            </a:tbl>
          </a:graphicData>
        </a:graphic>
      </p:graphicFrame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87"/>
          <a:stretch/>
        </p:blipFill>
        <p:spPr>
          <a:xfrm>
            <a:off x="3437645" y="552450"/>
            <a:ext cx="5706355" cy="3941728"/>
          </a:xfrm>
          <a:prstGeom prst="rect">
            <a:avLst/>
          </a:prstGeom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77174" y="517187"/>
            <a:ext cx="3825175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8800"/>
              </a:buClr>
              <a:buSzPct val="130000"/>
              <a:buFont typeface="Arial" panose="020B0604020202020204" pitchFamily="34" charset="0"/>
              <a:buNone/>
            </a:pPr>
            <a:r>
              <a:rPr lang="ru-RU" altLang="ru-RU" sz="1600" b="1" dirty="0" smtClean="0">
                <a:solidFill>
                  <a:srgbClr val="F37021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Основные задачи</a:t>
            </a:r>
            <a:endParaRPr lang="ru-RU" altLang="ru-RU" sz="1600" b="1" dirty="0">
              <a:solidFill>
                <a:srgbClr val="F37021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Контроль топлива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Контроль топливных карт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Контроль нецелевого использования транспорта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Накрутки пробега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Контроль выпуска транспорта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Контроль вмешательства третьих лиц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 smtClean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  <a:buFont typeface="Arial" panose="020B0604020202020204" pitchFamily="34" charset="0"/>
              <a:buNone/>
            </a:pPr>
            <a:endParaRPr lang="ru-RU" altLang="ru-RU" sz="1100" dirty="0" smtClean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  <a:buFont typeface="Arial" panose="020B0604020202020204" pitchFamily="34" charset="0"/>
              <a:buNone/>
            </a:pPr>
            <a:r>
              <a:rPr lang="ru-RU" altLang="ru-RU" sz="1600" b="1" dirty="0" smtClean="0">
                <a:solidFill>
                  <a:srgbClr val="0099CD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Перспективы: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телемедицина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видеоконтроль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электронные </a:t>
            </a: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заявки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lang="ru-RU" altLang="ru-RU" sz="1100" dirty="0" smtClean="0">
                <a:solidFill>
                  <a:srgbClr val="000000"/>
                </a:solidFill>
                <a:latin typeface="Montserrat" panose="020B0604020202020204" charset="0"/>
                <a:ea typeface="HelveticaNeueCyr-Roman" panose="020B0604020202020204" charset="-52"/>
                <a:cs typeface="Montserrat" panose="020B0604020202020204" charset="0"/>
              </a:rPr>
              <a:t>контроль параметров эксплуатации электромобилей "Москвич"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 smtClean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 smtClean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 smtClean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 smtClean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endParaRPr lang="ru-RU" altLang="ru-RU" sz="1100" dirty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8800"/>
              </a:buClr>
              <a:buSzPct val="130000"/>
              <a:buFont typeface="Arial" panose="020B0604020202020204" pitchFamily="34" charset="0"/>
              <a:buNone/>
            </a:pPr>
            <a:endParaRPr lang="ru-RU" altLang="ru-RU" sz="1100" dirty="0">
              <a:solidFill>
                <a:srgbClr val="000000"/>
              </a:solidFill>
              <a:latin typeface="Montserrat" panose="020B0604020202020204" charset="0"/>
              <a:ea typeface="HelveticaNeueCyr-Roman" panose="020B0604020202020204" charset="-52"/>
              <a:cs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-76424"/>
            <a:ext cx="8520600" cy="57270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Montserrat" panose="020B0604020202020204" charset="0"/>
                <a:cs typeface="Montserrat" panose="020B0604020202020204" charset="0"/>
              </a:rPr>
              <a:t>Решение: контроль электротранспорта</a:t>
            </a:r>
            <a:endParaRPr lang="ru-RU" sz="1600" b="1" dirty="0">
              <a:solidFill>
                <a:srgbClr val="FF0000"/>
              </a:solidFill>
              <a:latin typeface="Montserrat" panose="020B0604020202020204" charset="0"/>
              <a:cs typeface="Montserrat" panose="020B060402020202020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5965"/>
          <a:stretch/>
        </p:blipFill>
        <p:spPr>
          <a:xfrm>
            <a:off x="311700" y="971914"/>
            <a:ext cx="4255281" cy="25972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1701" y="1030630"/>
            <a:ext cx="87176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637" y="3799599"/>
            <a:ext cx="38651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latin typeface="Montserrat" panose="020B0604020202020204" charset="0"/>
                <a:cs typeface="Montserrat" panose="020B0604020202020204" charset="0"/>
              </a:rPr>
              <a:t>Общее кол-во электромобилей </a:t>
            </a:r>
            <a:r>
              <a:rPr lang="ru-RU" sz="1050" b="1" dirty="0">
                <a:latin typeface="Montserrat" panose="020B0604020202020204" charset="0"/>
                <a:cs typeface="Montserrat" panose="020B0604020202020204" charset="0"/>
              </a:rPr>
              <a:t>в России, тыс. шт.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96" y="3465114"/>
            <a:ext cx="547634" cy="547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56" y="3467214"/>
            <a:ext cx="545534" cy="545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938" y="3469669"/>
            <a:ext cx="538523" cy="5385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01731" y="4051870"/>
            <a:ext cx="7569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25" dirty="0">
                <a:latin typeface="Montserrat" panose="020B0604020202020204" charset="0"/>
                <a:cs typeface="Montserrat" panose="020B0604020202020204" charset="0"/>
              </a:rPr>
              <a:t>Уровень заряда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3682" y="4052921"/>
            <a:ext cx="97804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25" dirty="0">
                <a:latin typeface="Montserrat" panose="020B0604020202020204" charset="0"/>
                <a:cs typeface="Montserrat" panose="020B0604020202020204" charset="0"/>
              </a:rPr>
              <a:t>Температура батареи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9725" y="4055032"/>
            <a:ext cx="90459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25" dirty="0">
                <a:latin typeface="Montserrat" panose="020B0604020202020204" charset="0"/>
                <a:cs typeface="Montserrat" panose="020B0604020202020204" charset="0"/>
              </a:rPr>
              <a:t>Напряжение батареи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31" y="971914"/>
            <a:ext cx="4351047" cy="22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9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311700" y="-40874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  <a:buFont typeface="Arial"/>
            </a:pPr>
            <a:r>
              <a:rPr lang="ru-RU" sz="1600" b="1" dirty="0">
                <a:latin typeface="Montserrat" panose="020B0604020202020204" charset="0"/>
                <a:cs typeface="Montserrat" panose="020B0604020202020204" charset="0"/>
              </a:rPr>
              <a:t>Решение: </a:t>
            </a:r>
            <a:r>
              <a:rPr lang="ru-RU" sz="1600" b="1" dirty="0" smtClean="0">
                <a:solidFill>
                  <a:srgbClr val="000000"/>
                </a:solidFill>
                <a:latin typeface="Montserrat" panose="00000500000000000000" pitchFamily="2" charset="-52"/>
                <a:ea typeface="Montserrat"/>
                <a:cs typeface="Montserrat"/>
                <a:sym typeface="Arial"/>
              </a:rPr>
              <a:t>Контроль </a:t>
            </a:r>
            <a:r>
              <a:rPr lang="ru-RU" sz="1600" b="1" dirty="0">
                <a:solidFill>
                  <a:srgbClr val="000000"/>
                </a:solidFill>
                <a:latin typeface="Montserrat" panose="00000500000000000000" pitchFamily="2" charset="-52"/>
                <a:ea typeface="Montserrat"/>
                <a:cs typeface="Montserrat"/>
                <a:sym typeface="Arial"/>
              </a:rPr>
              <a:t>наличия </a:t>
            </a:r>
            <a:r>
              <a:rPr lang="ru-RU" sz="1600" b="1" dirty="0" smtClean="0">
                <a:solidFill>
                  <a:srgbClr val="000000"/>
                </a:solidFill>
                <a:latin typeface="Montserrat" panose="00000500000000000000" pitchFamily="2" charset="-52"/>
                <a:ea typeface="Montserrat"/>
                <a:cs typeface="Montserrat"/>
                <a:sym typeface="Arial"/>
              </a:rPr>
              <a:t>штрафов</a:t>
            </a:r>
            <a:endParaRPr sz="1600" b="1" dirty="0">
              <a:solidFill>
                <a:srgbClr val="000000"/>
              </a:solidFill>
              <a:latin typeface="Montserrat" panose="00000500000000000000" pitchFamily="2" charset="-52"/>
              <a:ea typeface="Montserrat"/>
              <a:cs typeface="Montserrat"/>
              <a:sym typeface="Arial"/>
            </a:endParaRPr>
          </a:p>
        </p:txBody>
      </p:sp>
      <p:pic>
        <p:nvPicPr>
          <p:cNvPr id="220" name="Google Shape;220;p23"/>
          <p:cNvPicPr preferRelativeResize="0"/>
          <p:nvPr/>
        </p:nvPicPr>
        <p:blipFill rotWithShape="1">
          <a:blip r:embed="rId3">
            <a:alphaModFix/>
          </a:blip>
          <a:srcRect l="363"/>
          <a:stretch/>
        </p:blipFill>
        <p:spPr>
          <a:xfrm>
            <a:off x="342901" y="394462"/>
            <a:ext cx="8568656" cy="155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844" y="1944975"/>
            <a:ext cx="2544431" cy="255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1360669" y="1817081"/>
            <a:ext cx="2880638" cy="30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28613" indent="-257175">
              <a:lnSpc>
                <a:spcPct val="150000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dk1"/>
                </a:solidFill>
                <a:latin typeface="Montserrat" panose="020B0604020202020204" charset="-52"/>
                <a:ea typeface="Calibri"/>
                <a:cs typeface="Calibri"/>
                <a:sym typeface="Calibri"/>
              </a:rPr>
              <a:t>Дата нарушения </a:t>
            </a:r>
            <a:endParaRPr sz="1350" dirty="0">
              <a:solidFill>
                <a:schemeClr val="dk1"/>
              </a:solidFill>
              <a:latin typeface="Montserrat" panose="020B0604020202020204" charset="-52"/>
              <a:ea typeface="Calibri"/>
              <a:cs typeface="Calibri"/>
              <a:sym typeface="Calibri"/>
            </a:endParaRPr>
          </a:p>
          <a:p>
            <a:pPr marL="328613" indent="-257175">
              <a:lnSpc>
                <a:spcPct val="150000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dk1"/>
                </a:solidFill>
                <a:latin typeface="Montserrat" panose="020B0604020202020204" charset="-52"/>
                <a:ea typeface="Calibri"/>
                <a:cs typeface="Calibri"/>
                <a:sym typeface="Calibri"/>
              </a:rPr>
              <a:t>Дата истечения скидки</a:t>
            </a:r>
            <a:endParaRPr sz="1350" dirty="0">
              <a:solidFill>
                <a:schemeClr val="dk1"/>
              </a:solidFill>
              <a:latin typeface="Montserrat" panose="020B0604020202020204" charset="-52"/>
              <a:ea typeface="Calibri"/>
              <a:cs typeface="Calibri"/>
              <a:sym typeface="Calibri"/>
            </a:endParaRPr>
          </a:p>
          <a:p>
            <a:pPr marL="328613" indent="-257175">
              <a:lnSpc>
                <a:spcPct val="150000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dk1"/>
                </a:solidFill>
                <a:latin typeface="Montserrat" panose="020B0604020202020204" charset="-52"/>
                <a:ea typeface="Calibri"/>
                <a:cs typeface="Calibri"/>
                <a:sym typeface="Calibri"/>
              </a:rPr>
              <a:t>Сумма оплаты </a:t>
            </a:r>
            <a:endParaRPr sz="1350" dirty="0">
              <a:solidFill>
                <a:schemeClr val="dk1"/>
              </a:solidFill>
              <a:latin typeface="Montserrat" panose="020B0604020202020204" charset="-52"/>
              <a:ea typeface="Calibri"/>
              <a:cs typeface="Calibri"/>
              <a:sym typeface="Calibri"/>
            </a:endParaRPr>
          </a:p>
          <a:p>
            <a:pPr marL="328613" indent="-257175">
              <a:lnSpc>
                <a:spcPct val="150000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chemeClr val="dk1"/>
                </a:solidFill>
                <a:latin typeface="Montserrat" panose="020B0604020202020204" charset="-52"/>
                <a:ea typeface="Calibri"/>
                <a:cs typeface="Calibri"/>
                <a:sym typeface="Calibri"/>
              </a:rPr>
              <a:t>Статус штрафа</a:t>
            </a:r>
            <a:endParaRPr sz="1350" dirty="0">
              <a:solidFill>
                <a:schemeClr val="dk1"/>
              </a:solidFill>
              <a:latin typeface="Montserrat" panose="020B0604020202020204" charset="-52"/>
              <a:ea typeface="Calibri"/>
              <a:cs typeface="Calibri"/>
              <a:sym typeface="Calibri"/>
            </a:endParaRPr>
          </a:p>
          <a:p>
            <a:pPr marL="600075" indent="-257175">
              <a:lnSpc>
                <a:spcPct val="15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sz="1350" dirty="0">
              <a:solidFill>
                <a:schemeClr val="dk1"/>
              </a:solidFill>
              <a:latin typeface="Montserrat" panose="020B0604020202020204" charset="-52"/>
              <a:ea typeface="Calibri"/>
              <a:cs typeface="Calibri"/>
              <a:sym typeface="Calibri"/>
            </a:endParaRPr>
          </a:p>
          <a:p>
            <a:pPr marL="257175" indent="-257175">
              <a:lnSpc>
                <a:spcPct val="15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endParaRPr sz="1350" dirty="0">
              <a:solidFill>
                <a:schemeClr val="dk1"/>
              </a:solidFill>
              <a:latin typeface="Montserrat" panose="020B0604020202020204" charset="-52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2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5722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Т</a:t>
            </a:r>
            <a:r>
              <a:rPr lang="ru-RU" sz="1600" b="1" dirty="0" smtClean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елемедицина </a:t>
            </a: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на транспорте</a:t>
            </a:r>
          </a:p>
          <a:p>
            <a:endParaRPr sz="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0375" y="825217"/>
            <a:ext cx="30301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До: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Врач в штате компании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Очередь на медосмотр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Риски сговора на месте</a:t>
            </a:r>
          </a:p>
          <a:p>
            <a:pPr fontAlgn="base"/>
            <a:endParaRPr lang="ru-RU" sz="1100" b="1" dirty="0">
              <a:solidFill>
                <a:schemeClr val="accent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fontAlgn="base"/>
            <a:endParaRPr lang="ru-RU" sz="1100" b="1" dirty="0">
              <a:solidFill>
                <a:schemeClr val="accent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fontAlgn="base">
              <a:spcAft>
                <a:spcPts val="600"/>
              </a:spcAft>
            </a:pPr>
            <a:r>
              <a:rPr lang="ru-RU" sz="1600" b="1" dirty="0">
                <a:solidFill>
                  <a:schemeClr val="accent1"/>
                </a:solidFill>
                <a:latin typeface="Montserrat" panose="020B0604020202020204" charset="0"/>
                <a:cs typeface="Montserrat" panose="020B0604020202020204" charset="0"/>
              </a:rPr>
              <a:t>После: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В режиме реального времени</a:t>
            </a: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Фото и видео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100% прозрачность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Печать документов с ЭЦП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+ Экономия средств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+ Новые рабочие </a:t>
            </a: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места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fontAlgn="base">
              <a:spcAft>
                <a:spcPts val="300"/>
              </a:spcAft>
            </a:pP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Совместное решение с партнером</a:t>
            </a: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ООО &quot;Нобилис&quot;: современные технологии управления корпоративным здоровье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76" y="514634"/>
            <a:ext cx="1678074" cy="4814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4" y="415454"/>
            <a:ext cx="3854152" cy="41435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27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7;p25">
            <a:extLst>
              <a:ext uri="{FF2B5EF4-FFF2-40B4-BE49-F238E27FC236}">
                <a16:creationId xmlns="" xmlns:a16="http://schemas.microsoft.com/office/drawing/2014/main" id="{66F17CD9-1772-5595-43A4-0B22C5A42669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188" y="2555582"/>
            <a:ext cx="2968275" cy="19788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" y="1743076"/>
            <a:ext cx="5972174" cy="2692247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12700" dist="50800" dir="5400000" sx="41000" sy="4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5" y="3283119"/>
            <a:ext cx="282239" cy="282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4" y="2785511"/>
            <a:ext cx="292686" cy="292686"/>
          </a:xfrm>
          <a:prstGeom prst="rect">
            <a:avLst/>
          </a:prstGeom>
        </p:spPr>
      </p:pic>
      <p:sp>
        <p:nvSpPr>
          <p:cNvPr id="13" name="Google Shape;72;p14"/>
          <p:cNvSpPr txBox="1"/>
          <p:nvPr/>
        </p:nvSpPr>
        <p:spPr>
          <a:xfrm>
            <a:off x="277083" y="1825514"/>
            <a:ext cx="491909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200" dirty="0" smtClean="0">
                <a:latin typeface="Montserrat" panose="020B0604020202020204" charset="-52"/>
              </a:rPr>
              <a:t>Спасибо за внимание!</a:t>
            </a:r>
            <a:endParaRPr lang="ru-RU" sz="1200" dirty="0">
              <a:latin typeface="Montserrat" panose="020B0604020202020204" charset="-52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762822" y="3023182"/>
            <a:ext cx="2060575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Arial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Arial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Montserrat" panose="020B0604020202020204" charset="-52"/>
              </a:rPr>
              <a:t>8 (495) 911-61-22</a:t>
            </a:r>
            <a:endParaRPr dirty="0">
              <a:solidFill>
                <a:srgbClr val="000000"/>
              </a:solidFill>
              <a:latin typeface="Montserrat" panose="020B060402020202020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Montserrat" panose="020B0604020202020204" charset="-52"/>
              </a:rPr>
              <a:t>8 (800) </a:t>
            </a:r>
            <a:r>
              <a:rPr lang="en-US" sz="1400" dirty="0" smtClean="0">
                <a:solidFill>
                  <a:srgbClr val="000000"/>
                </a:solidFill>
                <a:latin typeface="Montserrat" panose="020B0604020202020204" charset="-52"/>
              </a:rPr>
              <a:t>505-78-88</a:t>
            </a:r>
            <a:endParaRPr lang="ru-RU" sz="1400" dirty="0" smtClean="0">
              <a:solidFill>
                <a:srgbClr val="000000"/>
              </a:solidFill>
              <a:latin typeface="Montserrat" panose="020B0604020202020204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latin typeface="Montserrat" panose="020B0604020202020204" charset="-52"/>
              </a:rPr>
              <a:t>hello@citypoint</a:t>
            </a:r>
            <a:r>
              <a:rPr lang="ru-RU" sz="1400" dirty="0" smtClean="0">
                <a:solidFill>
                  <a:srgbClr val="000000"/>
                </a:solidFill>
                <a:latin typeface="Montserrat" panose="020B0604020202020204" charset="-52"/>
              </a:rPr>
              <a:t>.</a:t>
            </a:r>
            <a:r>
              <a:rPr lang="en-US" sz="1400" dirty="0" err="1" smtClean="0">
                <a:solidFill>
                  <a:srgbClr val="000000"/>
                </a:solidFill>
                <a:latin typeface="Montserrat" panose="020B0604020202020204" charset="-52"/>
              </a:rPr>
              <a:t>ru</a:t>
            </a:r>
            <a:endParaRPr dirty="0">
              <a:solidFill>
                <a:srgbClr val="000000"/>
              </a:solidFill>
              <a:latin typeface="Montserrat" panose="020B0604020202020204" charset="-5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59476" y="2555582"/>
            <a:ext cx="0" cy="169608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Google Shape;72;p14"/>
          <p:cNvSpPr txBox="1"/>
          <p:nvPr/>
        </p:nvSpPr>
        <p:spPr>
          <a:xfrm>
            <a:off x="847345" y="2745506"/>
            <a:ext cx="3257030" cy="150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latin typeface="Montserrat" panose="020B0604020202020204" charset="-52"/>
                <a:hlinkClick r:id="rId6"/>
              </a:rPr>
              <a:t>@citypointru</a:t>
            </a:r>
            <a:endParaRPr lang="en-US" sz="1050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endParaRPr lang="en-US" sz="1050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latin typeface="Montserrat" panose="020B0604020202020204" charset="-52"/>
                <a:hlinkClick r:id="rId7"/>
              </a:rPr>
              <a:t>@citypointrus</a:t>
            </a:r>
            <a:endParaRPr lang="en-US" sz="1050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endParaRPr lang="en-US" sz="1050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en-US" sz="1050" dirty="0">
                <a:latin typeface="Montserrat" panose="020B0604020202020204" charset="-52"/>
                <a:hlinkClick r:id="rId7"/>
              </a:rPr>
              <a:t>@</a:t>
            </a:r>
            <a:r>
              <a:rPr lang="en-US" sz="1050" dirty="0" err="1">
                <a:latin typeface="Montserrat" panose="020B0604020202020204" charset="-52"/>
                <a:hlinkClick r:id="rId7"/>
              </a:rPr>
              <a:t>citypointrus</a:t>
            </a:r>
            <a:endParaRPr lang="en-US" sz="1050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endParaRPr lang="ru-RU" sz="675" dirty="0">
              <a:latin typeface="Montserrat" panose="020B0604020202020204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8" y="3742714"/>
            <a:ext cx="287926" cy="287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8" y="279194"/>
            <a:ext cx="2873086" cy="1823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83" y="866499"/>
            <a:ext cx="1689083" cy="168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81090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Немного теории</a:t>
            </a:r>
          </a:p>
          <a:p>
            <a:endParaRPr sz="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82116" y="634794"/>
            <a:ext cx="845708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35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Цифровизация</a:t>
            </a:r>
            <a:r>
              <a:rPr lang="ru-RU" sz="1350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 </a:t>
            </a:r>
            <a:r>
              <a:rPr lang="ru-RU" sz="1350" dirty="0">
                <a:latin typeface="Montserrat" panose="020B0604020202020204" charset="0"/>
                <a:cs typeface="Montserrat" panose="020B0604020202020204" charset="0"/>
              </a:rPr>
              <a:t>— внедрение современных технологий в бизнес-процессы предприятия. </a:t>
            </a:r>
          </a:p>
          <a:p>
            <a:pPr fontAlgn="base"/>
            <a:endParaRPr lang="ru-RU" dirty="0"/>
          </a:p>
        </p:txBody>
      </p:sp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2116" y="1174694"/>
            <a:ext cx="8457083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ts val="1600"/>
              </a:lnSpc>
            </a:pPr>
            <a:r>
              <a:rPr lang="ru-RU" sz="1200" dirty="0">
                <a:latin typeface="Montserrat" panose="020B0604020202020204" charset="0"/>
                <a:cs typeface="Montserrat" panose="020B0604020202020204" charset="0"/>
              </a:rPr>
              <a:t>Такой подход подразумевает не только установку современного </a:t>
            </a:r>
            <a:r>
              <a:rPr lang="ru-RU" sz="1200" b="1" dirty="0">
                <a:latin typeface="Montserrat" panose="020B0604020202020204" charset="0"/>
                <a:cs typeface="Montserrat" panose="020B0604020202020204" charset="0"/>
              </a:rPr>
              <a:t>оборудования</a:t>
            </a:r>
            <a:r>
              <a:rPr lang="ru-RU" sz="1200" dirty="0">
                <a:latin typeface="Montserrat" panose="020B0604020202020204" charset="0"/>
                <a:cs typeface="Montserrat" panose="020B0604020202020204" charset="0"/>
              </a:rPr>
              <a:t> или </a:t>
            </a:r>
            <a:r>
              <a:rPr lang="ru-RU" sz="1200" b="1" dirty="0">
                <a:latin typeface="Montserrat" panose="020B0604020202020204" charset="0"/>
                <a:cs typeface="Montserrat" panose="020B0604020202020204" charset="0"/>
              </a:rPr>
              <a:t>программного обеспечения</a:t>
            </a:r>
            <a:r>
              <a:rPr lang="ru-RU" sz="1200" dirty="0">
                <a:latin typeface="Montserrat" panose="020B0604020202020204" charset="0"/>
                <a:cs typeface="Montserrat" panose="020B0604020202020204" charset="0"/>
              </a:rPr>
              <a:t>, но и фундаментальные изменения в </a:t>
            </a:r>
            <a:r>
              <a:rPr lang="ru-RU" sz="1200" b="1" dirty="0">
                <a:latin typeface="Montserrat" panose="020B0604020202020204" charset="0"/>
                <a:cs typeface="Montserrat" panose="020B0604020202020204" charset="0"/>
              </a:rPr>
              <a:t>подходах к управлению</a:t>
            </a:r>
            <a:r>
              <a:rPr lang="ru-RU" sz="1200" dirty="0">
                <a:latin typeface="Montserrat" panose="020B0604020202020204" charset="0"/>
                <a:cs typeface="Montserrat" panose="020B0604020202020204" charset="0"/>
              </a:rPr>
              <a:t>, </a:t>
            </a:r>
            <a:r>
              <a:rPr lang="ru-RU" sz="1200" b="1" dirty="0">
                <a:latin typeface="Montserrat" panose="020B0604020202020204" charset="0"/>
                <a:cs typeface="Montserrat" panose="020B0604020202020204" charset="0"/>
              </a:rPr>
              <a:t>корпоративной культуре</a:t>
            </a:r>
            <a:r>
              <a:rPr lang="ru-RU" sz="1200" dirty="0">
                <a:latin typeface="Montserrat" panose="020B0604020202020204" charset="0"/>
                <a:cs typeface="Montserrat" panose="020B0604020202020204" charset="0"/>
              </a:rPr>
              <a:t>, внешних коммуникациях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E781F042-8D4A-8D48-99AA-5DC598F23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6349" y="2199258"/>
            <a:ext cx="8626990" cy="22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2623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Montserrat" panose="020B0604020202020204" charset="0"/>
              </a:rPr>
              <a:t>В России </a:t>
            </a:r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-52"/>
                <a:cs typeface="Montserrat" panose="020B0604020202020204" charset="0"/>
              </a:rPr>
              <a:t>~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Montserrat" panose="020B0604020202020204" charset="0"/>
              </a:rPr>
              <a:t>5.6 млн. корп. транспортных средств</a:t>
            </a: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endParaRPr sz="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42516032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109291"/>
                  </a:ext>
                </a:extLst>
              </a:tr>
            </a:tbl>
          </a:graphicData>
        </a:graphic>
      </p:graphicFrame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29175" y="376641"/>
            <a:ext cx="4186819" cy="399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fontAlgn="base"/>
            <a:endParaRPr lang="ru-RU" b="1" dirty="0">
              <a:solidFill>
                <a:schemeClr val="accent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80975"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Где применятся цифровизация?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100" dirty="0" smtClean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Пассажирские перевозки (автобусы)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Легковой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транспорт (</a:t>
            </a:r>
            <a:r>
              <a:rPr lang="en-US" sz="1100" dirty="0">
                <a:latin typeface="Montserrat" panose="020B0604020202020204" charset="0"/>
                <a:cs typeface="Montserrat" panose="020B0604020202020204" charset="0"/>
              </a:rPr>
              <a:t>FMCG,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такси, доставка)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Легкий грузовой транспорт </a:t>
            </a:r>
            <a:endParaRPr lang="ru-RU" sz="1100" dirty="0" smtClean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Грузовой </a:t>
            </a: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транспорт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Спецтехника и карьерная техника</a:t>
            </a:r>
          </a:p>
          <a:p>
            <a:pPr marL="466725" indent="-285750" fontAlgn="base">
              <a:buFont typeface="Arial" panose="020B0604020202020204" pitchFamily="34" charset="0"/>
              <a:buChar char="•"/>
            </a:pP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  <a:p>
            <a:pPr marL="180975"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Кого затрагивает?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Владельцы транспорта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Управляющие автопарком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Начальники гаражей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Главные механики, механики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0"/>
                <a:cs typeface="Montserrat" panose="020B0604020202020204" charset="0"/>
              </a:rPr>
              <a:t>Диспетчера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Montserrat" panose="020B0604020202020204" charset="0"/>
                <a:cs typeface="Montserrat" panose="020B0604020202020204" charset="0"/>
              </a:rPr>
              <a:t>Водители</a:t>
            </a:r>
            <a:endParaRPr lang="ru-RU" sz="1100" b="1" dirty="0">
              <a:latin typeface="Montserrat" panose="020B0604020202020204" charset="0"/>
              <a:cs typeface="Montserrat" panose="020B0604020202020204" charset="0"/>
            </a:endParaRP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Пассажиры</a:t>
            </a:r>
          </a:p>
          <a:p>
            <a:pPr marL="358725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0"/>
                <a:cs typeface="Montserrat" panose="020B0604020202020204" charset="0"/>
              </a:rPr>
              <a:t>Надзорные гос. органы</a:t>
            </a:r>
            <a:endParaRPr lang="ru-RU" sz="1100" dirty="0">
              <a:latin typeface="Montserrat" panose="020B0604020202020204" charset="0"/>
              <a:cs typeface="Montserrat" panose="020B0604020202020204" charset="0"/>
            </a:endParaRPr>
          </a:p>
        </p:txBody>
      </p:sp>
      <p:pic>
        <p:nvPicPr>
          <p:cNvPr id="9" name="Picture 10" descr="A group of cars and trucks&#10;&#10;Description automatically generated">
            <a:extLst>
              <a:ext uri="{FF2B5EF4-FFF2-40B4-BE49-F238E27FC236}">
                <a16:creationId xmlns="" xmlns:a16="http://schemas.microsoft.com/office/drawing/2014/main" id="{3ECAC287-2E12-F54B-97AE-F09E77EE1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423280"/>
            <a:ext cx="3816350" cy="22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7" y="-72623"/>
            <a:ext cx="7077841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ru-RU" sz="16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Зачем нужны учетные </a:t>
            </a:r>
            <a:r>
              <a:rPr lang="ru-RU" sz="1600" b="1" dirty="0" smtClean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системы?</a:t>
            </a:r>
            <a:endParaRPr sz="1600" dirty="0">
              <a:latin typeface="Montserrat" panose="000005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0375" y="648935"/>
            <a:ext cx="45495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Что: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Реестры транспорта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Списки </a:t>
            </a: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Водителей</a:t>
            </a:r>
            <a:endParaRPr lang="en-US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Прицепное и навесное оборудование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Локации и </a:t>
            </a: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Геозоны</a:t>
            </a: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НСИ: Аптечки, шины, огнетушители, стропы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Ремонты и ТО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Выпуск на линию, путевые листы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Реестры ДТП и нарушений и штрафов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Движение ГСМ</a:t>
            </a:r>
            <a:r>
              <a:rPr lang="en-US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, </a:t>
            </a: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расходы </a:t>
            </a: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топлива</a:t>
            </a: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77750" indent="-177750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Отчетность</a:t>
            </a:r>
          </a:p>
          <a:p>
            <a:pPr fontAlgn="base">
              <a:spcAft>
                <a:spcPts val="600"/>
              </a:spcAft>
            </a:pPr>
            <a:r>
              <a:rPr lang="ru-RU" sz="1600" b="1" dirty="0">
                <a:solidFill>
                  <a:schemeClr val="accent2"/>
                </a:solidFill>
                <a:latin typeface="Montserrat" panose="020B0604020202020204" charset="0"/>
                <a:cs typeface="Montserrat" panose="020B0604020202020204" charset="0"/>
              </a:rPr>
              <a:t>Как:</a:t>
            </a: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Настольные приложения</a:t>
            </a: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Веб системы</a:t>
            </a:r>
            <a:endParaRPr lang="ru-RU" sz="1100" dirty="0">
              <a:solidFill>
                <a:schemeClr val="tx1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177750" indent="-177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  <a:latin typeface="Montserrat" panose="020B0604020202020204" charset="0"/>
                <a:cs typeface="Montserrat" panose="020B0604020202020204" charset="0"/>
              </a:rPr>
              <a:t>Мобильные приложения</a:t>
            </a:r>
            <a:endParaRPr lang="en-US" dirty="0"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2" name="AutoShape 2" descr="Государственный реестр средств измерений. Статьи - Интернет магазин  ShopKI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0375" y="4276031"/>
            <a:ext cx="8330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i="1" dirty="0">
                <a:latin typeface="Montserrat" pitchFamily="2" charset="77"/>
              </a:rPr>
              <a:t>В РФ более 120 </a:t>
            </a:r>
            <a:r>
              <a:rPr lang="ru-RU" i="1" dirty="0" smtClean="0">
                <a:latin typeface="Montserrat" pitchFamily="2" charset="77"/>
              </a:rPr>
              <a:t>поставщиков, </a:t>
            </a:r>
            <a:r>
              <a:rPr lang="ru-RU" i="1" dirty="0">
                <a:latin typeface="Montserrat" pitchFamily="2" charset="77"/>
              </a:rPr>
              <a:t>важно выбрать подходящего под задачи компании</a:t>
            </a:r>
          </a:p>
        </p:txBody>
      </p:sp>
      <p:pic>
        <p:nvPicPr>
          <p:cNvPr id="5" name="Picture 4" descr="A cartoon of a person sitting at a desk with papers&#10;&#10;Description automatically generated with medium confidence">
            <a:extLst>
              <a:ext uri="{FF2B5EF4-FFF2-40B4-BE49-F238E27FC236}">
                <a16:creationId xmlns="" xmlns:a16="http://schemas.microsoft.com/office/drawing/2014/main" id="{0D065A1C-E109-4940-BC95-786D5EF0C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205" y="713580"/>
            <a:ext cx="3350420" cy="33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1" y="1318302"/>
            <a:ext cx="8267483" cy="4075284"/>
          </a:xfrm>
          <a:prstGeom prst="rect">
            <a:avLst/>
          </a:prstGeom>
        </p:spPr>
      </p:pic>
      <p:sp>
        <p:nvSpPr>
          <p:cNvPr id="48" name="Google Shape;67;p14">
            <a:extLst>
              <a:ext uri="{FF2B5EF4-FFF2-40B4-BE49-F238E27FC236}">
                <a16:creationId xmlns="" xmlns:a16="http://schemas.microsoft.com/office/drawing/2014/main" id="{1E39B6A1-F5CF-8041-9F3B-D442173B80E8}"/>
              </a:ext>
            </a:extLst>
          </p:cNvPr>
          <p:cNvSpPr txBox="1"/>
          <p:nvPr/>
        </p:nvSpPr>
        <p:spPr>
          <a:xfrm>
            <a:off x="309076" y="-72623"/>
            <a:ext cx="6797577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Из чего состоят затраты на транспорт</a:t>
            </a:r>
            <a:r>
              <a:rPr lang="ru-RU" sz="1600" b="1" dirty="0" smtClean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? </a:t>
            </a:r>
            <a:endParaRPr sz="1600" b="1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tx1"/>
              </a:solidFill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235274" y="2144712"/>
            <a:ext cx="2088985" cy="1100511"/>
            <a:chOff x="2254423" y="2124369"/>
            <a:chExt cx="1896618" cy="1252849"/>
          </a:xfrm>
        </p:grpSpPr>
        <p:cxnSp>
          <p:nvCxnSpPr>
            <p:cNvPr id="54" name="Straight Connector 19"/>
            <p:cNvCxnSpPr/>
            <p:nvPr/>
          </p:nvCxnSpPr>
          <p:spPr>
            <a:xfrm>
              <a:off x="2254423" y="2124369"/>
              <a:ext cx="1799565" cy="1160084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вал 54"/>
            <p:cNvSpPr/>
            <p:nvPr/>
          </p:nvSpPr>
          <p:spPr>
            <a:xfrm>
              <a:off x="4027218" y="3210644"/>
              <a:ext cx="123823" cy="16657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23261" y="4045783"/>
            <a:ext cx="15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26</a:t>
            </a:r>
            <a:r>
              <a:rPr lang="ru-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%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Топливо</a:t>
            </a:r>
          </a:p>
        </p:txBody>
      </p:sp>
      <p:grpSp>
        <p:nvGrpSpPr>
          <p:cNvPr id="58" name="Group 149"/>
          <p:cNvGrpSpPr/>
          <p:nvPr/>
        </p:nvGrpSpPr>
        <p:grpSpPr>
          <a:xfrm>
            <a:off x="485861" y="3128112"/>
            <a:ext cx="810576" cy="810576"/>
            <a:chOff x="50045" y="2088336"/>
            <a:chExt cx="905504" cy="905504"/>
          </a:xfrm>
        </p:grpSpPr>
        <p:sp>
          <p:nvSpPr>
            <p:cNvPr id="60" name="Freeform 23"/>
            <p:cNvSpPr/>
            <p:nvPr/>
          </p:nvSpPr>
          <p:spPr>
            <a:xfrm>
              <a:off x="143885" y="2182174"/>
              <a:ext cx="717824" cy="71782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rgbClr val="E041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50112">
                <a:lnSpc>
                  <a:spcPct val="120000"/>
                </a:lnSpc>
                <a:spcAft>
                  <a:spcPct val="35000"/>
                </a:spcAft>
              </a:pPr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Freeform 24"/>
            <p:cNvSpPr/>
            <p:nvPr/>
          </p:nvSpPr>
          <p:spPr>
            <a:xfrm>
              <a:off x="50045" y="2088336"/>
              <a:ext cx="905504" cy="90550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161" tIns="257161" rIns="222187" bIns="222187" numCol="1" spcCol="1270" anchor="ctr" anchorCtr="0">
              <a:noAutofit/>
            </a:bodyPr>
            <a:lstStyle/>
            <a:p>
              <a:pPr algn="ctr" defTabSz="1250112">
                <a:lnSpc>
                  <a:spcPct val="120000"/>
                </a:lnSpc>
                <a:spcAft>
                  <a:spcPct val="35000"/>
                </a:spcAft>
              </a:pPr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149"/>
          <p:cNvGrpSpPr/>
          <p:nvPr/>
        </p:nvGrpSpPr>
        <p:grpSpPr>
          <a:xfrm>
            <a:off x="478485" y="1478977"/>
            <a:ext cx="810576" cy="810576"/>
            <a:chOff x="2502224" y="2594793"/>
            <a:chExt cx="905504" cy="905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reeform 23"/>
            <p:cNvSpPr/>
            <p:nvPr/>
          </p:nvSpPr>
          <p:spPr>
            <a:xfrm>
              <a:off x="2596064" y="2688633"/>
              <a:ext cx="717824" cy="71782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rgbClr val="6D666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50112">
                <a:lnSpc>
                  <a:spcPct val="120000"/>
                </a:lnSpc>
                <a:spcAft>
                  <a:spcPct val="35000"/>
                </a:spcAft>
              </a:pPr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Freeform 24"/>
            <p:cNvSpPr/>
            <p:nvPr/>
          </p:nvSpPr>
          <p:spPr>
            <a:xfrm>
              <a:off x="2502224" y="2594793"/>
              <a:ext cx="905504" cy="90550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161" tIns="257161" rIns="222187" bIns="222187" numCol="1" spcCol="1270" anchor="ctr" anchorCtr="0">
              <a:noAutofit/>
            </a:bodyPr>
            <a:lstStyle/>
            <a:p>
              <a:pPr algn="ctr" defTabSz="1250112">
                <a:lnSpc>
                  <a:spcPct val="120000"/>
                </a:lnSpc>
                <a:spcAft>
                  <a:spcPct val="35000"/>
                </a:spcAft>
              </a:pPr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9" y="1671471"/>
            <a:ext cx="549003" cy="439202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0787" y="634609"/>
            <a:ext cx="123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30</a:t>
            </a:r>
            <a:r>
              <a:rPr lang="ru-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%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Зарплата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водителя</a:t>
            </a:r>
          </a:p>
        </p:txBody>
      </p:sp>
      <p:grpSp>
        <p:nvGrpSpPr>
          <p:cNvPr id="70" name="Группа 69"/>
          <p:cNvGrpSpPr/>
          <p:nvPr/>
        </p:nvGrpSpPr>
        <p:grpSpPr>
          <a:xfrm>
            <a:off x="1296437" y="3481440"/>
            <a:ext cx="2995529" cy="128186"/>
            <a:chOff x="1403134" y="3460572"/>
            <a:chExt cx="2774680" cy="123825"/>
          </a:xfrm>
        </p:grpSpPr>
        <p:cxnSp>
          <p:nvCxnSpPr>
            <p:cNvPr id="71" name="Straight Connector 19"/>
            <p:cNvCxnSpPr>
              <a:stCxn id="61" idx="4"/>
              <a:endCxn id="72" idx="3"/>
            </p:cNvCxnSpPr>
            <p:nvPr/>
          </p:nvCxnSpPr>
          <p:spPr>
            <a:xfrm>
              <a:off x="1403134" y="3510758"/>
              <a:ext cx="2668989" cy="55505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/>
            <p:cNvSpPr/>
            <p:nvPr/>
          </p:nvSpPr>
          <p:spPr>
            <a:xfrm>
              <a:off x="4053989" y="3460572"/>
              <a:ext cx="123825" cy="12382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2980567" y="2200756"/>
            <a:ext cx="2248373" cy="1301508"/>
            <a:chOff x="2121735" y="2184183"/>
            <a:chExt cx="2041329" cy="1481667"/>
          </a:xfrm>
        </p:grpSpPr>
        <p:cxnSp>
          <p:nvCxnSpPr>
            <p:cNvPr id="74" name="Straight Connector 19"/>
            <p:cNvCxnSpPr/>
            <p:nvPr/>
          </p:nvCxnSpPr>
          <p:spPr>
            <a:xfrm>
              <a:off x="2121735" y="2184183"/>
              <a:ext cx="2003193" cy="144622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4039241" y="3499276"/>
              <a:ext cx="123823" cy="16657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711527" y="875556"/>
            <a:ext cx="182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Налоги</a:t>
            </a:r>
          </a:p>
          <a:p>
            <a:pPr algn="ctr"/>
            <a:r>
              <a:rPr lang="ru-RU" sz="1200" i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зависит от региона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287857" y="1464243"/>
            <a:ext cx="810576" cy="810576"/>
            <a:chOff x="2863617" y="1803124"/>
            <a:chExt cx="810576" cy="810576"/>
          </a:xfrm>
        </p:grpSpPr>
        <p:grpSp>
          <p:nvGrpSpPr>
            <p:cNvPr id="78" name="Group 149"/>
            <p:cNvGrpSpPr/>
            <p:nvPr/>
          </p:nvGrpSpPr>
          <p:grpSpPr>
            <a:xfrm>
              <a:off x="2863617" y="1803124"/>
              <a:ext cx="810576" cy="810576"/>
              <a:chOff x="2502224" y="2594793"/>
              <a:chExt cx="905504" cy="905504"/>
            </a:xfrm>
          </p:grpSpPr>
          <p:sp>
            <p:nvSpPr>
              <p:cNvPr id="80" name="Freeform 23"/>
              <p:cNvSpPr/>
              <p:nvPr/>
            </p:nvSpPr>
            <p:spPr>
              <a:xfrm>
                <a:off x="2596064" y="2688633"/>
                <a:ext cx="717824" cy="71782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rgbClr val="FC660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24"/>
              <p:cNvSpPr/>
              <p:nvPr/>
            </p:nvSpPr>
            <p:spPr>
              <a:xfrm>
                <a:off x="2502224" y="2594793"/>
                <a:ext cx="905504" cy="90550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161" tIns="257161" rIns="222187" bIns="222187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956" y="1933242"/>
              <a:ext cx="651070" cy="520856"/>
            </a:xfrm>
            <a:prstGeom prst="rect">
              <a:avLst/>
            </a:prstGeom>
          </p:spPr>
        </p:pic>
      </p:grpSp>
      <p:sp>
        <p:nvSpPr>
          <p:cNvPr id="82" name="TextBox 81"/>
          <p:cNvSpPr txBox="1"/>
          <p:nvPr/>
        </p:nvSpPr>
        <p:spPr>
          <a:xfrm>
            <a:off x="1868270" y="634964"/>
            <a:ext cx="1569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20%</a:t>
            </a:r>
            <a:endParaRPr lang="ru-RU" sz="1600" dirty="0" smtClean="0"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899279" y="1468693"/>
            <a:ext cx="810576" cy="810576"/>
            <a:chOff x="4244282" y="969421"/>
            <a:chExt cx="810576" cy="810576"/>
          </a:xfrm>
        </p:grpSpPr>
        <p:grpSp>
          <p:nvGrpSpPr>
            <p:cNvPr id="85" name="Group 149"/>
            <p:cNvGrpSpPr/>
            <p:nvPr/>
          </p:nvGrpSpPr>
          <p:grpSpPr>
            <a:xfrm>
              <a:off x="4244282" y="969421"/>
              <a:ext cx="810576" cy="810576"/>
              <a:chOff x="2502224" y="2594793"/>
              <a:chExt cx="905504" cy="905504"/>
            </a:xfrm>
          </p:grpSpPr>
          <p:sp>
            <p:nvSpPr>
              <p:cNvPr id="87" name="Freeform 23"/>
              <p:cNvSpPr/>
              <p:nvPr/>
            </p:nvSpPr>
            <p:spPr>
              <a:xfrm>
                <a:off x="2596064" y="2688633"/>
                <a:ext cx="717824" cy="71782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rgbClr val="FC983D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srgbClr val="E97F97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24"/>
              <p:cNvSpPr/>
              <p:nvPr/>
            </p:nvSpPr>
            <p:spPr>
              <a:xfrm>
                <a:off x="2502224" y="2594793"/>
                <a:ext cx="905504" cy="90550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161" tIns="257161" rIns="222187" bIns="222187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srgbClr val="E97F97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153" y="1208032"/>
              <a:ext cx="439804" cy="351843"/>
            </a:xfrm>
            <a:prstGeom prst="rect">
              <a:avLst/>
            </a:prstGeom>
          </p:spPr>
        </p:pic>
      </p:grpSp>
      <p:sp>
        <p:nvSpPr>
          <p:cNvPr id="89" name="TextBox 88"/>
          <p:cNvSpPr txBox="1"/>
          <p:nvPr/>
        </p:nvSpPr>
        <p:spPr>
          <a:xfrm>
            <a:off x="3641095" y="641381"/>
            <a:ext cx="15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10</a:t>
            </a:r>
            <a:r>
              <a:rPr lang="ru-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%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Амортизация </a:t>
            </a:r>
          </a:p>
        </p:txBody>
      </p:sp>
      <p:grpSp>
        <p:nvGrpSpPr>
          <p:cNvPr id="91" name="Группа 90"/>
          <p:cNvGrpSpPr/>
          <p:nvPr/>
        </p:nvGrpSpPr>
        <p:grpSpPr>
          <a:xfrm>
            <a:off x="4573353" y="2200757"/>
            <a:ext cx="1494052" cy="1191528"/>
            <a:chOff x="2854793" y="2280935"/>
            <a:chExt cx="1356471" cy="1356464"/>
          </a:xfrm>
        </p:grpSpPr>
        <p:cxnSp>
          <p:nvCxnSpPr>
            <p:cNvPr id="92" name="Straight Connector 19"/>
            <p:cNvCxnSpPr/>
            <p:nvPr/>
          </p:nvCxnSpPr>
          <p:spPr>
            <a:xfrm>
              <a:off x="2854793" y="2280935"/>
              <a:ext cx="1268377" cy="1242075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Овал 92"/>
            <p:cNvSpPr/>
            <p:nvPr/>
          </p:nvSpPr>
          <p:spPr>
            <a:xfrm>
              <a:off x="4087441" y="3470825"/>
              <a:ext cx="123823" cy="16657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5309940" y="643404"/>
            <a:ext cx="15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6</a:t>
            </a:r>
            <a:r>
              <a:rPr lang="ru-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%</a:t>
            </a:r>
          </a:p>
          <a:p>
            <a:pPr algn="ctr"/>
            <a:r>
              <a:rPr lang="en-US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C</a:t>
            </a:r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трахование</a:t>
            </a:r>
          </a:p>
        </p:txBody>
      </p:sp>
      <p:grpSp>
        <p:nvGrpSpPr>
          <p:cNvPr id="96" name="Группа 95"/>
          <p:cNvGrpSpPr/>
          <p:nvPr/>
        </p:nvGrpSpPr>
        <p:grpSpPr>
          <a:xfrm>
            <a:off x="5642353" y="1445403"/>
            <a:ext cx="810576" cy="810576"/>
            <a:chOff x="1076100" y="3886651"/>
            <a:chExt cx="810576" cy="810576"/>
          </a:xfrm>
        </p:grpSpPr>
        <p:grpSp>
          <p:nvGrpSpPr>
            <p:cNvPr id="97" name="Group 149"/>
            <p:cNvGrpSpPr/>
            <p:nvPr/>
          </p:nvGrpSpPr>
          <p:grpSpPr>
            <a:xfrm>
              <a:off x="1076100" y="3886651"/>
              <a:ext cx="810576" cy="810576"/>
              <a:chOff x="2502224" y="2594793"/>
              <a:chExt cx="905504" cy="905504"/>
            </a:xfrm>
          </p:grpSpPr>
          <p:sp>
            <p:nvSpPr>
              <p:cNvPr id="99" name="Freeform 23"/>
              <p:cNvSpPr/>
              <p:nvPr/>
            </p:nvSpPr>
            <p:spPr>
              <a:xfrm>
                <a:off x="2596064" y="2688633"/>
                <a:ext cx="717824" cy="71782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rgbClr val="FFBA5F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Freeform 24"/>
              <p:cNvSpPr/>
              <p:nvPr/>
            </p:nvSpPr>
            <p:spPr>
              <a:xfrm>
                <a:off x="2502224" y="2594793"/>
                <a:ext cx="905504" cy="90550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161" tIns="257161" rIns="222187" bIns="222187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655" y="4101760"/>
              <a:ext cx="473466" cy="378773"/>
            </a:xfrm>
            <a:prstGeom prst="rect">
              <a:avLst/>
            </a:prstGeom>
          </p:spPr>
        </p:pic>
      </p:grpSp>
      <p:grpSp>
        <p:nvGrpSpPr>
          <p:cNvPr id="101" name="Группа 100"/>
          <p:cNvGrpSpPr/>
          <p:nvPr/>
        </p:nvGrpSpPr>
        <p:grpSpPr>
          <a:xfrm>
            <a:off x="6136297" y="2255293"/>
            <a:ext cx="249504" cy="905141"/>
            <a:chOff x="3882156" y="2318969"/>
            <a:chExt cx="226528" cy="1030435"/>
          </a:xfrm>
        </p:grpSpPr>
        <p:cxnSp>
          <p:nvCxnSpPr>
            <p:cNvPr id="102" name="Straight Connector 19"/>
            <p:cNvCxnSpPr/>
            <p:nvPr/>
          </p:nvCxnSpPr>
          <p:spPr>
            <a:xfrm>
              <a:off x="3882156" y="2318969"/>
              <a:ext cx="171831" cy="965484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/>
            <p:cNvSpPr/>
            <p:nvPr/>
          </p:nvSpPr>
          <p:spPr>
            <a:xfrm>
              <a:off x="3984861" y="3182830"/>
              <a:ext cx="123823" cy="16657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6873726" y="648150"/>
            <a:ext cx="272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Montserrat" panose="00000500000000000000" pitchFamily="2" charset="-52"/>
              </a:rPr>
              <a:t>5</a:t>
            </a:r>
            <a:r>
              <a:rPr lang="ru-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%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Обслуживание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 и ремонт</a:t>
            </a:r>
          </a:p>
        </p:txBody>
      </p:sp>
      <p:grpSp>
        <p:nvGrpSpPr>
          <p:cNvPr id="108" name="Group 149"/>
          <p:cNvGrpSpPr/>
          <p:nvPr/>
        </p:nvGrpSpPr>
        <p:grpSpPr>
          <a:xfrm>
            <a:off x="7890260" y="1451004"/>
            <a:ext cx="810576" cy="810576"/>
            <a:chOff x="2502224" y="2594793"/>
            <a:chExt cx="905504" cy="905504"/>
          </a:xfrm>
        </p:grpSpPr>
        <p:sp>
          <p:nvSpPr>
            <p:cNvPr id="110" name="Freeform 23"/>
            <p:cNvSpPr/>
            <p:nvPr/>
          </p:nvSpPr>
          <p:spPr>
            <a:xfrm>
              <a:off x="2596064" y="2688633"/>
              <a:ext cx="717824" cy="71782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rgbClr val="FFD19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50112">
                <a:lnSpc>
                  <a:spcPct val="120000"/>
                </a:lnSpc>
                <a:spcAft>
                  <a:spcPct val="35000"/>
                </a:spcAft>
              </a:pPr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24"/>
            <p:cNvSpPr/>
            <p:nvPr/>
          </p:nvSpPr>
          <p:spPr>
            <a:xfrm>
              <a:off x="2502224" y="2594793"/>
              <a:ext cx="905504" cy="905504"/>
            </a:xfrm>
            <a:custGeom>
              <a:avLst/>
              <a:gdLst>
                <a:gd name="connsiteX0" fmla="*/ 0 w 905504"/>
                <a:gd name="connsiteY0" fmla="*/ 452752 h 905504"/>
                <a:gd name="connsiteX1" fmla="*/ 132608 w 905504"/>
                <a:gd name="connsiteY1" fmla="*/ 132608 h 905504"/>
                <a:gd name="connsiteX2" fmla="*/ 452752 w 905504"/>
                <a:gd name="connsiteY2" fmla="*/ 0 h 905504"/>
                <a:gd name="connsiteX3" fmla="*/ 772896 w 905504"/>
                <a:gd name="connsiteY3" fmla="*/ 132608 h 905504"/>
                <a:gd name="connsiteX4" fmla="*/ 905504 w 905504"/>
                <a:gd name="connsiteY4" fmla="*/ 452752 h 905504"/>
                <a:gd name="connsiteX5" fmla="*/ 772896 w 905504"/>
                <a:gd name="connsiteY5" fmla="*/ 772896 h 905504"/>
                <a:gd name="connsiteX6" fmla="*/ 452752 w 905504"/>
                <a:gd name="connsiteY6" fmla="*/ 905504 h 905504"/>
                <a:gd name="connsiteX7" fmla="*/ 132608 w 905504"/>
                <a:gd name="connsiteY7" fmla="*/ 772896 h 905504"/>
                <a:gd name="connsiteX8" fmla="*/ 0 w 905504"/>
                <a:gd name="connsiteY8" fmla="*/ 452752 h 90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161" tIns="257161" rIns="222187" bIns="222187" numCol="1" spcCol="1270" anchor="ctr" anchorCtr="0">
              <a:noAutofit/>
            </a:bodyPr>
            <a:lstStyle/>
            <a:p>
              <a:pPr algn="ctr" defTabSz="1250112">
                <a:lnSpc>
                  <a:spcPct val="120000"/>
                </a:lnSpc>
                <a:spcAft>
                  <a:spcPct val="35000"/>
                </a:spcAft>
              </a:pPr>
              <a:endParaRPr 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6666599" y="2039286"/>
            <a:ext cx="1223662" cy="886573"/>
            <a:chOff x="4053989" y="2275158"/>
            <a:chExt cx="1110979" cy="1009296"/>
          </a:xfrm>
        </p:grpSpPr>
        <p:cxnSp>
          <p:nvCxnSpPr>
            <p:cNvPr id="115" name="Straight Connector 19"/>
            <p:cNvCxnSpPr/>
            <p:nvPr/>
          </p:nvCxnSpPr>
          <p:spPr>
            <a:xfrm flipH="1">
              <a:off x="4053989" y="2275158"/>
              <a:ext cx="1110979" cy="100929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Овал 115"/>
            <p:cNvSpPr/>
            <p:nvPr/>
          </p:nvSpPr>
          <p:spPr>
            <a:xfrm>
              <a:off x="4053989" y="3093130"/>
              <a:ext cx="123823" cy="16657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6978848" y="4071443"/>
            <a:ext cx="272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5%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Montserrat" panose="00000500000000000000" pitchFamily="2" charset="-52"/>
              </a:rPr>
              <a:t>Шины</a:t>
            </a:r>
          </a:p>
        </p:txBody>
      </p:sp>
      <p:pic>
        <p:nvPicPr>
          <p:cNvPr id="124" name="Рисунок 1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93" y="1560680"/>
            <a:ext cx="1179182" cy="589591"/>
          </a:xfrm>
          <a:prstGeom prst="rect">
            <a:avLst/>
          </a:prstGeom>
        </p:spPr>
      </p:pic>
      <p:grpSp>
        <p:nvGrpSpPr>
          <p:cNvPr id="1024" name="Группа 1023"/>
          <p:cNvGrpSpPr/>
          <p:nvPr/>
        </p:nvGrpSpPr>
        <p:grpSpPr>
          <a:xfrm>
            <a:off x="7890260" y="3129878"/>
            <a:ext cx="810576" cy="810576"/>
            <a:chOff x="7814060" y="2872703"/>
            <a:chExt cx="810576" cy="810576"/>
          </a:xfrm>
        </p:grpSpPr>
        <p:grpSp>
          <p:nvGrpSpPr>
            <p:cNvPr id="119" name="Group 149"/>
            <p:cNvGrpSpPr/>
            <p:nvPr/>
          </p:nvGrpSpPr>
          <p:grpSpPr>
            <a:xfrm>
              <a:off x="7814060" y="2872703"/>
              <a:ext cx="810576" cy="810576"/>
              <a:chOff x="2502224" y="2594793"/>
              <a:chExt cx="905504" cy="905504"/>
            </a:xfrm>
          </p:grpSpPr>
          <p:sp>
            <p:nvSpPr>
              <p:cNvPr id="121" name="Freeform 23"/>
              <p:cNvSpPr/>
              <p:nvPr/>
            </p:nvSpPr>
            <p:spPr>
              <a:xfrm>
                <a:off x="2596064" y="2688633"/>
                <a:ext cx="717824" cy="71782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>
              <a:xfrm>
                <a:off x="2502224" y="2594793"/>
                <a:ext cx="905504" cy="905504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161" tIns="257161" rIns="222187" bIns="222187" numCol="1" spcCol="1270" anchor="ctr" anchorCtr="0">
                <a:noAutofit/>
              </a:bodyPr>
              <a:lstStyle/>
              <a:p>
                <a:pPr algn="ctr" defTabSz="1250112">
                  <a:lnSpc>
                    <a:spcPct val="120000"/>
                  </a:lnSpc>
                  <a:spcAft>
                    <a:spcPct val="35000"/>
                  </a:spcAft>
                </a:pPr>
                <a:endParaRPr lang="en-US" sz="8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9020" y="3014837"/>
              <a:ext cx="642632" cy="514106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7102495" y="3556437"/>
            <a:ext cx="863963" cy="188274"/>
            <a:chOff x="4043777" y="3492316"/>
            <a:chExt cx="784404" cy="214336"/>
          </a:xfrm>
        </p:grpSpPr>
        <p:cxnSp>
          <p:nvCxnSpPr>
            <p:cNvPr id="128" name="Straight Connector 19"/>
            <p:cNvCxnSpPr>
              <a:stCxn id="122" idx="0"/>
            </p:cNvCxnSpPr>
            <p:nvPr/>
          </p:nvCxnSpPr>
          <p:spPr>
            <a:xfrm flipH="1" flipV="1">
              <a:off x="4123172" y="3577228"/>
              <a:ext cx="705009" cy="129424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Овал 128"/>
            <p:cNvSpPr/>
            <p:nvPr/>
          </p:nvSpPr>
          <p:spPr>
            <a:xfrm>
              <a:off x="4043777" y="3492316"/>
              <a:ext cx="123823" cy="16657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4" y="2943453"/>
            <a:ext cx="790492" cy="71329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4" y="3334343"/>
            <a:ext cx="449864" cy="389444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93" y="1225096"/>
            <a:ext cx="790492" cy="713296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68" y="1218821"/>
            <a:ext cx="790492" cy="713296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589" y="2848346"/>
            <a:ext cx="790492" cy="7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5"/>
          <p:cNvSpPr txBox="1">
            <a:spLocks noGrp="1"/>
          </p:cNvSpPr>
          <p:nvPr>
            <p:ph type="title"/>
          </p:nvPr>
        </p:nvSpPr>
        <p:spPr>
          <a:xfrm>
            <a:off x="314322" y="-74955"/>
            <a:ext cx="63055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latin typeface="Montserrat" panose="00000500000000000000" pitchFamily="2" charset="-52"/>
              </a:rPr>
              <a:t>Экономический эффект цифровизации</a:t>
            </a:r>
            <a:endParaRPr sz="1600" b="1" dirty="0">
              <a:latin typeface="Montserrat" panose="00000500000000000000" pitchFamily="2" charset="-5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536799DB-09FE-3847-A2A8-8B06FE27A275}"/>
              </a:ext>
            </a:extLst>
          </p:cNvPr>
          <p:cNvGrpSpPr/>
          <p:nvPr/>
        </p:nvGrpSpPr>
        <p:grpSpPr>
          <a:xfrm>
            <a:off x="895828" y="1021531"/>
            <a:ext cx="5336465" cy="3557643"/>
            <a:chOff x="3700534" y="2194885"/>
            <a:chExt cx="4626342" cy="3084228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1989D178-5EEC-2D4A-95A0-D6B9331E42F4}"/>
                </a:ext>
              </a:extLst>
            </p:cNvPr>
            <p:cNvGrpSpPr/>
            <p:nvPr/>
          </p:nvGrpSpPr>
          <p:grpSpPr>
            <a:xfrm>
              <a:off x="3700534" y="2194885"/>
              <a:ext cx="4626342" cy="3084228"/>
              <a:chOff x="3155786" y="2207620"/>
              <a:chExt cx="4626342" cy="3084228"/>
            </a:xfrm>
          </p:grpSpPr>
          <p:graphicFrame>
            <p:nvGraphicFramePr>
              <p:cNvPr id="43" name="Chart 42">
                <a:extLst>
                  <a:ext uri="{FF2B5EF4-FFF2-40B4-BE49-F238E27FC236}">
                    <a16:creationId xmlns="" xmlns:a16="http://schemas.microsoft.com/office/drawing/2014/main" id="{E5B88795-1A13-A540-AE15-6C89CAA1E27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34833319"/>
                  </p:ext>
                </p:extLst>
              </p:nvPr>
            </p:nvGraphicFramePr>
            <p:xfrm>
              <a:off x="3155786" y="2207620"/>
              <a:ext cx="4626342" cy="30842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66576AEF-5E4A-7F4C-AC85-146306521FDE}"/>
                  </a:ext>
                </a:extLst>
              </p:cNvPr>
              <p:cNvSpPr/>
              <p:nvPr/>
            </p:nvSpPr>
            <p:spPr>
              <a:xfrm>
                <a:off x="4346507" y="2614549"/>
                <a:ext cx="2244900" cy="2244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A3A84B71-E3E9-C54F-ABD7-F7A1B737DD27}"/>
                </a:ext>
              </a:extLst>
            </p:cNvPr>
            <p:cNvSpPr/>
            <p:nvPr/>
          </p:nvSpPr>
          <p:spPr>
            <a:xfrm>
              <a:off x="5102851" y="3824477"/>
              <a:ext cx="1799617" cy="506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0000"/>
                  </a:solidFill>
                  <a:latin typeface="Montserrat" pitchFamily="2" charset="77"/>
                  <a:ea typeface="HelveticaNeueCyr-Roman" charset="0"/>
                  <a:cs typeface="Arial" panose="020B0604020202020204" pitchFamily="34" charset="0"/>
                </a:rPr>
                <a:t>Транспортные расходы</a:t>
              </a:r>
              <a:endParaRPr lang="en-US" sz="1600" dirty="0">
                <a:latin typeface="Montserrat" pitchFamily="2" charset="77"/>
                <a:cs typeface="Arial" panose="020B0604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BAD84E9-AFEA-8F46-8D21-45DEA6B35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4703" y="3099264"/>
              <a:ext cx="755913" cy="702464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21AFA48-2531-8842-9EC8-C1F62BE1B57E}"/>
              </a:ext>
            </a:extLst>
          </p:cNvPr>
          <p:cNvSpPr/>
          <p:nvPr/>
        </p:nvSpPr>
        <p:spPr>
          <a:xfrm>
            <a:off x="268014" y="2345939"/>
            <a:ext cx="140242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A5AAB1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60%</a:t>
            </a:r>
          </a:p>
          <a:p>
            <a:r>
              <a:rPr lang="ru-RU" sz="1100" dirty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целевые транспортные расходы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A09E57D-3CC0-954A-A231-547D96692477}"/>
              </a:ext>
            </a:extLst>
          </p:cNvPr>
          <p:cNvSpPr/>
          <p:nvPr/>
        </p:nvSpPr>
        <p:spPr>
          <a:xfrm>
            <a:off x="6966575" y="1114279"/>
            <a:ext cx="20283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3 из 4 АЗС обналичивают </a:t>
            </a:r>
            <a:r>
              <a:rPr lang="ru-RU" sz="1100" dirty="0" smtClean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карты или чеки</a:t>
            </a:r>
            <a:endParaRPr lang="ru-RU" sz="1100" dirty="0">
              <a:solidFill>
                <a:srgbClr val="000000"/>
              </a:solidFill>
              <a:latin typeface="Montserrat" pitchFamily="2" charset="77"/>
              <a:ea typeface="HelveticaNeueCyr-Roman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2342B4D5-6435-4C46-A957-C10ED55556B3}"/>
              </a:ext>
            </a:extLst>
          </p:cNvPr>
          <p:cNvSpPr/>
          <p:nvPr/>
        </p:nvSpPr>
        <p:spPr>
          <a:xfrm>
            <a:off x="5648635" y="1187336"/>
            <a:ext cx="12630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4000" dirty="0">
                <a:solidFill>
                  <a:srgbClr val="C244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14%</a:t>
            </a:r>
          </a:p>
          <a:p>
            <a:pPr algn="r">
              <a:spcAft>
                <a:spcPts val="600"/>
              </a:spcAft>
            </a:pPr>
            <a:r>
              <a:rPr lang="ru-RU" sz="4000" dirty="0">
                <a:solidFill>
                  <a:srgbClr val="DD66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11%</a:t>
            </a:r>
          </a:p>
          <a:p>
            <a:pPr algn="r">
              <a:spcAft>
                <a:spcPts val="600"/>
              </a:spcAft>
            </a:pPr>
            <a:r>
              <a:rPr lang="ru-RU" sz="4000" dirty="0">
                <a:solidFill>
                  <a:srgbClr val="E49746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9%</a:t>
            </a:r>
          </a:p>
          <a:p>
            <a:pPr algn="r">
              <a:spcAft>
                <a:spcPts val="600"/>
              </a:spcAft>
            </a:pPr>
            <a:r>
              <a:rPr lang="ru-RU" sz="4000" dirty="0">
                <a:solidFill>
                  <a:srgbClr val="FFB865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3%</a:t>
            </a:r>
          </a:p>
          <a:p>
            <a:pPr algn="r">
              <a:spcAft>
                <a:spcPts val="600"/>
              </a:spcAft>
            </a:pPr>
            <a:r>
              <a:rPr lang="ru-RU" sz="4000" dirty="0">
                <a:solidFill>
                  <a:srgbClr val="FFCF99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A511209B-28D7-DC43-B8CF-00AD0826AB25}"/>
              </a:ext>
            </a:extLst>
          </p:cNvPr>
          <p:cNvSpPr/>
          <p:nvPr/>
        </p:nvSpPr>
        <p:spPr>
          <a:xfrm>
            <a:off x="6966575" y="1736157"/>
            <a:ext cx="20283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4 из 5 водителей используют транспорт в личных целях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D0177850-2D9B-084C-AA21-C82A8E4166DC}"/>
              </a:ext>
            </a:extLst>
          </p:cNvPr>
          <p:cNvSpPr/>
          <p:nvPr/>
        </p:nvSpPr>
        <p:spPr>
          <a:xfrm>
            <a:off x="6966575" y="2480469"/>
            <a:ext cx="20283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сливают или не доливают 330 л/мес с одного ТС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C7C9916-C2F8-6741-AFF5-D257A1D02D29}"/>
              </a:ext>
            </a:extLst>
          </p:cNvPr>
          <p:cNvSpPr/>
          <p:nvPr/>
        </p:nvSpPr>
        <p:spPr>
          <a:xfrm>
            <a:off x="6966575" y="3190216"/>
            <a:ext cx="20283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750 км/мес с одного ТС накручивают одометр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9DEE7C2-EA14-1843-B5B2-B774FA3EB347}"/>
              </a:ext>
            </a:extLst>
          </p:cNvPr>
          <p:cNvSpPr/>
          <p:nvPr/>
        </p:nvSpPr>
        <p:spPr>
          <a:xfrm>
            <a:off x="6966575" y="3880508"/>
            <a:ext cx="20283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Montserrat" pitchFamily="2" charset="77"/>
                <a:ea typeface="HelveticaNeueCyr-Roman" charset="0"/>
                <a:cs typeface="Arial" panose="020B0604020202020204" pitchFamily="34" charset="0"/>
              </a:rPr>
              <a:t>2 из 5 ДТП происходит по вине водителя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2298A1E3-7292-0747-8E31-A0CB1E0FD4BA}"/>
              </a:ext>
            </a:extLst>
          </p:cNvPr>
          <p:cNvCxnSpPr/>
          <p:nvPr/>
        </p:nvCxnSpPr>
        <p:spPr>
          <a:xfrm>
            <a:off x="4589244" y="1811062"/>
            <a:ext cx="857626" cy="0"/>
          </a:xfrm>
          <a:prstGeom prst="line">
            <a:avLst/>
          </a:prstGeom>
          <a:ln w="12700">
            <a:solidFill>
              <a:srgbClr val="C24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3DB4B276-DD66-224C-8F35-1C6C780B3EF7}"/>
              </a:ext>
            </a:extLst>
          </p:cNvPr>
          <p:cNvCxnSpPr/>
          <p:nvPr/>
        </p:nvCxnSpPr>
        <p:spPr>
          <a:xfrm>
            <a:off x="5112960" y="2478890"/>
            <a:ext cx="333910" cy="0"/>
          </a:xfrm>
          <a:prstGeom prst="line">
            <a:avLst/>
          </a:prstGeom>
          <a:ln w="12700">
            <a:solidFill>
              <a:srgbClr val="DD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FE1080FD-E0BF-9C48-9CDD-73218D9D57E8}"/>
              </a:ext>
            </a:extLst>
          </p:cNvPr>
          <p:cNvCxnSpPr/>
          <p:nvPr/>
        </p:nvCxnSpPr>
        <p:spPr>
          <a:xfrm flipV="1">
            <a:off x="5446870" y="2788580"/>
            <a:ext cx="0" cy="621682"/>
          </a:xfrm>
          <a:prstGeom prst="line">
            <a:avLst/>
          </a:prstGeom>
          <a:ln w="12700">
            <a:solidFill>
              <a:srgbClr val="DD97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7B7A668-6B86-5E43-AD52-987694C4B5ED}"/>
              </a:ext>
            </a:extLst>
          </p:cNvPr>
          <p:cNvCxnSpPr/>
          <p:nvPr/>
        </p:nvCxnSpPr>
        <p:spPr>
          <a:xfrm>
            <a:off x="5446870" y="1557394"/>
            <a:ext cx="201765" cy="0"/>
          </a:xfrm>
          <a:prstGeom prst="line">
            <a:avLst/>
          </a:prstGeom>
          <a:ln w="12700">
            <a:solidFill>
              <a:srgbClr val="DD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69254E68-9B66-C743-8FC1-B12E094136D5}"/>
              </a:ext>
            </a:extLst>
          </p:cNvPr>
          <p:cNvCxnSpPr/>
          <p:nvPr/>
        </p:nvCxnSpPr>
        <p:spPr>
          <a:xfrm flipV="1">
            <a:off x="5446870" y="3597862"/>
            <a:ext cx="0" cy="544095"/>
          </a:xfrm>
          <a:prstGeom prst="line">
            <a:avLst/>
          </a:prstGeom>
          <a:ln w="12700">
            <a:solidFill>
              <a:srgbClr val="FFB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904BE3AF-0142-7D4D-8242-9995F5C47D62}"/>
              </a:ext>
            </a:extLst>
          </p:cNvPr>
          <p:cNvCxnSpPr/>
          <p:nvPr/>
        </p:nvCxnSpPr>
        <p:spPr>
          <a:xfrm flipV="1">
            <a:off x="5446870" y="1556394"/>
            <a:ext cx="0" cy="254668"/>
          </a:xfrm>
          <a:prstGeom prst="line">
            <a:avLst/>
          </a:prstGeom>
          <a:ln w="12700">
            <a:solidFill>
              <a:srgbClr val="C24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6ADDC86D-17E7-0D4D-80F5-7F45CD31A980}"/>
              </a:ext>
            </a:extLst>
          </p:cNvPr>
          <p:cNvCxnSpPr/>
          <p:nvPr/>
        </p:nvCxnSpPr>
        <p:spPr>
          <a:xfrm flipV="1">
            <a:off x="5446870" y="2239441"/>
            <a:ext cx="0" cy="239449"/>
          </a:xfrm>
          <a:prstGeom prst="line">
            <a:avLst/>
          </a:prstGeom>
          <a:ln w="12700">
            <a:solidFill>
              <a:srgbClr val="DD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899BBFD8-D413-8341-9EF7-6134AEFF298F}"/>
              </a:ext>
            </a:extLst>
          </p:cNvPr>
          <p:cNvCxnSpPr/>
          <p:nvPr/>
        </p:nvCxnSpPr>
        <p:spPr>
          <a:xfrm>
            <a:off x="5446870" y="2239440"/>
            <a:ext cx="201765" cy="0"/>
          </a:xfrm>
          <a:prstGeom prst="line">
            <a:avLst/>
          </a:prstGeom>
          <a:ln w="12700">
            <a:solidFill>
              <a:srgbClr val="DD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07974153-7DC2-4149-95FB-D3665E94B2E1}"/>
              </a:ext>
            </a:extLst>
          </p:cNvPr>
          <p:cNvCxnSpPr/>
          <p:nvPr/>
        </p:nvCxnSpPr>
        <p:spPr>
          <a:xfrm>
            <a:off x="4104066" y="4277178"/>
            <a:ext cx="1544569" cy="0"/>
          </a:xfrm>
          <a:prstGeom prst="line">
            <a:avLst/>
          </a:prstGeom>
          <a:ln w="12700">
            <a:solidFill>
              <a:srgbClr val="FFC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B5D79605-5275-E542-8515-DEA2E6E50FA1}"/>
              </a:ext>
            </a:extLst>
          </p:cNvPr>
          <p:cNvCxnSpPr/>
          <p:nvPr/>
        </p:nvCxnSpPr>
        <p:spPr>
          <a:xfrm>
            <a:off x="5446870" y="3597862"/>
            <a:ext cx="201765" cy="0"/>
          </a:xfrm>
          <a:prstGeom prst="line">
            <a:avLst/>
          </a:prstGeom>
          <a:ln w="12700">
            <a:solidFill>
              <a:srgbClr val="FFB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0CF2DC65-1F5D-074D-B8C9-54E47E40CA1A}"/>
              </a:ext>
            </a:extLst>
          </p:cNvPr>
          <p:cNvCxnSpPr/>
          <p:nvPr/>
        </p:nvCxnSpPr>
        <p:spPr>
          <a:xfrm>
            <a:off x="5446870" y="2788580"/>
            <a:ext cx="201765" cy="0"/>
          </a:xfrm>
          <a:prstGeom prst="line">
            <a:avLst/>
          </a:prstGeom>
          <a:ln w="12700">
            <a:solidFill>
              <a:srgbClr val="DD97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0512AFE1-5649-6A4E-8E52-85CBE3C75CB6}"/>
              </a:ext>
            </a:extLst>
          </p:cNvPr>
          <p:cNvCxnSpPr/>
          <p:nvPr/>
        </p:nvCxnSpPr>
        <p:spPr>
          <a:xfrm>
            <a:off x="4422289" y="4141955"/>
            <a:ext cx="1024581" cy="0"/>
          </a:xfrm>
          <a:prstGeom prst="line">
            <a:avLst/>
          </a:prstGeom>
          <a:ln w="12700">
            <a:solidFill>
              <a:srgbClr val="FFB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8B9B7091-72BA-474C-842C-1E1C6D6F37CE}"/>
              </a:ext>
            </a:extLst>
          </p:cNvPr>
          <p:cNvCxnSpPr/>
          <p:nvPr/>
        </p:nvCxnSpPr>
        <p:spPr>
          <a:xfrm>
            <a:off x="5030394" y="3410262"/>
            <a:ext cx="416476" cy="0"/>
          </a:xfrm>
          <a:prstGeom prst="line">
            <a:avLst/>
          </a:prstGeom>
          <a:ln w="12700">
            <a:solidFill>
              <a:srgbClr val="DD97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0258F63-CD3F-074A-BCC8-DC1A8FEC541B}"/>
              </a:ext>
            </a:extLst>
          </p:cNvPr>
          <p:cNvSpPr/>
          <p:nvPr/>
        </p:nvSpPr>
        <p:spPr>
          <a:xfrm>
            <a:off x="5607696" y="1523594"/>
            <a:ext cx="68435" cy="68435"/>
          </a:xfrm>
          <a:prstGeom prst="ellipse">
            <a:avLst/>
          </a:prstGeom>
          <a:solidFill>
            <a:srgbClr val="C24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BF909E94-1DAF-4E41-9F91-2B5A13A3AEC5}"/>
              </a:ext>
            </a:extLst>
          </p:cNvPr>
          <p:cNvSpPr/>
          <p:nvPr/>
        </p:nvSpPr>
        <p:spPr>
          <a:xfrm>
            <a:off x="5607696" y="2209395"/>
            <a:ext cx="68435" cy="68435"/>
          </a:xfrm>
          <a:prstGeom prst="ellipse">
            <a:avLst/>
          </a:prstGeom>
          <a:solidFill>
            <a:srgbClr val="DD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6BB9B081-F524-6949-B2F6-33CAE319E844}"/>
              </a:ext>
            </a:extLst>
          </p:cNvPr>
          <p:cNvSpPr/>
          <p:nvPr/>
        </p:nvSpPr>
        <p:spPr>
          <a:xfrm>
            <a:off x="5607696" y="2751232"/>
            <a:ext cx="68435" cy="68435"/>
          </a:xfrm>
          <a:prstGeom prst="ellipse">
            <a:avLst/>
          </a:prstGeom>
          <a:solidFill>
            <a:srgbClr val="DD9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128E14DD-EEB7-CA46-A738-FC16172C560C}"/>
              </a:ext>
            </a:extLst>
          </p:cNvPr>
          <p:cNvSpPr/>
          <p:nvPr/>
        </p:nvSpPr>
        <p:spPr>
          <a:xfrm>
            <a:off x="5607696" y="3560081"/>
            <a:ext cx="68435" cy="684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3D59E71F-914E-E843-B7AB-0219567F47B2}"/>
              </a:ext>
            </a:extLst>
          </p:cNvPr>
          <p:cNvSpPr/>
          <p:nvPr/>
        </p:nvSpPr>
        <p:spPr>
          <a:xfrm>
            <a:off x="5607696" y="4242960"/>
            <a:ext cx="68435" cy="684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7048C73A-F5B6-BD43-ABFF-726C5604651F}"/>
              </a:ext>
            </a:extLst>
          </p:cNvPr>
          <p:cNvCxnSpPr/>
          <p:nvPr/>
        </p:nvCxnSpPr>
        <p:spPr>
          <a:xfrm flipH="1">
            <a:off x="1523974" y="3023203"/>
            <a:ext cx="586364" cy="0"/>
          </a:xfrm>
          <a:prstGeom prst="line">
            <a:avLst/>
          </a:prstGeom>
          <a:ln w="12700">
            <a:solidFill>
              <a:srgbClr val="A5AA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2E9E5C21-5B6D-3349-AD8B-C8F6894C2F47}"/>
              </a:ext>
            </a:extLst>
          </p:cNvPr>
          <p:cNvSpPr/>
          <p:nvPr/>
        </p:nvSpPr>
        <p:spPr>
          <a:xfrm>
            <a:off x="1489756" y="2988985"/>
            <a:ext cx="68435" cy="68435"/>
          </a:xfrm>
          <a:prstGeom prst="ellipse">
            <a:avLst/>
          </a:prstGeom>
          <a:solidFill>
            <a:srgbClr val="A5A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90506" y="413708"/>
            <a:ext cx="3750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450" indent="-135450"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-52"/>
              </a:rPr>
              <a:t>повышение эффективности использования</a:t>
            </a:r>
          </a:p>
          <a:p>
            <a:pPr marL="135450" indent="-135450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-52"/>
              </a:rPr>
              <a:t>пресечение </a:t>
            </a:r>
            <a:r>
              <a:rPr lang="ru-RU" sz="1100" dirty="0">
                <a:latin typeface="Montserrat" panose="020B0604020202020204" charset="-52"/>
              </a:rPr>
              <a:t>сливов топлива</a:t>
            </a:r>
          </a:p>
          <a:p>
            <a:pPr marL="135450" indent="-135450"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-52"/>
              </a:rPr>
              <a:t>снижение расхода </a:t>
            </a:r>
            <a:r>
              <a:rPr lang="ru-RU" sz="1100" dirty="0" smtClean="0">
                <a:latin typeface="Montserrat" panose="020B0604020202020204" charset="-52"/>
              </a:rPr>
              <a:t>топлива</a:t>
            </a:r>
          </a:p>
          <a:p>
            <a:pPr marL="135450" indent="-135450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Montserrat" panose="020B0604020202020204" charset="-52"/>
              </a:rPr>
              <a:t>снижение </a:t>
            </a:r>
            <a:r>
              <a:rPr lang="ru-RU" sz="1100" dirty="0">
                <a:latin typeface="Montserrat" panose="020B0604020202020204" charset="-52"/>
              </a:rPr>
              <a:t>перепробегов</a:t>
            </a:r>
          </a:p>
          <a:p>
            <a:pPr marL="135450" indent="-135450">
              <a:buFont typeface="Arial" panose="020B0604020202020204" pitchFamily="34" charset="0"/>
              <a:buChar char="•"/>
            </a:pPr>
            <a:r>
              <a:rPr lang="ru-RU" sz="1100" dirty="0">
                <a:latin typeface="Montserrat" panose="020B0604020202020204" charset="-52"/>
              </a:rPr>
              <a:t>уменьшение простоев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>
              <a:latin typeface="Montserrat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309076" y="-72623"/>
            <a:ext cx="4587747" cy="3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1600" b="1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Проблема и актуальность</a:t>
            </a:r>
            <a:endParaRPr sz="1600" b="1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tx1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09076" y="573278"/>
            <a:ext cx="8535986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-RU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2023 </a:t>
            </a:r>
            <a:r>
              <a:rPr lang="ru-RU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г. в РФ произошло </a:t>
            </a:r>
            <a:r>
              <a:rPr lang="ru-RU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132 766 </a:t>
            </a:r>
            <a:r>
              <a:rPr lang="ru-RU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ДТП</a:t>
            </a:r>
            <a:r>
              <a:rPr lang="ru-RU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70" name="Google Shape;70;p14"/>
          <p:cNvSpPr txBox="1"/>
          <p:nvPr/>
        </p:nvSpPr>
        <p:spPr>
          <a:xfrm>
            <a:off x="5285659" y="1161344"/>
            <a:ext cx="3549264" cy="320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600" b="1" dirty="0">
                <a:solidFill>
                  <a:srgbClr val="FF8800"/>
                </a:solidFill>
                <a:latin typeface="Montserrat" pitchFamily="2" charset="77"/>
              </a:rPr>
              <a:t>Косвенные убытки</a:t>
            </a:r>
            <a:endParaRPr sz="1600" b="1" dirty="0">
              <a:solidFill>
                <a:srgbClr val="FF8800"/>
              </a:solidFill>
              <a:latin typeface="Montserrat" pitchFamily="2" charset="77"/>
            </a:endParaRP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Повышение стоимости страховки</a:t>
            </a:r>
            <a:endParaRPr sz="1100" dirty="0">
              <a:solidFill>
                <a:srgbClr val="434343"/>
              </a:solidFill>
              <a:latin typeface="Montserrat" pitchFamily="2" charset="77"/>
            </a:endParaRP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Повышение лизинговых платежей</a:t>
            </a:r>
            <a:endParaRPr sz="1100" dirty="0">
              <a:solidFill>
                <a:srgbClr val="434343"/>
              </a:solidFill>
              <a:latin typeface="Montserrat" pitchFamily="2" charset="77"/>
            </a:endParaRPr>
          </a:p>
          <a:p>
            <a:pPr marL="180000" lvl="0" indent="-180000" algn="l" rtl="0">
              <a:spcBef>
                <a:spcPts val="300"/>
              </a:spcBef>
              <a:spcAft>
                <a:spcPts val="60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Репутационные риски с отказом клиентов в сотрудничестве </a:t>
            </a:r>
            <a:endParaRPr lang="ru" sz="1100" b="1" dirty="0">
              <a:solidFill>
                <a:srgbClr val="FF8800"/>
              </a:solidFill>
              <a:latin typeface="Montserrat" pitchFamily="2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600" b="1" dirty="0">
                <a:solidFill>
                  <a:srgbClr val="FF8800"/>
                </a:solidFill>
                <a:latin typeface="Montserrat" pitchFamily="2" charset="77"/>
              </a:rPr>
              <a:t>Как решается сегодня?</a:t>
            </a:r>
            <a:endParaRPr sz="1600" b="1" dirty="0">
              <a:solidFill>
                <a:srgbClr val="434343"/>
              </a:solidFill>
              <a:latin typeface="Montserrat" pitchFamily="2" charset="77"/>
            </a:endParaRP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Установка тахографов </a:t>
            </a:r>
            <a:endParaRPr lang="ru" sz="1100" dirty="0" smtClean="0">
              <a:solidFill>
                <a:srgbClr val="434343"/>
              </a:solidFill>
              <a:latin typeface="Montserrat" pitchFamily="2" charset="77"/>
            </a:endParaRP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 smtClean="0">
                <a:solidFill>
                  <a:srgbClr val="434343"/>
                </a:solidFill>
                <a:latin typeface="Montserrat" pitchFamily="2" charset="77"/>
              </a:rPr>
              <a:t>Установка </a:t>
            </a: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“простых” телематических маяков GPS/ГЛОНАСС по контролю </a:t>
            </a:r>
            <a:endParaRPr sz="1100" dirty="0">
              <a:solidFill>
                <a:srgbClr val="434343"/>
              </a:solidFill>
              <a:latin typeface="Montserrat" pitchFamily="2" charset="77"/>
            </a:endParaRP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ЭРА-ГЛОНАСС — </a:t>
            </a:r>
            <a:r>
              <a:rPr lang="en-US" sz="1100" dirty="0">
                <a:solidFill>
                  <a:srgbClr val="434343"/>
                </a:solidFill>
                <a:latin typeface="Montserrat" pitchFamily="2" charset="77"/>
              </a:rPr>
              <a:t>~</a:t>
            </a:r>
            <a:r>
              <a:rPr lang="ru" sz="1100" dirty="0" smtClean="0">
                <a:solidFill>
                  <a:srgbClr val="434343"/>
                </a:solidFill>
                <a:latin typeface="Montserrat" pitchFamily="2" charset="77"/>
              </a:rPr>
              <a:t>7 </a:t>
            </a: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млн. ед. новых машин</a:t>
            </a: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Инфраструктура и качество дорог</a:t>
            </a:r>
          </a:p>
          <a:p>
            <a:pPr marL="180000" lvl="0" indent="-180000" algn="l" rtl="0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Повышение </a:t>
            </a:r>
            <a:r>
              <a:rPr lang="ru" sz="1100" dirty="0" smtClean="0">
                <a:solidFill>
                  <a:srgbClr val="434343"/>
                </a:solidFill>
                <a:latin typeface="Montserrat" pitchFamily="2" charset="77"/>
              </a:rPr>
              <a:t>культуры </a:t>
            </a:r>
            <a:r>
              <a:rPr lang="ru" sz="1100" dirty="0">
                <a:solidFill>
                  <a:srgbClr val="434343"/>
                </a:solidFill>
                <a:latin typeface="Montserrat" pitchFamily="2" charset="77"/>
              </a:rPr>
              <a:t>вождения</a:t>
            </a:r>
            <a:endParaRPr sz="1100" dirty="0">
              <a:solidFill>
                <a:srgbClr val="434343"/>
              </a:solidFill>
              <a:latin typeface="Montserrat" pitchFamily="2" charset="77"/>
            </a:endParaRPr>
          </a:p>
        </p:txBody>
      </p:sp>
      <p:graphicFrame>
        <p:nvGraphicFramePr>
          <p:cNvPr id="71" name="Google Shape;71;p14"/>
          <p:cNvGraphicFramePr/>
          <p:nvPr>
            <p:extLst>
              <p:ext uri="{D42A27DB-BD31-4B8C-83A1-F6EECF244321}">
                <p14:modId xmlns:p14="http://schemas.microsoft.com/office/powerpoint/2010/main" val="2378667087"/>
              </p:ext>
            </p:extLst>
          </p:nvPr>
        </p:nvGraphicFramePr>
        <p:xfrm>
          <a:off x="393746" y="1337212"/>
          <a:ext cx="4508085" cy="292773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208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97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999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Прямые убытки</a:t>
                      </a: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13A5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Легковое ТС, руб</a:t>
                      </a:r>
                      <a:endParaRPr sz="900" b="1" i="0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13A5D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 i="0" dirty="0" smtClean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Не легковые </a:t>
                      </a:r>
                      <a:r>
                        <a:rPr lang="ru" sz="900" b="1" i="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ТС, руб</a:t>
                      </a:r>
                      <a:endParaRPr sz="900" b="1" i="0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>
                      <a:noFill/>
                    </a:lnB>
                    <a:solidFill>
                      <a:srgbClr val="13A5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999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Ущерб жизни и здоровья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до 1 800 000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до 1 800 000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99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Затраты на лечение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до 150 000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до 150 000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99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Ущерб ТС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50 000 - 2 000 000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250 000 - 3 200 000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999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Ущерб грузу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10 000 - 100 000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50 000 - 980 000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999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latin typeface="Montserrat" pitchFamily="2" charset="77"/>
                        </a:rPr>
                        <a:t>Потеря ТС</a:t>
                      </a:r>
                      <a:endParaRPr sz="90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до 2 400 000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до 5 000 000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2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Рост расходов на страхование, судебные издержки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25 000 - 500 000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dirty="0">
                          <a:latin typeface="Montserrat" pitchFamily="2" charset="77"/>
                        </a:rPr>
                        <a:t>25 000 - 500 000</a:t>
                      </a:r>
                      <a:endParaRPr sz="900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>
                      <a:noFill/>
                    </a:lnB>
                    <a:solidFill>
                      <a:srgbClr val="13A5D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3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 dirty="0">
                          <a:latin typeface="Montserrat" pitchFamily="2" charset="77"/>
                        </a:rPr>
                        <a:t>Итого*</a:t>
                      </a:r>
                      <a:endParaRPr sz="900" b="1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>
                          <a:latin typeface="Montserrat" pitchFamily="2" charset="77"/>
                        </a:rPr>
                        <a:t> ~ 2 500 000</a:t>
                      </a:r>
                      <a:endParaRPr sz="900" b="1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 dirty="0">
                          <a:latin typeface="Montserrat" pitchFamily="2" charset="77"/>
                        </a:rPr>
                        <a:t>~ 5 000 000</a:t>
                      </a:r>
                      <a:endParaRPr sz="900" b="1" dirty="0"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327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* По данным “АльфаСтрахование”</a:t>
                      </a:r>
                      <a:endParaRPr sz="9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54000" marR="54000" marT="54000" marB="54000" anchor="ctr">
                    <a:solidFill>
                      <a:srgbClr val="13A5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90E49B9-644D-0D41-8B74-D09754F4F668}"/>
              </a:ext>
            </a:extLst>
          </p:cNvPr>
          <p:cNvGraphicFramePr>
            <a:graphicFrameLocks noGrp="1"/>
          </p:cNvGraphicFramePr>
          <p:nvPr/>
        </p:nvGraphicFramePr>
        <p:xfrm>
          <a:off x="-283029" y="3280229"/>
          <a:ext cx="208280" cy="29718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42516032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109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2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7;p14">
            <a:extLst>
              <a:ext uri="{FF2B5EF4-FFF2-40B4-BE49-F238E27FC236}">
                <a16:creationId xmlns="" xmlns:a16="http://schemas.microsoft.com/office/drawing/2014/main" id="{75DFB33C-19CF-5B4B-9A84-F2EA6BD05AD3}"/>
              </a:ext>
            </a:extLst>
          </p:cNvPr>
          <p:cNvSpPr txBox="1"/>
          <p:nvPr/>
        </p:nvSpPr>
        <p:spPr>
          <a:xfrm>
            <a:off x="309077" y="-72934"/>
            <a:ext cx="4587747" cy="50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  <a:buFontTx/>
              <a:buNone/>
            </a:pPr>
            <a:r>
              <a:rPr lang="ru-RU" sz="1600" b="1" kern="1200" dirty="0" smtClean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Как помогаем решать задачи клиентов</a:t>
            </a:r>
            <a:endParaRPr sz="1600" b="1" kern="1200" dirty="0"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>
              <a:buClrTx/>
              <a:buFontTx/>
              <a:buNone/>
            </a:pPr>
            <a:endParaRPr sz="700" kern="1200" dirty="0"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9"/>
          <a:stretch/>
        </p:blipFill>
        <p:spPr>
          <a:xfrm>
            <a:off x="5400" y="440113"/>
            <a:ext cx="2989343" cy="4142584"/>
          </a:xfrm>
          <a:prstGeom prst="rect">
            <a:avLst/>
          </a:prstGeom>
        </p:spPr>
      </p:pic>
      <p:sp>
        <p:nvSpPr>
          <p:cNvPr id="21" name="平行四边形 7"/>
          <p:cNvSpPr/>
          <p:nvPr/>
        </p:nvSpPr>
        <p:spPr>
          <a:xfrm>
            <a:off x="2345096" y="608764"/>
            <a:ext cx="1146576" cy="484211"/>
          </a:xfrm>
          <a:prstGeom prst="parallelogram">
            <a:avLst>
              <a:gd name="adj" fmla="val 24087"/>
            </a:avLst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  <p:sp>
        <p:nvSpPr>
          <p:cNvPr id="26" name="Google Shape;238;p44"/>
          <p:cNvSpPr/>
          <p:nvPr/>
        </p:nvSpPr>
        <p:spPr>
          <a:xfrm>
            <a:off x="3781966" y="706890"/>
            <a:ext cx="3901529" cy="23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На рынке транспортной телематики</a:t>
            </a:r>
            <a:endParaRPr sz="1500" kern="1200" dirty="0"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40;p44"/>
          <p:cNvSpPr/>
          <p:nvPr/>
        </p:nvSpPr>
        <p:spPr>
          <a:xfrm>
            <a:off x="3641691" y="1396366"/>
            <a:ext cx="3217901" cy="23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Партнеров и клиентов</a:t>
            </a:r>
            <a:endParaRPr sz="1350" kern="1200" dirty="0"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8" name="Google Shape;241;p44"/>
          <p:cNvSpPr/>
          <p:nvPr/>
        </p:nvSpPr>
        <p:spPr>
          <a:xfrm>
            <a:off x="3396581" y="2596358"/>
            <a:ext cx="3887249" cy="58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Реестр отечественного ПО</a:t>
            </a:r>
            <a:endParaRPr sz="1500" kern="1200" dirty="0">
              <a:latin typeface="Montserrat" pitchFamily="2" charset="77"/>
              <a:ea typeface="Helvetica Neue"/>
              <a:cs typeface="Helvetica Neue"/>
              <a:sym typeface="Helvetica Neue"/>
            </a:endParaRPr>
          </a:p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Реестр средств измерений</a:t>
            </a:r>
            <a:endParaRPr sz="1500" kern="1200" dirty="0"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242;p44"/>
          <p:cNvSpPr/>
          <p:nvPr/>
        </p:nvSpPr>
        <p:spPr>
          <a:xfrm>
            <a:off x="3203324" y="3339991"/>
            <a:ext cx="4575136" cy="40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Надежность </a:t>
            </a:r>
            <a:r>
              <a:rPr lang="ru" sz="1500" b="1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99.95%</a:t>
            </a:r>
            <a:endParaRPr sz="1500" b="1" kern="1200" dirty="0">
              <a:latin typeface="Montserrat" pitchFamily="2" charset="77"/>
              <a:ea typeface="Helvetica Neue"/>
              <a:cs typeface="Helvetica Neue"/>
              <a:sym typeface="Helvetica Neue"/>
            </a:endParaRPr>
          </a:p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Импортозамещение: на базе открытого ПО</a:t>
            </a:r>
            <a:endParaRPr sz="1350" kern="1200" dirty="0"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0" name="Google Shape;243;p44"/>
          <p:cNvSpPr/>
          <p:nvPr/>
        </p:nvSpPr>
        <p:spPr>
          <a:xfrm>
            <a:off x="3448440" y="2065717"/>
            <a:ext cx="4073045" cy="23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1200"/>
              <a:buFontTx/>
              <a:buNone/>
            </a:pPr>
            <a:r>
              <a:rPr lang="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Установка, обслуживание и сервис</a:t>
            </a:r>
            <a:endParaRPr sz="1350" kern="1200" dirty="0"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00118" y="589380"/>
            <a:ext cx="13063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2700" b="1" kern="1200" dirty="0">
                <a:solidFill>
                  <a:srgbClr val="FFFFFF"/>
                </a:solidFill>
                <a:latin typeface="Montserrat" panose="020B0604020202020204" charset="0"/>
                <a:ea typeface="+mn-ea"/>
                <a:cs typeface="Montserrat" panose="020B0604020202020204" charset="0"/>
              </a:rPr>
              <a:t>2</a:t>
            </a:r>
            <a:r>
              <a:rPr lang="en-US" sz="2700" b="1" kern="1200" dirty="0">
                <a:solidFill>
                  <a:srgbClr val="FFFFFF"/>
                </a:solidFill>
                <a:latin typeface="Montserrat" panose="020B0604020202020204" charset="0"/>
                <a:ea typeface="+mn-ea"/>
                <a:cs typeface="Montserrat" panose="020B0604020202020204" charset="0"/>
              </a:rPr>
              <a:t>3</a:t>
            </a:r>
            <a:r>
              <a:rPr lang="ru-RU" sz="2700" b="1" kern="1200" dirty="0">
                <a:solidFill>
                  <a:srgbClr val="FFFFFF"/>
                </a:solidFill>
                <a:latin typeface="Montserrat" panose="020B0604020202020204" charset="0"/>
                <a:ea typeface="+mn-ea"/>
                <a:cs typeface="Montserrat" panose="020B0604020202020204" charset="0"/>
              </a:rPr>
              <a:t> </a:t>
            </a:r>
            <a:r>
              <a:rPr lang="ru-RU" sz="1350" b="1" kern="1200" dirty="0">
                <a:solidFill>
                  <a:srgbClr val="FFFFFF"/>
                </a:solidFill>
                <a:latin typeface="Montserrat" panose="020B0604020202020204" charset="0"/>
                <a:ea typeface="+mn-ea"/>
                <a:cs typeface="Montserrat" panose="020B0604020202020204" charset="0"/>
              </a:rPr>
              <a:t>года</a:t>
            </a:r>
          </a:p>
        </p:txBody>
      </p:sp>
      <p:sp>
        <p:nvSpPr>
          <p:cNvPr id="36" name="平行四边形 7"/>
          <p:cNvSpPr/>
          <p:nvPr/>
        </p:nvSpPr>
        <p:spPr>
          <a:xfrm>
            <a:off x="1607728" y="3984288"/>
            <a:ext cx="1174103" cy="469663"/>
          </a:xfrm>
          <a:prstGeom prst="parallelogram">
            <a:avLst>
              <a:gd name="adj" fmla="val 24087"/>
            </a:avLst>
          </a:prstGeom>
          <a:solidFill>
            <a:srgbClr val="C5D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68402" y="4061569"/>
            <a:ext cx="37911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200"/>
              <a:buFontTx/>
              <a:buNone/>
            </a:pPr>
            <a:r>
              <a:rPr lang="ru-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Резидент </a:t>
            </a:r>
            <a:r>
              <a:rPr lang="en-US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IT </a:t>
            </a:r>
            <a:r>
              <a:rPr lang="ru-RU" sz="1500" kern="1200" dirty="0" smtClean="0">
                <a:latin typeface="Montserrat" pitchFamily="2" charset="77"/>
                <a:ea typeface="Helvetica Neue"/>
                <a:cs typeface="Helvetica Neue"/>
                <a:sym typeface="Helvetica Neue"/>
              </a:rPr>
              <a:t>кластера “Сколково</a:t>
            </a:r>
            <a:r>
              <a:rPr lang="ru-RU" sz="1500" kern="1200" dirty="0">
                <a:latin typeface="Montserrat" pitchFamily="2" charset="77"/>
                <a:ea typeface="Helvetica Neue"/>
                <a:cs typeface="Helvetica Neue"/>
                <a:sym typeface="Helvetica Neue"/>
              </a:rPr>
              <a:t>”</a:t>
            </a:r>
          </a:p>
        </p:txBody>
      </p:sp>
      <p:sp>
        <p:nvSpPr>
          <p:cNvPr id="39" name="平行四边形 7"/>
          <p:cNvSpPr/>
          <p:nvPr/>
        </p:nvSpPr>
        <p:spPr>
          <a:xfrm>
            <a:off x="2189990" y="1292278"/>
            <a:ext cx="1146576" cy="484211"/>
          </a:xfrm>
          <a:prstGeom prst="parallelogram">
            <a:avLst>
              <a:gd name="adj" fmla="val 24087"/>
            </a:avLst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  <p:sp>
        <p:nvSpPr>
          <p:cNvPr id="40" name="平行四边形 7"/>
          <p:cNvSpPr/>
          <p:nvPr/>
        </p:nvSpPr>
        <p:spPr>
          <a:xfrm>
            <a:off x="2096631" y="1981792"/>
            <a:ext cx="1146576" cy="484211"/>
          </a:xfrm>
          <a:prstGeom prst="parallelogram">
            <a:avLst>
              <a:gd name="adj" fmla="val 24087"/>
            </a:avLst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 dirty="0">
              <a:solidFill>
                <a:srgbClr val="FFFFFF"/>
              </a:solidFill>
              <a:latin typeface="Montserrat" panose="020B0604020202020204" charset="0"/>
              <a:cs typeface="Montserrat" panose="020B0604020202020204" charset="0"/>
            </a:endParaRPr>
          </a:p>
        </p:txBody>
      </p:sp>
      <p:sp>
        <p:nvSpPr>
          <p:cNvPr id="41" name="平行四边形 7"/>
          <p:cNvSpPr/>
          <p:nvPr/>
        </p:nvSpPr>
        <p:spPr>
          <a:xfrm>
            <a:off x="1911435" y="2602414"/>
            <a:ext cx="1146576" cy="484211"/>
          </a:xfrm>
          <a:prstGeom prst="parallelogram">
            <a:avLst>
              <a:gd name="adj" fmla="val 24087"/>
            </a:avLst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  <p:sp>
        <p:nvSpPr>
          <p:cNvPr id="42" name="平行四边形 7"/>
          <p:cNvSpPr/>
          <p:nvPr/>
        </p:nvSpPr>
        <p:spPr>
          <a:xfrm>
            <a:off x="1758736" y="3320293"/>
            <a:ext cx="1146576" cy="484211"/>
          </a:xfrm>
          <a:prstGeom prst="parallelogram">
            <a:avLst>
              <a:gd name="adj" fmla="val 24087"/>
            </a:avLst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64376" y="1315092"/>
            <a:ext cx="1034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2400" b="1" kern="1200" dirty="0">
                <a:solidFill>
                  <a:srgbClr val="FFFFFF"/>
                </a:solidFill>
                <a:latin typeface="Montserrat" panose="020B0604020202020204" charset="0"/>
                <a:ea typeface="+mn-ea"/>
                <a:cs typeface="Montserrat" panose="020B0604020202020204" charset="0"/>
              </a:rPr>
              <a:t>1500</a:t>
            </a:r>
            <a:r>
              <a:rPr lang="ru-RU" sz="2400" kern="1200" dirty="0">
                <a:solidFill>
                  <a:srgbClr val="FFFFFF"/>
                </a:solidFill>
                <a:latin typeface="Montserrat" panose="020B0604020202020204" charset="0"/>
                <a:ea typeface="+mn-ea"/>
                <a:cs typeface="Montserrat" panose="020B0604020202020204" charset="0"/>
              </a:rPr>
              <a:t>+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51708" y="2088976"/>
            <a:ext cx="4032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buClr>
                <a:srgbClr val="FF6D00"/>
              </a:buClr>
              <a:buSzPts val="2400"/>
            </a:pPr>
            <a:r>
              <a:rPr lang="ru-RU" sz="2400" b="1" kern="1200" dirty="0">
                <a:solidFill>
                  <a:srgbClr val="FFFFFF"/>
                </a:solidFill>
                <a:latin typeface="Montserrat" panose="020B0604020202020204" charset="0"/>
                <a:ea typeface="Helvetica Neue Light"/>
                <a:cs typeface="Montserrat" panose="020B0604020202020204" charset="0"/>
                <a:sym typeface="Helvetica Neue Light"/>
              </a:rPr>
              <a:t>200</a:t>
            </a:r>
            <a:r>
              <a:rPr lang="ru-RU" sz="2400" kern="1200" dirty="0">
                <a:solidFill>
                  <a:srgbClr val="FFFFFF"/>
                </a:solidFill>
                <a:latin typeface="Montserrat" panose="020B0604020202020204" charset="0"/>
                <a:ea typeface="Helvetica Neue Light"/>
                <a:cs typeface="Montserrat" panose="020B0604020202020204" charset="0"/>
                <a:sym typeface="Helvetica Neue Light"/>
              </a:rPr>
              <a:t>+</a:t>
            </a:r>
          </a:p>
          <a:p>
            <a:pPr algn="ctr">
              <a:lnSpc>
                <a:spcPts val="1200"/>
              </a:lnSpc>
              <a:buClr>
                <a:srgbClr val="FF6D00"/>
              </a:buClr>
              <a:buSzPts val="1400"/>
            </a:pPr>
            <a:r>
              <a:rPr lang="ru-RU" sz="1200" kern="1200" dirty="0">
                <a:solidFill>
                  <a:srgbClr val="FFFFFF"/>
                </a:solidFill>
                <a:latin typeface="Montserrat" panose="020B0604020202020204" charset="0"/>
                <a:ea typeface="Helvetica Neue"/>
                <a:cs typeface="Montserrat" panose="020B0604020202020204" charset="0"/>
                <a:sym typeface="Helvetica Neue"/>
              </a:rPr>
              <a:t>городов</a:t>
            </a:r>
            <a:endParaRPr lang="ru-RU" sz="1050" kern="1200" dirty="0">
              <a:solidFill>
                <a:srgbClr val="FFFFFF"/>
              </a:solidFill>
              <a:latin typeface="Montserrat" panose="020B0604020202020204" charset="0"/>
              <a:ea typeface="+mn-ea"/>
              <a:cs typeface="Montserrat" panose="020B060402020202020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28" y="2621887"/>
            <a:ext cx="446489" cy="44648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91" y="3351320"/>
            <a:ext cx="439386" cy="4393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73" y="3901024"/>
            <a:ext cx="962358" cy="63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9957</TotalTime>
  <Words>1037</Words>
  <Application>Microsoft Office PowerPoint</Application>
  <PresentationFormat>Экран (16:9)</PresentationFormat>
  <Paragraphs>350</Paragraphs>
  <Slides>24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40" baseType="lpstr">
      <vt:lpstr>Helvetica Neue</vt:lpstr>
      <vt:lpstr>Montserrat</vt:lpstr>
      <vt:lpstr>Montserrat ExtraBold</vt:lpstr>
      <vt:lpstr>Helvetica Neue Light</vt:lpstr>
      <vt:lpstr>HelveticaNeueCyr-Roman</vt:lpstr>
      <vt:lpstr>Proxima Nova</vt:lpstr>
      <vt:lpstr>Arial</vt:lpstr>
      <vt:lpstr>HelveticaNeueCyr</vt:lpstr>
      <vt:lpstr>微软雅黑</vt:lpstr>
      <vt:lpstr>Montserrat SemiBold</vt:lpstr>
      <vt:lpstr>Calibri</vt:lpstr>
      <vt:lpstr>Open Sans</vt:lpstr>
      <vt:lpstr>宋体</vt:lpstr>
      <vt:lpstr>Calibri Light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Экономический эффект цифровизации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Интегарция с топливными картами</vt:lpstr>
      <vt:lpstr>Презентация PowerPoint</vt:lpstr>
      <vt:lpstr>VideoDrive - контроль действий водителей за рулём</vt:lpstr>
      <vt:lpstr>VideoDrive - пример оснащения</vt:lpstr>
      <vt:lpstr>Презентация PowerPoint</vt:lpstr>
      <vt:lpstr>Презентация PowerPoint</vt:lpstr>
      <vt:lpstr>Решение: контроль электротранспорта</vt:lpstr>
      <vt:lpstr>Решение: Контроль наличия штрафов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Транспортная телематика / IoT 2022</dc:title>
  <dc:subject/>
  <dc:creator>ra3auu</dc:creator>
  <cp:keywords/>
  <dc:description/>
  <cp:lastModifiedBy>Учетная запись Майкрософт</cp:lastModifiedBy>
  <cp:revision>330</cp:revision>
  <cp:lastPrinted>2023-06-28T07:25:34Z</cp:lastPrinted>
  <dcterms:modified xsi:type="dcterms:W3CDTF">2024-06-14T10:12:07Z</dcterms:modified>
  <cp:category/>
</cp:coreProperties>
</file>