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316" r:id="rId3"/>
    <p:sldId id="284" r:id="rId4"/>
    <p:sldId id="272" r:id="rId5"/>
    <p:sldId id="307" r:id="rId6"/>
    <p:sldId id="273" r:id="rId7"/>
    <p:sldId id="1742" r:id="rId8"/>
    <p:sldId id="1743" r:id="rId9"/>
    <p:sldId id="315" r:id="rId10"/>
    <p:sldId id="276" r:id="rId11"/>
  </p:sldIdLst>
  <p:sldSz cx="12192000" cy="6858000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2047" userDrawn="1">
          <p15:clr>
            <a:srgbClr val="A4A3A4"/>
          </p15:clr>
        </p15:guide>
        <p15:guide id="14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8CBAD"/>
    <a:srgbClr val="9DC3E6"/>
    <a:srgbClr val="7496D2"/>
    <a:srgbClr val="DAE3F3"/>
    <a:srgbClr val="D6EDE3"/>
    <a:srgbClr val="E2F0D9"/>
    <a:srgbClr val="DAE8F6"/>
    <a:srgbClr val="FFFFFF"/>
    <a:srgbClr val="ED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60"/>
      </p:cViewPr>
      <p:guideLst>
        <p:guide orient="horz" pos="2047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9F-4C0D-819B-405AC3B2FA0F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B9F-4C0D-819B-405AC3B2F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Лист1!$C$51:$C$55</c:f>
              <c:strCache>
                <c:ptCount val="5"/>
                <c:pt idx="0">
                  <c:v>до 10 лет</c:v>
                </c:pt>
                <c:pt idx="1">
                  <c:v>10-20 лет</c:v>
                </c:pt>
                <c:pt idx="2">
                  <c:v>21-30 лет</c:v>
                </c:pt>
                <c:pt idx="3">
                  <c:v>31-40 лет</c:v>
                </c:pt>
                <c:pt idx="4">
                  <c:v>свыше 40 лет</c:v>
                </c:pt>
              </c:strCache>
            </c:strRef>
          </c:cat>
          <c:val>
            <c:numRef>
              <c:f>Лист1!$D$51:$D$55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F-4C0D-819B-405AC3B2FA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67817135"/>
        <c:axId val="764456719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ysClr val="windowText" lastClr="000000">
                  <a:lumMod val="25000"/>
                  <a:lumOff val="75000"/>
                  <a:alpha val="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0000000000001E-2"/>
                  <c:y val="-0.26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F-4C0D-819B-405AC3B2FA0F}"/>
                </c:ext>
              </c:extLst>
            </c:dLbl>
            <c:dLbl>
              <c:idx val="1"/>
              <c:layout>
                <c:manualLayout>
                  <c:x val="-3.888888888888889E-2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9F-4C0D-819B-405AC3B2FA0F}"/>
                </c:ext>
              </c:extLst>
            </c:dLbl>
            <c:dLbl>
              <c:idx val="2"/>
              <c:layout>
                <c:manualLayout>
                  <c:x val="-3.6111111111111108E-2"/>
                  <c:y val="-0.4074074074074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9F-4C0D-819B-405AC3B2FA0F}"/>
                </c:ext>
              </c:extLst>
            </c:dLbl>
            <c:dLbl>
              <c:idx val="3"/>
              <c:layout>
                <c:manualLayout>
                  <c:x val="-4.7222222222222221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9F-4C0D-819B-405AC3B2FA0F}"/>
                </c:ext>
              </c:extLst>
            </c:dLbl>
            <c:dLbl>
              <c:idx val="4"/>
              <c:layout>
                <c:manualLayout>
                  <c:x val="-3.3333333333333437E-2"/>
                  <c:y val="-0.5416666666666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9F-4C0D-819B-405AC3B2F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Лист1!$C$51:$C$55</c:f>
              <c:strCache>
                <c:ptCount val="5"/>
                <c:pt idx="0">
                  <c:v>до 10 лет</c:v>
                </c:pt>
                <c:pt idx="1">
                  <c:v>10-20 лет</c:v>
                </c:pt>
                <c:pt idx="2">
                  <c:v>21-30 лет</c:v>
                </c:pt>
                <c:pt idx="3">
                  <c:v>31-40 лет</c:v>
                </c:pt>
                <c:pt idx="4">
                  <c:v>свыше 40 лет</c:v>
                </c:pt>
              </c:strCache>
            </c:strRef>
          </c:cat>
          <c:val>
            <c:numRef>
              <c:f>Лист1!$E$51:$E$55</c:f>
              <c:numCache>
                <c:formatCode>0%</c:formatCode>
                <c:ptCount val="5"/>
                <c:pt idx="0">
                  <c:v>0.1891891891891892</c:v>
                </c:pt>
                <c:pt idx="1">
                  <c:v>0.10810810810810811</c:v>
                </c:pt>
                <c:pt idx="2">
                  <c:v>0.27027027027027029</c:v>
                </c:pt>
                <c:pt idx="3">
                  <c:v>0.10810810810810811</c:v>
                </c:pt>
                <c:pt idx="4">
                  <c:v>0.32432432432432434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9F-4C0D-819B-405AC3B2FA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525727"/>
        <c:axId val="311200191"/>
      </c:lineChart>
      <c:catAx>
        <c:axId val="96781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4456719"/>
        <c:crosses val="autoZero"/>
        <c:auto val="1"/>
        <c:lblAlgn val="ctr"/>
        <c:lblOffset val="100"/>
        <c:noMultiLvlLbl val="0"/>
      </c:catAx>
      <c:valAx>
        <c:axId val="764456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7817135"/>
        <c:crosses val="autoZero"/>
        <c:crossBetween val="between"/>
      </c:valAx>
      <c:valAx>
        <c:axId val="311200191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66525727"/>
        <c:crosses val="max"/>
        <c:crossBetween val="between"/>
      </c:valAx>
      <c:catAx>
        <c:axId val="966525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12001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D87A8AA-EBC4-5868-D6CC-C35CDB45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078F56-B52D-2DFF-CF38-4CA9E9D7B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BC05-6724-4715-B45E-35C8AA5E07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1A46B-F6CD-D551-B7B8-F1BCE385E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05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F0B88F-DFCD-5834-C371-5A667214A9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6B65F-7906-4E4E-B2DF-8C29AB21F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98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399D1-6911-45FD-9A5F-93738E6E1B47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AEE5-E239-4E62-820B-F865E265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0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87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</a:t>
            </a:r>
            <a:r>
              <a:rPr lang="ru-RU" sz="18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коллеги! Позвольте вам представить стратегию акционерного общества «Северречфлот» на 2021-2025 годы.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Северречфлот</a:t>
            </a:r>
            <a:r>
              <a:rPr lang="ru-RU" sz="18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крупнейшим оператором пассажирских социально- значимых перевозок в Обь-Иртышском бассейне и занимает основную долю рынка -  более 90%. Кроме того, наше предприятие в 2020 году стало участником нац.проекта  «Производительность труда и поддержка занятости» , в рамках которого был обучен практически весь управленческий состав Общества и реализован проект повышения производительности труда на грузовом причале.</a:t>
            </a:r>
          </a:p>
          <a:p>
            <a:endParaRPr lang="ru-RU" sz="18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2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деятельность Общества – это пассажирские перевозки.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Сегмент рынка в районе Обь-Иртышского бассейна – более 90%.</a:t>
            </a:r>
            <a:r>
              <a:rPr lang="ru-RU" sz="18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Общество осуществляет коммерческую деятельность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 перевозки, погрузо-разгрузочные и другие  виды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3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флот работает начиная с Обской Губы, на реках Обь и Иртыш и заканчивая малыми боковыми реками.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CA47C-F3BB-42F4-A338-D41831D5A2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9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Общество, как и большинство судоходных компаний, испытывает проблему устаревания флота. Если говорить о пассажирском флоте, то на сегодняшний день из 37 эксплуатируемых пассажирских судов 26 выработали свой нормативный срок, 12 судов имеют возраст более 40 лет. Поэтому, начиная с 2017 года для успешного развития судоходства мы постепенно замещаем устаревшие суда новыми, более современными моделями, такими как КС, Валдаи и Метеоры.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CA47C-F3BB-42F4-A338-D41831D5A2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7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55BB-D2F0-7051-4B2E-453C93F6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F315F3-B0DC-5A5F-F9F0-927185A60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3D6A278-CB7B-1F18-E2A2-EDDAA6E45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 концу 2025 года при оптимистичном сценарии,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производственные показатели вырастут почти в 1,5 раза: пассажиропоток – до 445 тыс. человек, грузовые перевозки – до 293 тыс. тонн, ПРР – до 680 тыс. тонн, а чистая прибыль – до 48 млн. руб. И будет заменено 11 пассажирских теплоходов на социально-значимых маршрутах.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55BB-D2F0-7051-4B2E-453C93F6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F315F3-B0DC-5A5F-F9F0-927185A60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3D6A278-CB7B-1F18-E2A2-EDDAA6E45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 концу 2025 года при оптимистичном сценарии,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производственные показатели вырастут почти в 1,5 раза: пассажиропоток – до 445 тыс. человек, грузовые перевозки – до 293 тыс. тонн, ПРР – до 680 тыс. тонн, а чистая прибыль – до 48 млн. руб. И будет заменено 11 пассажирских теплоходов на социально-значимых маршрутах.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55BB-D2F0-7051-4B2E-453C93F6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F315F3-B0DC-5A5F-F9F0-927185A60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3D6A278-CB7B-1F18-E2A2-EDDAA6E45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 концу 2025 года при оптимистичном сценарии,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 производственные показатели вырастут почти в 1,5 раза: пассажиропоток – до 445 тыс. человек, грузовые перевозки – до 293 тыс. тонн, ПРР – до 680 тыс. тонн, а чистая прибыль – до 48 млн. руб. И будет заменено 11 пассажирских теплоходов на социально-значимых маршрутах.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7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CA47C-F3BB-42F4-A338-D41831D5A2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0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/>
          </p:cNvSpPr>
          <p:nvPr>
            <p:ph type="pic" sz="quarter" idx="10"/>
          </p:nvPr>
        </p:nvSpPr>
        <p:spPr>
          <a:xfrm>
            <a:off x="5448300" y="0"/>
            <a:ext cx="6743700" cy="4953000"/>
          </a:xfrm>
          <a:custGeom>
            <a:avLst/>
            <a:gdLst>
              <a:gd name="connsiteX0" fmla="*/ 0 w 6743700"/>
              <a:gd name="connsiteY0" fmla="*/ 2533652 h 4953000"/>
              <a:gd name="connsiteX1" fmla="*/ 2559050 w 6743700"/>
              <a:gd name="connsiteY1" fmla="*/ 2533652 h 4953000"/>
              <a:gd name="connsiteX2" fmla="*/ 1298000 w 6743700"/>
              <a:gd name="connsiteY2" fmla="*/ 4953000 h 4953000"/>
              <a:gd name="connsiteX3" fmla="*/ 1248350 w 6743700"/>
              <a:gd name="connsiteY3" fmla="*/ 4953000 h 4953000"/>
              <a:gd name="connsiteX4" fmla="*/ 0 w 6743700"/>
              <a:gd name="connsiteY4" fmla="*/ 2558017 h 4953000"/>
              <a:gd name="connsiteX5" fmla="*/ 5473700 w 6743700"/>
              <a:gd name="connsiteY5" fmla="*/ 2533650 h 4953000"/>
              <a:gd name="connsiteX6" fmla="*/ 6743700 w 6743700"/>
              <a:gd name="connsiteY6" fmla="*/ 2533650 h 4953000"/>
              <a:gd name="connsiteX7" fmla="*/ 6743700 w 6743700"/>
              <a:gd name="connsiteY7" fmla="*/ 4953000 h 4953000"/>
              <a:gd name="connsiteX8" fmla="*/ 6734751 w 6743700"/>
              <a:gd name="connsiteY8" fmla="*/ 4953000 h 4953000"/>
              <a:gd name="connsiteX9" fmla="*/ 5378450 w 6743700"/>
              <a:gd name="connsiteY9" fmla="*/ 2533650 h 4953000"/>
              <a:gd name="connsiteX10" fmla="*/ 6639502 w 6743700"/>
              <a:gd name="connsiteY10" fmla="*/ 4953000 h 4953000"/>
              <a:gd name="connsiteX11" fmla="*/ 4117398 w 6743700"/>
              <a:gd name="connsiteY11" fmla="*/ 4953000 h 4953000"/>
              <a:gd name="connsiteX12" fmla="*/ 2730500 w 6743700"/>
              <a:gd name="connsiteY12" fmla="*/ 2533650 h 4953000"/>
              <a:gd name="connsiteX13" fmla="*/ 5302250 w 6743700"/>
              <a:gd name="connsiteY13" fmla="*/ 2533650 h 4953000"/>
              <a:gd name="connsiteX14" fmla="*/ 4041198 w 6743700"/>
              <a:gd name="connsiteY14" fmla="*/ 4953000 h 4953000"/>
              <a:gd name="connsiteX15" fmla="*/ 3991552 w 6743700"/>
              <a:gd name="connsiteY15" fmla="*/ 4953000 h 4953000"/>
              <a:gd name="connsiteX16" fmla="*/ 2635250 w 6743700"/>
              <a:gd name="connsiteY16" fmla="*/ 2533650 h 4953000"/>
              <a:gd name="connsiteX17" fmla="*/ 3896302 w 6743700"/>
              <a:gd name="connsiteY17" fmla="*/ 4953000 h 4953000"/>
              <a:gd name="connsiteX18" fmla="*/ 1374199 w 6743700"/>
              <a:gd name="connsiteY18" fmla="*/ 4953000 h 4953000"/>
              <a:gd name="connsiteX19" fmla="*/ 6743700 w 6743700"/>
              <a:gd name="connsiteY19" fmla="*/ 30457 h 4953000"/>
              <a:gd name="connsiteX20" fmla="*/ 6743700 w 6743700"/>
              <a:gd name="connsiteY20" fmla="*/ 2466975 h 4953000"/>
              <a:gd name="connsiteX21" fmla="*/ 5473700 w 6743700"/>
              <a:gd name="connsiteY21" fmla="*/ 2466975 h 4953000"/>
              <a:gd name="connsiteX22" fmla="*/ 4111625 w 6743700"/>
              <a:gd name="connsiteY22" fmla="*/ 0 h 4953000"/>
              <a:gd name="connsiteX23" fmla="*/ 6683375 w 6743700"/>
              <a:gd name="connsiteY23" fmla="*/ 0 h 4953000"/>
              <a:gd name="connsiteX24" fmla="*/ 5397500 w 6743700"/>
              <a:gd name="connsiteY24" fmla="*/ 2466975 h 4953000"/>
              <a:gd name="connsiteX25" fmla="*/ 4016375 w 6743700"/>
              <a:gd name="connsiteY25" fmla="*/ 0 h 4953000"/>
              <a:gd name="connsiteX26" fmla="*/ 5302250 w 6743700"/>
              <a:gd name="connsiteY26" fmla="*/ 2466975 h 4953000"/>
              <a:gd name="connsiteX27" fmla="*/ 2730500 w 6743700"/>
              <a:gd name="connsiteY27" fmla="*/ 2466975 h 4953000"/>
              <a:gd name="connsiteX28" fmla="*/ 1368425 w 6743700"/>
              <a:gd name="connsiteY28" fmla="*/ 0 h 4953000"/>
              <a:gd name="connsiteX29" fmla="*/ 3940175 w 6743700"/>
              <a:gd name="connsiteY29" fmla="*/ 0 h 4953000"/>
              <a:gd name="connsiteX30" fmla="*/ 2654300 w 6743700"/>
              <a:gd name="connsiteY30" fmla="*/ 2466975 h 4953000"/>
              <a:gd name="connsiteX31" fmla="*/ 1273175 w 6743700"/>
              <a:gd name="connsiteY31" fmla="*/ 0 h 4953000"/>
              <a:gd name="connsiteX32" fmla="*/ 2559050 w 6743700"/>
              <a:gd name="connsiteY32" fmla="*/ 2466975 h 4953000"/>
              <a:gd name="connsiteX33" fmla="*/ 0 w 6743700"/>
              <a:gd name="connsiteY33" fmla="*/ 2466975 h 4953000"/>
              <a:gd name="connsiteX34" fmla="*/ 0 w 6743700"/>
              <a:gd name="connsiteY34" fmla="*/ 244261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43700" h="4953000">
                <a:moveTo>
                  <a:pt x="0" y="2533652"/>
                </a:moveTo>
                <a:lnTo>
                  <a:pt x="2559050" y="2533652"/>
                </a:lnTo>
                <a:lnTo>
                  <a:pt x="1298000" y="4953000"/>
                </a:lnTo>
                <a:lnTo>
                  <a:pt x="1248350" y="4953000"/>
                </a:lnTo>
                <a:lnTo>
                  <a:pt x="0" y="2558017"/>
                </a:lnTo>
                <a:close/>
                <a:moveTo>
                  <a:pt x="5473700" y="2533650"/>
                </a:moveTo>
                <a:lnTo>
                  <a:pt x="6743700" y="2533650"/>
                </a:lnTo>
                <a:lnTo>
                  <a:pt x="6743700" y="4953000"/>
                </a:lnTo>
                <a:lnTo>
                  <a:pt x="6734751" y="4953000"/>
                </a:lnTo>
                <a:close/>
                <a:moveTo>
                  <a:pt x="5378450" y="2533650"/>
                </a:moveTo>
                <a:lnTo>
                  <a:pt x="6639502" y="4953000"/>
                </a:lnTo>
                <a:lnTo>
                  <a:pt x="4117398" y="4953000"/>
                </a:lnTo>
                <a:close/>
                <a:moveTo>
                  <a:pt x="2730500" y="2533650"/>
                </a:moveTo>
                <a:lnTo>
                  <a:pt x="5302250" y="2533650"/>
                </a:lnTo>
                <a:lnTo>
                  <a:pt x="4041198" y="4953000"/>
                </a:lnTo>
                <a:lnTo>
                  <a:pt x="3991552" y="4953000"/>
                </a:lnTo>
                <a:close/>
                <a:moveTo>
                  <a:pt x="2635250" y="2533650"/>
                </a:moveTo>
                <a:lnTo>
                  <a:pt x="3896302" y="4953000"/>
                </a:lnTo>
                <a:lnTo>
                  <a:pt x="1374199" y="4953000"/>
                </a:lnTo>
                <a:close/>
                <a:moveTo>
                  <a:pt x="6743700" y="30457"/>
                </a:moveTo>
                <a:lnTo>
                  <a:pt x="6743700" y="2466975"/>
                </a:lnTo>
                <a:lnTo>
                  <a:pt x="5473700" y="2466975"/>
                </a:lnTo>
                <a:close/>
                <a:moveTo>
                  <a:pt x="4111625" y="0"/>
                </a:moveTo>
                <a:lnTo>
                  <a:pt x="6683375" y="0"/>
                </a:lnTo>
                <a:lnTo>
                  <a:pt x="5397500" y="2466975"/>
                </a:lnTo>
                <a:close/>
                <a:moveTo>
                  <a:pt x="4016375" y="0"/>
                </a:moveTo>
                <a:lnTo>
                  <a:pt x="5302250" y="2466975"/>
                </a:lnTo>
                <a:lnTo>
                  <a:pt x="2730500" y="2466975"/>
                </a:lnTo>
                <a:close/>
                <a:moveTo>
                  <a:pt x="1368425" y="0"/>
                </a:moveTo>
                <a:lnTo>
                  <a:pt x="3940175" y="0"/>
                </a:lnTo>
                <a:lnTo>
                  <a:pt x="2654300" y="2466975"/>
                </a:lnTo>
                <a:close/>
                <a:moveTo>
                  <a:pt x="1273175" y="0"/>
                </a:moveTo>
                <a:lnTo>
                  <a:pt x="2559050" y="2466975"/>
                </a:lnTo>
                <a:lnTo>
                  <a:pt x="0" y="2466975"/>
                </a:lnTo>
                <a:lnTo>
                  <a:pt x="0" y="24426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0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812-7BD3-4D95-A2AB-5E7C53DF0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5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8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Рисунок 44"/>
          <p:cNvSpPr>
            <a:spLocks noGrp="1"/>
          </p:cNvSpPr>
          <p:nvPr>
            <p:ph type="pic" sz="quarter" idx="10"/>
          </p:nvPr>
        </p:nvSpPr>
        <p:spPr>
          <a:xfrm>
            <a:off x="4723184" y="-116114"/>
            <a:ext cx="7584931" cy="7046686"/>
          </a:xfrm>
          <a:custGeom>
            <a:avLst/>
            <a:gdLst>
              <a:gd name="connsiteX0" fmla="*/ 3647189 w 7584931"/>
              <a:gd name="connsiteY0" fmla="*/ 5087440 h 7046686"/>
              <a:gd name="connsiteX1" fmla="*/ 4065581 w 7584931"/>
              <a:gd name="connsiteY1" fmla="*/ 5183990 h 7046686"/>
              <a:gd name="connsiteX2" fmla="*/ 4603412 w 7584931"/>
              <a:gd name="connsiteY2" fmla="*/ 6615499 h 7046686"/>
              <a:gd name="connsiteX3" fmla="*/ 4407741 w 7584931"/>
              <a:gd name="connsiteY3" fmla="*/ 7046686 h 7046686"/>
              <a:gd name="connsiteX4" fmla="*/ 2089066 w 7584931"/>
              <a:gd name="connsiteY4" fmla="*/ 7046686 h 7046686"/>
              <a:gd name="connsiteX5" fmla="*/ 2089629 w 7584931"/>
              <a:gd name="connsiteY5" fmla="*/ 7039216 h 7046686"/>
              <a:gd name="connsiteX6" fmla="*/ 2178236 w 7584931"/>
              <a:gd name="connsiteY6" fmla="*/ 6726316 h 7046686"/>
              <a:gd name="connsiteX7" fmla="*/ 2634072 w 7584931"/>
              <a:gd name="connsiteY7" fmla="*/ 5721820 h 7046686"/>
              <a:gd name="connsiteX8" fmla="*/ 3647189 w 7584931"/>
              <a:gd name="connsiteY8" fmla="*/ 5087440 h 7046686"/>
              <a:gd name="connsiteX9" fmla="*/ 5205767 w 7584931"/>
              <a:gd name="connsiteY9" fmla="*/ 1714371 h 7046686"/>
              <a:gd name="connsiteX10" fmla="*/ 5624159 w 7584931"/>
              <a:gd name="connsiteY10" fmla="*/ 1810921 h 7046686"/>
              <a:gd name="connsiteX11" fmla="*/ 6161990 w 7584931"/>
              <a:gd name="connsiteY11" fmla="*/ 3242430 h 7046686"/>
              <a:gd name="connsiteX12" fmla="*/ 5520219 w 7584931"/>
              <a:gd name="connsiteY12" fmla="*/ 4656655 h 7046686"/>
              <a:gd name="connsiteX13" fmla="*/ 4088710 w 7584931"/>
              <a:gd name="connsiteY13" fmla="*/ 5194485 h 7046686"/>
              <a:gd name="connsiteX14" fmla="*/ 3550880 w 7584931"/>
              <a:gd name="connsiteY14" fmla="*/ 3762976 h 7046686"/>
              <a:gd name="connsiteX15" fmla="*/ 4192650 w 7584931"/>
              <a:gd name="connsiteY15" fmla="*/ 2348751 h 7046686"/>
              <a:gd name="connsiteX16" fmla="*/ 5205767 w 7584931"/>
              <a:gd name="connsiteY16" fmla="*/ 1714371 h 7046686"/>
              <a:gd name="connsiteX17" fmla="*/ 7584931 w 7584931"/>
              <a:gd name="connsiteY17" fmla="*/ 993381 h 7046686"/>
              <a:gd name="connsiteX18" fmla="*/ 7584931 w 7584931"/>
              <a:gd name="connsiteY18" fmla="*/ 4070617 h 7046686"/>
              <a:gd name="connsiteX19" fmla="*/ 7507336 w 7584931"/>
              <a:gd name="connsiteY19" fmla="*/ 4070739 h 7046686"/>
              <a:gd name="connsiteX20" fmla="*/ 7211683 w 7584931"/>
              <a:gd name="connsiteY20" fmla="*/ 4015484 h 7046686"/>
              <a:gd name="connsiteX21" fmla="*/ 7108704 w 7584931"/>
              <a:gd name="connsiteY21" fmla="*/ 3974883 h 7046686"/>
              <a:gd name="connsiteX22" fmla="*/ 7207070 w 7584931"/>
              <a:gd name="connsiteY22" fmla="*/ 4025652 h 7046686"/>
              <a:gd name="connsiteX23" fmla="*/ 7565473 w 7584931"/>
              <a:gd name="connsiteY23" fmla="*/ 4365391 h 7046686"/>
              <a:gd name="connsiteX24" fmla="*/ 7584931 w 7584931"/>
              <a:gd name="connsiteY24" fmla="*/ 4398173 h 7046686"/>
              <a:gd name="connsiteX25" fmla="*/ 7584931 w 7584931"/>
              <a:gd name="connsiteY25" fmla="*/ 5542132 h 7046686"/>
              <a:gd name="connsiteX26" fmla="*/ 6902170 w 7584931"/>
              <a:gd name="connsiteY26" fmla="*/ 7046686 h 7046686"/>
              <a:gd name="connsiteX27" fmla="*/ 4527283 w 7584931"/>
              <a:gd name="connsiteY27" fmla="*/ 7046686 h 7046686"/>
              <a:gd name="connsiteX28" fmla="*/ 5677191 w 7584931"/>
              <a:gd name="connsiteY28" fmla="*/ 4512711 h 7046686"/>
              <a:gd name="connsiteX29" fmla="*/ 7005716 w 7584931"/>
              <a:gd name="connsiteY29" fmla="*/ 3934278 h 7046686"/>
              <a:gd name="connsiteX30" fmla="*/ 7108697 w 7584931"/>
              <a:gd name="connsiteY30" fmla="*/ 3974880 h 7046686"/>
              <a:gd name="connsiteX31" fmla="*/ 7010330 w 7584931"/>
              <a:gd name="connsiteY31" fmla="*/ 3924111 h 7046686"/>
              <a:gd name="connsiteX32" fmla="*/ 6570870 w 7584931"/>
              <a:gd name="connsiteY32" fmla="*/ 2543372 h 7046686"/>
              <a:gd name="connsiteX33" fmla="*/ 7026706 w 7584931"/>
              <a:gd name="connsiteY33" fmla="*/ 1538876 h 7046686"/>
              <a:gd name="connsiteX34" fmla="*/ 7535789 w 7584931"/>
              <a:gd name="connsiteY34" fmla="*/ 1014571 h 7046686"/>
              <a:gd name="connsiteX35" fmla="*/ 4883882 w 7584931"/>
              <a:gd name="connsiteY35" fmla="*/ 0 h 7046686"/>
              <a:gd name="connsiteX36" fmla="*/ 4900926 w 7584931"/>
              <a:gd name="connsiteY36" fmla="*/ 77653 h 7046686"/>
              <a:gd name="connsiteX37" fmla="*/ 4819261 w 7584931"/>
              <a:gd name="connsiteY37" fmla="*/ 704504 h 7046686"/>
              <a:gd name="connsiteX38" fmla="*/ 4363424 w 7584931"/>
              <a:gd name="connsiteY38" fmla="*/ 1709000 h 7046686"/>
              <a:gd name="connsiteX39" fmla="*/ 3139438 w 7584931"/>
              <a:gd name="connsiteY39" fmla="*/ 2316880 h 7046686"/>
              <a:gd name="connsiteX40" fmla="*/ 2931916 w 7584931"/>
              <a:gd name="connsiteY40" fmla="*/ 2246831 h 7046686"/>
              <a:gd name="connsiteX41" fmla="*/ 3121282 w 7584931"/>
              <a:gd name="connsiteY41" fmla="*/ 2356889 h 7046686"/>
              <a:gd name="connsiteX42" fmla="*/ 3469746 w 7584931"/>
              <a:gd name="connsiteY42" fmla="*/ 3678339 h 7046686"/>
              <a:gd name="connsiteX43" fmla="*/ 2066250 w 7584931"/>
              <a:gd name="connsiteY43" fmla="*/ 6771129 h 7046686"/>
              <a:gd name="connsiteX44" fmla="*/ 1889104 w 7584931"/>
              <a:gd name="connsiteY44" fmla="*/ 7043850 h 7046686"/>
              <a:gd name="connsiteX45" fmla="*/ 1886318 w 7584931"/>
              <a:gd name="connsiteY45" fmla="*/ 7046686 h 7046686"/>
              <a:gd name="connsiteX46" fmla="*/ 277420 w 7584931"/>
              <a:gd name="connsiteY46" fmla="*/ 7046686 h 7046686"/>
              <a:gd name="connsiteX47" fmla="*/ 219320 w 7584931"/>
              <a:gd name="connsiteY47" fmla="*/ 6977125 h 7046686"/>
              <a:gd name="connsiteX48" fmla="*/ 96910 w 7584931"/>
              <a:gd name="connsiteY48" fmla="*/ 5877450 h 7046686"/>
              <a:gd name="connsiteX49" fmla="*/ 1500406 w 7584931"/>
              <a:gd name="connsiteY49" fmla="*/ 2784660 h 7046686"/>
              <a:gd name="connsiteX50" fmla="*/ 2724391 w 7584931"/>
              <a:gd name="connsiteY50" fmla="*/ 2176781 h 7046686"/>
              <a:gd name="connsiteX51" fmla="*/ 2931914 w 7584931"/>
              <a:gd name="connsiteY51" fmla="*/ 2246830 h 7046686"/>
              <a:gd name="connsiteX52" fmla="*/ 2742547 w 7584931"/>
              <a:gd name="connsiteY52" fmla="*/ 2136772 h 7046686"/>
              <a:gd name="connsiteX53" fmla="*/ 2394085 w 7584931"/>
              <a:gd name="connsiteY53" fmla="*/ 815322 h 7046686"/>
              <a:gd name="connsiteX54" fmla="*/ 2764074 w 7584931"/>
              <a:gd name="connsiteY54" fmla="*/ 0 h 7046686"/>
              <a:gd name="connsiteX55" fmla="*/ 5230614 w 7584931"/>
              <a:gd name="connsiteY55" fmla="*/ 0 h 7046686"/>
              <a:gd name="connsiteX56" fmla="*/ 7309538 w 7584931"/>
              <a:gd name="connsiteY56" fmla="*/ 0 h 7046686"/>
              <a:gd name="connsiteX57" fmla="*/ 7319839 w 7584931"/>
              <a:gd name="connsiteY57" fmla="*/ 31969 h 7046686"/>
              <a:gd name="connsiteX58" fmla="*/ 7260458 w 7584931"/>
              <a:gd name="connsiteY58" fmla="*/ 760346 h 7046686"/>
              <a:gd name="connsiteX59" fmla="*/ 7032539 w 7584931"/>
              <a:gd name="connsiteY59" fmla="*/ 1262594 h 7046686"/>
              <a:gd name="connsiteX60" fmla="*/ 5601030 w 7584931"/>
              <a:gd name="connsiteY60" fmla="*/ 1800425 h 7046686"/>
              <a:gd name="connsiteX61" fmla="*/ 5063200 w 7584931"/>
              <a:gd name="connsiteY61" fmla="*/ 368916 h 704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584931" h="7046686">
                <a:moveTo>
                  <a:pt x="3647189" y="5087440"/>
                </a:moveTo>
                <a:cubicBezTo>
                  <a:pt x="3787604" y="5091071"/>
                  <a:pt x="3929627" y="5122294"/>
                  <a:pt x="4065581" y="5183990"/>
                </a:cubicBezTo>
                <a:cubicBezTo>
                  <a:pt x="4609399" y="5430772"/>
                  <a:pt x="4850194" y="6071681"/>
                  <a:pt x="4603412" y="6615499"/>
                </a:cubicBezTo>
                <a:lnTo>
                  <a:pt x="4407741" y="7046686"/>
                </a:lnTo>
                <a:lnTo>
                  <a:pt x="2089066" y="7046686"/>
                </a:lnTo>
                <a:lnTo>
                  <a:pt x="2089629" y="7039216"/>
                </a:lnTo>
                <a:cubicBezTo>
                  <a:pt x="2102834" y="6933661"/>
                  <a:pt x="2131964" y="6828282"/>
                  <a:pt x="2178236" y="6726316"/>
                </a:cubicBezTo>
                <a:lnTo>
                  <a:pt x="2634072" y="5721820"/>
                </a:lnTo>
                <a:cubicBezTo>
                  <a:pt x="2819159" y="5313956"/>
                  <a:pt x="3225942" y="5076543"/>
                  <a:pt x="3647189" y="5087440"/>
                </a:cubicBezTo>
                <a:close/>
                <a:moveTo>
                  <a:pt x="5205767" y="1714371"/>
                </a:moveTo>
                <a:cubicBezTo>
                  <a:pt x="5346182" y="1718003"/>
                  <a:pt x="5488205" y="1749225"/>
                  <a:pt x="5624159" y="1810921"/>
                </a:cubicBezTo>
                <a:cubicBezTo>
                  <a:pt x="6167977" y="2057703"/>
                  <a:pt x="6408772" y="2698612"/>
                  <a:pt x="6161990" y="3242430"/>
                </a:cubicBezTo>
                <a:lnTo>
                  <a:pt x="5520219" y="4656655"/>
                </a:lnTo>
                <a:cubicBezTo>
                  <a:pt x="5273437" y="5200473"/>
                  <a:pt x="4632528" y="5441268"/>
                  <a:pt x="4088710" y="5194485"/>
                </a:cubicBezTo>
                <a:cubicBezTo>
                  <a:pt x="3544893" y="4947703"/>
                  <a:pt x="3304098" y="4306794"/>
                  <a:pt x="3550880" y="3762976"/>
                </a:cubicBezTo>
                <a:lnTo>
                  <a:pt x="4192650" y="2348751"/>
                </a:lnTo>
                <a:cubicBezTo>
                  <a:pt x="4377737" y="1940887"/>
                  <a:pt x="4784520" y="1703475"/>
                  <a:pt x="5205767" y="1714371"/>
                </a:cubicBezTo>
                <a:close/>
                <a:moveTo>
                  <a:pt x="7584931" y="993381"/>
                </a:moveTo>
                <a:lnTo>
                  <a:pt x="7584931" y="4070617"/>
                </a:lnTo>
                <a:lnTo>
                  <a:pt x="7507336" y="4070739"/>
                </a:lnTo>
                <a:cubicBezTo>
                  <a:pt x="7408512" y="4066362"/>
                  <a:pt x="7309072" y="4048278"/>
                  <a:pt x="7211683" y="4015484"/>
                </a:cubicBezTo>
                <a:lnTo>
                  <a:pt x="7108704" y="3974883"/>
                </a:lnTo>
                <a:lnTo>
                  <a:pt x="7207070" y="4025652"/>
                </a:lnTo>
                <a:cubicBezTo>
                  <a:pt x="7355082" y="4111823"/>
                  <a:pt x="7476097" y="4229186"/>
                  <a:pt x="7565473" y="4365391"/>
                </a:cubicBezTo>
                <a:lnTo>
                  <a:pt x="7584931" y="4398173"/>
                </a:lnTo>
                <a:lnTo>
                  <a:pt x="7584931" y="5542132"/>
                </a:lnTo>
                <a:lnTo>
                  <a:pt x="6902170" y="7046686"/>
                </a:lnTo>
                <a:lnTo>
                  <a:pt x="4527283" y="7046686"/>
                </a:lnTo>
                <a:lnTo>
                  <a:pt x="5677191" y="4512711"/>
                </a:lnTo>
                <a:cubicBezTo>
                  <a:pt x="5908549" y="4002882"/>
                  <a:pt x="6486308" y="3759382"/>
                  <a:pt x="7005716" y="3934278"/>
                </a:cubicBezTo>
                <a:lnTo>
                  <a:pt x="7108697" y="3974880"/>
                </a:lnTo>
                <a:lnTo>
                  <a:pt x="7010330" y="3924111"/>
                </a:lnTo>
                <a:cubicBezTo>
                  <a:pt x="6536687" y="3648365"/>
                  <a:pt x="6339511" y="3053202"/>
                  <a:pt x="6570870" y="2543372"/>
                </a:cubicBezTo>
                <a:lnTo>
                  <a:pt x="7026706" y="1538876"/>
                </a:lnTo>
                <a:cubicBezTo>
                  <a:pt x="7134674" y="1300956"/>
                  <a:pt x="7318079" y="1121036"/>
                  <a:pt x="7535789" y="1014571"/>
                </a:cubicBezTo>
                <a:close/>
                <a:moveTo>
                  <a:pt x="4883882" y="0"/>
                </a:moveTo>
                <a:lnTo>
                  <a:pt x="4900926" y="77653"/>
                </a:lnTo>
                <a:cubicBezTo>
                  <a:pt x="4935782" y="282988"/>
                  <a:pt x="4911804" y="500573"/>
                  <a:pt x="4819261" y="704504"/>
                </a:cubicBezTo>
                <a:lnTo>
                  <a:pt x="4363424" y="1709000"/>
                </a:lnTo>
                <a:cubicBezTo>
                  <a:pt x="4147489" y="2184841"/>
                  <a:pt x="3629802" y="2428680"/>
                  <a:pt x="3139438" y="2316880"/>
                </a:cubicBezTo>
                <a:lnTo>
                  <a:pt x="2931916" y="2246831"/>
                </a:lnTo>
                <a:lnTo>
                  <a:pt x="3121282" y="2356889"/>
                </a:lnTo>
                <a:cubicBezTo>
                  <a:pt x="3528314" y="2652324"/>
                  <a:pt x="3685680" y="3202499"/>
                  <a:pt x="3469746" y="3678339"/>
                </a:cubicBezTo>
                <a:lnTo>
                  <a:pt x="2066250" y="6771129"/>
                </a:lnTo>
                <a:cubicBezTo>
                  <a:pt x="2019978" y="6873095"/>
                  <a:pt x="1959850" y="6964407"/>
                  <a:pt x="1889104" y="7043850"/>
                </a:cubicBezTo>
                <a:lnTo>
                  <a:pt x="1886318" y="7046686"/>
                </a:lnTo>
                <a:lnTo>
                  <a:pt x="277420" y="7046686"/>
                </a:lnTo>
                <a:lnTo>
                  <a:pt x="219320" y="6977125"/>
                </a:lnTo>
                <a:cubicBezTo>
                  <a:pt x="-11959" y="6671090"/>
                  <a:pt x="-72753" y="6251326"/>
                  <a:pt x="96910" y="5877450"/>
                </a:cubicBezTo>
                <a:lnTo>
                  <a:pt x="1500406" y="2784660"/>
                </a:lnTo>
                <a:cubicBezTo>
                  <a:pt x="1716341" y="2308820"/>
                  <a:pt x="2234028" y="2064982"/>
                  <a:pt x="2724391" y="2176781"/>
                </a:cubicBezTo>
                <a:lnTo>
                  <a:pt x="2931914" y="2246830"/>
                </a:lnTo>
                <a:lnTo>
                  <a:pt x="2742547" y="2136772"/>
                </a:lnTo>
                <a:cubicBezTo>
                  <a:pt x="2335517" y="1841338"/>
                  <a:pt x="2178150" y="1291162"/>
                  <a:pt x="2394085" y="815322"/>
                </a:cubicBezTo>
                <a:lnTo>
                  <a:pt x="2764074" y="0"/>
                </a:lnTo>
                <a:close/>
                <a:moveTo>
                  <a:pt x="5230614" y="0"/>
                </a:moveTo>
                <a:lnTo>
                  <a:pt x="7309538" y="0"/>
                </a:lnTo>
                <a:lnTo>
                  <a:pt x="7319839" y="31969"/>
                </a:lnTo>
                <a:cubicBezTo>
                  <a:pt x="7383068" y="265922"/>
                  <a:pt x="7368425" y="522426"/>
                  <a:pt x="7260458" y="760346"/>
                </a:cubicBezTo>
                <a:lnTo>
                  <a:pt x="7032539" y="1262594"/>
                </a:lnTo>
                <a:cubicBezTo>
                  <a:pt x="6785757" y="1806411"/>
                  <a:pt x="6144848" y="2047207"/>
                  <a:pt x="5601030" y="1800425"/>
                </a:cubicBezTo>
                <a:cubicBezTo>
                  <a:pt x="5057212" y="1553642"/>
                  <a:pt x="4816418" y="912732"/>
                  <a:pt x="5063200" y="36891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33B780-BBB7-1B7F-0217-1F2AA6DFB21D}"/>
              </a:ext>
            </a:extLst>
          </p:cNvPr>
          <p:cNvSpPr/>
          <p:nvPr userDrawn="1"/>
        </p:nvSpPr>
        <p:spPr>
          <a:xfrm>
            <a:off x="138000" y="135000"/>
            <a:ext cx="11916000" cy="658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6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2A023858-8C2E-9993-27FF-ED65BF93F63D}"/>
              </a:ext>
            </a:extLst>
          </p:cNvPr>
          <p:cNvSpPr txBox="1">
            <a:spLocks/>
          </p:cNvSpPr>
          <p:nvPr/>
        </p:nvSpPr>
        <p:spPr>
          <a:xfrm>
            <a:off x="434693" y="1872837"/>
            <a:ext cx="3416063" cy="15983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Концепция развития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АО «Северречфлот»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2025 года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9117"/>
            <a:ext cx="3824400" cy="18263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E3694A-0B59-FA0C-6C9E-77E99374D693}"/>
              </a:ext>
            </a:extLst>
          </p:cNvPr>
          <p:cNvSpPr/>
          <p:nvPr/>
        </p:nvSpPr>
        <p:spPr>
          <a:xfrm>
            <a:off x="138000" y="135000"/>
            <a:ext cx="11916000" cy="658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D6581-F998-4F12-5885-2B96001EDD3D}"/>
              </a:ext>
            </a:extLst>
          </p:cNvPr>
          <p:cNvSpPr txBox="1"/>
          <p:nvPr/>
        </p:nvSpPr>
        <p:spPr>
          <a:xfrm>
            <a:off x="1073426" y="3139759"/>
            <a:ext cx="9978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скоростных судов для осуществления пассажирских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на внутренних водных путях на примере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«Северречфлот»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B2A07-3CFD-CB2C-C0E6-CC8C9023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145722"/>
            <a:ext cx="542591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3018" y="3185247"/>
            <a:ext cx="3837910" cy="47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>
            <a:spLocks/>
          </p:cNvSpPr>
          <p:nvPr/>
        </p:nvSpPr>
        <p:spPr>
          <a:xfrm>
            <a:off x="89400" y="72000"/>
            <a:ext cx="12013200" cy="6714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54A12-55E8-D375-B851-D366CE5E4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73E90-7B2A-4B1B-8CB6-60E79D09F311}" type="slidenum">
              <a:rPr lang="ru-RU" smtClean="0"/>
              <a:pPr/>
              <a:t>10</a:t>
            </a:fld>
            <a:endParaRPr lang="ru-RU" dirty="0">
              <a:solidFill>
                <a:schemeClr val="tx1">
                  <a:tint val="75000"/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7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24443" y="260981"/>
            <a:ext cx="11559570" cy="525713"/>
            <a:chOff x="-116502" y="2806876"/>
            <a:chExt cx="11461396" cy="5257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116502" y="2806876"/>
              <a:ext cx="11461396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252555" y="2810169"/>
              <a:ext cx="10905269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Северречфлот - это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 flipH="1">
            <a:off x="3261673" y="980388"/>
            <a:ext cx="8521832" cy="1715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98312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1674" y="1118712"/>
            <a:ext cx="57299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98312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Крупнейший оператор пассажирских социально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значимых перевозок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территории Западной Сибири – Ханты-Мансийского и Ямало-Ненецкого автономных округов (доля рынка -  более 90%)</a:t>
            </a:r>
          </a:p>
        </p:txBody>
      </p:sp>
      <p:sp>
        <p:nvSpPr>
          <p:cNvPr id="18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24444" y="981661"/>
            <a:ext cx="2801558" cy="171567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60" y="1068147"/>
            <a:ext cx="267986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Лидер отрасли в сегменте пассажирских перевозок на протяжении 3-х лет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24443" y="2986200"/>
            <a:ext cx="2801559" cy="1115946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985" y="2993208"/>
            <a:ext cx="233106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2200" b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национального проекта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261673" y="2973767"/>
            <a:ext cx="8521832" cy="112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200000"/>
              </a:lnSpc>
              <a:spcBef>
                <a:spcPct val="40000"/>
              </a:spcBef>
              <a:spcAft>
                <a:spcPct val="0"/>
              </a:spcAft>
              <a:buClr>
                <a:srgbClr val="98312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718" y="3027944"/>
            <a:ext cx="6071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 национального проекта «Производительность труда и поддержка занятости»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августа 2020 года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232952" y="4392280"/>
            <a:ext cx="2793051" cy="1933106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951" y="4698335"/>
            <a:ext cx="2649051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Содействует возрождению российского судостроения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3261673" y="4379848"/>
            <a:ext cx="8521832" cy="1945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983120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718" y="4505975"/>
            <a:ext cx="60712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Первый в России заказчик модернизированных теплоходов  нового проекта «Метеор»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Ханты-Мансийский автономный округ – первый регион, в котором будут эксплуатироваться суда нового поколения на подводных крыльях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921" y="4609707"/>
            <a:ext cx="2359583" cy="1288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3920" y="3205113"/>
            <a:ext cx="2359584" cy="7021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920" y="1414021"/>
            <a:ext cx="2350158" cy="11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7013" y="254802"/>
            <a:ext cx="11621344" cy="525713"/>
            <a:chOff x="0" y="2806876"/>
            <a:chExt cx="11408056" cy="525713"/>
          </a:xfrm>
          <a:noFill/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14489" y="2832539"/>
              <a:ext cx="11293567" cy="4743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890101" y="4862636"/>
            <a:ext cx="9383000" cy="136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Другие виды деятельности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(добыча и реализация песка, ответственное хранение грузов, межнавигационный отстой судов, сдача в аренду имущества, гостиница «Ассоль»)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9" y="4862636"/>
            <a:ext cx="1404742" cy="909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93" y="3429000"/>
            <a:ext cx="803978" cy="782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93" y="1312359"/>
            <a:ext cx="904875" cy="1133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0101" y="1168155"/>
            <a:ext cx="9648307" cy="213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Пассажирские перевозки</a:t>
            </a:r>
          </a:p>
          <a:p>
            <a:pPr lvl="0" algn="just">
              <a:lnSpc>
                <a:spcPct val="130000"/>
              </a:lnSpc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(37 регулярных маршрутов в границах двух субъектов РФ (Югра и Ямал),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протяженностью от 80 до 600 км для 110 населенных пунктов малочисленных и крупных городов,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8-9 тысяч рейсов в год, ежегодная перевозка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300-4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 тысяч пассажиров)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0101" y="3532459"/>
            <a:ext cx="5977455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Перевозка грузов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(до 200 тонн ежегодно)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4ED8D63E-71F7-0D1F-6154-EF938257BCC0}"/>
              </a:ext>
            </a:extLst>
          </p:cNvPr>
          <p:cNvSpPr>
            <a:spLocks/>
          </p:cNvSpPr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303">
              <a:buClrTx/>
            </a:pPr>
            <a:endParaRPr lang="ru-RU" sz="1983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28CAFAE4-3669-66EA-70A6-0175953D007B}"/>
              </a:ext>
            </a:extLst>
          </p:cNvPr>
          <p:cNvSpPr txBox="1"/>
          <p:nvPr/>
        </p:nvSpPr>
        <p:spPr>
          <a:xfrm>
            <a:off x="343643" y="287551"/>
            <a:ext cx="11504715" cy="4743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Виды деятельности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131EF19-4146-18F9-B761-EB19A831B1D9}"/>
              </a:ext>
            </a:extLst>
          </p:cNvPr>
          <p:cNvGrpSpPr/>
          <p:nvPr/>
        </p:nvGrpSpPr>
        <p:grpSpPr>
          <a:xfrm>
            <a:off x="227012" y="261888"/>
            <a:ext cx="11621346" cy="525713"/>
            <a:chOff x="0" y="2806876"/>
            <a:chExt cx="11408057" cy="525713"/>
          </a:xfrm>
        </p:grpSpPr>
        <p:sp>
          <p:nvSpPr>
            <p:cNvPr id="16" name="Скругленный прямоугольник 12">
              <a:extLst>
                <a:ext uri="{FF2B5EF4-FFF2-40B4-BE49-F238E27FC236}">
                  <a16:creationId xmlns:a16="http://schemas.microsoft.com/office/drawing/2014/main" id="{B739E3C2-01C5-CBB2-26D4-586FEBC22D21}"/>
                </a:ext>
              </a:extLst>
            </p:cNvPr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Скругленный прямоугольник 4">
              <a:extLst>
                <a:ext uri="{FF2B5EF4-FFF2-40B4-BE49-F238E27FC236}">
                  <a16:creationId xmlns:a16="http://schemas.microsoft.com/office/drawing/2014/main" id="{2E6C1687-F1B9-DA88-5212-8C25A84E080D}"/>
                </a:ext>
              </a:extLst>
            </p:cNvPr>
            <p:cNvSpPr txBox="1"/>
            <p:nvPr/>
          </p:nvSpPr>
          <p:spPr>
            <a:xfrm>
              <a:off x="114490" y="2832539"/>
              <a:ext cx="11293567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lang="ru-RU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 деятельности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95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">
            <a:extLst>
              <a:ext uri="{FF2B5EF4-FFF2-40B4-BE49-F238E27FC236}">
                <a16:creationId xmlns:a16="http://schemas.microsoft.com/office/drawing/2014/main" id="{FFFDE347-9808-4B10-927B-C605C22979B8}"/>
              </a:ext>
            </a:extLst>
          </p:cNvPr>
          <p:cNvSpPr/>
          <p:nvPr/>
        </p:nvSpPr>
        <p:spPr>
          <a:xfrm>
            <a:off x="-359797" y="1343353"/>
            <a:ext cx="13078868" cy="4608127"/>
          </a:xfrm>
          <a:custGeom>
            <a:avLst/>
            <a:gdLst>
              <a:gd name="connsiteX0" fmla="*/ 7870302 w 8007080"/>
              <a:gd name="connsiteY0" fmla="*/ 2506719 h 5870617"/>
              <a:gd name="connsiteX1" fmla="*/ 7118462 w 8007080"/>
              <a:gd name="connsiteY1" fmla="*/ 1399279 h 5870617"/>
              <a:gd name="connsiteX2" fmla="*/ 4293982 w 8007080"/>
              <a:gd name="connsiteY2" fmla="*/ 210559 h 5870617"/>
              <a:gd name="connsiteX3" fmla="*/ 819262 w 8007080"/>
              <a:gd name="connsiteY3" fmla="*/ 515359 h 5870617"/>
              <a:gd name="connsiteX4" fmla="*/ 301102 w 8007080"/>
              <a:gd name="connsiteY4" fmla="*/ 5127999 h 5870617"/>
              <a:gd name="connsiteX5" fmla="*/ 4700382 w 8007080"/>
              <a:gd name="connsiteY5" fmla="*/ 5605519 h 5870617"/>
              <a:gd name="connsiteX6" fmla="*/ 7870302 w 8007080"/>
              <a:gd name="connsiteY6" fmla="*/ 2506719 h 5870617"/>
              <a:gd name="connsiteX0" fmla="*/ 7870302 w 7870302"/>
              <a:gd name="connsiteY0" fmla="*/ 2576786 h 5940684"/>
              <a:gd name="connsiteX1" fmla="*/ 4293982 w 7870302"/>
              <a:gd name="connsiteY1" fmla="*/ 280626 h 5940684"/>
              <a:gd name="connsiteX2" fmla="*/ 819262 w 7870302"/>
              <a:gd name="connsiteY2" fmla="*/ 585426 h 5940684"/>
              <a:gd name="connsiteX3" fmla="*/ 301102 w 7870302"/>
              <a:gd name="connsiteY3" fmla="*/ 5198066 h 5940684"/>
              <a:gd name="connsiteX4" fmla="*/ 4700382 w 7870302"/>
              <a:gd name="connsiteY4" fmla="*/ 5675586 h 5940684"/>
              <a:gd name="connsiteX5" fmla="*/ 7870302 w 7870302"/>
              <a:gd name="connsiteY5" fmla="*/ 2576786 h 5940684"/>
              <a:gd name="connsiteX0" fmla="*/ 7829662 w 7829662"/>
              <a:gd name="connsiteY0" fmla="*/ 2869257 h 5938987"/>
              <a:gd name="connsiteX1" fmla="*/ 4293982 w 7829662"/>
              <a:gd name="connsiteY1" fmla="*/ 298777 h 5938987"/>
              <a:gd name="connsiteX2" fmla="*/ 819262 w 7829662"/>
              <a:gd name="connsiteY2" fmla="*/ 603577 h 5938987"/>
              <a:gd name="connsiteX3" fmla="*/ 301102 w 7829662"/>
              <a:gd name="connsiteY3" fmla="*/ 5216217 h 5938987"/>
              <a:gd name="connsiteX4" fmla="*/ 4700382 w 7829662"/>
              <a:gd name="connsiteY4" fmla="*/ 5693737 h 5938987"/>
              <a:gd name="connsiteX5" fmla="*/ 7829662 w 7829662"/>
              <a:gd name="connsiteY5" fmla="*/ 2869257 h 5938987"/>
              <a:gd name="connsiteX0" fmla="*/ 7829662 w 7834948"/>
              <a:gd name="connsiteY0" fmla="*/ 2869257 h 5938987"/>
              <a:gd name="connsiteX1" fmla="*/ 4293982 w 7834948"/>
              <a:gd name="connsiteY1" fmla="*/ 298777 h 5938987"/>
              <a:gd name="connsiteX2" fmla="*/ 819262 w 7834948"/>
              <a:gd name="connsiteY2" fmla="*/ 603577 h 5938987"/>
              <a:gd name="connsiteX3" fmla="*/ 301102 w 7834948"/>
              <a:gd name="connsiteY3" fmla="*/ 5216217 h 5938987"/>
              <a:gd name="connsiteX4" fmla="*/ 4700382 w 7834948"/>
              <a:gd name="connsiteY4" fmla="*/ 5693737 h 5938987"/>
              <a:gd name="connsiteX5" fmla="*/ 7829662 w 7834948"/>
              <a:gd name="connsiteY5" fmla="*/ 2869257 h 593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4948" h="5938987">
                <a:moveTo>
                  <a:pt x="7829662" y="2869257"/>
                </a:moveTo>
                <a:cubicBezTo>
                  <a:pt x="7965129" y="1594177"/>
                  <a:pt x="5462382" y="676390"/>
                  <a:pt x="4293982" y="298777"/>
                </a:cubicBezTo>
                <a:cubicBezTo>
                  <a:pt x="3125582" y="-78836"/>
                  <a:pt x="1484742" y="-215996"/>
                  <a:pt x="819262" y="603577"/>
                </a:cubicBezTo>
                <a:cubicBezTo>
                  <a:pt x="153782" y="1423150"/>
                  <a:pt x="-345751" y="4367857"/>
                  <a:pt x="301102" y="5216217"/>
                </a:cubicBezTo>
                <a:cubicBezTo>
                  <a:pt x="947955" y="6064577"/>
                  <a:pt x="3445622" y="6084897"/>
                  <a:pt x="4700382" y="5693737"/>
                </a:cubicBezTo>
                <a:cubicBezTo>
                  <a:pt x="5955142" y="5302577"/>
                  <a:pt x="7694195" y="4144337"/>
                  <a:pt x="7829662" y="2869257"/>
                </a:cubicBezTo>
                <a:close/>
              </a:path>
            </a:pathLst>
          </a:custGeom>
          <a:gradFill>
            <a:gsLst>
              <a:gs pos="0">
                <a:srgbClr val="3B5CFF">
                  <a:alpha val="1000"/>
                </a:srgbClr>
              </a:gs>
              <a:gs pos="100000">
                <a:srgbClr val="39AAC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grpSp>
        <p:nvGrpSpPr>
          <p:cNvPr id="15" name="Рисунок 243">
            <a:extLst>
              <a:ext uri="{FF2B5EF4-FFF2-40B4-BE49-F238E27FC236}">
                <a16:creationId xmlns:a16="http://schemas.microsoft.com/office/drawing/2014/main" id="{6D238C6C-7141-4573-BCB5-B884707CEB8E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528700" y="3546661"/>
            <a:ext cx="1873813" cy="1106597"/>
            <a:chOff x="5657850" y="3171825"/>
            <a:chExt cx="877728" cy="518350"/>
          </a:xfrm>
          <a:noFill/>
        </p:grpSpPr>
        <p:sp>
          <p:nvSpPr>
            <p:cNvPr id="16" name="Полилиния: фигура 117">
              <a:extLst>
                <a:ext uri="{FF2B5EF4-FFF2-40B4-BE49-F238E27FC236}">
                  <a16:creationId xmlns:a16="http://schemas.microsoft.com/office/drawing/2014/main" id="{982817C9-7B21-42E7-BCA7-0A55927672B9}"/>
                </a:ext>
              </a:extLst>
            </p:cNvPr>
            <p:cNvSpPr/>
            <p:nvPr/>
          </p:nvSpPr>
          <p:spPr>
            <a:xfrm>
              <a:off x="6410229" y="3468433"/>
              <a:ext cx="27527" cy="67436"/>
            </a:xfrm>
            <a:custGeom>
              <a:avLst/>
              <a:gdLst>
                <a:gd name="connsiteX0" fmla="*/ 0 w 27527"/>
                <a:gd name="connsiteY0" fmla="*/ 0 h 67436"/>
                <a:gd name="connsiteX1" fmla="*/ 27527 w 27527"/>
                <a:gd name="connsiteY1" fmla="*/ 67437 h 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27" h="67436">
                  <a:moveTo>
                    <a:pt x="0" y="0"/>
                  </a:moveTo>
                  <a:lnTo>
                    <a:pt x="27527" y="67437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17" name="Полилиния: фигура 118">
              <a:extLst>
                <a:ext uri="{FF2B5EF4-FFF2-40B4-BE49-F238E27FC236}">
                  <a16:creationId xmlns:a16="http://schemas.microsoft.com/office/drawing/2014/main" id="{E7D0C8CD-9ADA-4CB1-B5A9-ABAF75628DBC}"/>
                </a:ext>
              </a:extLst>
            </p:cNvPr>
            <p:cNvSpPr/>
            <p:nvPr/>
          </p:nvSpPr>
          <p:spPr>
            <a:xfrm>
              <a:off x="6304407" y="3468433"/>
              <a:ext cx="27622" cy="67436"/>
            </a:xfrm>
            <a:custGeom>
              <a:avLst/>
              <a:gdLst>
                <a:gd name="connsiteX0" fmla="*/ 0 w 27622"/>
                <a:gd name="connsiteY0" fmla="*/ 0 h 67436"/>
                <a:gd name="connsiteX1" fmla="*/ 27622 w 27622"/>
                <a:gd name="connsiteY1" fmla="*/ 67437 h 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" h="67436">
                  <a:moveTo>
                    <a:pt x="0" y="0"/>
                  </a:moveTo>
                  <a:lnTo>
                    <a:pt x="27622" y="67437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18" name="Полилиния: фигура 119">
              <a:extLst>
                <a:ext uri="{FF2B5EF4-FFF2-40B4-BE49-F238E27FC236}">
                  <a16:creationId xmlns:a16="http://schemas.microsoft.com/office/drawing/2014/main" id="{C225015B-9E57-450B-B649-8C16F98554A9}"/>
                </a:ext>
              </a:extLst>
            </p:cNvPr>
            <p:cNvSpPr/>
            <p:nvPr/>
          </p:nvSpPr>
          <p:spPr>
            <a:xfrm>
              <a:off x="6175343" y="3468338"/>
              <a:ext cx="32384" cy="71056"/>
            </a:xfrm>
            <a:custGeom>
              <a:avLst/>
              <a:gdLst>
                <a:gd name="connsiteX0" fmla="*/ 0 w 32384"/>
                <a:gd name="connsiteY0" fmla="*/ 0 h 71056"/>
                <a:gd name="connsiteX1" fmla="*/ 32385 w 32384"/>
                <a:gd name="connsiteY1" fmla="*/ 71057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4" h="71056">
                  <a:moveTo>
                    <a:pt x="0" y="0"/>
                  </a:moveTo>
                  <a:lnTo>
                    <a:pt x="32385" y="71057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19" name="Полилиния: фигура 120">
              <a:extLst>
                <a:ext uri="{FF2B5EF4-FFF2-40B4-BE49-F238E27FC236}">
                  <a16:creationId xmlns:a16="http://schemas.microsoft.com/office/drawing/2014/main" id="{5885B3E8-7247-48F6-BE93-ECA508E5C5E6}"/>
                </a:ext>
              </a:extLst>
            </p:cNvPr>
            <p:cNvSpPr/>
            <p:nvPr/>
          </p:nvSpPr>
          <p:spPr>
            <a:xfrm>
              <a:off x="5685567" y="3468338"/>
              <a:ext cx="141827" cy="118014"/>
            </a:xfrm>
            <a:custGeom>
              <a:avLst/>
              <a:gdLst>
                <a:gd name="connsiteX0" fmla="*/ 0 w 141827"/>
                <a:gd name="connsiteY0" fmla="*/ 118015 h 118014"/>
                <a:gd name="connsiteX1" fmla="*/ 1619 w 141827"/>
                <a:gd name="connsiteY1" fmla="*/ 111919 h 118014"/>
                <a:gd name="connsiteX2" fmla="*/ 9525 w 141827"/>
                <a:gd name="connsiteY2" fmla="*/ 81820 h 118014"/>
                <a:gd name="connsiteX3" fmla="*/ 106394 w 141827"/>
                <a:gd name="connsiteY3" fmla="*/ 81820 h 118014"/>
                <a:gd name="connsiteX4" fmla="*/ 141827 w 141827"/>
                <a:gd name="connsiteY4" fmla="*/ 0 h 1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27" h="118014">
                  <a:moveTo>
                    <a:pt x="0" y="118015"/>
                  </a:moveTo>
                  <a:lnTo>
                    <a:pt x="1619" y="111919"/>
                  </a:lnTo>
                  <a:lnTo>
                    <a:pt x="9525" y="81820"/>
                  </a:lnTo>
                  <a:lnTo>
                    <a:pt x="106394" y="81820"/>
                  </a:lnTo>
                  <a:lnTo>
                    <a:pt x="141827" y="0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0" name="Полилиния: фигура 121">
              <a:extLst>
                <a:ext uri="{FF2B5EF4-FFF2-40B4-BE49-F238E27FC236}">
                  <a16:creationId xmlns:a16="http://schemas.microsoft.com/office/drawing/2014/main" id="{8C136FE5-B920-4AE2-BCAB-58E777C5C573}"/>
                </a:ext>
              </a:extLst>
            </p:cNvPr>
            <p:cNvSpPr/>
            <p:nvPr/>
          </p:nvSpPr>
          <p:spPr>
            <a:xfrm>
              <a:off x="5842634" y="3509295"/>
              <a:ext cx="93916" cy="73152"/>
            </a:xfrm>
            <a:custGeom>
              <a:avLst/>
              <a:gdLst>
                <a:gd name="connsiteX0" fmla="*/ 0 w 93916"/>
                <a:gd name="connsiteY0" fmla="*/ 73152 h 73152"/>
                <a:gd name="connsiteX1" fmla="*/ 0 w 93916"/>
                <a:gd name="connsiteY1" fmla="*/ 11430 h 73152"/>
                <a:gd name="connsiteX2" fmla="*/ 15526 w 93916"/>
                <a:gd name="connsiteY2" fmla="*/ 0 h 73152"/>
                <a:gd name="connsiteX3" fmla="*/ 78296 w 93916"/>
                <a:gd name="connsiteY3" fmla="*/ 0 h 73152"/>
                <a:gd name="connsiteX4" fmla="*/ 93917 w 93916"/>
                <a:gd name="connsiteY4" fmla="*/ 11430 h 73152"/>
                <a:gd name="connsiteX5" fmla="*/ 93917 w 93916"/>
                <a:gd name="connsiteY5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16" h="73152">
                  <a:moveTo>
                    <a:pt x="0" y="73152"/>
                  </a:moveTo>
                  <a:lnTo>
                    <a:pt x="0" y="11430"/>
                  </a:lnTo>
                  <a:cubicBezTo>
                    <a:pt x="0" y="5144"/>
                    <a:pt x="6953" y="0"/>
                    <a:pt x="15526" y="0"/>
                  </a:cubicBezTo>
                  <a:lnTo>
                    <a:pt x="78296" y="0"/>
                  </a:lnTo>
                  <a:cubicBezTo>
                    <a:pt x="86868" y="0"/>
                    <a:pt x="93917" y="5144"/>
                    <a:pt x="93917" y="11430"/>
                  </a:cubicBezTo>
                  <a:lnTo>
                    <a:pt x="93917" y="73152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1" name="Полилиния: фигура 122">
              <a:extLst>
                <a:ext uri="{FF2B5EF4-FFF2-40B4-BE49-F238E27FC236}">
                  <a16:creationId xmlns:a16="http://schemas.microsoft.com/office/drawing/2014/main" id="{E60E5791-E8F4-42DC-B51F-0003AEE8A5F7}"/>
                </a:ext>
              </a:extLst>
            </p:cNvPr>
            <p:cNvSpPr/>
            <p:nvPr/>
          </p:nvSpPr>
          <p:spPr>
            <a:xfrm>
              <a:off x="5983223" y="3509771"/>
              <a:ext cx="93916" cy="72675"/>
            </a:xfrm>
            <a:custGeom>
              <a:avLst/>
              <a:gdLst>
                <a:gd name="connsiteX0" fmla="*/ 0 w 93916"/>
                <a:gd name="connsiteY0" fmla="*/ 72676 h 72675"/>
                <a:gd name="connsiteX1" fmla="*/ 0 w 93916"/>
                <a:gd name="connsiteY1" fmla="*/ 11525 h 72675"/>
                <a:gd name="connsiteX2" fmla="*/ 15526 w 93916"/>
                <a:gd name="connsiteY2" fmla="*/ 0 h 72675"/>
                <a:gd name="connsiteX3" fmla="*/ 78296 w 93916"/>
                <a:gd name="connsiteY3" fmla="*/ 0 h 72675"/>
                <a:gd name="connsiteX4" fmla="*/ 93917 w 93916"/>
                <a:gd name="connsiteY4" fmla="*/ 11525 h 72675"/>
                <a:gd name="connsiteX5" fmla="*/ 93917 w 93916"/>
                <a:gd name="connsiteY5" fmla="*/ 72676 h 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16" h="72675">
                  <a:moveTo>
                    <a:pt x="0" y="72676"/>
                  </a:moveTo>
                  <a:lnTo>
                    <a:pt x="0" y="11525"/>
                  </a:lnTo>
                  <a:cubicBezTo>
                    <a:pt x="0" y="5239"/>
                    <a:pt x="6953" y="0"/>
                    <a:pt x="15526" y="0"/>
                  </a:cubicBezTo>
                  <a:lnTo>
                    <a:pt x="78296" y="0"/>
                  </a:lnTo>
                  <a:cubicBezTo>
                    <a:pt x="86868" y="0"/>
                    <a:pt x="93917" y="5239"/>
                    <a:pt x="93917" y="11525"/>
                  </a:cubicBezTo>
                  <a:lnTo>
                    <a:pt x="93917" y="72676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2" name="Полилиния: фигура 123">
              <a:extLst>
                <a:ext uri="{FF2B5EF4-FFF2-40B4-BE49-F238E27FC236}">
                  <a16:creationId xmlns:a16="http://schemas.microsoft.com/office/drawing/2014/main" id="{6C0136D6-B464-408E-8B3A-EC244E6226DD}"/>
                </a:ext>
              </a:extLst>
            </p:cNvPr>
            <p:cNvSpPr/>
            <p:nvPr/>
          </p:nvSpPr>
          <p:spPr>
            <a:xfrm>
              <a:off x="6047327" y="3303841"/>
              <a:ext cx="27146" cy="70294"/>
            </a:xfrm>
            <a:custGeom>
              <a:avLst/>
              <a:gdLst>
                <a:gd name="connsiteX0" fmla="*/ 27146 w 27146"/>
                <a:gd name="connsiteY0" fmla="*/ 70295 h 70294"/>
                <a:gd name="connsiteX1" fmla="*/ 0 w 27146"/>
                <a:gd name="connsiteY1" fmla="*/ 0 h 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46" h="70294">
                  <a:moveTo>
                    <a:pt x="27146" y="7029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3" name="Полилиния: фигура 124">
              <a:extLst>
                <a:ext uri="{FF2B5EF4-FFF2-40B4-BE49-F238E27FC236}">
                  <a16:creationId xmlns:a16="http://schemas.microsoft.com/office/drawing/2014/main" id="{AD97BD19-E837-4549-B9F2-400D68653FEA}"/>
                </a:ext>
              </a:extLst>
            </p:cNvPr>
            <p:cNvSpPr/>
            <p:nvPr/>
          </p:nvSpPr>
          <p:spPr>
            <a:xfrm>
              <a:off x="6340125" y="3303841"/>
              <a:ext cx="27146" cy="70294"/>
            </a:xfrm>
            <a:custGeom>
              <a:avLst/>
              <a:gdLst>
                <a:gd name="connsiteX0" fmla="*/ 0 w 27146"/>
                <a:gd name="connsiteY0" fmla="*/ 0 h 70294"/>
                <a:gd name="connsiteX1" fmla="*/ 24956 w 27146"/>
                <a:gd name="connsiteY1" fmla="*/ 64865 h 70294"/>
                <a:gd name="connsiteX2" fmla="*/ 27146 w 27146"/>
                <a:gd name="connsiteY2" fmla="*/ 70295 h 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" h="70294">
                  <a:moveTo>
                    <a:pt x="0" y="0"/>
                  </a:moveTo>
                  <a:lnTo>
                    <a:pt x="24956" y="64865"/>
                  </a:lnTo>
                  <a:lnTo>
                    <a:pt x="27146" y="70295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4" name="Полилиния: фигура 125">
              <a:extLst>
                <a:ext uri="{FF2B5EF4-FFF2-40B4-BE49-F238E27FC236}">
                  <a16:creationId xmlns:a16="http://schemas.microsoft.com/office/drawing/2014/main" id="{7E3378EB-8227-4EB5-94B7-FFAB7B2243B5}"/>
                </a:ext>
              </a:extLst>
            </p:cNvPr>
            <p:cNvSpPr/>
            <p:nvPr/>
          </p:nvSpPr>
          <p:spPr>
            <a:xfrm>
              <a:off x="6241351" y="3303841"/>
              <a:ext cx="25050" cy="64865"/>
            </a:xfrm>
            <a:custGeom>
              <a:avLst/>
              <a:gdLst>
                <a:gd name="connsiteX0" fmla="*/ 0 w 25050"/>
                <a:gd name="connsiteY0" fmla="*/ 0 h 64865"/>
                <a:gd name="connsiteX1" fmla="*/ 25051 w 25050"/>
                <a:gd name="connsiteY1" fmla="*/ 64865 h 6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50" h="64865">
                  <a:moveTo>
                    <a:pt x="0" y="0"/>
                  </a:moveTo>
                  <a:lnTo>
                    <a:pt x="25051" y="64865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5" name="Полилиния: фигура 126">
              <a:extLst>
                <a:ext uri="{FF2B5EF4-FFF2-40B4-BE49-F238E27FC236}">
                  <a16:creationId xmlns:a16="http://schemas.microsoft.com/office/drawing/2014/main" id="{DF8CA8CC-2900-4F3B-A7D8-F9B5AF4ED7C3}"/>
                </a:ext>
              </a:extLst>
            </p:cNvPr>
            <p:cNvSpPr/>
            <p:nvPr/>
          </p:nvSpPr>
          <p:spPr>
            <a:xfrm>
              <a:off x="6135528" y="3303841"/>
              <a:ext cx="25050" cy="64865"/>
            </a:xfrm>
            <a:custGeom>
              <a:avLst/>
              <a:gdLst>
                <a:gd name="connsiteX0" fmla="*/ 0 w 25050"/>
                <a:gd name="connsiteY0" fmla="*/ 0 h 64865"/>
                <a:gd name="connsiteX1" fmla="*/ 25051 w 25050"/>
                <a:gd name="connsiteY1" fmla="*/ 64865 h 6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50" h="64865">
                  <a:moveTo>
                    <a:pt x="0" y="0"/>
                  </a:moveTo>
                  <a:lnTo>
                    <a:pt x="25051" y="64865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6" name="Полилиния: фигура 127">
              <a:extLst>
                <a:ext uri="{FF2B5EF4-FFF2-40B4-BE49-F238E27FC236}">
                  <a16:creationId xmlns:a16="http://schemas.microsoft.com/office/drawing/2014/main" id="{496F7401-9E2F-4789-9B5B-3CF86A3925A6}"/>
                </a:ext>
              </a:extLst>
            </p:cNvPr>
            <p:cNvSpPr/>
            <p:nvPr/>
          </p:nvSpPr>
          <p:spPr>
            <a:xfrm>
              <a:off x="5991987" y="3269265"/>
              <a:ext cx="366236" cy="34575"/>
            </a:xfrm>
            <a:custGeom>
              <a:avLst/>
              <a:gdLst>
                <a:gd name="connsiteX0" fmla="*/ 366236 w 366236"/>
                <a:gd name="connsiteY0" fmla="*/ 24194 h 34575"/>
                <a:gd name="connsiteX1" fmla="*/ 355854 w 366236"/>
                <a:gd name="connsiteY1" fmla="*/ 34576 h 34575"/>
                <a:gd name="connsiteX2" fmla="*/ 10858 w 366236"/>
                <a:gd name="connsiteY2" fmla="*/ 34576 h 34575"/>
                <a:gd name="connsiteX3" fmla="*/ 0 w 366236"/>
                <a:gd name="connsiteY3" fmla="*/ 0 h 34575"/>
                <a:gd name="connsiteX4" fmla="*/ 355854 w 366236"/>
                <a:gd name="connsiteY4" fmla="*/ 0 h 34575"/>
                <a:gd name="connsiteX5" fmla="*/ 366236 w 366236"/>
                <a:gd name="connsiteY5" fmla="*/ 10287 h 34575"/>
                <a:gd name="connsiteX6" fmla="*/ 366236 w 366236"/>
                <a:gd name="connsiteY6" fmla="*/ 24194 h 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236" h="34575">
                  <a:moveTo>
                    <a:pt x="366236" y="24194"/>
                  </a:moveTo>
                  <a:cubicBezTo>
                    <a:pt x="366236" y="29909"/>
                    <a:pt x="361569" y="34576"/>
                    <a:pt x="355854" y="34576"/>
                  </a:cubicBezTo>
                  <a:lnTo>
                    <a:pt x="10858" y="34576"/>
                  </a:lnTo>
                  <a:lnTo>
                    <a:pt x="0" y="0"/>
                  </a:lnTo>
                  <a:lnTo>
                    <a:pt x="355854" y="0"/>
                  </a:lnTo>
                  <a:cubicBezTo>
                    <a:pt x="361569" y="0"/>
                    <a:pt x="366236" y="4667"/>
                    <a:pt x="366236" y="10287"/>
                  </a:cubicBezTo>
                  <a:lnTo>
                    <a:pt x="366236" y="24194"/>
                  </a:lnTo>
                  <a:close/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7" name="Полилиния: фигура 128">
              <a:extLst>
                <a:ext uri="{FF2B5EF4-FFF2-40B4-BE49-F238E27FC236}">
                  <a16:creationId xmlns:a16="http://schemas.microsoft.com/office/drawing/2014/main" id="{3B6E49B7-3FB4-4017-A9E9-A4D649894204}"/>
                </a:ext>
              </a:extLst>
            </p:cNvPr>
            <p:cNvSpPr/>
            <p:nvPr/>
          </p:nvSpPr>
          <p:spPr>
            <a:xfrm>
              <a:off x="5725191" y="3303841"/>
              <a:ext cx="722947" cy="164591"/>
            </a:xfrm>
            <a:custGeom>
              <a:avLst/>
              <a:gdLst>
                <a:gd name="connsiteX0" fmla="*/ 722948 w 722947"/>
                <a:gd name="connsiteY0" fmla="*/ 164592 h 164591"/>
                <a:gd name="connsiteX1" fmla="*/ 102108 w 722947"/>
                <a:gd name="connsiteY1" fmla="*/ 164592 h 164591"/>
                <a:gd name="connsiteX2" fmla="*/ 79153 w 722947"/>
                <a:gd name="connsiteY2" fmla="*/ 139732 h 164591"/>
                <a:gd name="connsiteX3" fmla="*/ 74105 w 722947"/>
                <a:gd name="connsiteY3" fmla="*/ 134207 h 164591"/>
                <a:gd name="connsiteX4" fmla="*/ 68390 w 722947"/>
                <a:gd name="connsiteY4" fmla="*/ 128016 h 164591"/>
                <a:gd name="connsiteX5" fmla="*/ 53245 w 722947"/>
                <a:gd name="connsiteY5" fmla="*/ 111538 h 164591"/>
                <a:gd name="connsiteX6" fmla="*/ 24479 w 722947"/>
                <a:gd name="connsiteY6" fmla="*/ 111538 h 164591"/>
                <a:gd name="connsiteX7" fmla="*/ 0 w 722947"/>
                <a:gd name="connsiteY7" fmla="*/ 86773 h 164591"/>
                <a:gd name="connsiteX8" fmla="*/ 0 w 722947"/>
                <a:gd name="connsiteY8" fmla="*/ 9906 h 164591"/>
                <a:gd name="connsiteX9" fmla="*/ 9716 w 722947"/>
                <a:gd name="connsiteY9" fmla="*/ 0 h 164591"/>
                <a:gd name="connsiteX10" fmla="*/ 72200 w 722947"/>
                <a:gd name="connsiteY10" fmla="*/ 0 h 164591"/>
                <a:gd name="connsiteX11" fmla="*/ 79915 w 722947"/>
                <a:gd name="connsiteY11" fmla="*/ 3810 h 164591"/>
                <a:gd name="connsiteX12" fmla="*/ 131255 w 722947"/>
                <a:gd name="connsiteY12" fmla="*/ 70390 h 164591"/>
                <a:gd name="connsiteX13" fmla="*/ 668655 w 722947"/>
                <a:gd name="connsiteY13" fmla="*/ 70390 h 164591"/>
                <a:gd name="connsiteX14" fmla="*/ 692372 w 722947"/>
                <a:gd name="connsiteY14" fmla="*/ 111538 h 164591"/>
                <a:gd name="connsiteX15" fmla="*/ 701897 w 722947"/>
                <a:gd name="connsiteY15" fmla="*/ 128016 h 164591"/>
                <a:gd name="connsiteX16" fmla="*/ 705422 w 722947"/>
                <a:gd name="connsiteY16" fmla="*/ 134207 h 164591"/>
                <a:gd name="connsiteX17" fmla="*/ 708660 w 722947"/>
                <a:gd name="connsiteY17" fmla="*/ 139732 h 164591"/>
                <a:gd name="connsiteX18" fmla="*/ 722948 w 722947"/>
                <a:gd name="connsiteY18" fmla="*/ 164592 h 16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2947" h="164591">
                  <a:moveTo>
                    <a:pt x="722948" y="164592"/>
                  </a:moveTo>
                  <a:lnTo>
                    <a:pt x="102108" y="164592"/>
                  </a:lnTo>
                  <a:lnTo>
                    <a:pt x="79153" y="139732"/>
                  </a:lnTo>
                  <a:lnTo>
                    <a:pt x="74105" y="134207"/>
                  </a:lnTo>
                  <a:lnTo>
                    <a:pt x="68390" y="128016"/>
                  </a:lnTo>
                  <a:lnTo>
                    <a:pt x="53245" y="111538"/>
                  </a:lnTo>
                  <a:lnTo>
                    <a:pt x="24479" y="111538"/>
                  </a:lnTo>
                  <a:cubicBezTo>
                    <a:pt x="10859" y="111538"/>
                    <a:pt x="0" y="100394"/>
                    <a:pt x="0" y="86773"/>
                  </a:cubicBezTo>
                  <a:lnTo>
                    <a:pt x="0" y="9906"/>
                  </a:lnTo>
                  <a:cubicBezTo>
                    <a:pt x="0" y="4382"/>
                    <a:pt x="4286" y="0"/>
                    <a:pt x="9716" y="0"/>
                  </a:cubicBezTo>
                  <a:lnTo>
                    <a:pt x="72200" y="0"/>
                  </a:lnTo>
                  <a:cubicBezTo>
                    <a:pt x="75248" y="0"/>
                    <a:pt x="78010" y="1334"/>
                    <a:pt x="79915" y="3810"/>
                  </a:cubicBezTo>
                  <a:lnTo>
                    <a:pt x="131255" y="70390"/>
                  </a:lnTo>
                  <a:lnTo>
                    <a:pt x="668655" y="70390"/>
                  </a:lnTo>
                  <a:lnTo>
                    <a:pt x="692372" y="111538"/>
                  </a:lnTo>
                  <a:lnTo>
                    <a:pt x="701897" y="128016"/>
                  </a:lnTo>
                  <a:lnTo>
                    <a:pt x="705422" y="134207"/>
                  </a:lnTo>
                  <a:lnTo>
                    <a:pt x="708660" y="139732"/>
                  </a:lnTo>
                  <a:lnTo>
                    <a:pt x="722948" y="164592"/>
                  </a:lnTo>
                  <a:close/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8" name="Полилиния: фигура 129">
              <a:extLst>
                <a:ext uri="{FF2B5EF4-FFF2-40B4-BE49-F238E27FC236}">
                  <a16:creationId xmlns:a16="http://schemas.microsoft.com/office/drawing/2014/main" id="{E9347D5B-4F63-48CA-83A5-EFE485B4DCA5}"/>
                </a:ext>
              </a:extLst>
            </p:cNvPr>
            <p:cNvSpPr/>
            <p:nvPr/>
          </p:nvSpPr>
          <p:spPr>
            <a:xfrm>
              <a:off x="5657850" y="3539299"/>
              <a:ext cx="877728" cy="150875"/>
            </a:xfrm>
            <a:custGeom>
              <a:avLst/>
              <a:gdLst>
                <a:gd name="connsiteX0" fmla="*/ 485394 w 877728"/>
                <a:gd name="connsiteY0" fmla="*/ 95 h 150875"/>
                <a:gd name="connsiteX1" fmla="*/ 453295 w 877728"/>
                <a:gd name="connsiteY1" fmla="*/ 46863 h 150875"/>
                <a:gd name="connsiteX2" fmla="*/ 453295 w 877728"/>
                <a:gd name="connsiteY2" fmla="*/ 46958 h 150875"/>
                <a:gd name="connsiteX3" fmla="*/ 0 w 877728"/>
                <a:gd name="connsiteY3" fmla="*/ 46958 h 150875"/>
                <a:gd name="connsiteX4" fmla="*/ 10859 w 877728"/>
                <a:gd name="connsiteY4" fmla="*/ 124301 h 150875"/>
                <a:gd name="connsiteX5" fmla="*/ 42577 w 877728"/>
                <a:gd name="connsiteY5" fmla="*/ 150876 h 150875"/>
                <a:gd name="connsiteX6" fmla="*/ 756761 w 877728"/>
                <a:gd name="connsiteY6" fmla="*/ 150876 h 150875"/>
                <a:gd name="connsiteX7" fmla="*/ 877729 w 877728"/>
                <a:gd name="connsiteY7" fmla="*/ 0 h 150875"/>
                <a:gd name="connsiteX8" fmla="*/ 485394 w 877728"/>
                <a:gd name="connsiteY8" fmla="*/ 0 h 15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728" h="150875">
                  <a:moveTo>
                    <a:pt x="485394" y="95"/>
                  </a:moveTo>
                  <a:lnTo>
                    <a:pt x="453295" y="46863"/>
                  </a:lnTo>
                  <a:lnTo>
                    <a:pt x="453295" y="46958"/>
                  </a:lnTo>
                  <a:lnTo>
                    <a:pt x="0" y="46958"/>
                  </a:lnTo>
                  <a:lnTo>
                    <a:pt x="10859" y="124301"/>
                  </a:lnTo>
                  <a:cubicBezTo>
                    <a:pt x="10859" y="138970"/>
                    <a:pt x="28004" y="150876"/>
                    <a:pt x="42577" y="150876"/>
                  </a:cubicBezTo>
                  <a:lnTo>
                    <a:pt x="756761" y="150876"/>
                  </a:lnTo>
                  <a:cubicBezTo>
                    <a:pt x="853916" y="150876"/>
                    <a:pt x="867061" y="77248"/>
                    <a:pt x="877729" y="0"/>
                  </a:cubicBezTo>
                  <a:lnTo>
                    <a:pt x="485394" y="0"/>
                  </a:lnTo>
                  <a:close/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29" name="Полилиния: фигура 130">
              <a:extLst>
                <a:ext uri="{FF2B5EF4-FFF2-40B4-BE49-F238E27FC236}">
                  <a16:creationId xmlns:a16="http://schemas.microsoft.com/office/drawing/2014/main" id="{ACCD0EF1-93EB-4BB4-BECA-681237C74F61}"/>
                </a:ext>
              </a:extLst>
            </p:cNvPr>
            <p:cNvSpPr/>
            <p:nvPr/>
          </p:nvSpPr>
          <p:spPr>
            <a:xfrm>
              <a:off x="6410420" y="3559397"/>
              <a:ext cx="55054" cy="55054"/>
            </a:xfrm>
            <a:custGeom>
              <a:avLst/>
              <a:gdLst>
                <a:gd name="connsiteX0" fmla="*/ 55054 w 55054"/>
                <a:gd name="connsiteY0" fmla="*/ 27527 h 55054"/>
                <a:gd name="connsiteX1" fmla="*/ 27527 w 55054"/>
                <a:gd name="connsiteY1" fmla="*/ 55055 h 55054"/>
                <a:gd name="connsiteX2" fmla="*/ 0 w 55054"/>
                <a:gd name="connsiteY2" fmla="*/ 27527 h 55054"/>
                <a:gd name="connsiteX3" fmla="*/ 27527 w 55054"/>
                <a:gd name="connsiteY3" fmla="*/ 0 h 55054"/>
                <a:gd name="connsiteX4" fmla="*/ 55054 w 55054"/>
                <a:gd name="connsiteY4" fmla="*/ 27527 h 5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54" h="55054">
                  <a:moveTo>
                    <a:pt x="55054" y="27527"/>
                  </a:moveTo>
                  <a:cubicBezTo>
                    <a:pt x="55054" y="42767"/>
                    <a:pt x="42672" y="55055"/>
                    <a:pt x="27527" y="55055"/>
                  </a:cubicBezTo>
                  <a:cubicBezTo>
                    <a:pt x="12382" y="55055"/>
                    <a:pt x="0" y="42767"/>
                    <a:pt x="0" y="27527"/>
                  </a:cubicBezTo>
                  <a:cubicBezTo>
                    <a:pt x="0" y="12287"/>
                    <a:pt x="12382" y="0"/>
                    <a:pt x="27527" y="0"/>
                  </a:cubicBezTo>
                  <a:cubicBezTo>
                    <a:pt x="42672" y="0"/>
                    <a:pt x="55054" y="12287"/>
                    <a:pt x="55054" y="27527"/>
                  </a:cubicBezTo>
                  <a:close/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30" name="Полилиния: фигура 131">
              <a:extLst>
                <a:ext uri="{FF2B5EF4-FFF2-40B4-BE49-F238E27FC236}">
                  <a16:creationId xmlns:a16="http://schemas.microsoft.com/office/drawing/2014/main" id="{5F21AC67-C5F4-41F1-94D1-3A8ABA283DA7}"/>
                </a:ext>
              </a:extLst>
            </p:cNvPr>
            <p:cNvSpPr/>
            <p:nvPr/>
          </p:nvSpPr>
          <p:spPr>
            <a:xfrm>
              <a:off x="6077807" y="3171825"/>
              <a:ext cx="89535" cy="94392"/>
            </a:xfrm>
            <a:custGeom>
              <a:avLst/>
              <a:gdLst>
                <a:gd name="connsiteX0" fmla="*/ 23622 w 89535"/>
                <a:gd name="connsiteY0" fmla="*/ 94393 h 94392"/>
                <a:gd name="connsiteX1" fmla="*/ 0 w 89535"/>
                <a:gd name="connsiteY1" fmla="*/ 11811 h 94392"/>
                <a:gd name="connsiteX2" fmla="*/ 42386 w 89535"/>
                <a:gd name="connsiteY2" fmla="*/ 0 h 94392"/>
                <a:gd name="connsiteX3" fmla="*/ 89535 w 89535"/>
                <a:gd name="connsiteY3" fmla="*/ 94393 h 9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" h="94392">
                  <a:moveTo>
                    <a:pt x="23622" y="94393"/>
                  </a:moveTo>
                  <a:lnTo>
                    <a:pt x="0" y="11811"/>
                  </a:lnTo>
                  <a:lnTo>
                    <a:pt x="42386" y="0"/>
                  </a:lnTo>
                  <a:lnTo>
                    <a:pt x="89535" y="94393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  <p:sp>
          <p:nvSpPr>
            <p:cNvPr id="31" name="Полилиния: фигура 132">
              <a:extLst>
                <a:ext uri="{FF2B5EF4-FFF2-40B4-BE49-F238E27FC236}">
                  <a16:creationId xmlns:a16="http://schemas.microsoft.com/office/drawing/2014/main" id="{16861703-5EC7-474E-955E-EDF304AA5217}"/>
                </a:ext>
              </a:extLst>
            </p:cNvPr>
            <p:cNvSpPr/>
            <p:nvPr/>
          </p:nvSpPr>
          <p:spPr>
            <a:xfrm>
              <a:off x="6059519" y="3192399"/>
              <a:ext cx="104679" cy="30099"/>
            </a:xfrm>
            <a:custGeom>
              <a:avLst/>
              <a:gdLst>
                <a:gd name="connsiteX0" fmla="*/ 104680 w 104679"/>
                <a:gd name="connsiteY0" fmla="*/ 0 h 30099"/>
                <a:gd name="connsiteX1" fmla="*/ 0 w 104679"/>
                <a:gd name="connsiteY1" fmla="*/ 30099 h 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679" h="30099">
                  <a:moveTo>
                    <a:pt x="104680" y="0"/>
                  </a:moveTo>
                  <a:lnTo>
                    <a:pt x="0" y="30099"/>
                  </a:lnTo>
                </a:path>
              </a:pathLst>
            </a:custGeom>
            <a:ln w="19050" cap="flat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1"/>
            </a:p>
          </p:txBody>
        </p:sp>
      </p:grpSp>
      <p:sp>
        <p:nvSpPr>
          <p:cNvPr id="32" name="Полилиния: фигура 153">
            <a:extLst>
              <a:ext uri="{FF2B5EF4-FFF2-40B4-BE49-F238E27FC236}">
                <a16:creationId xmlns:a16="http://schemas.microsoft.com/office/drawing/2014/main" id="{D3C65D12-656B-46A1-897E-A61B2D569A0C}"/>
              </a:ext>
            </a:extLst>
          </p:cNvPr>
          <p:cNvSpPr/>
          <p:nvPr/>
        </p:nvSpPr>
        <p:spPr>
          <a:xfrm>
            <a:off x="794837" y="584663"/>
            <a:ext cx="10769600" cy="5521183"/>
          </a:xfrm>
          <a:custGeom>
            <a:avLst/>
            <a:gdLst>
              <a:gd name="connsiteX0" fmla="*/ 682154 w 11035541"/>
              <a:gd name="connsiteY0" fmla="*/ 2936693 h 4503132"/>
              <a:gd name="connsiteX1" fmla="*/ 11594 w 11035541"/>
              <a:gd name="connsiteY1" fmla="*/ 3617413 h 4503132"/>
              <a:gd name="connsiteX2" fmla="*/ 1179994 w 11035541"/>
              <a:gd name="connsiteY2" fmla="*/ 4501333 h 4503132"/>
              <a:gd name="connsiteX3" fmla="*/ 3923194 w 11035541"/>
              <a:gd name="connsiteY3" fmla="*/ 3790133 h 4503132"/>
              <a:gd name="connsiteX4" fmla="*/ 6026314 w 11035541"/>
              <a:gd name="connsiteY4" fmla="*/ 1981653 h 4503132"/>
              <a:gd name="connsiteX5" fmla="*/ 7763674 w 11035541"/>
              <a:gd name="connsiteY5" fmla="*/ 1849573 h 4503132"/>
              <a:gd name="connsiteX6" fmla="*/ 9775354 w 11035541"/>
              <a:gd name="connsiteY6" fmla="*/ 2255973 h 4503132"/>
              <a:gd name="connsiteX7" fmla="*/ 11035194 w 11035541"/>
              <a:gd name="connsiteY7" fmla="*/ 884373 h 4503132"/>
              <a:gd name="connsiteX8" fmla="*/ 9663594 w 11035541"/>
              <a:gd name="connsiteY8" fmla="*/ 453 h 4503132"/>
              <a:gd name="connsiteX9" fmla="*/ 7682394 w 11035541"/>
              <a:gd name="connsiteY9" fmla="*/ 762453 h 4503132"/>
              <a:gd name="connsiteX10" fmla="*/ 6564794 w 11035541"/>
              <a:gd name="connsiteY10" fmla="*/ 681173 h 4503132"/>
              <a:gd name="connsiteX11" fmla="*/ 6564794 w 11035541"/>
              <a:gd name="connsiteY11" fmla="*/ 681173 h 4503132"/>
              <a:gd name="connsiteX0" fmla="*/ 682154 w 11035541"/>
              <a:gd name="connsiteY0" fmla="*/ 2936693 h 4504419"/>
              <a:gd name="connsiteX1" fmla="*/ 11594 w 11035541"/>
              <a:gd name="connsiteY1" fmla="*/ 3617413 h 4504419"/>
              <a:gd name="connsiteX2" fmla="*/ 1179994 w 11035541"/>
              <a:gd name="connsiteY2" fmla="*/ 4501333 h 4504419"/>
              <a:gd name="connsiteX3" fmla="*/ 3923194 w 11035541"/>
              <a:gd name="connsiteY3" fmla="*/ 3790133 h 4504419"/>
              <a:gd name="connsiteX4" fmla="*/ 6026314 w 11035541"/>
              <a:gd name="connsiteY4" fmla="*/ 1981653 h 4504419"/>
              <a:gd name="connsiteX5" fmla="*/ 7763674 w 11035541"/>
              <a:gd name="connsiteY5" fmla="*/ 1849573 h 4504419"/>
              <a:gd name="connsiteX6" fmla="*/ 9775354 w 11035541"/>
              <a:gd name="connsiteY6" fmla="*/ 2255973 h 4504419"/>
              <a:gd name="connsiteX7" fmla="*/ 11035194 w 11035541"/>
              <a:gd name="connsiteY7" fmla="*/ 884373 h 4504419"/>
              <a:gd name="connsiteX8" fmla="*/ 9663594 w 11035541"/>
              <a:gd name="connsiteY8" fmla="*/ 453 h 4504419"/>
              <a:gd name="connsiteX9" fmla="*/ 7682394 w 11035541"/>
              <a:gd name="connsiteY9" fmla="*/ 762453 h 4504419"/>
              <a:gd name="connsiteX10" fmla="*/ 6564794 w 11035541"/>
              <a:gd name="connsiteY10" fmla="*/ 681173 h 4504419"/>
              <a:gd name="connsiteX11" fmla="*/ 6564794 w 11035541"/>
              <a:gd name="connsiteY11" fmla="*/ 681173 h 45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5541" h="4504419">
                <a:moveTo>
                  <a:pt x="682154" y="2936693"/>
                </a:moveTo>
                <a:cubicBezTo>
                  <a:pt x="305387" y="3146666"/>
                  <a:pt x="-71379" y="3356640"/>
                  <a:pt x="11594" y="3617413"/>
                </a:cubicBezTo>
                <a:cubicBezTo>
                  <a:pt x="94567" y="3878186"/>
                  <a:pt x="528061" y="4472546"/>
                  <a:pt x="1179994" y="4501333"/>
                </a:cubicBezTo>
                <a:cubicBezTo>
                  <a:pt x="1831927" y="4530120"/>
                  <a:pt x="3176434" y="4362480"/>
                  <a:pt x="3923194" y="3790133"/>
                </a:cubicBezTo>
                <a:cubicBezTo>
                  <a:pt x="4669954" y="3217786"/>
                  <a:pt x="5386234" y="2305080"/>
                  <a:pt x="6026314" y="1981653"/>
                </a:cubicBezTo>
                <a:cubicBezTo>
                  <a:pt x="6666394" y="1658226"/>
                  <a:pt x="7138834" y="1803853"/>
                  <a:pt x="7763674" y="1849573"/>
                </a:cubicBezTo>
                <a:cubicBezTo>
                  <a:pt x="8388514" y="1895293"/>
                  <a:pt x="9230101" y="2416840"/>
                  <a:pt x="9775354" y="2255973"/>
                </a:cubicBezTo>
                <a:cubicBezTo>
                  <a:pt x="10320607" y="2095106"/>
                  <a:pt x="11053821" y="1260293"/>
                  <a:pt x="11035194" y="884373"/>
                </a:cubicBezTo>
                <a:cubicBezTo>
                  <a:pt x="11016567" y="508453"/>
                  <a:pt x="10222394" y="20773"/>
                  <a:pt x="9663594" y="453"/>
                </a:cubicBezTo>
                <a:cubicBezTo>
                  <a:pt x="9104794" y="-19867"/>
                  <a:pt x="8198861" y="649000"/>
                  <a:pt x="7682394" y="762453"/>
                </a:cubicBezTo>
                <a:cubicBezTo>
                  <a:pt x="7165927" y="875906"/>
                  <a:pt x="6564794" y="681173"/>
                  <a:pt x="6564794" y="681173"/>
                </a:cubicBezTo>
                <a:lnTo>
                  <a:pt x="6564794" y="681173"/>
                </a:lnTo>
              </a:path>
            </a:pathLst>
          </a:custGeom>
          <a:noFill/>
          <a:ln>
            <a:solidFill>
              <a:schemeClr val="tx1"/>
            </a:solidFill>
            <a:prstDash val="lgDash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68441" y="1606550"/>
          <a:ext cx="7337309" cy="4023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18098">
                  <a:extLst>
                    <a:ext uri="{9D8B030D-6E8A-4147-A177-3AD203B41FA5}">
                      <a16:colId xmlns:a16="http://schemas.microsoft.com/office/drawing/2014/main" val="3276055723"/>
                    </a:ext>
                  </a:extLst>
                </a:gridCol>
                <a:gridCol w="5719211">
                  <a:extLst>
                    <a:ext uri="{9D8B030D-6E8A-4147-A177-3AD203B41FA5}">
                      <a16:colId xmlns:a16="http://schemas.microsoft.com/office/drawing/2014/main" val="5081284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Обская губа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от устья р. Обь до п. Новый Порт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631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Обь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устья р. Обь до устья р. Вах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083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Иртыш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Тобольска до устья р. Иртыш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515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Конда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п. Луговое до устья р. Конда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2654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Казым 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г. Белоярский до устья р. Казым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45747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Северная Сосьва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устья р. Ляпин до устья р. С. Сосьва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54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Ляпин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п. Саранпауль до устья р. Ляпин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1787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Назым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п. Кышик до устья р. Назым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260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Вах 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п. Чехломей и п. Корлики до Охтеурской переправы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729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</a:rPr>
                        <a:t>Пур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от п. Н.Уренгой до п. </a:t>
                      </a:r>
                      <a:r>
                        <a:rPr lang="ru-RU" sz="16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Самбург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988477"/>
                  </a:ext>
                </a:extLst>
              </a:tr>
            </a:tbl>
          </a:graphicData>
        </a:graphic>
      </p:graphicFrame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89400" y="72000"/>
            <a:ext cx="12013200" cy="6714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8FE2C-30A2-998F-580D-0E5F26E7CF82}"/>
              </a:ext>
            </a:extLst>
          </p:cNvPr>
          <p:cNvSpPr txBox="1"/>
          <p:nvPr/>
        </p:nvSpPr>
        <p:spPr>
          <a:xfrm>
            <a:off x="820568" y="2036985"/>
            <a:ext cx="197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Магистральные реки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B3A8D-A29D-A1E1-995A-BA7886EA36C6}"/>
              </a:ext>
            </a:extLst>
          </p:cNvPr>
          <p:cNvSpPr txBox="1"/>
          <p:nvPr/>
        </p:nvSpPr>
        <p:spPr>
          <a:xfrm>
            <a:off x="863089" y="3403921"/>
            <a:ext cx="163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Боковые и малые реки</a:t>
            </a:r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FB9E383E-BFBF-92DA-E66A-CB1275AAF6FE}"/>
              </a:ext>
            </a:extLst>
          </p:cNvPr>
          <p:cNvSpPr/>
          <p:nvPr/>
        </p:nvSpPr>
        <p:spPr>
          <a:xfrm>
            <a:off x="2656535" y="1726250"/>
            <a:ext cx="167936" cy="10596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68583D55-C663-8263-3C26-15485893332A}"/>
              </a:ext>
            </a:extLst>
          </p:cNvPr>
          <p:cNvSpPr/>
          <p:nvPr/>
        </p:nvSpPr>
        <p:spPr>
          <a:xfrm>
            <a:off x="2608652" y="2866400"/>
            <a:ext cx="220747" cy="27635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196183F-919D-68AB-A62B-BD2C19092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ru-RU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73E90-7B2A-4B1B-8CB6-60E79D09F311}" type="slidenum">
              <a:rPr lang="ru-RU" smtClean="0"/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B1A9378-7FC4-48A4-FD87-E1013E56519D}"/>
              </a:ext>
            </a:extLst>
          </p:cNvPr>
          <p:cNvGrpSpPr/>
          <p:nvPr/>
        </p:nvGrpSpPr>
        <p:grpSpPr>
          <a:xfrm>
            <a:off x="227012" y="261888"/>
            <a:ext cx="11621346" cy="525713"/>
            <a:chOff x="0" y="2806876"/>
            <a:chExt cx="11408057" cy="525713"/>
          </a:xfrm>
        </p:grpSpPr>
        <p:sp>
          <p:nvSpPr>
            <p:cNvPr id="12" name="Скругленный прямоугольник 12">
              <a:extLst>
                <a:ext uri="{FF2B5EF4-FFF2-40B4-BE49-F238E27FC236}">
                  <a16:creationId xmlns:a16="http://schemas.microsoft.com/office/drawing/2014/main" id="{454DE269-277E-64C5-0243-51400512060F}"/>
                </a:ext>
              </a:extLst>
            </p:cNvPr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Скругленный прямоугольник 4">
              <a:extLst>
                <a:ext uri="{FF2B5EF4-FFF2-40B4-BE49-F238E27FC236}">
                  <a16:creationId xmlns:a16="http://schemas.microsoft.com/office/drawing/2014/main" id="{4971CA3A-9657-4DA2-6180-7B7B02D954D3}"/>
                </a:ext>
              </a:extLst>
            </p:cNvPr>
            <p:cNvSpPr txBox="1"/>
            <p:nvPr/>
          </p:nvSpPr>
          <p:spPr>
            <a:xfrm>
              <a:off x="114490" y="2832539"/>
              <a:ext cx="11293567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Наш флот работает на 9 реках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20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89400" y="72000"/>
            <a:ext cx="12013200" cy="6714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9AC16-F63B-36EB-E2F9-9B98E00DC920}"/>
              </a:ext>
            </a:extLst>
          </p:cNvPr>
          <p:cNvSpPr txBox="1"/>
          <p:nvPr/>
        </p:nvSpPr>
        <p:spPr>
          <a:xfrm>
            <a:off x="788394" y="1169763"/>
            <a:ext cx="10956782" cy="87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203864"/>
                </a:solidFill>
              </a:rPr>
              <a:t>АО «Северречфлот» эксплуатирует более 100 единиц флота, из них 37 пассажирских скоростных судов 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203864"/>
                </a:solidFill>
              </a:rPr>
              <a:t>разных типов/классов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8736B74-4A5D-6FDD-94A8-852845A04B5E}"/>
              </a:ext>
            </a:extLst>
          </p:cNvPr>
          <p:cNvGraphicFramePr>
            <a:graphicFrameLocks noGrp="1"/>
          </p:cNvGraphicFramePr>
          <p:nvPr/>
        </p:nvGraphicFramePr>
        <p:xfrm>
          <a:off x="776748" y="2535282"/>
          <a:ext cx="4534288" cy="3274511"/>
        </p:xfrm>
        <a:graphic>
          <a:graphicData uri="http://schemas.openxmlformats.org/drawingml/2006/table">
            <a:tbl>
              <a:tblPr/>
              <a:tblGrid>
                <a:gridCol w="3344315">
                  <a:extLst>
                    <a:ext uri="{9D8B030D-6E8A-4147-A177-3AD203B41FA5}">
                      <a16:colId xmlns:a16="http://schemas.microsoft.com/office/drawing/2014/main" val="3446209420"/>
                    </a:ext>
                  </a:extLst>
                </a:gridCol>
                <a:gridCol w="1189973">
                  <a:extLst>
                    <a:ext uri="{9D8B030D-6E8A-4147-A177-3AD203B41FA5}">
                      <a16:colId xmlns:a16="http://schemas.microsoft.com/office/drawing/2014/main" val="3200703899"/>
                    </a:ext>
                  </a:extLst>
                </a:gridCol>
              </a:tblGrid>
              <a:tr h="292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Группы судов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70354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Пассажирский скоростной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991248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Пассажирский водоизмещающий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0540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Пассажирский стоечный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610112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Самоходный  водоизмещающий флот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04551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Крановая механизация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62592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Несамоходный грузовой флот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407132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Нефтеналивной флот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650354"/>
                  </a:ext>
                </a:extLst>
              </a:tr>
              <a:tr h="34305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985143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9978CF9-AC93-24AF-A3D3-3DA5AC81B008}"/>
              </a:ext>
            </a:extLst>
          </p:cNvPr>
          <p:cNvGraphicFramePr/>
          <p:nvPr/>
        </p:nvGraphicFramePr>
        <p:xfrm>
          <a:off x="5429349" y="3043825"/>
          <a:ext cx="6086475" cy="27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A8EF8A3-EF16-976D-8826-BC5E8F3BD20C}"/>
              </a:ext>
            </a:extLst>
          </p:cNvPr>
          <p:cNvSpPr txBox="1"/>
          <p:nvPr/>
        </p:nvSpPr>
        <p:spPr>
          <a:xfrm>
            <a:off x="5563644" y="2469521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пассажирских теплоходов по возрасту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3A3627-57E6-364E-6B89-0D9CA11A6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ru-RU"/>
            </a:defPPr>
            <a:lvl1pPr marL="0" algn="r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73E90-7B2A-4B1B-8CB6-60E79D09F311}" type="slidenum">
              <a:rPr lang="ru-RU" smtClean="0"/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9C160AA-77E6-4BF9-8467-D5525BE2EBF9}"/>
              </a:ext>
            </a:extLst>
          </p:cNvPr>
          <p:cNvGrpSpPr/>
          <p:nvPr/>
        </p:nvGrpSpPr>
        <p:grpSpPr>
          <a:xfrm>
            <a:off x="224443" y="260981"/>
            <a:ext cx="11559570" cy="525713"/>
            <a:chOff x="-116502" y="2806876"/>
            <a:chExt cx="11461396" cy="525713"/>
          </a:xfrm>
        </p:grpSpPr>
        <p:sp>
          <p:nvSpPr>
            <p:cNvPr id="10" name="Скругленный прямоугольник 12">
              <a:extLst>
                <a:ext uri="{FF2B5EF4-FFF2-40B4-BE49-F238E27FC236}">
                  <a16:creationId xmlns:a16="http://schemas.microsoft.com/office/drawing/2014/main" id="{051AA8AD-EEB9-8CC8-C6A5-BCA1131FCD58}"/>
                </a:ext>
              </a:extLst>
            </p:cNvPr>
            <p:cNvSpPr/>
            <p:nvPr/>
          </p:nvSpPr>
          <p:spPr>
            <a:xfrm>
              <a:off x="-116502" y="2806876"/>
              <a:ext cx="11461396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Скругленный прямоугольник 4">
              <a:extLst>
                <a:ext uri="{FF2B5EF4-FFF2-40B4-BE49-F238E27FC236}">
                  <a16:creationId xmlns:a16="http://schemas.microsoft.com/office/drawing/2014/main" id="{23E1A2A2-DC0D-0B0B-DD1E-7CDDA5789574}"/>
                </a:ext>
              </a:extLst>
            </p:cNvPr>
            <p:cNvSpPr txBox="1"/>
            <p:nvPr/>
          </p:nvSpPr>
          <p:spPr>
            <a:xfrm>
              <a:off x="252555" y="2810169"/>
              <a:ext cx="10905269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Наш флот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18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BC4B7FE-C458-E06D-1FE3-80EEDF1E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94" y="130851"/>
            <a:ext cx="11920650" cy="724897"/>
          </a:xfrm>
          <a:prstGeom prst="rect">
            <a:avLst/>
          </a:prstGeom>
        </p:spPr>
      </p:pic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9C5A1698-C5E1-7A5B-79AE-5B722F312177}"/>
              </a:ext>
            </a:extLst>
          </p:cNvPr>
          <p:cNvSpPr>
            <a:spLocks/>
          </p:cNvSpPr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303">
              <a:buClrTx/>
            </a:pPr>
            <a:endParaRPr lang="ru-RU" sz="1983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9CEB75-B7C4-7307-5722-4FE015DC1CCA}"/>
              </a:ext>
            </a:extLst>
          </p:cNvPr>
          <p:cNvSpPr txBox="1"/>
          <p:nvPr/>
        </p:nvSpPr>
        <p:spPr>
          <a:xfrm>
            <a:off x="524753" y="1261077"/>
            <a:ext cx="2952411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3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ВАЛДАЙ - 45 Р (2 ед.)</a:t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Эксплуатация с 2019 года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E3B75-364E-C077-6DCB-02F296CC3DC8}"/>
              </a:ext>
            </a:extLst>
          </p:cNvPr>
          <p:cNvSpPr txBox="1"/>
          <p:nvPr/>
        </p:nvSpPr>
        <p:spPr>
          <a:xfrm>
            <a:off x="6937879" y="1303217"/>
            <a:ext cx="2902846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spcAft>
                <a:spcPts val="300"/>
              </a:spcAft>
              <a:defRPr sz="2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МЕТЕОР-120Р (2 ед.)</a:t>
            </a:r>
            <a:br>
              <a:rPr lang="ru-RU" sz="1600" b="0" dirty="0"/>
            </a:br>
            <a:r>
              <a:rPr lang="ru-RU" sz="1600" b="0" dirty="0"/>
              <a:t>Эксплуатация с 2022 года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3C4EF-68BC-A69A-FB82-F7A27D76CAD3}"/>
              </a:ext>
            </a:extLst>
          </p:cNvPr>
          <p:cNvSpPr txBox="1"/>
          <p:nvPr/>
        </p:nvSpPr>
        <p:spPr>
          <a:xfrm>
            <a:off x="606378" y="3922057"/>
            <a:ext cx="2870786" cy="715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spcAft>
                <a:spcPts val="300"/>
              </a:spcAft>
              <a:defRPr sz="2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МЕТЕОР-2020 (2 ед.)</a:t>
            </a:r>
          </a:p>
          <a:p>
            <a:r>
              <a:rPr lang="ru-RU" sz="1600" b="0" dirty="0"/>
              <a:t>Поставка  - август 2023 года</a:t>
            </a:r>
          </a:p>
        </p:txBody>
      </p:sp>
      <p:pic>
        <p:nvPicPr>
          <p:cNvPr id="24" name="Рисунок 23" descr="Изображение выглядит как небо, внешний, вод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3EC89A7-F443-6622-26C9-C8E66D7A0C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4528" r="9327" b="29174"/>
          <a:stretch/>
        </p:blipFill>
        <p:spPr>
          <a:xfrm>
            <a:off x="7042995" y="2035616"/>
            <a:ext cx="4320330" cy="16526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а, внешний, лодка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97C133B6-892A-3F22-C355-3277A1949D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9062"/>
          <a:stretch/>
        </p:blipFill>
        <p:spPr>
          <a:xfrm>
            <a:off x="449285" y="4887718"/>
            <a:ext cx="4303552" cy="14184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2E09E9-93D7-0FB7-0CD5-6AB79F9AA6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0" t="24781" r="6153" b="10192"/>
          <a:stretch/>
        </p:blipFill>
        <p:spPr>
          <a:xfrm flipH="1">
            <a:off x="409819" y="2093549"/>
            <a:ext cx="4343018" cy="1652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076350-5BB9-5AF0-FCE6-E4FB5BFBA7A6}"/>
              </a:ext>
            </a:extLst>
          </p:cNvPr>
          <p:cNvSpPr txBox="1"/>
          <p:nvPr/>
        </p:nvSpPr>
        <p:spPr>
          <a:xfrm>
            <a:off x="7006999" y="3959796"/>
            <a:ext cx="424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А-145 (2 ед.)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с 2013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671A6-BA4E-D442-40D0-73E7513CDD30}"/>
              </a:ext>
            </a:extLst>
          </p:cNvPr>
          <p:cNvSpPr txBox="1"/>
          <p:nvPr/>
        </p:nvSpPr>
        <p:spPr>
          <a:xfrm>
            <a:off x="409819" y="851440"/>
            <a:ext cx="1123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пассажирских судов  посредством финансового лизинга (2,5 %,  на 12 лет на  общую сумму  более 3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53AAC47-B6E1-4838-BE24-6CC85B2E00E6}"/>
              </a:ext>
            </a:extLst>
          </p:cNvPr>
          <p:cNvGrpSpPr/>
          <p:nvPr/>
        </p:nvGrpSpPr>
        <p:grpSpPr>
          <a:xfrm>
            <a:off x="227012" y="261888"/>
            <a:ext cx="11621346" cy="525713"/>
            <a:chOff x="0" y="2806876"/>
            <a:chExt cx="11408057" cy="525713"/>
          </a:xfrm>
        </p:grpSpPr>
        <p:sp>
          <p:nvSpPr>
            <p:cNvPr id="11" name="Скругленный прямоугольник 12">
              <a:extLst>
                <a:ext uri="{FF2B5EF4-FFF2-40B4-BE49-F238E27FC236}">
                  <a16:creationId xmlns:a16="http://schemas.microsoft.com/office/drawing/2014/main" id="{F1C7D625-A7A3-C7F6-BC58-36C263F65B23}"/>
                </a:ext>
              </a:extLst>
            </p:cNvPr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Скругленный прямоугольник 4">
              <a:extLst>
                <a:ext uri="{FF2B5EF4-FFF2-40B4-BE49-F238E27FC236}">
                  <a16:creationId xmlns:a16="http://schemas.microsoft.com/office/drawing/2014/main" id="{57E9200C-104B-6A76-3AD3-BEDF0E43EEDA}"/>
                </a:ext>
              </a:extLst>
            </p:cNvPr>
            <p:cNvSpPr txBox="1"/>
            <p:nvPr/>
          </p:nvSpPr>
          <p:spPr>
            <a:xfrm>
              <a:off x="114490" y="2832539"/>
              <a:ext cx="11293567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Реализация инвестиционных проектов (реновация флота)</a:t>
              </a:r>
            </a:p>
          </p:txBody>
        </p:sp>
      </p:grpSp>
      <p:pic>
        <p:nvPicPr>
          <p:cNvPr id="15" name="Рисунок 14" descr="Изображение выглядит как Графика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1F5AD6D-CCA0-62CC-7C64-AE211257E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8" y="3015456"/>
            <a:ext cx="1803363" cy="1396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6CAB22-2747-7D78-1B8C-617F90118E4F}"/>
              </a:ext>
            </a:extLst>
          </p:cNvPr>
          <p:cNvSpPr txBox="1"/>
          <p:nvPr/>
        </p:nvSpPr>
        <p:spPr>
          <a:xfrm>
            <a:off x="5084091" y="4329861"/>
            <a:ext cx="180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17 % флота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9D3993-FF77-2004-67F5-2FA8124796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3000"/>
                    </a14:imgEffect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35730" r="17042" b="25318"/>
          <a:stretch/>
        </p:blipFill>
        <p:spPr>
          <a:xfrm>
            <a:off x="7006999" y="4877675"/>
            <a:ext cx="4356326" cy="15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7B6D-13BB-AE95-3679-86CA9B7B9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A9258F-B748-2D64-95E7-C639DDF0F3C7}"/>
              </a:ext>
            </a:extLst>
          </p:cNvPr>
          <p:cNvGrpSpPr/>
          <p:nvPr/>
        </p:nvGrpSpPr>
        <p:grpSpPr>
          <a:xfrm>
            <a:off x="227013" y="260350"/>
            <a:ext cx="11606549" cy="495359"/>
            <a:chOff x="0" y="0"/>
            <a:chExt cx="11389757" cy="861464"/>
          </a:xfrm>
          <a:noFill/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2F24CDD1-CAF0-1199-8D25-FFB1472F5861}"/>
                </a:ext>
              </a:extLst>
            </p:cNvPr>
            <p:cNvSpPr/>
            <p:nvPr/>
          </p:nvSpPr>
          <p:spPr>
            <a:xfrm>
              <a:off x="0" y="0"/>
              <a:ext cx="11344893" cy="8614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4F2D7940-EB2B-EAF4-BF16-87530B160CB3}"/>
                </a:ext>
              </a:extLst>
            </p:cNvPr>
            <p:cNvSpPr txBox="1"/>
            <p:nvPr/>
          </p:nvSpPr>
          <p:spPr>
            <a:xfrm>
              <a:off x="128970" y="42052"/>
              <a:ext cx="11260787" cy="673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0BC2FDF-7F0E-D1DE-ED24-D74C56F16ED8}"/>
              </a:ext>
            </a:extLst>
          </p:cNvPr>
          <p:cNvSpPr/>
          <p:nvPr/>
        </p:nvSpPr>
        <p:spPr>
          <a:xfrm>
            <a:off x="358438" y="1274396"/>
            <a:ext cx="11421790" cy="505020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D2F93E-E130-FFB1-2E37-BC6498C198B3}"/>
              </a:ext>
            </a:extLst>
          </p:cNvPr>
          <p:cNvCxnSpPr>
            <a:cxnSpLocks/>
          </p:cNvCxnSpPr>
          <p:nvPr/>
        </p:nvCxnSpPr>
        <p:spPr>
          <a:xfrm>
            <a:off x="6275388" y="1445500"/>
            <a:ext cx="0" cy="476977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ECF0A39-41E4-D254-DEF6-B95D095A120A}"/>
              </a:ext>
            </a:extLst>
          </p:cNvPr>
          <p:cNvSpPr txBox="1"/>
          <p:nvPr/>
        </p:nvSpPr>
        <p:spPr>
          <a:xfrm>
            <a:off x="7005006" y="1726419"/>
            <a:ext cx="38662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Строительство стоечных понтонов необходимо: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Во исполнение требований законодательства об обеспечении безопасного подхода судов к остановочным пунктам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Сохранение доступности пассажирских перевозок для удаленных населенных пунктов, не имеющих альтернативного вида транспорта в период навигации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Учитывает конструктивные особенности скоростных судов нового типа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D2AC49DB-92FB-2A5D-90CD-BFE10E096D60}"/>
              </a:ext>
            </a:extLst>
          </p:cNvPr>
          <p:cNvSpPr>
            <a:spLocks/>
          </p:cNvSpPr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303">
              <a:buClrTx/>
            </a:pPr>
            <a:endParaRPr lang="ru-RU" sz="1983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C94A67-CE0D-A042-A408-009DEFC0310E}"/>
              </a:ext>
            </a:extLst>
          </p:cNvPr>
          <p:cNvGrpSpPr/>
          <p:nvPr/>
        </p:nvGrpSpPr>
        <p:grpSpPr>
          <a:xfrm>
            <a:off x="227012" y="261888"/>
            <a:ext cx="11737976" cy="652601"/>
            <a:chOff x="0" y="2806876"/>
            <a:chExt cx="11522546" cy="652601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13621B01-DBAF-5636-76A7-D79ACD9BFD21}"/>
                </a:ext>
              </a:extLst>
            </p:cNvPr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223B9969-190A-4E45-EC72-14A6426DCCC2}"/>
                </a:ext>
              </a:extLst>
            </p:cNvPr>
            <p:cNvSpPr txBox="1"/>
            <p:nvPr/>
          </p:nvSpPr>
          <p:spPr>
            <a:xfrm>
              <a:off x="228979" y="2985090"/>
              <a:ext cx="11293567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Строительство причальных понтонов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C68B253-06AB-D4EE-0997-C13421D65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8" y="2247102"/>
            <a:ext cx="5629451" cy="31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7B6D-13BB-AE95-3679-86CA9B7B9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A9258F-B748-2D64-95E7-C639DDF0F3C7}"/>
              </a:ext>
            </a:extLst>
          </p:cNvPr>
          <p:cNvGrpSpPr/>
          <p:nvPr/>
        </p:nvGrpSpPr>
        <p:grpSpPr>
          <a:xfrm>
            <a:off x="227013" y="260350"/>
            <a:ext cx="11606549" cy="495359"/>
            <a:chOff x="0" y="0"/>
            <a:chExt cx="11389757" cy="861464"/>
          </a:xfrm>
          <a:noFill/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2F24CDD1-CAF0-1199-8D25-FFB1472F5861}"/>
                </a:ext>
              </a:extLst>
            </p:cNvPr>
            <p:cNvSpPr/>
            <p:nvPr/>
          </p:nvSpPr>
          <p:spPr>
            <a:xfrm>
              <a:off x="0" y="0"/>
              <a:ext cx="11344893" cy="8614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4F2D7940-EB2B-EAF4-BF16-87530B160CB3}"/>
                </a:ext>
              </a:extLst>
            </p:cNvPr>
            <p:cNvSpPr txBox="1"/>
            <p:nvPr/>
          </p:nvSpPr>
          <p:spPr>
            <a:xfrm>
              <a:off x="128970" y="42052"/>
              <a:ext cx="11260787" cy="673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0BC2FDF-7F0E-D1DE-ED24-D74C56F16ED8}"/>
              </a:ext>
            </a:extLst>
          </p:cNvPr>
          <p:cNvSpPr/>
          <p:nvPr/>
        </p:nvSpPr>
        <p:spPr>
          <a:xfrm>
            <a:off x="294618" y="1290272"/>
            <a:ext cx="11421790" cy="505020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D2F93E-E130-FFB1-2E37-BC6498C198B3}"/>
              </a:ext>
            </a:extLst>
          </p:cNvPr>
          <p:cNvCxnSpPr>
            <a:cxnSpLocks/>
          </p:cNvCxnSpPr>
          <p:nvPr/>
        </p:nvCxnSpPr>
        <p:spPr>
          <a:xfrm>
            <a:off x="6275388" y="1445500"/>
            <a:ext cx="0" cy="224593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B397B58-54CD-F5CD-C9DB-0F41F36F55EC}"/>
              </a:ext>
            </a:extLst>
          </p:cNvPr>
          <p:cNvCxnSpPr>
            <a:cxnSpLocks/>
          </p:cNvCxnSpPr>
          <p:nvPr/>
        </p:nvCxnSpPr>
        <p:spPr>
          <a:xfrm flipV="1">
            <a:off x="678610" y="3852163"/>
            <a:ext cx="5328818" cy="664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09E2325-EF17-78AF-C8AF-9F75C359258D}"/>
              </a:ext>
            </a:extLst>
          </p:cNvPr>
          <p:cNvCxnSpPr>
            <a:cxnSpLocks/>
          </p:cNvCxnSpPr>
          <p:nvPr/>
        </p:nvCxnSpPr>
        <p:spPr>
          <a:xfrm>
            <a:off x="6375208" y="2661196"/>
            <a:ext cx="493004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E6112E-F888-A95A-6773-7FCC781B6CE5}"/>
              </a:ext>
            </a:extLst>
          </p:cNvPr>
          <p:cNvSpPr txBox="1"/>
          <p:nvPr/>
        </p:nvSpPr>
        <p:spPr>
          <a:xfrm>
            <a:off x="1823635" y="1397974"/>
            <a:ext cx="413264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Цифровая экосистема для потребителя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R="0" lvl="0" indent="252000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Личный кабинет пассажира</a:t>
            </a:r>
          </a:p>
          <a:p>
            <a:pPr indent="252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Услуги для маломобильных групп</a:t>
            </a:r>
          </a:p>
          <a:p>
            <a:pPr indent="252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Информирование</a:t>
            </a:r>
          </a:p>
          <a:p>
            <a:pPr indent="252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Решение вопросов с использованием 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F0A39-41E4-D254-DEF6-B95D095A120A}"/>
              </a:ext>
            </a:extLst>
          </p:cNvPr>
          <p:cNvSpPr txBox="1"/>
          <p:nvPr/>
        </p:nvSpPr>
        <p:spPr>
          <a:xfrm>
            <a:off x="7800693" y="4271197"/>
            <a:ext cx="3866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Цифровизация кадровых процессов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Сокращение трудозатрат на выполнение рутинных заданий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Исключения ошибок по причине «человеческого фактора» (утомление, отвлечение кадрового сотрудника)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99DEE-C1BA-50EC-6E0A-55A6D12D7232}"/>
              </a:ext>
            </a:extLst>
          </p:cNvPr>
          <p:cNvSpPr txBox="1"/>
          <p:nvPr/>
        </p:nvSpPr>
        <p:spPr>
          <a:xfrm>
            <a:off x="1994679" y="3930359"/>
            <a:ext cx="423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Онлайн-продажа билетов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Мультимодальные перевозки- единый сквозной билет на смежные виды транспорта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расписаний на разные виды транспорта с учетом потребностей пассажиров 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5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F4DDC6-F778-FD4B-BD38-48493A589C74}"/>
              </a:ext>
            </a:extLst>
          </p:cNvPr>
          <p:cNvSpPr txBox="1"/>
          <p:nvPr/>
        </p:nvSpPr>
        <p:spPr>
          <a:xfrm>
            <a:off x="7828300" y="1405339"/>
            <a:ext cx="34769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Диспетчерское регулирование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Повышение эффективности использования флота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33" name="Рисунок 32" descr="Часы">
            <a:extLst>
              <a:ext uri="{FF2B5EF4-FFF2-40B4-BE49-F238E27FC236}">
                <a16:creationId xmlns:a16="http://schemas.microsoft.com/office/drawing/2014/main" id="{2C3B59B8-C934-53E4-B1EF-A71986C8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610" y="4074763"/>
            <a:ext cx="1117480" cy="1117480"/>
          </a:xfrm>
          <a:prstGeom prst="rect">
            <a:avLst/>
          </a:prstGeom>
        </p:spPr>
      </p:pic>
      <p:pic>
        <p:nvPicPr>
          <p:cNvPr id="43" name="Рисунок 42" descr="Пользователь">
            <a:extLst>
              <a:ext uri="{FF2B5EF4-FFF2-40B4-BE49-F238E27FC236}">
                <a16:creationId xmlns:a16="http://schemas.microsoft.com/office/drawing/2014/main" id="{204C42C2-52FA-1E94-304A-332BE429D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1480" y="1665757"/>
            <a:ext cx="1128804" cy="112880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9565513-3603-A530-74E2-8C32947FF9CD}"/>
              </a:ext>
            </a:extLst>
          </p:cNvPr>
          <p:cNvCxnSpPr>
            <a:cxnSpLocks/>
          </p:cNvCxnSpPr>
          <p:nvPr/>
        </p:nvCxnSpPr>
        <p:spPr>
          <a:xfrm>
            <a:off x="6273160" y="3930359"/>
            <a:ext cx="22173" cy="20673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83CAD08-820D-8003-9722-6617B966B1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95" y="4633503"/>
            <a:ext cx="1117480" cy="1117480"/>
          </a:xfrm>
          <a:prstGeom prst="rect">
            <a:avLst/>
          </a:prstGeom>
        </p:spPr>
      </p:pic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D2AC49DB-92FB-2A5D-90CD-BFE10E096D60}"/>
              </a:ext>
            </a:extLst>
          </p:cNvPr>
          <p:cNvSpPr>
            <a:spLocks/>
          </p:cNvSpPr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303">
              <a:buClrTx/>
            </a:pPr>
            <a:endParaRPr lang="ru-RU" sz="1983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C94A67-CE0D-A042-A408-009DEFC0310E}"/>
              </a:ext>
            </a:extLst>
          </p:cNvPr>
          <p:cNvGrpSpPr/>
          <p:nvPr/>
        </p:nvGrpSpPr>
        <p:grpSpPr>
          <a:xfrm>
            <a:off x="227012" y="261888"/>
            <a:ext cx="11737976" cy="652601"/>
            <a:chOff x="0" y="2806876"/>
            <a:chExt cx="11522546" cy="652601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13621B01-DBAF-5636-76A7-D79ACD9BFD21}"/>
                </a:ext>
              </a:extLst>
            </p:cNvPr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223B9969-190A-4E45-EC72-14A6426DCCC2}"/>
                </a:ext>
              </a:extLst>
            </p:cNvPr>
            <p:cNvSpPr txBox="1"/>
            <p:nvPr/>
          </p:nvSpPr>
          <p:spPr>
            <a:xfrm>
              <a:off x="228979" y="2985090"/>
              <a:ext cx="11293567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Цифровизация экономики предприятия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</p:grpSp>
      <p:pic>
        <p:nvPicPr>
          <p:cNvPr id="3" name="Рисунок 2" descr="Рабочий процесс">
            <a:extLst>
              <a:ext uri="{FF2B5EF4-FFF2-40B4-BE49-F238E27FC236}">
                <a16:creationId xmlns:a16="http://schemas.microsoft.com/office/drawing/2014/main" id="{89CF0886-32B4-35A8-2792-06851B622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526595" y="1480826"/>
            <a:ext cx="1117480" cy="111748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7AA5D78-03EA-3D11-0123-D4E58E6DCB34}"/>
              </a:ext>
            </a:extLst>
          </p:cNvPr>
          <p:cNvCxnSpPr>
            <a:cxnSpLocks/>
          </p:cNvCxnSpPr>
          <p:nvPr/>
        </p:nvCxnSpPr>
        <p:spPr>
          <a:xfrm>
            <a:off x="6396116" y="4222633"/>
            <a:ext cx="493004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олотые слитки">
            <a:extLst>
              <a:ext uri="{FF2B5EF4-FFF2-40B4-BE49-F238E27FC236}">
                <a16:creationId xmlns:a16="http://schemas.microsoft.com/office/drawing/2014/main" id="{5F4DACBD-77A9-FF2A-900E-1A04A2CEC9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22139" y="2891815"/>
            <a:ext cx="1117480" cy="11174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86F401-1591-D8E0-7FBE-38BAF97FB689}"/>
              </a:ext>
            </a:extLst>
          </p:cNvPr>
          <p:cNvSpPr txBox="1"/>
          <p:nvPr/>
        </p:nvSpPr>
        <p:spPr>
          <a:xfrm>
            <a:off x="7848244" y="2599842"/>
            <a:ext cx="34769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Учет топлива и складских запасов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Повышение эффективности использования материальных ресурсов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4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7B6D-13BB-AE95-3679-86CA9B7B9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A9258F-B748-2D64-95E7-C639DDF0F3C7}"/>
              </a:ext>
            </a:extLst>
          </p:cNvPr>
          <p:cNvGrpSpPr/>
          <p:nvPr/>
        </p:nvGrpSpPr>
        <p:grpSpPr>
          <a:xfrm>
            <a:off x="227013" y="260350"/>
            <a:ext cx="11606549" cy="495359"/>
            <a:chOff x="0" y="0"/>
            <a:chExt cx="11389757" cy="861464"/>
          </a:xfrm>
          <a:noFill/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2F24CDD1-CAF0-1199-8D25-FFB1472F5861}"/>
                </a:ext>
              </a:extLst>
            </p:cNvPr>
            <p:cNvSpPr/>
            <p:nvPr/>
          </p:nvSpPr>
          <p:spPr>
            <a:xfrm>
              <a:off x="0" y="0"/>
              <a:ext cx="11344893" cy="8614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4F2D7940-EB2B-EAF4-BF16-87530B160CB3}"/>
                </a:ext>
              </a:extLst>
            </p:cNvPr>
            <p:cNvSpPr txBox="1"/>
            <p:nvPr/>
          </p:nvSpPr>
          <p:spPr>
            <a:xfrm>
              <a:off x="128970" y="42052"/>
              <a:ext cx="11260787" cy="6733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0BC2FDF-7F0E-D1DE-ED24-D74C56F16ED8}"/>
              </a:ext>
            </a:extLst>
          </p:cNvPr>
          <p:cNvSpPr/>
          <p:nvPr/>
        </p:nvSpPr>
        <p:spPr>
          <a:xfrm>
            <a:off x="358438" y="1274396"/>
            <a:ext cx="11421790" cy="505020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D2F93E-E130-FFB1-2E37-BC6498C198B3}"/>
              </a:ext>
            </a:extLst>
          </p:cNvPr>
          <p:cNvCxnSpPr>
            <a:cxnSpLocks/>
          </p:cNvCxnSpPr>
          <p:nvPr/>
        </p:nvCxnSpPr>
        <p:spPr>
          <a:xfrm>
            <a:off x="6275388" y="1445500"/>
            <a:ext cx="0" cy="224593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B397B58-54CD-F5CD-C9DB-0F41F36F55EC}"/>
              </a:ext>
            </a:extLst>
          </p:cNvPr>
          <p:cNvCxnSpPr>
            <a:cxnSpLocks/>
          </p:cNvCxnSpPr>
          <p:nvPr/>
        </p:nvCxnSpPr>
        <p:spPr>
          <a:xfrm flipV="1">
            <a:off x="678610" y="3852163"/>
            <a:ext cx="5328818" cy="664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09E2325-EF17-78AF-C8AF-9F75C359258D}"/>
              </a:ext>
            </a:extLst>
          </p:cNvPr>
          <p:cNvCxnSpPr>
            <a:cxnSpLocks/>
          </p:cNvCxnSpPr>
          <p:nvPr/>
        </p:nvCxnSpPr>
        <p:spPr>
          <a:xfrm>
            <a:off x="6526595" y="3852163"/>
            <a:ext cx="493004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E6112E-F888-A95A-6773-7FCC781B6CE5}"/>
              </a:ext>
            </a:extLst>
          </p:cNvPr>
          <p:cNvSpPr txBox="1"/>
          <p:nvPr/>
        </p:nvSpPr>
        <p:spPr>
          <a:xfrm>
            <a:off x="1823635" y="1397974"/>
            <a:ext cx="413264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Единый цифровой ресурс по судоремонту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R="0" lvl="0" indent="252000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Определение имеющихся судоремонтных мощностей</a:t>
            </a:r>
          </a:p>
          <a:p>
            <a:pPr marR="0" lvl="0" indent="252000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Модернизация производственной базы</a:t>
            </a:r>
          </a:p>
          <a:p>
            <a:pPr indent="252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Создание системы сервиса речных судов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F0A39-41E4-D254-DEF6-B95D095A120A}"/>
              </a:ext>
            </a:extLst>
          </p:cNvPr>
          <p:cNvSpPr txBox="1"/>
          <p:nvPr/>
        </p:nvSpPr>
        <p:spPr>
          <a:xfrm>
            <a:off x="7828300" y="3930359"/>
            <a:ext cx="38662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«Речные магистрали»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Обновление портовой инфраструктуры и причальных сооружений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Строительство скоростных судов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Новые межрегиональные маршруты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99DEE-C1BA-50EC-6E0A-55A6D12D7232}"/>
              </a:ext>
            </a:extLst>
          </p:cNvPr>
          <p:cNvSpPr txBox="1"/>
          <p:nvPr/>
        </p:nvSpPr>
        <p:spPr>
          <a:xfrm>
            <a:off x="1994679" y="3930359"/>
            <a:ext cx="42363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Офсетные договора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МСП- поставщиков. Способствует  внедрению решений в области импортозамещения тех товаров (работ, услуг), закупка которых на сегодняшний день затруднена, в частности речь идет 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запасных частях, оборудовании и механизмах для судовых двигателей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05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F4DDC6-F778-FD4B-BD38-48493A589C74}"/>
              </a:ext>
            </a:extLst>
          </p:cNvPr>
          <p:cNvSpPr txBox="1"/>
          <p:nvPr/>
        </p:nvSpPr>
        <p:spPr>
          <a:xfrm>
            <a:off x="7828300" y="1405339"/>
            <a:ext cx="347695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Кадровая политика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обучение  рядового и 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      командного плавсостава 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      (100   чел. ежегодно)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 социальные гарантии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      работникам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привлечение выпускников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речных средних и высших</a:t>
            </a:r>
          </a:p>
          <a:p>
            <a:pPr marR="0" lvl="0" indent="-252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учебных заведений</a:t>
            </a:r>
          </a:p>
        </p:txBody>
      </p:sp>
      <p:pic>
        <p:nvPicPr>
          <p:cNvPr id="33" name="Рисунок 32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C3B59B8-C934-53E4-B1EF-A71986C8A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" y="4074763"/>
            <a:ext cx="1117480" cy="1117480"/>
          </a:xfrm>
          <a:prstGeom prst="rect">
            <a:avLst/>
          </a:prstGeom>
        </p:spPr>
      </p:pic>
      <p:pic>
        <p:nvPicPr>
          <p:cNvPr id="43" name="Рисунок 42" descr="Инструменты">
            <a:extLst>
              <a:ext uri="{FF2B5EF4-FFF2-40B4-BE49-F238E27FC236}">
                <a16:creationId xmlns:a16="http://schemas.microsoft.com/office/drawing/2014/main" id="{204C42C2-52FA-1E94-304A-332BE429D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1480" y="1665757"/>
            <a:ext cx="1128804" cy="11288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, дизайн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E57E776-C6D7-A4A1-AFA7-7B4A2D8AA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32" y="4013475"/>
            <a:ext cx="1183155" cy="118315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9565513-3603-A530-74E2-8C32947FF9CD}"/>
              </a:ext>
            </a:extLst>
          </p:cNvPr>
          <p:cNvCxnSpPr>
            <a:cxnSpLocks/>
          </p:cNvCxnSpPr>
          <p:nvPr/>
        </p:nvCxnSpPr>
        <p:spPr>
          <a:xfrm>
            <a:off x="6273160" y="3930359"/>
            <a:ext cx="22173" cy="206731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83CAD08-820D-8003-9722-6617B966B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70" y="1569232"/>
            <a:ext cx="1117480" cy="1117480"/>
          </a:xfrm>
          <a:prstGeom prst="rect">
            <a:avLst/>
          </a:prstGeom>
        </p:spPr>
      </p:pic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D2AC49DB-92FB-2A5D-90CD-BFE10E096D60}"/>
              </a:ext>
            </a:extLst>
          </p:cNvPr>
          <p:cNvSpPr>
            <a:spLocks/>
          </p:cNvSpPr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0"/>
            </a:avLst>
          </a:prstGeom>
          <a:noFill/>
          <a:ln>
            <a:solidFill>
              <a:srgbClr val="000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303">
              <a:buClrTx/>
            </a:pPr>
            <a:endParaRPr lang="ru-RU" sz="1983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C94A67-CE0D-A042-A408-009DEFC0310E}"/>
              </a:ext>
            </a:extLst>
          </p:cNvPr>
          <p:cNvGrpSpPr/>
          <p:nvPr/>
        </p:nvGrpSpPr>
        <p:grpSpPr>
          <a:xfrm>
            <a:off x="227012" y="261888"/>
            <a:ext cx="11737976" cy="652601"/>
            <a:chOff x="0" y="2806876"/>
            <a:chExt cx="11522546" cy="652601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13621B01-DBAF-5636-76A7-D79ACD9BFD21}"/>
                </a:ext>
              </a:extLst>
            </p:cNvPr>
            <p:cNvSpPr/>
            <p:nvPr/>
          </p:nvSpPr>
          <p:spPr>
            <a:xfrm>
              <a:off x="0" y="2806876"/>
              <a:ext cx="11344893" cy="5257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223B9969-190A-4E45-EC72-14A6426DCCC2}"/>
                </a:ext>
              </a:extLst>
            </p:cNvPr>
            <p:cNvSpPr txBox="1"/>
            <p:nvPr/>
          </p:nvSpPr>
          <p:spPr>
            <a:xfrm>
              <a:off x="228979" y="2985090"/>
              <a:ext cx="11293567" cy="47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Перспективные направления развития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207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4,5"/>
  <p:tag name="FAS_LEFT" val="4,5"/>
  <p:tag name="FAS_HEIGHT" val="442,25"/>
  <p:tag name="FAS_WIDTH" val="124,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4,5"/>
  <p:tag name="FAS_LEFT" val="4,5"/>
  <p:tag name="FAS_HEIGHT" val="442,25"/>
  <p:tag name="FAS_WIDTH" val="124,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4,5"/>
  <p:tag name="FAS_LEFT" val="4,5"/>
  <p:tag name="FAS_HEIGHT" val="442,25"/>
  <p:tag name="FAS_WIDTH" val="124,7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1108</Words>
  <Application>Microsoft Office PowerPoint</Application>
  <PresentationFormat>Широкоэкранный</PresentationFormat>
  <Paragraphs>140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Klementeva Natalya</dc:creator>
  <cp:lastModifiedBy>Пользователь</cp:lastModifiedBy>
  <cp:revision>309</cp:revision>
  <cp:lastPrinted>2023-09-08T05:42:10Z</cp:lastPrinted>
  <dcterms:created xsi:type="dcterms:W3CDTF">2022-05-12T05:26:34Z</dcterms:created>
  <dcterms:modified xsi:type="dcterms:W3CDTF">2024-06-11T04:24:00Z</dcterms:modified>
</cp:coreProperties>
</file>