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BCE0"/>
    <a:srgbClr val="8DB7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FA2DC5-4942-9EF6-E33C-32F931565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EE673F-E4C6-0352-A269-0A5A332C3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DD0CCF-B236-C8ED-E45B-3678E2130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4ADF5-2199-78E0-BA06-F700FC0AD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FB92FF-041A-CA30-B5B2-58F18B04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23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1B206B-3EC5-F10A-E0FD-BA69F78C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D48B07-B9EF-426E-349A-C1EAC9364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4CF624-2F1F-A427-49F1-4923CA57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AE1682-6366-4206-CDC5-29985A6A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366C81-FA8F-F2FF-A39B-22323878D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85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FA40AC-C129-8B54-8DE1-ADB80D3E80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0B2B8A-82DC-1D85-F18D-41C3B17E9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39A11F-F4DE-9BEB-5D91-B7E1ED20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277343-E64A-292B-1EE9-FEA11D4F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A12581-5EE0-7EA8-5A8D-6CF1CF6E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5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F930F-5D54-8C5F-5C05-9A7C21975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EAFAEF-72CC-D4B5-4689-A0E9D0C2A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B40A9-33C8-02FD-692E-446FAD6F4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7419FE-2EE8-5920-C93B-57DC6B3AB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BB18E8-81D1-B646-6DA8-0AF15AA4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97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EAE16-063B-930D-B1DA-B9E2CCF6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9E2E02-E11A-92B9-A471-8F5F06C24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35DC13-2239-47C4-8BC3-8F03D60B2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B14E89-E549-C320-9F01-CD23C70B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0E1AEC-17E3-FB4B-F2A9-87A19C47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21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01DB77-7FF9-E9F3-3BAA-D91B665B4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8817A0-0618-29DA-516C-317A4BFA6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9456D2-806A-6C1E-D633-C3C3BA4FA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2B42DA-BB31-3D1A-D412-89901282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4CEA58-4D3C-3ADA-AEC9-C3EEC8DED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EEDDDA-3618-30A5-FE91-970B4740C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05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1CCFB1-8AF8-0B53-E472-8A947104C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786314-EDA7-64BB-4722-48CAAC932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2E48D3-B172-AE6C-A2B8-50A289743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A0B294-6759-6E8F-4CD5-CF71A493B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766804C-C567-2169-CF83-A503F0898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E76B7F5-D534-B812-ADA2-AEDCB7BE3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384ED64-C434-A540-74CD-83778A635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7814AB-DF9D-F6F7-E975-B75050797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57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A09C3-7DF0-A265-8AF4-6029E92DC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6E9AB33-572F-539F-13DA-302F88CA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70E2321-51F3-9364-E4D7-231DCEB29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4E7EBA-8965-5654-CCE6-13CA886BE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42DCC8D-D737-C4FC-336D-75DF8FC1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CA7B66B-1B84-BCD2-1B69-5598D1B7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6D7F03-178E-DF86-B1DF-5F02255E1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72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C1466-01EF-FC6C-F288-D801D7E62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60ADBB-320C-552A-A761-D6F4D536F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BF3B9CF-33AA-F1C8-0077-71FEEFB52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82C6F9-F23B-C873-EF0C-B09CD71FB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AF1F7A-B897-67ED-F27A-86B26DB1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5C7119-E7F0-5E55-8F2E-A2A123F6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82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26922-76AD-5B7B-716D-3BB6013C0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0A34BA-B896-7FAE-0133-36D25F601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7A0D4FC-5F76-C19F-E959-E7814CCF2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2EE0A4-A209-231F-612E-B632D01D4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E4B0A9-45C2-F04C-223D-2CBEFE76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EE0E26-87B5-E43D-FE46-C1C03DA45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16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rgbClr val="96BCE0"/>
            </a:gs>
            <a:gs pos="4000">
              <a:schemeClr val="accent4">
                <a:lumMod val="97000"/>
                <a:lumOff val="3000"/>
              </a:schemeClr>
            </a:gs>
            <a:gs pos="33000">
              <a:schemeClr val="accent4">
                <a:lumMod val="60000"/>
                <a:lumOff val="40000"/>
              </a:schemeClr>
            </a:gs>
          </a:gsLst>
          <a:lin ang="15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C2D570-1A35-9DBD-79F1-CD48005A7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F94EC8-8DD1-56DB-60C7-22E6F9744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AA7ACE-9120-3054-42D1-608B28D39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E789AF-1BBF-4A49-9D4B-48261EC2F393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A29975-1A2D-FB78-FAFF-87C0CA9DE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0B4EF8-9C50-1D57-E138-1364F6943C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B9CB31-7BCC-49B3-A56F-3C11182E5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74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6097C-564C-65C2-E690-F8F7F8577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74091"/>
            <a:ext cx="12192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Повышение квалификации профессорско-преподавательского состава путем привлечения участия в производственной сфере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E866EA-E365-BDA9-CD6C-579D41359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64610" y="5567527"/>
            <a:ext cx="7827390" cy="1290473"/>
          </a:xfrm>
        </p:spPr>
        <p:txBody>
          <a:bodyPr/>
          <a:lstStyle/>
          <a:p>
            <a:pPr algn="l"/>
            <a:r>
              <a:rPr lang="ru-RU" dirty="0"/>
              <a:t>Докладчик: Лебедев Олег Юрьевич, к.т.н., заведующий кафедрой Теории корабля, судостроения и технологии материалов ФГБОУ ВО «СГУВТ»</a:t>
            </a:r>
          </a:p>
          <a:p>
            <a:endParaRPr lang="ru-RU" dirty="0"/>
          </a:p>
        </p:txBody>
      </p:sp>
      <p:pic>
        <p:nvPicPr>
          <p:cNvPr id="5" name="Рисунок 4" descr="Изображение выглядит как текст, снимок экрана, Шрифт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D4E472D6-AF4B-3941-CD1F-403A85F959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9" b="24212"/>
          <a:stretch/>
        </p:blipFill>
        <p:spPr>
          <a:xfrm>
            <a:off x="0" y="0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3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1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2F36CA75-CFBF-4844-B719-8FE9EBADA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3D4A84B9-E564-4DD0-97F8-DBF1C460C2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102382E0-0A09-46AE-B955-B911CAFE7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E75D4A-0965-4973-BE75-DECCAC9A9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A599609-F5C2-4A0B-A992-913F814A6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  <p:pic>
        <p:nvPicPr>
          <p:cNvPr id="5" name="Объект 4" descr="Изображение выглядит как текст, плакат, одежда, человек&#10;&#10;Автоматически созданное описание">
            <a:extLst>
              <a:ext uri="{FF2B5EF4-FFF2-40B4-BE49-F238E27FC236}">
                <a16:creationId xmlns:a16="http://schemas.microsoft.com/office/drawing/2014/main" id="{177951B4-3D74-1684-953C-43A44747BF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2" r="-1" b="-1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594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A6B14-151D-121A-9C1C-49F08D1D3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Способы сотрудничества работодателей с учебными заведениями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36ED47-528B-1799-D01F-F25DC0F3C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161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- организация стажировки для преподавателей высших учебных заведений на базе предприятий потенциальных работодателей;</a:t>
            </a:r>
          </a:p>
          <a:p>
            <a:pPr marL="0" indent="0">
              <a:buNone/>
            </a:pPr>
            <a:r>
              <a:rPr lang="ru-RU" dirty="0"/>
              <a:t>- проведение совместных научно-исследовательских проектов или консультирование студентов работниками предприятий;</a:t>
            </a:r>
          </a:p>
          <a:p>
            <a:pPr marL="0" indent="0">
              <a:buNone/>
            </a:pPr>
            <a:r>
              <a:rPr lang="ru-RU" dirty="0"/>
              <a:t>- Разработка обучающимися выпускных квалификационных работ по запросу потенциальных работодателей и участие в ознакомительных мероприятиях, проводимых на предприятиях.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6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5CFD4-B346-5DC0-E8AE-77CFD92D0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стажировки преподавателей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724C1E-ECF2-A298-192C-38C45C3A8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- ознакомление с новыми нормативными документами, регламентирующими деятельность в области кораблестроения;</a:t>
            </a:r>
          </a:p>
          <a:p>
            <a:pPr marL="0" indent="0" algn="just">
              <a:buNone/>
            </a:pPr>
            <a:r>
              <a:rPr lang="ru-RU" dirty="0"/>
              <a:t>- ознакомление с новейшими технологиями и перспективами их развития в области кораблестроения;</a:t>
            </a:r>
          </a:p>
          <a:p>
            <a:pPr marL="0" indent="0" algn="just">
              <a:buNone/>
            </a:pPr>
            <a:r>
              <a:rPr lang="ru-RU" dirty="0"/>
              <a:t>- освоение инновационных технологий;</a:t>
            </a:r>
          </a:p>
          <a:p>
            <a:pPr marL="0" indent="0" algn="just">
              <a:buNone/>
            </a:pPr>
            <a:r>
              <a:rPr lang="ru-RU" dirty="0"/>
              <a:t>- совершенствование знаний и умений в психолого-педагогической, профессиональной и общекультурной деятельности на основе современных достижений науки, прогрессивной техники и технологии;</a:t>
            </a:r>
          </a:p>
          <a:p>
            <a:pPr marL="0" indent="0" algn="just">
              <a:buNone/>
            </a:pPr>
            <a:r>
              <a:rPr lang="ru-RU" dirty="0"/>
              <a:t>- выработка предложений по совершенствованию образовательного процесса, внедрению в практику обучения передовых достижений науки.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58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19FE2-6A74-7C4F-5616-95B6D445C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Программа стажировки может предусматривать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829C11-F014-06F2-C11C-8FE05D350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- самостоятельную теоретическую подготовку;</a:t>
            </a:r>
          </a:p>
          <a:p>
            <a:pPr marL="0" indent="0">
              <a:buNone/>
            </a:pPr>
            <a:r>
              <a:rPr lang="ru-RU" dirty="0"/>
              <a:t>- приобретение дополнительных профессиональных компетенций;</a:t>
            </a:r>
          </a:p>
          <a:p>
            <a:pPr marL="0" indent="0">
              <a:buNone/>
            </a:pPr>
            <a:r>
              <a:rPr lang="ru-RU" dirty="0"/>
              <a:t>- изучение организации и технологии профессиональной деятельности;</a:t>
            </a:r>
          </a:p>
          <a:p>
            <a:pPr marL="0" indent="0">
              <a:buNone/>
            </a:pPr>
            <a:r>
              <a:rPr lang="ru-RU" dirty="0"/>
              <a:t>- работу с нормативно-правовой и иной документацией;</a:t>
            </a:r>
          </a:p>
          <a:p>
            <a:pPr marL="0" indent="0">
              <a:buNone/>
            </a:pPr>
            <a:r>
              <a:rPr lang="ru-RU" dirty="0"/>
              <a:t>- выполнение функциональных обязанностей должностных лиц или специалистов (в качестве временно исполняющего обязанности или дублера);</a:t>
            </a:r>
          </a:p>
          <a:p>
            <a:pPr marL="0" indent="0">
              <a:buNone/>
            </a:pPr>
            <a:r>
              <a:rPr lang="ru-RU" dirty="0"/>
              <a:t>- участие в совещаниях, деловых встречах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3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2EEBA-60F3-1875-377A-B12C10273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проектной технологии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4D3889-FED4-C6CD-D61F-EE00FB7DC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1 Выбор темы исследования</a:t>
            </a:r>
          </a:p>
          <a:p>
            <a:pPr marL="0" indent="0">
              <a:buNone/>
            </a:pPr>
            <a:r>
              <a:rPr lang="ru-RU" sz="4000" dirty="0"/>
              <a:t>2 Формирование групп</a:t>
            </a:r>
          </a:p>
          <a:p>
            <a:pPr marL="0" indent="0">
              <a:buNone/>
            </a:pPr>
            <a:r>
              <a:rPr lang="ru-RU" sz="4000" dirty="0"/>
              <a:t>3 Поиск решений</a:t>
            </a:r>
          </a:p>
          <a:p>
            <a:pPr marL="0" indent="0">
              <a:buNone/>
            </a:pPr>
            <a:r>
              <a:rPr lang="ru-RU" sz="4000" dirty="0"/>
              <a:t>4 Защита проекта</a:t>
            </a:r>
          </a:p>
          <a:p>
            <a:pPr marL="0" indent="0">
              <a:buNone/>
            </a:pPr>
            <a:r>
              <a:rPr lang="ru-RU" sz="4000" dirty="0"/>
              <a:t>5 Итоги работы</a:t>
            </a:r>
          </a:p>
        </p:txBody>
      </p:sp>
    </p:spTree>
    <p:extLst>
      <p:ext uri="{BB962C8B-B14F-4D97-AF65-F5344CB8AC3E}">
        <p14:creationId xmlns:p14="http://schemas.microsoft.com/office/powerpoint/2010/main" val="2373044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90268D-B2EE-384F-D431-A94C49F5C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ECE9F3-D200-0F67-A606-10E884ADF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стажировок в основном проводятся на крупных предприятиях. Однако не стоит забывать о средних и малых предприятиях отрасли. Именно стажировки преподавателей для таких предприятий могут дать дополнительный импульс в развитии этих заводов, через более тесное взаимодействие с предпринимателями на практическом уровне.</a:t>
            </a:r>
            <a:endParaRPr lang="ru-RU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1247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283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Times New Roman</vt:lpstr>
      <vt:lpstr>Тема Office</vt:lpstr>
      <vt:lpstr>Повышение квалификации профессорско-преподавательского состава путем привлечения участия в производственной сфере</vt:lpstr>
      <vt:lpstr>Презентация PowerPoint</vt:lpstr>
      <vt:lpstr>Способы сотрудничества работодателей с учебными заведениями </vt:lpstr>
      <vt:lpstr>Задачи стажировки преподавателей </vt:lpstr>
      <vt:lpstr>Программа стажировки может предусматривать</vt:lpstr>
      <vt:lpstr>Этапы проектной технологии</vt:lpstr>
      <vt:lpstr>Выводы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квалификации профессорско-преподавательского состава путем привлечения участия в производственной сфере</dc:title>
  <dc:creator> </dc:creator>
  <cp:lastModifiedBy>Сеталова Наталья Фёдоровна</cp:lastModifiedBy>
  <cp:revision>3</cp:revision>
  <dcterms:created xsi:type="dcterms:W3CDTF">2024-06-19T22:37:55Z</dcterms:created>
  <dcterms:modified xsi:type="dcterms:W3CDTF">2024-06-20T04:52:25Z</dcterms:modified>
</cp:coreProperties>
</file>