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49" autoAdjust="0"/>
    <p:restoredTop sz="94660"/>
  </p:normalViewPr>
  <p:slideViewPr>
    <p:cSldViewPr>
      <p:cViewPr varScale="1">
        <p:scale>
          <a:sx n="108" d="100"/>
          <a:sy n="108" d="100"/>
        </p:scale>
        <p:origin x="64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/>
          <a:lstStyle/>
          <a:p>
            <a:pPr>
              <a:defRPr lang="ru-RU" sz="1800" b="1" strike="noStrike" spc="-1">
                <a:solidFill>
                  <a:srgbClr val="404040"/>
                </a:solidFill>
                <a:latin typeface="Calibri"/>
                <a:ea typeface="DejaVu Sans"/>
              </a:defRPr>
            </a:pPr>
            <a:r>
              <a:rPr lang="ru-RU" sz="1800" b="1" strike="noStrike" spc="-1">
                <a:solidFill>
                  <a:srgbClr val="404040"/>
                </a:solidFill>
                <a:latin typeface="Calibri"/>
                <a:ea typeface="DejaVu Sans"/>
              </a:rPr>
              <a:t>Категории транспортной безопаности мостовых сооружения НСО</a:t>
            </a:r>
            <a:endParaRPr lang="ru-RU"/>
          </a:p>
        </c:rich>
      </c:tx>
      <c:overlay val="0"/>
      <c:spPr>
        <a:prstGeom prst="rect">
          <a:avLst/>
        </a:prstGeom>
        <a:noFill/>
        <a:ln w="0">
          <a:noFill/>
        </a:ln>
      </c:spPr>
    </c:title>
    <c:autoTitleDeleted val="0"/>
    <c:view3D>
      <c:rotX val="50"/>
      <c:rotY val="0"/>
      <c:rAngAx val="0"/>
    </c:view3D>
    <c:floor>
      <c:thickness val="0"/>
      <c:spPr>
        <a:prstGeom prst="rect">
          <a:avLst/>
        </a:prstGeom>
        <a:solidFill>
          <a:srgbClr val="D9D9D9"/>
        </a:solidFill>
        <a:ln w="0">
          <a:noFill/>
        </a:ln>
      </c:spPr>
    </c:floor>
    <c:sideWall>
      <c:thickness val="0"/>
      <c:spPr>
        <a:prstGeom prst="rect">
          <a:avLst/>
        </a:prstGeom>
        <a:solidFill>
          <a:srgbClr val="D9D9D9"/>
        </a:solidFill>
        <a:ln w="0">
          <a:noFill/>
        </a:ln>
      </c:spPr>
    </c:sideWall>
    <c:backWall>
      <c:thickness val="0"/>
      <c:spPr>
        <a:prstGeom prst="rect">
          <a:avLst/>
        </a:prstGeom>
        <a:solidFill>
          <a:srgbClr val="D9D9D9"/>
        </a:solidFill>
        <a:ln w="0">
          <a:noFill/>
        </a:ln>
      </c:spPr>
    </c:backWall>
    <c:plotArea>
      <c:layout/>
      <c:pie3DChart>
        <c:varyColors val="1"/>
        <c:ser>
          <c:idx val="0"/>
          <c:order val="0"/>
          <c:spPr>
            <a:prstGeom prst="rect">
              <a:avLst/>
            </a:prstGeom>
            <a:solidFill>
              <a:srgbClr val="4472C4"/>
            </a:solidFill>
            <a:ln w="0">
              <a:noFill/>
            </a:ln>
          </c:spP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FC0-4CAA-81E8-9239E7CDAE21}"/>
              </c:ext>
            </c:extLst>
          </c:dPt>
          <c:dPt>
            <c:idx val="1"/>
            <c:bubble3D val="0"/>
            <c:spPr>
              <a:prstGeom prst="rect">
                <a:avLst/>
              </a:prstGeom>
              <a:solidFill>
                <a:srgbClr val="ED7D31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2-1FC0-4CAA-81E8-9239E7CDAE21}"/>
              </c:ext>
            </c:extLst>
          </c:dPt>
          <c:dPt>
            <c:idx val="2"/>
            <c:bubble3D val="0"/>
            <c:spPr>
              <a:prstGeom prst="rect">
                <a:avLst/>
              </a:prstGeom>
              <a:solidFill>
                <a:srgbClr val="A5A5A5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4-1FC0-4CAA-81E8-9239E7CDAE21}"/>
              </c:ext>
            </c:extLst>
          </c:dPt>
          <c:dPt>
            <c:idx val="3"/>
            <c:bubble3D val="0"/>
            <c:spPr>
              <a:prstGeom prst="rect">
                <a:avLst/>
              </a:prstGeom>
              <a:solidFill>
                <a:srgbClr val="FFC000"/>
              </a:solidFill>
              <a:ln w="0">
                <a:noFill/>
              </a:ln>
            </c:spPr>
            <c:extLst>
              <c:ext xmlns:c16="http://schemas.microsoft.com/office/drawing/2014/chart" uri="{C3380CC4-5D6E-409C-BE32-E72D297353CC}">
                <c16:uniqueId val="{00000006-1FC0-4CAA-81E8-9239E7CDAE21}"/>
              </c:ext>
            </c:extLst>
          </c:dPt>
          <c:dLbls>
            <c:spPr>
              <a:solidFill>
                <a:srgbClr val="595959"/>
              </a:solidFill>
            </c:spPr>
            <c:txPr>
              <a:bodyPr wrap="square"/>
              <a:lstStyle/>
              <a:p>
                <a:pPr>
                  <a:defRPr sz="1000" b="1" strike="noStrike" spc="-1">
                    <a:solidFill>
                      <a:srgbClr val="FFFFFF"/>
                    </a:solidFill>
                    <a:latin typeface="Calibri"/>
                    <a:ea typeface="DejaVu Sans"/>
                  </a:defRPr>
                </a:pPr>
                <a:endParaRPr lang="ru-RU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1"/>
            <c:separator>
</c:separator>
            <c:showLeaderLines val="1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</c:ext>
            </c:extLst>
          </c:dLbls>
          <c:cat>
            <c:strRef>
              <c:f>categories</c:f>
              <c:strCache>
                <c:ptCount val="4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4"/>
                <c:pt idx="0">
                  <c:v>25</c:v>
                </c:pt>
                <c:pt idx="1">
                  <c:v>10</c:v>
                </c:pt>
                <c:pt idx="2">
                  <c:v>102</c:v>
                </c:pt>
                <c:pt idx="3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FC0-4CAA-81E8-9239E7CDAE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overlay val="0"/>
      <c:spPr>
        <a:prstGeom prst="rect">
          <a:avLst/>
        </a:prstGeom>
        <a:solidFill>
          <a:srgbClr val="F2F2F2">
            <a:alpha val="39000"/>
          </a:srgbClr>
        </a:solidFill>
        <a:ln w="0">
          <a:noFill/>
        </a:ln>
      </c:spPr>
      <c:txPr>
        <a:bodyPr/>
        <a:lstStyle/>
        <a:p>
          <a:pPr>
            <a:defRPr sz="900" b="0" strike="noStrike" spc="-1">
              <a:solidFill>
                <a:srgbClr val="404040"/>
              </a:solidFill>
              <a:latin typeface="Calibri"/>
              <a:ea typeface="DejaVu Sans"/>
            </a:defRPr>
          </a:pPr>
          <a:endParaRPr lang="ru-RU"/>
        </a:p>
      </c:txPr>
    </c:legend>
    <c:plotVisOnly val="1"/>
    <c:dispBlanksAs val="gap"/>
    <c:showDLblsOverMax val="1"/>
  </c:chart>
  <c:spPr>
    <a:xfrm>
      <a:off x="815400" y="2677680"/>
      <a:ext cx="3866400" cy="3052080"/>
    </a:xfrm>
    <a:prstGeom prst="rect">
      <a:avLst/>
    </a:prstGeom>
    <a:gradFill>
      <a:gsLst>
        <a:gs pos="0">
          <a:srgbClr val="FFFFFF"/>
        </a:gs>
        <a:gs pos="100000">
          <a:srgbClr val="BFBFBF"/>
        </a:gs>
      </a:gsLst>
      <a:path path="circle"/>
    </a:gradFill>
    <a:ln w="9360">
      <a:solidFill>
        <a:srgbClr val="BFBFBF"/>
      </a:solidFill>
      <a:round/>
    </a:ln>
  </c:spPr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53A40F24-F72F-4ADD-B4F1-3701978B1A7F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6D977B5-BC52-4B7F-B6C2-1C0C5AA2CB39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414AF25-D9CB-4079-8F47-A09E361BC9DC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C53AEAD-7F6C-4469-8ABB-6E605095319B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353D2692-E5B9-4671-8B86-ADE2CD3065E1}" type="slidenum">
              <a:rPr/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6887A3B6-9094-413D-9494-247AEF57F0FD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9F3F7DDA-4719-41AF-B7DD-9D3891702362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8A50C9E1-BB2C-48ED-8D85-E5A3C70196B0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7B2AA22B-B8F1-4724-8D16-5998CB743A43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FF58679C-8045-4805-8D18-0FFBC00A7007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E0721334-E164-46F0-8462-5C36CE534B28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7AD4223C-6119-4BD4-8A07-4F2C777B8B98}" type="slidenum">
              <a:rPr/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7AAAEFE4-BBDD-420A-B048-50C9468BA2E4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AA1A74B7-9421-4C12-8372-1181AAF3E21D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verTx" preserve="1" userDrawn="1">
  <p:cSld name="Title,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2CDC29B4-FC31-46E5-BDFA-463ADBAFC3F6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fourObj" preserve="1" userDrawn="1">
  <p:cSld name="Title, 4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BEC4416D-7CEB-411D-B1F6-C2BD9373D8AE}" type="slidenum">
              <a:rPr/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Title, 6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 bwMode="auto"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 bwMode="auto"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 bwMode="auto"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 bwMode="auto"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1000"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 bwMode="auto"/>
        <p:txBody>
          <a:bodyPr/>
          <a:lstStyle/>
          <a:p>
            <a:pPr>
              <a:defRPr/>
            </a:pPr>
            <a:fld id="{767674EC-D86A-45FE-BF4F-7D6030A31E17}" type="slidenum">
              <a:rPr/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,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09647662-298B-4A0B-87F1-B7554BD0A457}" type="slidenum">
              <a:rPr/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itle,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CD60521-FEF1-4F77-872A-D7FB1DCBE2A8}" type="slidenum">
              <a:rPr/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2DC32101-4C12-4339-B643-12B7EF7FE14E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Only" preserve="1" userDrawn="1">
  <p:cSld name="Centere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 bwMode="auto"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49155DDB-5D42-46F1-9EA5-25D8319E5789}" type="slidenum">
              <a:rPr/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AndObj" preserve="1" userDrawn="1">
  <p:cSld name="Title, 2 Content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150E838F-1099-4E25-8DD2-697FF194D5D6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AndTwoObj" preserve="1" userDrawn="1">
  <p:cSld name="Title Content and 2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 bwMode="auto"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CDA165F7-5701-4310-95D2-8DA8F16E0F10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OverTx" preserve="1" userDrawn="1">
  <p:cSld name="Title, 2 Content over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 bwMode="auto">
          <a:xfrm>
            <a:off x="609480" y="221040"/>
            <a:ext cx="10972440" cy="1250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endParaRPr lang="ru-RU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 bwMode="auto"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 bwMode="auto"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 bwMode="auto"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>
              <a:defRPr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 bwMode="auto"/>
        <p:txBody>
          <a:bodyPr/>
          <a:lstStyle/>
          <a:p>
            <a:pPr>
              <a:defRPr/>
            </a:pPr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 bwMode="auto"/>
        <p:txBody>
          <a:bodyPr/>
          <a:lstStyle/>
          <a:p>
            <a:pPr>
              <a:defRPr/>
            </a:pPr>
            <a:fld id="{85F5533E-A696-47AE-A22A-1E5330B461D5}" type="slidenum">
              <a:rPr/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 bwMode="auto">
          <a:xfrm>
            <a:off x="838080" y="365040"/>
            <a:ext cx="10514880" cy="132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>
              <a:defRPr/>
            </a:pPr>
            <a:r>
              <a:rPr lang="ru-RU" sz="18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 bwMode="auto"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 bwMode="auto"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4572E36D-254C-4F38-9F34-4E80855B1BB2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 bwMode="auto"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 bwMode="auto">
          <a:xfrm>
            <a:off x="4038480" y="6356520"/>
            <a:ext cx="41140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ctr">
              <a:lnSpc>
                <a:spcPct val="100000"/>
              </a:lnSpc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lnSpc>
                <a:spcPct val="100000"/>
              </a:lnSpc>
              <a:buNone/>
              <a:defRPr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  <a:endParaRPr/>
          </a:p>
        </p:txBody>
      </p:sp>
      <p:sp>
        <p:nvSpPr>
          <p:cNvPr id="42" name="PlaceHolder 2"/>
          <p:cNvSpPr>
            <a:spLocks noGrp="1"/>
          </p:cNvSpPr>
          <p:nvPr>
            <p:ph type="sldNum" idx="5"/>
          </p:nvPr>
        </p:nvSpPr>
        <p:spPr bwMode="auto">
          <a:xfrm>
            <a:off x="86104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  <a:defRPr/>
            </a:pPr>
            <a:fld id="{2C200EA9-3947-4320-A588-D7BB0012CC76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dt" idx="6"/>
          </p:nvPr>
        </p:nvSpPr>
        <p:spPr bwMode="auto">
          <a:xfrm>
            <a:off x="838080" y="6356520"/>
            <a:ext cx="274248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pPr>
              <a:defRPr/>
            </a:pPr>
            <a:r>
              <a:rPr lang="ru-RU" sz="1400" b="0" strike="noStrike" spc="-1">
                <a:latin typeface="Times New Roman"/>
              </a:rPr>
              <a:t>&lt;дата/время&gt;</a:t>
            </a:r>
            <a:endParaRPr/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 bwMode="auto"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  <a:defRPr/>
            </a:pPr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  <a:endParaRPr/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 bwMode="auto"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  <a:endParaRPr/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  <a:endParaRPr/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  <a:endParaRPr/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/>
              <a:buChar char=""/>
              <a:defRPr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  <a:endParaRPr/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  <a:endParaRPr/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  <a:endParaRPr/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/>
              <a:buChar char=""/>
              <a:defRPr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2" name="Рисунок 2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83" name="Рисунок 7"/>
          <p:cNvPicPr/>
          <p:nvPr/>
        </p:nvPicPr>
        <p:blipFill>
          <a:blip r:embed="rId3"/>
          <a:stretch/>
        </p:blipFill>
        <p:spPr bwMode="auto">
          <a:xfrm>
            <a:off x="8543160" y="5479920"/>
            <a:ext cx="3012480" cy="753480"/>
          </a:xfrm>
          <a:prstGeom prst="rect">
            <a:avLst/>
          </a:prstGeom>
          <a:ln w="0">
            <a:noFill/>
          </a:ln>
        </p:spPr>
      </p:pic>
      <p:pic>
        <p:nvPicPr>
          <p:cNvPr id="84" name="Рисунок 5"/>
          <p:cNvPicPr/>
          <p:nvPr/>
        </p:nvPicPr>
        <p:blipFill>
          <a:blip r:embed="rId4"/>
          <a:stretch/>
        </p:blipFill>
        <p:spPr bwMode="auto">
          <a:xfrm>
            <a:off x="5548320" y="4968720"/>
            <a:ext cx="4129560" cy="887400"/>
          </a:xfrm>
          <a:prstGeom prst="rect">
            <a:avLst/>
          </a:prstGeom>
          <a:ln w="0">
            <a:noFill/>
          </a:ln>
        </p:spPr>
      </p:pic>
      <p:sp>
        <p:nvSpPr>
          <p:cNvPr id="85" name="TextBox 8"/>
          <p:cNvSpPr/>
          <p:nvPr/>
        </p:nvSpPr>
        <p:spPr bwMode="auto">
          <a:xfrm>
            <a:off x="641280" y="3733282"/>
            <a:ext cx="8986501" cy="10047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000" b="1" spc="-1">
                <a:solidFill>
                  <a:srgbClr val="FFFFFF"/>
                </a:solidFill>
                <a:latin typeface="HeliosC"/>
              </a:rPr>
              <a:t>«Особенности оснащения объектов транспортной инфраструктуры </a:t>
            </a:r>
            <a:endParaRPr sz="2000" b="1" spc="-1">
              <a:solidFill>
                <a:srgbClr val="FFFFFF"/>
              </a:solidFill>
              <a:latin typeface="HeliosC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spc="-1">
                <a:solidFill>
                  <a:srgbClr val="FFFFFF"/>
                </a:solidFill>
                <a:latin typeface="HeliosC"/>
              </a:rPr>
              <a:t>дорожного хозяйства техническими средствами обеспечения </a:t>
            </a:r>
            <a:endParaRPr sz="2000" b="1" spc="-1">
              <a:solidFill>
                <a:srgbClr val="FFFFFF"/>
              </a:solidFill>
              <a:latin typeface="HeliosC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2000" b="1" spc="-1">
                <a:solidFill>
                  <a:srgbClr val="FFFFFF"/>
                </a:solidFill>
                <a:latin typeface="HeliosC"/>
              </a:rPr>
              <a:t>транспортной безопасности на территории Новосибирской области»</a:t>
            </a:r>
            <a:endParaRPr sz="2000" b="1" spc="-1">
              <a:solidFill>
                <a:srgbClr val="FFFFFF"/>
              </a:solidFill>
              <a:latin typeface="HeliosC"/>
            </a:endParaRPr>
          </a:p>
        </p:txBody>
      </p:sp>
      <p:sp>
        <p:nvSpPr>
          <p:cNvPr id="86" name="TextBox 9"/>
          <p:cNvSpPr/>
          <p:nvPr/>
        </p:nvSpPr>
        <p:spPr bwMode="auto">
          <a:xfrm>
            <a:off x="6293160" y="5185440"/>
            <a:ext cx="1848536" cy="395159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000" b="0" strike="noStrike" spc="-1">
                <a:solidFill>
                  <a:srgbClr val="FFFFFF"/>
                </a:solidFill>
                <a:latin typeface="HeliosC"/>
                <a:ea typeface="DejaVu Sans"/>
              </a:rPr>
              <a:t> 29 июня 2023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87" name="TextBox 10"/>
          <p:cNvSpPr/>
          <p:nvPr/>
        </p:nvSpPr>
        <p:spPr bwMode="auto">
          <a:xfrm>
            <a:off x="9011520" y="5645520"/>
            <a:ext cx="2212560" cy="3945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000" b="0" strike="noStrike" spc="-1">
                <a:solidFill>
                  <a:srgbClr val="0070C0"/>
                </a:solidFill>
                <a:latin typeface="HeliosC"/>
                <a:ea typeface="DejaVu Sans"/>
              </a:rPr>
              <a:t>г. Новосибирск</a:t>
            </a:r>
            <a:endParaRPr lang="ru-RU" sz="2000" b="0" strike="noStrike" spc="-1">
              <a:latin typeface="Arial"/>
            </a:endParaRPr>
          </a:p>
        </p:txBody>
      </p:sp>
      <p:sp>
        <p:nvSpPr>
          <p:cNvPr id="2" name="Прямоугольник 1"/>
          <p:cNvSpPr/>
          <p:nvPr/>
        </p:nvSpPr>
        <p:spPr bwMode="auto">
          <a:xfrm>
            <a:off x="5548320" y="2608227"/>
            <a:ext cx="4819875" cy="9147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Заместитель начальника отдела </a:t>
            </a:r>
            <a:endParaRPr/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искусственных сооружений ГКУ НСО ТУАД</a:t>
            </a:r>
          </a:p>
          <a:p>
            <a:pPr>
              <a:defRPr/>
            </a:pPr>
            <a:r>
              <a:rPr lang="ru-RU">
                <a:solidFill>
                  <a:schemeClr val="bg1"/>
                </a:solidFill>
              </a:rPr>
              <a:t>Кашеваров Михаил Сергеевич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8" name="Объект 4"/>
          <p:cNvPicPr/>
          <p:nvPr/>
        </p:nvPicPr>
        <p:blipFill>
          <a:blip r:embed="rId2"/>
          <a:stretch/>
        </p:blipFill>
        <p:spPr bwMode="auto">
          <a:xfrm>
            <a:off x="0" y="-2700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39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40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1" name="Прямоугольник 5"/>
          <p:cNvSpPr/>
          <p:nvPr/>
        </p:nvSpPr>
        <p:spPr bwMode="auto">
          <a:xfrm>
            <a:off x="586440" y="1107720"/>
            <a:ext cx="1121364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Факторы влияющие на темпы выполнения работ по приведению уровня защищенности ОТИ в соответствие требованиям Законодательства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42" name="Прямоугольник 7"/>
          <p:cNvSpPr/>
          <p:nvPr/>
        </p:nvSpPr>
        <p:spPr bwMode="auto">
          <a:xfrm>
            <a:off x="256680" y="2205360"/>
            <a:ext cx="11775960" cy="2553091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1. На региональных и межмуниципальных автомобильных дорогах Новосибирской области расположены искусственные сооружения начиная с 1968 г. постройки, в случае если такой объект находится в неудовлетворительном техническом состоянии необходимо в первую очередь выполнить работы по ремонту или переустройству;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2. Оборудование предусмотренное проектно-сметной документации может устареть или быть снято с производства;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3. Высокая стоимость выполнения работ по оснащению не позволяет выполнять большой объем строительно-монтажных работ в короткое время.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43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44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45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6" name="TextBox 12"/>
          <p:cNvSpPr/>
          <p:nvPr/>
        </p:nvSpPr>
        <p:spPr bwMode="auto">
          <a:xfrm>
            <a:off x="310680" y="1031040"/>
            <a:ext cx="12317760" cy="821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0070C0"/>
                </a:solidFill>
                <a:latin typeface="HeliosC"/>
                <a:ea typeface="DejaVu Sans"/>
              </a:rPr>
              <a:t> 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47" name="TextBox 7"/>
          <p:cNvSpPr/>
          <p:nvPr/>
        </p:nvSpPr>
        <p:spPr bwMode="auto">
          <a:xfrm>
            <a:off x="664200" y="5185800"/>
            <a:ext cx="11386079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HeliosC"/>
                <a:ea typeface="DejaVu Sans"/>
              </a:rPr>
              <a:t>   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48" name="Рисунок 147"/>
          <p:cNvPicPr/>
          <p:nvPr/>
        </p:nvPicPr>
        <p:blipFill>
          <a:blip r:embed="rId4"/>
          <a:stretch/>
        </p:blipFill>
        <p:spPr bwMode="auto">
          <a:xfrm>
            <a:off x="108359" y="1080000"/>
            <a:ext cx="6911280" cy="4679640"/>
          </a:xfrm>
          <a:prstGeom prst="rect">
            <a:avLst/>
          </a:prstGeom>
          <a:ln w="0">
            <a:noFill/>
          </a:ln>
        </p:spPr>
      </p:pic>
      <p:sp>
        <p:nvSpPr>
          <p:cNvPr id="149" name="Прямоугольник 148"/>
          <p:cNvSpPr/>
          <p:nvPr/>
        </p:nvSpPr>
        <p:spPr bwMode="auto">
          <a:xfrm>
            <a:off x="7200360" y="1114560"/>
            <a:ext cx="4859640" cy="4825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Особенности региона, оказывающие негативное влияние на темпы оснащения ОТИ инженерными системами обеспечения транспортной безопасности: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- взаимная удаленность ОТИ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-большая часть мостов расположена на значительном расстоянии от крупных населенных пунктов, что в свою очередь требует строительства линий связи и энергоснабжения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- площадь земельных участков отведенных для нужд дорожного хозяйства мала, для размещения пунктов управления может потребоваться дополнительный отвод земель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</a:rPr>
              <a:t>  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0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51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52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54" name="Прямоугольник 7"/>
          <p:cNvSpPr/>
          <p:nvPr/>
        </p:nvSpPr>
        <p:spPr bwMode="auto">
          <a:xfrm>
            <a:off x="180000" y="1620000"/>
            <a:ext cx="12003120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Выполнение работ по оснащению производится в соответствии с планом ремонта и переустройства мостов и путепроводов на автомобильных дорогах, находящихся в оперативном управлении ГКУ НСО ТУАД;</a:t>
            </a:r>
            <a:endParaRPr lang="ru-RU" sz="20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Оснащение мостов производится в рамках группы объектов с устройством единого пункта управления системами обеспечения транспортной безопасности;</a:t>
            </a:r>
            <a:endParaRPr lang="ru-RU" sz="20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Проектно-сметная документация на выполнение работ по оснащению ОТИ ИТСОТБ должна  реализовываться не позднее 1 года после завершения разработки;</a:t>
            </a:r>
            <a:endParaRPr lang="ru-RU" sz="20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Для достижения наиболее высокой эффективности по оснащению ОТИ ИТСОТБ строительно-монтажные работы </a:t>
            </a: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выполняются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соответствии с утвержденной программой работ;</a:t>
            </a:r>
            <a:endParaRPr lang="ru-RU" sz="2000" b="0" strike="noStrike" spc="-1" dirty="0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Создание в субъекте транспортной инфраструктуры центра управления специальными средствами обеспечения транспортной безопасности для контроля за объектами или аккумуляции данных;</a:t>
            </a: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2000" b="0" strike="noStrike" spc="-1" dirty="0">
              <a:latin typeface="Arial"/>
            </a:endParaRPr>
          </a:p>
        </p:txBody>
      </p:sp>
      <p:sp>
        <p:nvSpPr>
          <p:cNvPr id="155" name="TextBox 154"/>
          <p:cNvSpPr txBox="1"/>
          <p:nvPr/>
        </p:nvSpPr>
        <p:spPr bwMode="auto">
          <a:xfrm>
            <a:off x="369015" y="1052736"/>
            <a:ext cx="11340000" cy="567264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pPr algn="ctr">
              <a:buNone/>
              <a:defRPr/>
            </a:pPr>
            <a:r>
              <a:rPr lang="ru-RU" sz="2200" b="1" strike="noStrike" spc="-1">
                <a:solidFill>
                  <a:srgbClr val="00B0F0"/>
                </a:solidFill>
                <a:latin typeface="Times New Roman"/>
              </a:rPr>
              <a:t>Меры направленные на повышение темпов оснащения ОТИ ИТСОТБ 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6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4"/>
          <p:cNvSpPr/>
          <p:nvPr/>
        </p:nvSpPr>
        <p:spPr bwMode="auto">
          <a:xfrm>
            <a:off x="3240000" y="2636912"/>
            <a:ext cx="640800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3600" b="1" i="1" strike="noStrike" spc="-1">
                <a:solidFill>
                  <a:srgbClr val="44546A"/>
                </a:solidFill>
                <a:latin typeface="Arial Narrow"/>
                <a:ea typeface="DejaVu Sans"/>
              </a:rPr>
              <a:t>Спасибо за внимание!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9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00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01" name="TextBox 8"/>
          <p:cNvSpPr/>
          <p:nvPr/>
        </p:nvSpPr>
        <p:spPr bwMode="auto">
          <a:xfrm>
            <a:off x="241560" y="1017360"/>
            <a:ext cx="118605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Общая информация по обеспечению транспортной безопасности на мостовых сооружениях ГКУ НСО ТУАД</a:t>
            </a:r>
            <a:endParaRPr lang="ru-RU" sz="2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02" name="TextBox 9"/>
          <p:cNvSpPr/>
          <p:nvPr/>
        </p:nvSpPr>
        <p:spPr bwMode="auto">
          <a:xfrm>
            <a:off x="241560" y="1754640"/>
            <a:ext cx="1164168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 оперативном управлении ГКУ НСО ТУАД числится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279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мостовых сооружений, в том числе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274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автодорожных мостовых перехода и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5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пешеходных мостов, на </a:t>
            </a:r>
            <a:r>
              <a:rPr lang="ru-RU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16</a:t>
            </a:r>
            <a:r>
              <a:rPr lang="en-US" sz="1800" b="1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1</a:t>
            </a:r>
            <a:r>
              <a:rPr lang="ru-RU" sz="18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из них распространяются требования Федерального закона 16-ФЗ «О транспортной безопасности» из них: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03" name="TextBox 10"/>
          <p:cNvSpPr/>
          <p:nvPr/>
        </p:nvSpPr>
        <p:spPr bwMode="auto">
          <a:xfrm>
            <a:off x="241560" y="4716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04" name="Прямоугольник 1"/>
          <p:cNvSpPr/>
          <p:nvPr/>
        </p:nvSpPr>
        <p:spPr bwMode="auto">
          <a:xfrm>
            <a:off x="4897080" y="3960000"/>
            <a:ext cx="2482560" cy="10630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1 категории – 24 шт.;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2 категории – 9 шт.;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3 категории – 100 шт.;</a:t>
            </a:r>
            <a:endParaRPr lang="ru-RU" sz="16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r>
              <a:rPr lang="ru-RU" sz="16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4 категории – 28 шт</a:t>
            </a:r>
            <a:endParaRPr lang="ru-RU" sz="1600" b="0" strike="noStrike" spc="-1">
              <a:latin typeface="Arial"/>
            </a:endParaRPr>
          </a:p>
        </p:txBody>
      </p:sp>
      <p:graphicFrame>
        <p:nvGraphicFramePr>
          <p:cNvPr id="105" name="Диаграмма 11"/>
          <p:cNvGraphicFramePr>
            <a:graphicFrameLocks/>
          </p:cNvGraphicFramePr>
          <p:nvPr/>
        </p:nvGraphicFramePr>
        <p:xfrm>
          <a:off x="815400" y="2677680"/>
          <a:ext cx="3866400" cy="3052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6" name="Прямоугольник 2"/>
          <p:cNvSpPr/>
          <p:nvPr/>
        </p:nvSpPr>
        <p:spPr bwMode="auto">
          <a:xfrm>
            <a:off x="7020000" y="3960000"/>
            <a:ext cx="4973039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Заключены контракты на предоставление услуг по защите ОТИ от АНВ на оснащенных мостах</a:t>
            </a:r>
            <a:endParaRPr lang="ru-RU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Стоимость оказания услуг составляет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32 млн. рублей</a:t>
            </a:r>
            <a:r>
              <a:rPr lang="ru-RU" sz="1800" b="1" i="1" strike="noStrike" spc="-1">
                <a:solidFill>
                  <a:srgbClr val="000000"/>
                </a:solidFill>
                <a:latin typeface="Times New Roman"/>
                <a:ea typeface="Microsoft YaHei"/>
              </a:rPr>
              <a:t>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год.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07" name="Прямоугольник 3"/>
          <p:cNvSpPr/>
          <p:nvPr/>
        </p:nvSpPr>
        <p:spPr bwMode="auto">
          <a:xfrm>
            <a:off x="4903200" y="2569680"/>
            <a:ext cx="6980039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На сегодняшний день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 9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мостовых сооружений 1 категории оснащены инженерно-техническими системами обеспечения транспортной безопасности. Стоимость оснащения составила 147 млн. рублей. 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8" name="Объект 4"/>
          <p:cNvPicPr/>
          <p:nvPr/>
        </p:nvPicPr>
        <p:blipFill>
          <a:blip r:embed="rId2"/>
          <a:stretch/>
        </p:blipFill>
        <p:spPr bwMode="auto">
          <a:xfrm>
            <a:off x="0" y="-1980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09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pic>
        <p:nvPicPr>
          <p:cNvPr id="110" name="Рисунок 1"/>
          <p:cNvPicPr/>
          <p:nvPr/>
        </p:nvPicPr>
        <p:blipFill>
          <a:blip r:embed="rId4"/>
          <a:srcRect l="1434" t="3900" r="2885" b="25197"/>
          <a:stretch/>
        </p:blipFill>
        <p:spPr bwMode="auto">
          <a:xfrm>
            <a:off x="10080" y="1800000"/>
            <a:ext cx="7909560" cy="3959640"/>
          </a:xfrm>
          <a:prstGeom prst="rect">
            <a:avLst/>
          </a:prstGeom>
          <a:ln w="0">
            <a:noFill/>
          </a:ln>
        </p:spPr>
      </p:pic>
      <p:sp>
        <p:nvSpPr>
          <p:cNvPr id="111" name="TextBox 8"/>
          <p:cNvSpPr/>
          <p:nvPr/>
        </p:nvSpPr>
        <p:spPr bwMode="auto">
          <a:xfrm>
            <a:off x="181080" y="1041120"/>
            <a:ext cx="123177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400" b="1" strike="noStrike" spc="-1">
                <a:solidFill>
                  <a:srgbClr val="0070C0"/>
                </a:solidFill>
                <a:latin typeface="Times New Roman"/>
                <a:ea typeface="DejaVu Sans"/>
              </a:rPr>
              <a:t>Перспективные планы по оснащению объектов транспортной инфраструктуры дорожного хозяйства техническими средствами </a:t>
            </a:r>
            <a:endParaRPr lang="ru-RU" sz="24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  <a:defRPr/>
            </a:pPr>
            <a:endParaRPr lang="ru-RU" sz="2400" b="0" strike="noStrike" spc="-1">
              <a:latin typeface="Arial"/>
            </a:endParaRPr>
          </a:p>
        </p:txBody>
      </p:sp>
      <p:sp>
        <p:nvSpPr>
          <p:cNvPr id="112" name="TextBox 9"/>
          <p:cNvSpPr/>
          <p:nvPr/>
        </p:nvSpPr>
        <p:spPr bwMode="auto">
          <a:xfrm>
            <a:off x="7920000" y="1932120"/>
            <a:ext cx="4139640" cy="31071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В ГКУ НСО ТУАД разработана и утверждена перспективная программа по оснащению объектов  транспортной  инфраструктуры на автомобильных дорогах Новосибирской области инженерно-техническими средствами (системами) обеспечения транспортной безопасности с 2024 по 2030 год. Программа включает в себя проведения работ на </a:t>
            </a: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134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 объектах (мостовых сооружениях</a:t>
            </a:r>
            <a:r>
              <a:rPr lang="ru-RU" sz="1600" b="0" strike="noStrike" spc="-1">
                <a:solidFill>
                  <a:srgbClr val="000000"/>
                </a:solidFill>
                <a:latin typeface="HeliosC"/>
                <a:ea typeface="DejaVu Sans"/>
              </a:rPr>
              <a:t>)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13" name="TextBox 1"/>
          <p:cNvSpPr/>
          <p:nvPr/>
        </p:nvSpPr>
        <p:spPr bwMode="auto">
          <a:xfrm>
            <a:off x="107640" y="18000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1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32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33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34" name="Заголовок 1"/>
          <p:cNvSpPr/>
          <p:nvPr/>
        </p:nvSpPr>
        <p:spPr bwMode="auto">
          <a:xfrm>
            <a:off x="1080000" y="1051920"/>
            <a:ext cx="9900000" cy="5778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normAutofit fontScale="98500"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Для повышения уровня защищенности от АНВ на ОТИ обустраиваются: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35" name="Прямоугольник 7"/>
          <p:cNvSpPr/>
          <p:nvPr/>
        </p:nvSpPr>
        <p:spPr bwMode="auto">
          <a:xfrm>
            <a:off x="180000" y="1486080"/>
            <a:ext cx="4679640" cy="46634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Интеллектуальные системы видеонаблюдения</a:t>
            </a: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Системы голосового оповещения</a:t>
            </a: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Системы контроля доступа</a:t>
            </a: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Ограждение зоны транспортной безопасности</a:t>
            </a: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Помещения для размещения работников подразделений транспортной безопасности и хранения изъятых запрещенных предметов</a:t>
            </a:r>
            <a:endParaRPr lang="ru-RU" sz="2000" b="0" strike="noStrike" spc="-1">
              <a:latin typeface="Arial"/>
            </a:endParaRPr>
          </a:p>
          <a:p>
            <a:pPr marL="343080" indent="-343080" algn="just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  <a:defRPr/>
            </a:pPr>
            <a:r>
              <a:rPr lang="ru-RU" sz="20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Системы охранного освещения</a:t>
            </a: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buNone/>
              <a:defRPr/>
            </a:pPr>
            <a:endParaRPr lang="ru-RU" sz="2000" b="0" strike="noStrike" spc="-1">
              <a:latin typeface="Arial"/>
            </a:endParaRPr>
          </a:p>
        </p:txBody>
      </p:sp>
      <p:pic>
        <p:nvPicPr>
          <p:cNvPr id="136" name="Picture 1" descr="F:\Тройнов\11_Работа 2023\P_20221014_084709.jpg"/>
          <p:cNvPicPr/>
          <p:nvPr/>
        </p:nvPicPr>
        <p:blipFill>
          <a:blip r:embed="rId4"/>
          <a:stretch/>
        </p:blipFill>
        <p:spPr bwMode="auto">
          <a:xfrm>
            <a:off x="8820000" y="1556792"/>
            <a:ext cx="3239640" cy="4022848"/>
          </a:xfrm>
          <a:prstGeom prst="rect">
            <a:avLst/>
          </a:prstGeom>
          <a:ln w="0">
            <a:noFill/>
          </a:ln>
        </p:spPr>
      </p:pic>
      <p:pic>
        <p:nvPicPr>
          <p:cNvPr id="137" name="Picture 4" descr="F:\Тройнов\11_Работа 2023\ТБ4.jpg"/>
          <p:cNvPicPr/>
          <p:nvPr/>
        </p:nvPicPr>
        <p:blipFill>
          <a:blip r:embed="rId5"/>
          <a:stretch/>
        </p:blipFill>
        <p:spPr bwMode="auto">
          <a:xfrm>
            <a:off x="5400000" y="1556792"/>
            <a:ext cx="3160440" cy="4022848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4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16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pic>
        <p:nvPicPr>
          <p:cNvPr id="117" name="Рисунок 5"/>
          <p:cNvPicPr/>
          <p:nvPr/>
        </p:nvPicPr>
        <p:blipFill>
          <a:blip r:embed="rId4"/>
          <a:stretch/>
        </p:blipFill>
        <p:spPr bwMode="auto">
          <a:xfrm>
            <a:off x="207000" y="1235520"/>
            <a:ext cx="3058920" cy="2025720"/>
          </a:xfrm>
          <a:prstGeom prst="rect">
            <a:avLst/>
          </a:prstGeom>
          <a:ln w="0">
            <a:noFill/>
          </a:ln>
        </p:spPr>
      </p:pic>
      <p:pic>
        <p:nvPicPr>
          <p:cNvPr id="118" name="Рисунок 7"/>
          <p:cNvPicPr/>
          <p:nvPr/>
        </p:nvPicPr>
        <p:blipFill>
          <a:blip r:embed="rId5"/>
          <a:stretch/>
        </p:blipFill>
        <p:spPr bwMode="auto">
          <a:xfrm>
            <a:off x="207000" y="3291120"/>
            <a:ext cx="3058920" cy="199512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8"/>
          <p:cNvPicPr/>
          <p:nvPr/>
        </p:nvPicPr>
        <p:blipFill>
          <a:blip r:embed="rId6"/>
          <a:stretch/>
        </p:blipFill>
        <p:spPr bwMode="auto">
          <a:xfrm>
            <a:off x="3670200" y="2160000"/>
            <a:ext cx="5354280" cy="3599640"/>
          </a:xfrm>
          <a:prstGeom prst="rect">
            <a:avLst/>
          </a:prstGeom>
          <a:ln w="0">
            <a:noFill/>
          </a:ln>
        </p:spPr>
      </p:pic>
      <p:sp>
        <p:nvSpPr>
          <p:cNvPr id="120" name="Picture 2"/>
          <p:cNvSpPr/>
          <p:nvPr/>
        </p:nvSpPr>
        <p:spPr bwMode="auto">
          <a:xfrm>
            <a:off x="5616360" y="2700000"/>
            <a:ext cx="1583280" cy="1007280"/>
          </a:xfrm>
          <a:prstGeom prst="ellipse">
            <a:avLst/>
          </a:prstGeom>
          <a:blipFill>
            <a:blip r:embed="rId7"/>
            <a:stretch/>
          </a:blipFill>
          <a:ln w="0">
            <a:noFill/>
          </a:ln>
          <a:effectLst>
            <a:softEdge rad="112680"/>
          </a:effectLst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</p:sp>
      <p:sp>
        <p:nvSpPr>
          <p:cNvPr id="121" name="Прямоугольник 1"/>
          <p:cNvSpPr/>
          <p:nvPr/>
        </p:nvSpPr>
        <p:spPr bwMode="auto">
          <a:xfrm>
            <a:off x="3436920" y="1051920"/>
            <a:ext cx="8147520" cy="10951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Пример оснащение объектов мостовых сооружений средствами транспортной безопасности в Ордынском районе Новосибирской области</a:t>
            </a:r>
            <a:endParaRPr lang="ru-RU" sz="2200" b="0" strike="noStrike" spc="-1">
              <a:latin typeface="Arial"/>
            </a:endParaRPr>
          </a:p>
        </p:txBody>
      </p:sp>
      <p:sp>
        <p:nvSpPr>
          <p:cNvPr id="122" name="Прямоугольник 2"/>
          <p:cNvSpPr/>
          <p:nvPr/>
        </p:nvSpPr>
        <p:spPr bwMode="auto">
          <a:xfrm>
            <a:off x="9300240" y="2147040"/>
            <a:ext cx="2727000" cy="283284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7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мостовых сооружений 1 категории оснащены инженерно-техническими системами обеспечения транспортной безопасности в Ордынском  районе НСО (стоимость составила 108 млн. руб.)</a:t>
            </a:r>
            <a:endParaRPr lang="ru-RU" sz="18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  <a:defRPr/>
            </a:pP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3" name="Объект 4"/>
          <p:cNvPicPr/>
          <p:nvPr/>
        </p:nvPicPr>
        <p:blipFill>
          <a:blip r:embed="rId2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24" name="Рисунок 6"/>
          <p:cNvPicPr/>
          <p:nvPr/>
        </p:nvPicPr>
        <p:blipFill>
          <a:blip r:embed="rId3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25" name="TextBox 10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26" name="Прямоугольник 7"/>
          <p:cNvSpPr/>
          <p:nvPr/>
        </p:nvSpPr>
        <p:spPr bwMode="auto">
          <a:xfrm>
            <a:off x="74520" y="1014120"/>
            <a:ext cx="11985120" cy="75996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r>
              <a:rPr lang="ru-RU" sz="2200" b="1" strike="noStrike" spc="-1">
                <a:solidFill>
                  <a:srgbClr val="00B0F0"/>
                </a:solidFill>
                <a:latin typeface="Times New Roman"/>
                <a:ea typeface="DejaVu Sans"/>
              </a:rPr>
              <a:t>Пример оснащение объектов мостовых сооружений средствами транспортной безопасности в Тогучинском районе НСО (мосты через реки Тарсьма и  Колтырак)</a:t>
            </a:r>
            <a:endParaRPr lang="ru-RU" sz="2200" b="0" strike="noStrike" spc="-1">
              <a:latin typeface="Arial"/>
            </a:endParaRPr>
          </a:p>
        </p:txBody>
      </p:sp>
      <p:pic>
        <p:nvPicPr>
          <p:cNvPr id="127" name="Рисунок 2"/>
          <p:cNvPicPr/>
          <p:nvPr/>
        </p:nvPicPr>
        <p:blipFill>
          <a:blip r:embed="rId4"/>
          <a:stretch/>
        </p:blipFill>
        <p:spPr bwMode="auto">
          <a:xfrm>
            <a:off x="360000" y="1980000"/>
            <a:ext cx="5219640" cy="3110400"/>
          </a:xfrm>
          <a:prstGeom prst="rect">
            <a:avLst/>
          </a:prstGeom>
          <a:ln w="0">
            <a:noFill/>
          </a:ln>
        </p:spPr>
      </p:pic>
      <p:pic>
        <p:nvPicPr>
          <p:cNvPr id="128" name="Picture 3" descr="F:\Тройнов\11_Работа 2023\P_20221014_091631.jpg"/>
          <p:cNvPicPr/>
          <p:nvPr/>
        </p:nvPicPr>
        <p:blipFill>
          <a:blip r:embed="rId5"/>
          <a:stretch/>
        </p:blipFill>
        <p:spPr bwMode="auto">
          <a:xfrm>
            <a:off x="5945039" y="1980000"/>
            <a:ext cx="3234600" cy="2339640"/>
          </a:xfrm>
          <a:prstGeom prst="rect">
            <a:avLst/>
          </a:prstGeom>
          <a:ln w="0">
            <a:noFill/>
          </a:ln>
        </p:spPr>
      </p:pic>
      <p:pic>
        <p:nvPicPr>
          <p:cNvPr id="129" name="Рисунок 12"/>
          <p:cNvPicPr/>
          <p:nvPr/>
        </p:nvPicPr>
        <p:blipFill>
          <a:blip r:embed="rId6"/>
          <a:srcRect l="42914" t="16737" r="6686" b="35301"/>
          <a:stretch/>
        </p:blipFill>
        <p:spPr bwMode="auto">
          <a:xfrm>
            <a:off x="9293400" y="1980000"/>
            <a:ext cx="2766240" cy="2339640"/>
          </a:xfrm>
          <a:prstGeom prst="rect">
            <a:avLst/>
          </a:prstGeom>
          <a:ln w="0">
            <a:noFill/>
          </a:ln>
        </p:spPr>
      </p:pic>
      <p:sp>
        <p:nvSpPr>
          <p:cNvPr id="130" name="Прямоугольник 13"/>
          <p:cNvSpPr/>
          <p:nvPr/>
        </p:nvSpPr>
        <p:spPr bwMode="auto">
          <a:xfrm>
            <a:off x="5760000" y="4500000"/>
            <a:ext cx="6251760" cy="118692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  <a:buNone/>
              <a:defRPr/>
            </a:pPr>
            <a:r>
              <a:rPr lang="ru-RU" sz="18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2 </a:t>
            </a:r>
            <a:r>
              <a:rPr lang="ru-RU" sz="1800" b="0" strike="noStrike" spc="-1">
                <a:solidFill>
                  <a:srgbClr val="000000"/>
                </a:solidFill>
                <a:latin typeface="Times New Roman"/>
                <a:ea typeface="DejaVu Sans"/>
              </a:rPr>
              <a:t>мостовых сооружений 1 категории оснащены инженерно-техническими системами обеспечения транспортной безопасности в Тогучинском  районе НСО (стоимость составила 39 млн. руб.)</a:t>
            </a:r>
            <a:endParaRPr lang="ru-RU" sz="1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pull/>
      </p:transition>
    </mc:Choice>
    <mc:Fallback xmlns:w="http://schemas.openxmlformats.org/wordprocessingml/2006/main" xmlns:m="http://schemas.openxmlformats.org/officeDocument/2006/math" xmlns="">
      <p:transition spd="med" advClick="1">
        <p:pull dir="l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/>
        </p:blipFill>
        <p:spPr bwMode="auto">
          <a:xfrm>
            <a:off x="15135" y="20636"/>
            <a:ext cx="12176865" cy="667729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6" name="Объект 4"/>
          <p:cNvPicPr/>
          <p:nvPr/>
        </p:nvPicPr>
        <p:blipFill>
          <a:blip r:embed="rId3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6"/>
          <p:cNvPicPr/>
          <p:nvPr/>
        </p:nvPicPr>
        <p:blipFill>
          <a:blip r:embed="rId4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4"/>
          <p:cNvSpPr/>
          <p:nvPr/>
        </p:nvSpPr>
        <p:spPr bwMode="auto">
          <a:xfrm>
            <a:off x="3240000" y="2340000"/>
            <a:ext cx="640800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/>
      </p:transition>
    </mc:Choice>
    <mc:Fallback xmlns:w="http://schemas.openxmlformats.org/wordprocessingml/2006/main" xmlns:m="http://schemas.openxmlformats.org/officeDocument/2006/math" xmlns="">
      <p:transition spd="med" advClick="1">
        <p:cover dir="l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Motion origin="layout" path="M 0 0 L 0 -0.07213 E"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t="3247" b="15215"/>
          <a:stretch/>
        </p:blipFill>
        <p:spPr bwMode="auto">
          <a:xfrm>
            <a:off x="0" y="116632"/>
            <a:ext cx="12191400" cy="6610778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6" name="Объект 4"/>
          <p:cNvPicPr/>
          <p:nvPr/>
        </p:nvPicPr>
        <p:blipFill>
          <a:blip r:embed="rId3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6"/>
          <p:cNvPicPr/>
          <p:nvPr/>
        </p:nvPicPr>
        <p:blipFill>
          <a:blip r:embed="rId4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4"/>
          <p:cNvSpPr/>
          <p:nvPr/>
        </p:nvSpPr>
        <p:spPr bwMode="auto">
          <a:xfrm>
            <a:off x="3240000" y="2340000"/>
            <a:ext cx="640800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/>
      </p:transition>
    </mc:Choice>
    <mc:Fallback xmlns:w="http://schemas.openxmlformats.org/wordprocessingml/2006/main" xmlns:m="http://schemas.openxmlformats.org/officeDocument/2006/math" xmlns="">
      <p:transition spd="med" advClick="1">
        <p:cover dir="l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Motion origin="layout" path="M 0 0 L 0 -0.07213 E"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l="2359" t="7627" r="6549" b="4140"/>
          <a:stretch/>
        </p:blipFill>
        <p:spPr bwMode="auto">
          <a:xfrm>
            <a:off x="0" y="428939"/>
            <a:ext cx="12191400" cy="616841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56" name="Объект 4"/>
          <p:cNvPicPr/>
          <p:nvPr/>
        </p:nvPicPr>
        <p:blipFill>
          <a:blip r:embed="rId3"/>
          <a:stretch/>
        </p:blipFill>
        <p:spPr bwMode="auto">
          <a:xfrm>
            <a:off x="0" y="0"/>
            <a:ext cx="12191400" cy="1279440"/>
          </a:xfrm>
          <a:prstGeom prst="rect">
            <a:avLst/>
          </a:prstGeom>
          <a:ln w="0">
            <a:noFill/>
          </a:ln>
        </p:spPr>
      </p:pic>
      <p:pic>
        <p:nvPicPr>
          <p:cNvPr id="157" name="Рисунок 6"/>
          <p:cNvPicPr/>
          <p:nvPr/>
        </p:nvPicPr>
        <p:blipFill>
          <a:blip r:embed="rId4"/>
          <a:srcRect t="38260"/>
          <a:stretch/>
        </p:blipFill>
        <p:spPr bwMode="auto">
          <a:xfrm>
            <a:off x="0" y="5279400"/>
            <a:ext cx="12191400" cy="1577880"/>
          </a:xfrm>
          <a:prstGeom prst="rect">
            <a:avLst/>
          </a:prstGeom>
          <a:ln w="0">
            <a:noFill/>
          </a:ln>
        </p:spPr>
      </p:pic>
      <p:sp>
        <p:nvSpPr>
          <p:cNvPr id="158" name="Rectangle 4"/>
          <p:cNvSpPr/>
          <p:nvPr/>
        </p:nvSpPr>
        <p:spPr bwMode="auto">
          <a:xfrm>
            <a:off x="3240000" y="2340000"/>
            <a:ext cx="6408000" cy="114228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  <a:buNone/>
              <a:defRPr/>
            </a:pPr>
            <a:endParaRPr lang="ru-RU" sz="3600" b="0" strike="noStrike" spc="-1">
              <a:latin typeface="Arial"/>
            </a:endParaRPr>
          </a:p>
        </p:txBody>
      </p:sp>
      <p:sp>
        <p:nvSpPr>
          <p:cNvPr id="160" name="TextBox 2"/>
          <p:cNvSpPr/>
          <p:nvPr/>
        </p:nvSpPr>
        <p:spPr bwMode="auto">
          <a:xfrm>
            <a:off x="207000" y="64440"/>
            <a:ext cx="8712000" cy="729000"/>
          </a:xfrm>
          <a:prstGeom prst="rect">
            <a:avLst/>
          </a:prstGeom>
          <a:noFill/>
          <a:ln w="0">
            <a:noFill/>
          </a:ln>
        </p:spPr>
        <p:style>
          <a:lnRef idx="0">
            <a:srgbClr val="000000"/>
          </a:lnRef>
          <a:fillRef idx="0">
            <a:srgbClr val="000000"/>
          </a:fillRef>
          <a:effectRef idx="0">
            <a:srgbClr val="00000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  <a:defRPr/>
            </a:pPr>
            <a:r>
              <a:rPr lang="ru-RU" sz="1400" b="1" strike="noStrike" spc="-1">
                <a:solidFill>
                  <a:srgbClr val="FFFFFF"/>
                </a:solidFill>
                <a:latin typeface="HeliosC"/>
                <a:ea typeface="DejaVu Sans"/>
              </a:rPr>
              <a:t>«Особенности оснащения объектов транспортной инфраструктуры дорожного хозяйства техническими средствами обеспечения транспортной безопасности на территории Новосибирской области» </a:t>
            </a:r>
            <a:endParaRPr lang="ru-RU" sz="14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/>
      </p:transition>
    </mc:Choice>
    <mc:Fallback xmlns:w="http://schemas.openxmlformats.org/wordprocessingml/2006/main" xmlns:m="http://schemas.openxmlformats.org/officeDocument/2006/math" xmlns="">
      <p:transition spd="med" advClick="1">
        <p:cover dir="l"/>
      </p:transition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animMotion origin="layout" path="M 0 0 L 0 -0.07213 E"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824</Words>
  <Application>Microsoft Office PowerPoint</Application>
  <DocSecurity>0</DocSecurity>
  <PresentationFormat>Широкоэкранный</PresentationFormat>
  <Paragraphs>65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3" baseType="lpstr">
      <vt:lpstr>Arial</vt:lpstr>
      <vt:lpstr>Arial Narrow</vt:lpstr>
      <vt:lpstr>Calibri</vt:lpstr>
      <vt:lpstr>HeliosC</vt:lpstr>
      <vt:lpstr>StarSymbol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Alisa</dc:creator>
  <cp:keywords/>
  <dc:description/>
  <cp:lastModifiedBy>Михаил Зиновьев</cp:lastModifiedBy>
  <cp:revision>44</cp:revision>
  <dcterms:created xsi:type="dcterms:W3CDTF">2023-04-17T14:26:24Z</dcterms:created>
  <dcterms:modified xsi:type="dcterms:W3CDTF">2023-06-29T01:48:04Z</dcterms:modified>
  <cp:category/>
  <dc:identifier/>
  <cp:contentStatus/>
  <dc:language>ru-RU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13</vt:i4>
  </property>
</Properties>
</file>