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7"/>
  </p:notesMasterIdLst>
  <p:sldIdLst>
    <p:sldId id="270" r:id="rId2"/>
    <p:sldId id="417" r:id="rId3"/>
    <p:sldId id="424" r:id="rId4"/>
    <p:sldId id="385" r:id="rId5"/>
    <p:sldId id="418" r:id="rId6"/>
    <p:sldId id="304" r:id="rId7"/>
    <p:sldId id="359" r:id="rId8"/>
    <p:sldId id="272" r:id="rId9"/>
    <p:sldId id="280" r:id="rId10"/>
    <p:sldId id="281" r:id="rId11"/>
    <p:sldId id="310" r:id="rId12"/>
    <p:sldId id="302" r:id="rId13"/>
    <p:sldId id="314" r:id="rId14"/>
    <p:sldId id="313" r:id="rId15"/>
    <p:sldId id="267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колина Светлана Николаевна" initials="ШСН" lastIdx="4" clrIdx="0">
    <p:extLst>
      <p:ext uri="{19B8F6BF-5375-455C-9EA6-DF929625EA0E}">
        <p15:presenceInfo xmlns="" xmlns:p15="http://schemas.microsoft.com/office/powerpoint/2012/main" userId="S-1-5-21-1957994488-879983540-839522115-13446" providerId="AD"/>
      </p:ext>
    </p:extLst>
  </p:cmAuthor>
  <p:cmAuthor id="2" name="Берлога" initials="Б" lastIdx="2" clrIdx="1">
    <p:extLst>
      <p:ext uri="{19B8F6BF-5375-455C-9EA6-DF929625EA0E}">
        <p15:presenceInfo xmlns="" xmlns:p15="http://schemas.microsoft.com/office/powerpoint/2012/main" userId="6274e5cb325af3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244"/>
    <a:srgbClr val="4770B5"/>
    <a:srgbClr val="3B4555"/>
    <a:srgbClr val="325D69"/>
    <a:srgbClr val="3F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5256" autoAdjust="0"/>
  </p:normalViewPr>
  <p:slideViewPr>
    <p:cSldViewPr snapToGrid="0" snapToObjects="1">
      <p:cViewPr>
        <p:scale>
          <a:sx n="100" d="100"/>
          <a:sy n="100" d="100"/>
        </p:scale>
        <p:origin x="-74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2.0101647135096337E-2"/>
          <c:w val="0.93888888888888888"/>
          <c:h val="0.90243875765529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C2-4FD7-9BF8-583881DB9DF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C2-4FD7-9BF8-583881DB9D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C2-4FD7-9BF8-583881DB9D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C2-4FD7-9BF8-583881DB9D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C2-4FD7-9BF8-583881DB9D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C2-4FD7-9BF8-583881DB9D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8C2-4FD7-9BF8-583881DB9D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8C2-4FD7-9BF8-583881DB9D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8C2-4FD7-9BF8-583881DB9D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C2-4FD7-9BF8-583881DB9D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8C2-4FD7-9BF8-583881DB9DF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8C2-4FD7-9BF8-583881DB9DF2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8C2-4FD7-9BF8-583881DB9DF2}"/>
                </c:ext>
              </c:extLst>
            </c:dLbl>
            <c:dLbl>
              <c:idx val="4"/>
              <c:layout>
                <c:manualLayout>
                  <c:x val="0"/>
                  <c:y val="-6.3908735529477763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8C2-4FD7-9BF8-583881DB9DF2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8C2-4FD7-9BF8-583881DB9DF2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8C2-4FD7-9BF8-583881DB9DF2}"/>
                </c:ext>
              </c:extLst>
            </c:dLbl>
            <c:dLbl>
              <c:idx val="7"/>
              <c:layout>
                <c:manualLayout>
                  <c:x val="5.5555555555554534E-3"/>
                  <c:y val="1.47029455093789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1982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8C2-4FD7-9BF8-583881DB9DF2}"/>
                </c:ext>
              </c:extLst>
            </c:dLbl>
            <c:dLbl>
              <c:idx val="8"/>
              <c:layout>
                <c:manualLayout>
                  <c:x val="-1.0185067526415994E-16"/>
                  <c:y val="1.47029455093789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4F88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2092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8C2-4FD7-9BF8-583881DB9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F</c:v>
                </c:pt>
                <c:pt idx="5">
                  <c:v>2024 F</c:v>
                </c:pt>
                <c:pt idx="6">
                  <c:v>2025 F</c:v>
                </c:pt>
                <c:pt idx="7">
                  <c:v>2026 F</c:v>
                </c:pt>
                <c:pt idx="8">
                  <c:v>2027 F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269</c:v>
                </c:pt>
                <c:pt idx="1">
                  <c:v>211</c:v>
                </c:pt>
                <c:pt idx="2">
                  <c:v>398</c:v>
                </c:pt>
                <c:pt idx="3">
                  <c:v>420</c:v>
                </c:pt>
                <c:pt idx="4">
                  <c:v>518</c:v>
                </c:pt>
                <c:pt idx="5">
                  <c:v>626</c:v>
                </c:pt>
                <c:pt idx="6">
                  <c:v>742</c:v>
                </c:pt>
                <c:pt idx="7">
                  <c:v>991</c:v>
                </c:pt>
                <c:pt idx="8" formatCode="#,##0">
                  <c:v>1046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8C2-4FD7-9BF8-583881DB9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5857024"/>
        <c:axId val="65858560"/>
      </c:barChart>
      <c:catAx>
        <c:axId val="658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58560"/>
        <c:crosses val="autoZero"/>
        <c:auto val="1"/>
        <c:lblAlgn val="ctr"/>
        <c:lblOffset val="100"/>
        <c:noMultiLvlLbl val="0"/>
      </c:catAx>
      <c:valAx>
        <c:axId val="6585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857024"/>
        <c:crosses val="autoZero"/>
        <c:crossBetween val="between"/>
      </c:valAx>
      <c:spPr>
        <a:noFill/>
        <a:ln>
          <a:solidFill>
            <a:schemeClr val="accent4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293" cy="497198"/>
          </a:xfrm>
          <a:prstGeom prst="rect">
            <a:avLst/>
          </a:prstGeom>
        </p:spPr>
        <p:txBody>
          <a:bodyPr vert="horz" lIns="90439" tIns="45219" rIns="90439" bIns="452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6" y="1"/>
            <a:ext cx="2945293" cy="497198"/>
          </a:xfrm>
          <a:prstGeom prst="rect">
            <a:avLst/>
          </a:prstGeom>
        </p:spPr>
        <p:txBody>
          <a:bodyPr vert="horz" lIns="90439" tIns="45219" rIns="90439" bIns="45219" rtlCol="0"/>
          <a:lstStyle>
            <a:lvl1pPr algn="r">
              <a:defRPr sz="1200"/>
            </a:lvl1pPr>
          </a:lstStyle>
          <a:p>
            <a:fld id="{A2600D77-60F7-41FF-9BDE-EAD4B82F63BD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9" tIns="45219" rIns="90439" bIns="452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15515"/>
            <a:ext cx="5437827" cy="4468488"/>
          </a:xfrm>
          <a:prstGeom prst="rect">
            <a:avLst/>
          </a:prstGeom>
        </p:spPr>
        <p:txBody>
          <a:bodyPr vert="horz" lIns="90439" tIns="45219" rIns="90439" bIns="452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454"/>
            <a:ext cx="2945293" cy="497198"/>
          </a:xfrm>
          <a:prstGeom prst="rect">
            <a:avLst/>
          </a:prstGeom>
        </p:spPr>
        <p:txBody>
          <a:bodyPr vert="horz" lIns="90439" tIns="45219" rIns="90439" bIns="452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6" y="9429454"/>
            <a:ext cx="2945293" cy="497198"/>
          </a:xfrm>
          <a:prstGeom prst="rect">
            <a:avLst/>
          </a:prstGeom>
        </p:spPr>
        <p:txBody>
          <a:bodyPr vert="horz" lIns="90439" tIns="45219" rIns="90439" bIns="45219" rtlCol="0" anchor="b"/>
          <a:lstStyle>
            <a:lvl1pPr algn="r">
              <a:defRPr sz="1200"/>
            </a:lvl1pPr>
          </a:lstStyle>
          <a:p>
            <a:fld id="{4A3BB497-7F16-4A19-890C-070B77D47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2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8CADC-5520-4D4F-8A2E-4093F805DB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5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B497-7F16-4A19-890C-070B77D47E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9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37CB-CC43-43A5-8BA5-C265152D59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2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B497-7F16-4A19-890C-070B77D47E4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B497-7F16-4A19-890C-070B77D47E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6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B497-7F16-4A19-890C-070B77D47E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6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D846-952B-4B96-B4F8-FA08D94E1D9A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9D46-5FEE-4182-99D3-B65203ABC335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FB1E-F786-4247-B64D-69BE9CE36E7C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31483" y="6273800"/>
            <a:ext cx="1131760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31483" y="6522684"/>
            <a:ext cx="9203927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59180" y="171095"/>
            <a:ext cx="11289908" cy="238902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59180" y="429686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992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7429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424902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4519-B671-482A-8D78-7AAD1EBE87B0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47AE-39F4-4B81-B5DA-B515F26A512D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6C5-DDB9-4895-9D3F-43CEAAE2A45D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D4A6-2796-465E-99D4-165BF9DD78E7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83-773B-4CD6-883C-23EE9826984F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B973-F86D-48F1-84E7-6E957C563EF8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C479-EE1D-4207-BB0F-225673093A48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AF3E-3638-4884-934A-87A8649DEE4B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C4A-4C5E-44ED-97C7-7266A1744919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tags" Target="../tags/tag3.xml"/><Relationship Id="rId21" Type="http://schemas.openxmlformats.org/officeDocument/2006/relationships/image" Target="../media/image25.png"/><Relationship Id="rId7" Type="http://schemas.openxmlformats.org/officeDocument/2006/relationships/tags" Target="../tags/tag7.xml"/><Relationship Id="rId12" Type="http://schemas.openxmlformats.org/officeDocument/2006/relationships/image" Target="../media/image16.emf"/><Relationship Id="rId17" Type="http://schemas.openxmlformats.org/officeDocument/2006/relationships/image" Target="../media/image21.jpe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.xml"/><Relationship Id="rId15" Type="http://schemas.openxmlformats.org/officeDocument/2006/relationships/image" Target="../media/image19.jpeg"/><Relationship Id="rId23" Type="http://schemas.openxmlformats.org/officeDocument/2006/relationships/image" Target="../media/image4.jpe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3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6145"/>
            <a:ext cx="1141906" cy="1484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42" y="6144"/>
            <a:ext cx="10169358" cy="682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454" y="1829911"/>
            <a:ext cx="81811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cs typeface="Times New Roman" pitchFamily="18" charset="0"/>
              </a:rPr>
              <a:t>О реализации авиационных проектов                            в Кузбассе</a:t>
            </a:r>
            <a:endParaRPr lang="ru-RU" altLang="ru-RU" sz="32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54" y="3818542"/>
            <a:ext cx="725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Заместитель Губернатора Кузбасса</a:t>
            </a:r>
          </a:p>
          <a:p>
            <a:r>
              <a:rPr lang="ru-RU" sz="2400" b="1" dirty="0">
                <a:cs typeface="Times New Roman" panose="02020603050405020304" pitchFamily="18" charset="0"/>
              </a:rPr>
              <a:t>(по топливно-энергетическому комплексу, транспорту и экологии)</a:t>
            </a:r>
          </a:p>
          <a:p>
            <a:r>
              <a:rPr lang="ru-RU" sz="2400" b="1" dirty="0">
                <a:ea typeface="Futura PT" charset="0"/>
                <a:cs typeface="Times New Roman" panose="02020603050405020304" pitchFamily="18" charset="0"/>
              </a:rPr>
              <a:t>Панов Андрей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7050" y="6529831"/>
            <a:ext cx="17208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4975" y="1973440"/>
            <a:ext cx="5460365" cy="4112260"/>
            <a:chOff x="434975" y="2040115"/>
            <a:chExt cx="5460365" cy="4112260"/>
          </a:xfrm>
        </p:grpSpPr>
        <p:sp>
          <p:nvSpPr>
            <p:cNvPr id="4" name="object 4"/>
            <p:cNvSpPr/>
            <p:nvPr/>
          </p:nvSpPr>
          <p:spPr>
            <a:xfrm>
              <a:off x="434975" y="2040115"/>
              <a:ext cx="5431155" cy="4112260"/>
            </a:xfrm>
            <a:custGeom>
              <a:avLst/>
              <a:gdLst/>
              <a:ahLst/>
              <a:cxnLst/>
              <a:rect l="l" t="t" r="r" b="b"/>
              <a:pathLst>
                <a:path w="5431155" h="4112260">
                  <a:moveTo>
                    <a:pt x="5430901" y="0"/>
                  </a:moveTo>
                  <a:lnTo>
                    <a:pt x="0" y="0"/>
                  </a:lnTo>
                  <a:lnTo>
                    <a:pt x="0" y="4111752"/>
                  </a:lnTo>
                  <a:lnTo>
                    <a:pt x="5430901" y="4111752"/>
                  </a:lnTo>
                  <a:lnTo>
                    <a:pt x="5430901" y="0"/>
                  </a:lnTo>
                  <a:close/>
                </a:path>
              </a:pathLst>
            </a:custGeom>
            <a:solidFill>
              <a:srgbClr val="F1F1F1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936" y="3739895"/>
              <a:ext cx="5087620" cy="485140"/>
            </a:xfrm>
            <a:custGeom>
              <a:avLst/>
              <a:gdLst/>
              <a:ahLst/>
              <a:cxnLst/>
              <a:rect l="l" t="t" r="r" b="b"/>
              <a:pathLst>
                <a:path w="5087620" h="485139">
                  <a:moveTo>
                    <a:pt x="429768" y="280416"/>
                  </a:moveTo>
                  <a:lnTo>
                    <a:pt x="0" y="280416"/>
                  </a:lnTo>
                  <a:lnTo>
                    <a:pt x="0" y="484632"/>
                  </a:lnTo>
                  <a:lnTo>
                    <a:pt x="429768" y="484632"/>
                  </a:lnTo>
                  <a:lnTo>
                    <a:pt x="429768" y="280416"/>
                  </a:lnTo>
                  <a:close/>
                </a:path>
                <a:path w="5087620" h="485139">
                  <a:moveTo>
                    <a:pt x="1207008" y="265176"/>
                  </a:moveTo>
                  <a:lnTo>
                    <a:pt x="777240" y="265176"/>
                  </a:lnTo>
                  <a:lnTo>
                    <a:pt x="777240" y="484632"/>
                  </a:lnTo>
                  <a:lnTo>
                    <a:pt x="1207008" y="484632"/>
                  </a:lnTo>
                  <a:lnTo>
                    <a:pt x="1207008" y="265176"/>
                  </a:lnTo>
                  <a:close/>
                </a:path>
                <a:path w="5087620" h="485139">
                  <a:moveTo>
                    <a:pt x="1984248" y="240792"/>
                  </a:moveTo>
                  <a:lnTo>
                    <a:pt x="1551432" y="240792"/>
                  </a:lnTo>
                  <a:lnTo>
                    <a:pt x="1551432" y="484632"/>
                  </a:lnTo>
                  <a:lnTo>
                    <a:pt x="1984248" y="484632"/>
                  </a:lnTo>
                  <a:lnTo>
                    <a:pt x="1984248" y="240792"/>
                  </a:lnTo>
                  <a:close/>
                </a:path>
                <a:path w="5087620" h="485139">
                  <a:moveTo>
                    <a:pt x="2758440" y="225552"/>
                  </a:moveTo>
                  <a:lnTo>
                    <a:pt x="2328672" y="225552"/>
                  </a:lnTo>
                  <a:lnTo>
                    <a:pt x="2328672" y="484632"/>
                  </a:lnTo>
                  <a:lnTo>
                    <a:pt x="2758440" y="484632"/>
                  </a:lnTo>
                  <a:lnTo>
                    <a:pt x="2758440" y="225552"/>
                  </a:lnTo>
                  <a:close/>
                </a:path>
                <a:path w="5087620" h="485139">
                  <a:moveTo>
                    <a:pt x="3535680" y="201168"/>
                  </a:moveTo>
                  <a:lnTo>
                    <a:pt x="3102864" y="201168"/>
                  </a:lnTo>
                  <a:lnTo>
                    <a:pt x="3102864" y="484632"/>
                  </a:lnTo>
                  <a:lnTo>
                    <a:pt x="3535680" y="484632"/>
                  </a:lnTo>
                  <a:lnTo>
                    <a:pt x="3535680" y="201168"/>
                  </a:lnTo>
                  <a:close/>
                </a:path>
                <a:path w="5087620" h="485139">
                  <a:moveTo>
                    <a:pt x="4309872" y="118872"/>
                  </a:moveTo>
                  <a:lnTo>
                    <a:pt x="3880104" y="118872"/>
                  </a:lnTo>
                  <a:lnTo>
                    <a:pt x="3880104" y="484632"/>
                  </a:lnTo>
                  <a:lnTo>
                    <a:pt x="4309872" y="484632"/>
                  </a:lnTo>
                  <a:lnTo>
                    <a:pt x="4309872" y="118872"/>
                  </a:lnTo>
                  <a:close/>
                </a:path>
                <a:path w="5087620" h="485139">
                  <a:moveTo>
                    <a:pt x="5087112" y="0"/>
                  </a:moveTo>
                  <a:lnTo>
                    <a:pt x="4654296" y="0"/>
                  </a:lnTo>
                  <a:lnTo>
                    <a:pt x="4654296" y="484632"/>
                  </a:lnTo>
                  <a:lnTo>
                    <a:pt x="5087112" y="484632"/>
                  </a:lnTo>
                  <a:lnTo>
                    <a:pt x="5087112" y="0"/>
                  </a:lnTo>
                  <a:close/>
                </a:path>
              </a:pathLst>
            </a:custGeom>
            <a:solidFill>
              <a:srgbClr val="006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936" y="2862071"/>
              <a:ext cx="5087620" cy="1158240"/>
            </a:xfrm>
            <a:custGeom>
              <a:avLst/>
              <a:gdLst/>
              <a:ahLst/>
              <a:cxnLst/>
              <a:rect l="l" t="t" r="r" b="b"/>
              <a:pathLst>
                <a:path w="5087620" h="1158239">
                  <a:moveTo>
                    <a:pt x="429768" y="786384"/>
                  </a:moveTo>
                  <a:lnTo>
                    <a:pt x="0" y="786384"/>
                  </a:lnTo>
                  <a:lnTo>
                    <a:pt x="0" y="814578"/>
                  </a:lnTo>
                  <a:lnTo>
                    <a:pt x="0" y="1158240"/>
                  </a:lnTo>
                  <a:lnTo>
                    <a:pt x="429768" y="1158240"/>
                  </a:lnTo>
                  <a:lnTo>
                    <a:pt x="429768" y="814578"/>
                  </a:lnTo>
                  <a:lnTo>
                    <a:pt x="429768" y="786384"/>
                  </a:lnTo>
                  <a:close/>
                </a:path>
                <a:path w="5087620" h="1158239">
                  <a:moveTo>
                    <a:pt x="1207008" y="740664"/>
                  </a:moveTo>
                  <a:lnTo>
                    <a:pt x="777240" y="740664"/>
                  </a:lnTo>
                  <a:lnTo>
                    <a:pt x="777240" y="1143000"/>
                  </a:lnTo>
                  <a:lnTo>
                    <a:pt x="1207008" y="1143000"/>
                  </a:lnTo>
                  <a:lnTo>
                    <a:pt x="1207008" y="740664"/>
                  </a:lnTo>
                  <a:close/>
                </a:path>
                <a:path w="5087620" h="1158239">
                  <a:moveTo>
                    <a:pt x="1984248" y="676656"/>
                  </a:moveTo>
                  <a:lnTo>
                    <a:pt x="1551432" y="676656"/>
                  </a:lnTo>
                  <a:lnTo>
                    <a:pt x="1551432" y="1118616"/>
                  </a:lnTo>
                  <a:lnTo>
                    <a:pt x="1984248" y="1118616"/>
                  </a:lnTo>
                  <a:lnTo>
                    <a:pt x="1984248" y="676656"/>
                  </a:lnTo>
                  <a:close/>
                </a:path>
                <a:path w="5087620" h="1158239">
                  <a:moveTo>
                    <a:pt x="2758440" y="627888"/>
                  </a:moveTo>
                  <a:lnTo>
                    <a:pt x="2328672" y="627888"/>
                  </a:lnTo>
                  <a:lnTo>
                    <a:pt x="2328672" y="647954"/>
                  </a:lnTo>
                  <a:lnTo>
                    <a:pt x="2328672" y="1103376"/>
                  </a:lnTo>
                  <a:lnTo>
                    <a:pt x="2758440" y="1103376"/>
                  </a:lnTo>
                  <a:lnTo>
                    <a:pt x="2758440" y="647954"/>
                  </a:lnTo>
                  <a:lnTo>
                    <a:pt x="2758440" y="627888"/>
                  </a:lnTo>
                  <a:close/>
                </a:path>
                <a:path w="5087620" h="1158239">
                  <a:moveTo>
                    <a:pt x="3535680" y="563880"/>
                  </a:moveTo>
                  <a:lnTo>
                    <a:pt x="3102864" y="563880"/>
                  </a:lnTo>
                  <a:lnTo>
                    <a:pt x="3102864" y="1078992"/>
                  </a:lnTo>
                  <a:lnTo>
                    <a:pt x="3535680" y="1078992"/>
                  </a:lnTo>
                  <a:lnTo>
                    <a:pt x="3535680" y="563880"/>
                  </a:lnTo>
                  <a:close/>
                </a:path>
                <a:path w="5087620" h="1158239">
                  <a:moveTo>
                    <a:pt x="4309872" y="335280"/>
                  </a:moveTo>
                  <a:lnTo>
                    <a:pt x="3880104" y="335280"/>
                  </a:lnTo>
                  <a:lnTo>
                    <a:pt x="3880104" y="996696"/>
                  </a:lnTo>
                  <a:lnTo>
                    <a:pt x="4309872" y="996696"/>
                  </a:lnTo>
                  <a:lnTo>
                    <a:pt x="4309872" y="335280"/>
                  </a:lnTo>
                  <a:close/>
                </a:path>
                <a:path w="5087620" h="1158239">
                  <a:moveTo>
                    <a:pt x="5087112" y="0"/>
                  </a:moveTo>
                  <a:lnTo>
                    <a:pt x="4654296" y="0"/>
                  </a:lnTo>
                  <a:lnTo>
                    <a:pt x="4654296" y="877824"/>
                  </a:lnTo>
                  <a:lnTo>
                    <a:pt x="5087112" y="877824"/>
                  </a:lnTo>
                  <a:lnTo>
                    <a:pt x="5087112" y="0"/>
                  </a:lnTo>
                  <a:close/>
                </a:path>
              </a:pathLst>
            </a:custGeom>
            <a:solidFill>
              <a:srgbClr val="1A9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936" y="2679191"/>
              <a:ext cx="5087620" cy="969644"/>
            </a:xfrm>
            <a:custGeom>
              <a:avLst/>
              <a:gdLst/>
              <a:ahLst/>
              <a:cxnLst/>
              <a:rect l="l" t="t" r="r" b="b"/>
              <a:pathLst>
                <a:path w="5087620" h="969645">
                  <a:moveTo>
                    <a:pt x="429768" y="890028"/>
                  </a:moveTo>
                  <a:lnTo>
                    <a:pt x="0" y="890028"/>
                  </a:lnTo>
                  <a:lnTo>
                    <a:pt x="0" y="969264"/>
                  </a:lnTo>
                  <a:lnTo>
                    <a:pt x="429768" y="969264"/>
                  </a:lnTo>
                  <a:lnTo>
                    <a:pt x="429768" y="890028"/>
                  </a:lnTo>
                  <a:close/>
                </a:path>
                <a:path w="5087620" h="969645">
                  <a:moveTo>
                    <a:pt x="1207008" y="841248"/>
                  </a:moveTo>
                  <a:lnTo>
                    <a:pt x="777240" y="841248"/>
                  </a:lnTo>
                  <a:lnTo>
                    <a:pt x="777240" y="923544"/>
                  </a:lnTo>
                  <a:lnTo>
                    <a:pt x="1207008" y="923544"/>
                  </a:lnTo>
                  <a:lnTo>
                    <a:pt x="1207008" y="841248"/>
                  </a:lnTo>
                  <a:close/>
                </a:path>
                <a:path w="5087620" h="969645">
                  <a:moveTo>
                    <a:pt x="1984248" y="768096"/>
                  </a:moveTo>
                  <a:lnTo>
                    <a:pt x="1551432" y="768096"/>
                  </a:lnTo>
                  <a:lnTo>
                    <a:pt x="1551432" y="859536"/>
                  </a:lnTo>
                  <a:lnTo>
                    <a:pt x="1984248" y="859536"/>
                  </a:lnTo>
                  <a:lnTo>
                    <a:pt x="1984248" y="768096"/>
                  </a:lnTo>
                  <a:close/>
                </a:path>
                <a:path w="5087620" h="969645">
                  <a:moveTo>
                    <a:pt x="2758440" y="713232"/>
                  </a:moveTo>
                  <a:lnTo>
                    <a:pt x="2328672" y="713232"/>
                  </a:lnTo>
                  <a:lnTo>
                    <a:pt x="2328672" y="810768"/>
                  </a:lnTo>
                  <a:lnTo>
                    <a:pt x="2758440" y="810768"/>
                  </a:lnTo>
                  <a:lnTo>
                    <a:pt x="2758440" y="713232"/>
                  </a:lnTo>
                  <a:close/>
                </a:path>
                <a:path w="5087620" h="969645">
                  <a:moveTo>
                    <a:pt x="3535680" y="640080"/>
                  </a:moveTo>
                  <a:lnTo>
                    <a:pt x="3102864" y="640080"/>
                  </a:lnTo>
                  <a:lnTo>
                    <a:pt x="3102864" y="746760"/>
                  </a:lnTo>
                  <a:lnTo>
                    <a:pt x="3535680" y="746760"/>
                  </a:lnTo>
                  <a:lnTo>
                    <a:pt x="3535680" y="640080"/>
                  </a:lnTo>
                  <a:close/>
                </a:path>
                <a:path w="5087620" h="969645">
                  <a:moveTo>
                    <a:pt x="4309872" y="377952"/>
                  </a:moveTo>
                  <a:lnTo>
                    <a:pt x="3880104" y="377952"/>
                  </a:lnTo>
                  <a:lnTo>
                    <a:pt x="3880104" y="518160"/>
                  </a:lnTo>
                  <a:lnTo>
                    <a:pt x="4309872" y="518160"/>
                  </a:lnTo>
                  <a:lnTo>
                    <a:pt x="4309872" y="377952"/>
                  </a:lnTo>
                  <a:close/>
                </a:path>
                <a:path w="5087620" h="969645">
                  <a:moveTo>
                    <a:pt x="5087112" y="0"/>
                  </a:moveTo>
                  <a:lnTo>
                    <a:pt x="4654296" y="0"/>
                  </a:lnTo>
                  <a:lnTo>
                    <a:pt x="4654296" y="182880"/>
                  </a:lnTo>
                  <a:lnTo>
                    <a:pt x="5087112" y="182880"/>
                  </a:lnTo>
                  <a:lnTo>
                    <a:pt x="5087112" y="0"/>
                  </a:lnTo>
                  <a:close/>
                </a:path>
              </a:pathLst>
            </a:custGeom>
            <a:solidFill>
              <a:srgbClr val="CCE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724" y="4223004"/>
              <a:ext cx="5431790" cy="0"/>
            </a:xfrm>
            <a:custGeom>
              <a:avLst/>
              <a:gdLst/>
              <a:ahLst/>
              <a:cxnLst/>
              <a:rect l="l" t="t" r="r" b="b"/>
              <a:pathLst>
                <a:path w="5431790">
                  <a:moveTo>
                    <a:pt x="0" y="0"/>
                  </a:moveTo>
                  <a:lnTo>
                    <a:pt x="5431536" y="0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318250" y="2089023"/>
            <a:ext cx="5435600" cy="4112260"/>
            <a:chOff x="6318250" y="2089023"/>
            <a:chExt cx="5435600" cy="4112260"/>
          </a:xfrm>
        </p:grpSpPr>
        <p:sp>
          <p:nvSpPr>
            <p:cNvPr id="10" name="object 10"/>
            <p:cNvSpPr/>
            <p:nvPr/>
          </p:nvSpPr>
          <p:spPr>
            <a:xfrm>
              <a:off x="6318250" y="2089022"/>
              <a:ext cx="5431155" cy="4112260"/>
            </a:xfrm>
            <a:custGeom>
              <a:avLst/>
              <a:gdLst/>
              <a:ahLst/>
              <a:cxnLst/>
              <a:rect l="l" t="t" r="r" b="b"/>
              <a:pathLst>
                <a:path w="5431155" h="4112260">
                  <a:moveTo>
                    <a:pt x="5430774" y="2832481"/>
                  </a:moveTo>
                  <a:lnTo>
                    <a:pt x="0" y="2832481"/>
                  </a:lnTo>
                  <a:lnTo>
                    <a:pt x="0" y="4111752"/>
                  </a:lnTo>
                  <a:lnTo>
                    <a:pt x="5430774" y="4111752"/>
                  </a:lnTo>
                  <a:lnTo>
                    <a:pt x="5430774" y="2832481"/>
                  </a:lnTo>
                  <a:close/>
                </a:path>
                <a:path w="5431155" h="4112260">
                  <a:moveTo>
                    <a:pt x="543077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5430774" y="2434082"/>
                  </a:lnTo>
                  <a:lnTo>
                    <a:pt x="5430774" y="0"/>
                  </a:lnTo>
                  <a:close/>
                </a:path>
              </a:pathLst>
            </a:custGeom>
            <a:solidFill>
              <a:srgbClr val="F1F1F1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2824" y="3483863"/>
              <a:ext cx="4986655" cy="741045"/>
            </a:xfrm>
            <a:custGeom>
              <a:avLst/>
              <a:gdLst/>
              <a:ahLst/>
              <a:cxnLst/>
              <a:rect l="l" t="t" r="r" b="b"/>
              <a:pathLst>
                <a:path w="4986655" h="741045">
                  <a:moveTo>
                    <a:pt x="420624" y="426720"/>
                  </a:moveTo>
                  <a:lnTo>
                    <a:pt x="0" y="426720"/>
                  </a:lnTo>
                  <a:lnTo>
                    <a:pt x="0" y="740664"/>
                  </a:lnTo>
                  <a:lnTo>
                    <a:pt x="420624" y="740664"/>
                  </a:lnTo>
                  <a:lnTo>
                    <a:pt x="420624" y="426720"/>
                  </a:lnTo>
                  <a:close/>
                </a:path>
                <a:path w="4986655" h="741045">
                  <a:moveTo>
                    <a:pt x="1182624" y="402336"/>
                  </a:moveTo>
                  <a:lnTo>
                    <a:pt x="758952" y="402336"/>
                  </a:lnTo>
                  <a:lnTo>
                    <a:pt x="758952" y="740664"/>
                  </a:lnTo>
                  <a:lnTo>
                    <a:pt x="1182624" y="740664"/>
                  </a:lnTo>
                  <a:lnTo>
                    <a:pt x="1182624" y="402336"/>
                  </a:lnTo>
                  <a:close/>
                </a:path>
                <a:path w="4986655" h="741045">
                  <a:moveTo>
                    <a:pt x="1944624" y="368808"/>
                  </a:moveTo>
                  <a:lnTo>
                    <a:pt x="1520952" y="368808"/>
                  </a:lnTo>
                  <a:lnTo>
                    <a:pt x="1520952" y="740664"/>
                  </a:lnTo>
                  <a:lnTo>
                    <a:pt x="1944624" y="740664"/>
                  </a:lnTo>
                  <a:lnTo>
                    <a:pt x="1944624" y="368808"/>
                  </a:lnTo>
                  <a:close/>
                </a:path>
                <a:path w="4986655" h="741045">
                  <a:moveTo>
                    <a:pt x="2703576" y="341376"/>
                  </a:moveTo>
                  <a:lnTo>
                    <a:pt x="2282952" y="341376"/>
                  </a:lnTo>
                  <a:lnTo>
                    <a:pt x="2282952" y="740664"/>
                  </a:lnTo>
                  <a:lnTo>
                    <a:pt x="2703576" y="740664"/>
                  </a:lnTo>
                  <a:lnTo>
                    <a:pt x="2703576" y="341376"/>
                  </a:lnTo>
                  <a:close/>
                </a:path>
                <a:path w="4986655" h="741045">
                  <a:moveTo>
                    <a:pt x="3465576" y="307848"/>
                  </a:moveTo>
                  <a:lnTo>
                    <a:pt x="3041904" y="307848"/>
                  </a:lnTo>
                  <a:lnTo>
                    <a:pt x="3041904" y="740664"/>
                  </a:lnTo>
                  <a:lnTo>
                    <a:pt x="3465576" y="740664"/>
                  </a:lnTo>
                  <a:lnTo>
                    <a:pt x="3465576" y="307848"/>
                  </a:lnTo>
                  <a:close/>
                </a:path>
                <a:path w="4986655" h="741045">
                  <a:moveTo>
                    <a:pt x="4227576" y="182880"/>
                  </a:moveTo>
                  <a:lnTo>
                    <a:pt x="3803904" y="182880"/>
                  </a:lnTo>
                  <a:lnTo>
                    <a:pt x="3803904" y="740664"/>
                  </a:lnTo>
                  <a:lnTo>
                    <a:pt x="4227576" y="740664"/>
                  </a:lnTo>
                  <a:lnTo>
                    <a:pt x="4227576" y="182880"/>
                  </a:lnTo>
                  <a:close/>
                </a:path>
                <a:path w="4986655" h="741045">
                  <a:moveTo>
                    <a:pt x="4986528" y="0"/>
                  </a:moveTo>
                  <a:lnTo>
                    <a:pt x="4565904" y="0"/>
                  </a:lnTo>
                  <a:lnTo>
                    <a:pt x="4565904" y="740664"/>
                  </a:lnTo>
                  <a:lnTo>
                    <a:pt x="4986528" y="740664"/>
                  </a:lnTo>
                  <a:lnTo>
                    <a:pt x="4986528" y="0"/>
                  </a:lnTo>
                  <a:close/>
                </a:path>
              </a:pathLst>
            </a:custGeom>
            <a:solidFill>
              <a:srgbClr val="CCE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92824" y="3151631"/>
              <a:ext cx="4986655" cy="759460"/>
            </a:xfrm>
            <a:custGeom>
              <a:avLst/>
              <a:gdLst/>
              <a:ahLst/>
              <a:cxnLst/>
              <a:rect l="l" t="t" r="r" b="b"/>
              <a:pathLst>
                <a:path w="4986655" h="759460">
                  <a:moveTo>
                    <a:pt x="420624" y="618744"/>
                  </a:moveTo>
                  <a:lnTo>
                    <a:pt x="0" y="618744"/>
                  </a:lnTo>
                  <a:lnTo>
                    <a:pt x="0" y="758952"/>
                  </a:lnTo>
                  <a:lnTo>
                    <a:pt x="420624" y="758952"/>
                  </a:lnTo>
                  <a:lnTo>
                    <a:pt x="420624" y="618744"/>
                  </a:lnTo>
                  <a:close/>
                </a:path>
                <a:path w="4986655" h="759460">
                  <a:moveTo>
                    <a:pt x="1182624" y="585216"/>
                  </a:moveTo>
                  <a:lnTo>
                    <a:pt x="758952" y="585216"/>
                  </a:lnTo>
                  <a:lnTo>
                    <a:pt x="758952" y="734568"/>
                  </a:lnTo>
                  <a:lnTo>
                    <a:pt x="1182624" y="734568"/>
                  </a:lnTo>
                  <a:lnTo>
                    <a:pt x="1182624" y="585216"/>
                  </a:lnTo>
                  <a:close/>
                </a:path>
                <a:path w="4986655" h="759460">
                  <a:moveTo>
                    <a:pt x="1944624" y="533400"/>
                  </a:moveTo>
                  <a:lnTo>
                    <a:pt x="1520952" y="533400"/>
                  </a:lnTo>
                  <a:lnTo>
                    <a:pt x="1520952" y="701040"/>
                  </a:lnTo>
                  <a:lnTo>
                    <a:pt x="1944624" y="701040"/>
                  </a:lnTo>
                  <a:lnTo>
                    <a:pt x="1944624" y="533400"/>
                  </a:lnTo>
                  <a:close/>
                </a:path>
                <a:path w="4986655" h="759460">
                  <a:moveTo>
                    <a:pt x="2703576" y="496824"/>
                  </a:moveTo>
                  <a:lnTo>
                    <a:pt x="2282952" y="496824"/>
                  </a:lnTo>
                  <a:lnTo>
                    <a:pt x="2282952" y="673608"/>
                  </a:lnTo>
                  <a:lnTo>
                    <a:pt x="2703576" y="673608"/>
                  </a:lnTo>
                  <a:lnTo>
                    <a:pt x="2703576" y="496824"/>
                  </a:lnTo>
                  <a:close/>
                </a:path>
                <a:path w="4986655" h="759460">
                  <a:moveTo>
                    <a:pt x="3465576" y="445008"/>
                  </a:moveTo>
                  <a:lnTo>
                    <a:pt x="3041904" y="445008"/>
                  </a:lnTo>
                  <a:lnTo>
                    <a:pt x="3041904" y="640080"/>
                  </a:lnTo>
                  <a:lnTo>
                    <a:pt x="3465576" y="640080"/>
                  </a:lnTo>
                  <a:lnTo>
                    <a:pt x="3465576" y="445008"/>
                  </a:lnTo>
                  <a:close/>
                </a:path>
                <a:path w="4986655" h="759460">
                  <a:moveTo>
                    <a:pt x="4227576" y="265176"/>
                  </a:moveTo>
                  <a:lnTo>
                    <a:pt x="3803904" y="265176"/>
                  </a:lnTo>
                  <a:lnTo>
                    <a:pt x="3803904" y="515112"/>
                  </a:lnTo>
                  <a:lnTo>
                    <a:pt x="4227576" y="515112"/>
                  </a:lnTo>
                  <a:lnTo>
                    <a:pt x="4227576" y="265176"/>
                  </a:lnTo>
                  <a:close/>
                </a:path>
                <a:path w="4986655" h="759460">
                  <a:moveTo>
                    <a:pt x="4986528" y="0"/>
                  </a:moveTo>
                  <a:lnTo>
                    <a:pt x="4565904" y="0"/>
                  </a:lnTo>
                  <a:lnTo>
                    <a:pt x="4565904" y="332232"/>
                  </a:lnTo>
                  <a:lnTo>
                    <a:pt x="4986528" y="332232"/>
                  </a:lnTo>
                  <a:lnTo>
                    <a:pt x="4986528" y="0"/>
                  </a:lnTo>
                  <a:close/>
                </a:path>
              </a:pathLst>
            </a:custGeom>
            <a:solidFill>
              <a:srgbClr val="006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23660" y="422300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>
                  <a:moveTo>
                    <a:pt x="0" y="0"/>
                  </a:moveTo>
                  <a:lnTo>
                    <a:pt x="5324856" y="0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79050" y="4151248"/>
              <a:ext cx="857250" cy="146050"/>
            </a:xfrm>
            <a:custGeom>
              <a:avLst/>
              <a:gdLst/>
              <a:ahLst/>
              <a:cxnLst/>
              <a:rect l="l" t="t" r="r" b="b"/>
              <a:pathLst>
                <a:path w="857250" h="146050">
                  <a:moveTo>
                    <a:pt x="96774" y="0"/>
                  </a:moveTo>
                  <a:lnTo>
                    <a:pt x="39624" y="0"/>
                  </a:lnTo>
                  <a:lnTo>
                    <a:pt x="0" y="146050"/>
                  </a:lnTo>
                  <a:lnTo>
                    <a:pt x="57150" y="146050"/>
                  </a:lnTo>
                  <a:lnTo>
                    <a:pt x="96774" y="0"/>
                  </a:lnTo>
                  <a:close/>
                </a:path>
                <a:path w="857250" h="146050">
                  <a:moveTo>
                    <a:pt x="857250" y="0"/>
                  </a:moveTo>
                  <a:lnTo>
                    <a:pt x="800100" y="0"/>
                  </a:lnTo>
                  <a:lnTo>
                    <a:pt x="760476" y="146050"/>
                  </a:lnTo>
                  <a:lnTo>
                    <a:pt x="817626" y="1460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79050" y="4151249"/>
              <a:ext cx="857250" cy="146050"/>
            </a:xfrm>
            <a:custGeom>
              <a:avLst/>
              <a:gdLst/>
              <a:ahLst/>
              <a:cxnLst/>
              <a:rect l="l" t="t" r="r" b="b"/>
              <a:pathLst>
                <a:path w="857250" h="146050">
                  <a:moveTo>
                    <a:pt x="39624" y="0"/>
                  </a:moveTo>
                  <a:lnTo>
                    <a:pt x="0" y="146050"/>
                  </a:lnTo>
                </a:path>
                <a:path w="857250" h="146050">
                  <a:moveTo>
                    <a:pt x="96774" y="0"/>
                  </a:moveTo>
                  <a:lnTo>
                    <a:pt x="57150" y="146050"/>
                  </a:lnTo>
                </a:path>
                <a:path w="857250" h="146050">
                  <a:moveTo>
                    <a:pt x="800100" y="0"/>
                  </a:moveTo>
                  <a:lnTo>
                    <a:pt x="760476" y="146050"/>
                  </a:lnTo>
                </a:path>
                <a:path w="857250" h="146050">
                  <a:moveTo>
                    <a:pt x="857250" y="0"/>
                  </a:moveTo>
                  <a:lnTo>
                    <a:pt x="817626" y="14605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8896" y="6300012"/>
            <a:ext cx="12014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Verdana"/>
                <a:cs typeface="Verdana"/>
              </a:rPr>
              <a:t>1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–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данные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на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2022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г.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6150" y="481712"/>
            <a:ext cx="10803255" cy="416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spcBef>
                <a:spcPts val="365"/>
              </a:spcBef>
            </a:pPr>
            <a:r>
              <a:rPr lang="ru-RU" sz="2400" b="1" dirty="0" smtClean="0">
                <a:solidFill>
                  <a:srgbClr val="2A5244"/>
                </a:solidFill>
                <a:cs typeface="Verdana"/>
              </a:rPr>
              <a:t>ПРОГНОЗ УВЕЛИЧЕНИЯ МЕСТ В КОЛЛЕКТИВНЫХ СРЕДСТВАХ РАЗМЕЩЕНИЯ</a:t>
            </a:r>
            <a:endParaRPr sz="2400" b="1" dirty="0">
              <a:solidFill>
                <a:srgbClr val="2A5244"/>
              </a:solidFill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29673" y="152527"/>
            <a:ext cx="2125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Туристическая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инфраструктура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7049" y="4027373"/>
            <a:ext cx="2349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4,1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5269" y="401980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4,2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79142" y="4008501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4,3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5111" y="4001516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4,5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1082" y="3989959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5,6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07178" y="3949065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7,2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43525" y="3890010"/>
            <a:ext cx="316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12,3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1200" y="3765880"/>
            <a:ext cx="2349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latin typeface="Verdana"/>
                <a:cs typeface="Verdana"/>
              </a:rPr>
              <a:t>5,9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3044" y="3710381"/>
            <a:ext cx="2349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6,0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9142" y="3667760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6,8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5111" y="3634866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8,1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91458" y="3590290"/>
            <a:ext cx="316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10,3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7554" y="3434842"/>
            <a:ext cx="316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13,1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3525" y="3208781"/>
            <a:ext cx="316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29,4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12569" y="3449193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76094" y="3388233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07178" y="3032251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2,8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3148" y="2675889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5,6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52826" y="3373501"/>
            <a:ext cx="2114550" cy="929005"/>
            <a:chOff x="3052826" y="3373501"/>
            <a:chExt cx="2114550" cy="929005"/>
          </a:xfrm>
        </p:grpSpPr>
        <p:sp>
          <p:nvSpPr>
            <p:cNvPr id="44" name="object 44"/>
            <p:cNvSpPr/>
            <p:nvPr/>
          </p:nvSpPr>
          <p:spPr>
            <a:xfrm>
              <a:off x="4289425" y="4151248"/>
              <a:ext cx="873125" cy="146050"/>
            </a:xfrm>
            <a:custGeom>
              <a:avLst/>
              <a:gdLst/>
              <a:ahLst/>
              <a:cxnLst/>
              <a:rect l="l" t="t" r="r" b="b"/>
              <a:pathLst>
                <a:path w="873125" h="146050">
                  <a:moveTo>
                    <a:pt x="96774" y="0"/>
                  </a:moveTo>
                  <a:lnTo>
                    <a:pt x="39624" y="0"/>
                  </a:lnTo>
                  <a:lnTo>
                    <a:pt x="0" y="146050"/>
                  </a:lnTo>
                  <a:lnTo>
                    <a:pt x="57150" y="146050"/>
                  </a:lnTo>
                  <a:lnTo>
                    <a:pt x="96774" y="0"/>
                  </a:lnTo>
                  <a:close/>
                </a:path>
                <a:path w="873125" h="146050">
                  <a:moveTo>
                    <a:pt x="873125" y="0"/>
                  </a:moveTo>
                  <a:lnTo>
                    <a:pt x="815975" y="0"/>
                  </a:lnTo>
                  <a:lnTo>
                    <a:pt x="776351" y="146050"/>
                  </a:lnTo>
                  <a:lnTo>
                    <a:pt x="833501" y="146050"/>
                  </a:lnTo>
                  <a:lnTo>
                    <a:pt x="873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89425" y="4151249"/>
              <a:ext cx="873125" cy="146050"/>
            </a:xfrm>
            <a:custGeom>
              <a:avLst/>
              <a:gdLst/>
              <a:ahLst/>
              <a:cxnLst/>
              <a:rect l="l" t="t" r="r" b="b"/>
              <a:pathLst>
                <a:path w="873125" h="146050">
                  <a:moveTo>
                    <a:pt x="815975" y="0"/>
                  </a:moveTo>
                  <a:lnTo>
                    <a:pt x="776351" y="146050"/>
                  </a:lnTo>
                </a:path>
                <a:path w="873125" h="146050">
                  <a:moveTo>
                    <a:pt x="39624" y="0"/>
                  </a:moveTo>
                  <a:lnTo>
                    <a:pt x="0" y="146050"/>
                  </a:lnTo>
                </a:path>
                <a:path w="873125" h="146050">
                  <a:moveTo>
                    <a:pt x="96774" y="0"/>
                  </a:moveTo>
                  <a:lnTo>
                    <a:pt x="57150" y="146050"/>
                  </a:lnTo>
                </a:path>
                <a:path w="873125" h="146050">
                  <a:moveTo>
                    <a:pt x="873125" y="0"/>
                  </a:moveTo>
                  <a:lnTo>
                    <a:pt x="833501" y="14605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52826" y="3373501"/>
              <a:ext cx="243204" cy="136525"/>
            </a:xfrm>
            <a:custGeom>
              <a:avLst/>
              <a:gdLst/>
              <a:ahLst/>
              <a:cxnLst/>
              <a:rect l="l" t="t" r="r" b="b"/>
              <a:pathLst>
                <a:path w="243204" h="136525">
                  <a:moveTo>
                    <a:pt x="242887" y="0"/>
                  </a:moveTo>
                  <a:lnTo>
                    <a:pt x="0" y="0"/>
                  </a:lnTo>
                  <a:lnTo>
                    <a:pt x="0" y="136525"/>
                  </a:lnTo>
                  <a:lnTo>
                    <a:pt x="242887" y="136525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CCE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8527" y="4253229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23308" y="2865247"/>
            <a:ext cx="20827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5" dirty="0">
                <a:latin typeface="Verdana"/>
                <a:cs typeface="Verdana"/>
              </a:rPr>
              <a:t>23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59048" y="3343783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2,0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5538" y="3373323"/>
            <a:ext cx="34544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0" dirty="0">
                <a:latin typeface="Verdana"/>
                <a:cs typeface="Verdana"/>
              </a:rPr>
              <a:t>11,5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85359" y="2487294"/>
            <a:ext cx="436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Verdana"/>
                <a:cs typeface="Verdana"/>
              </a:rPr>
              <a:t>47,30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24094" y="4253229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2035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51863" y="3327349"/>
            <a:ext cx="34544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0" dirty="0">
                <a:latin typeface="Verdana"/>
                <a:cs typeface="Verdana"/>
              </a:rPr>
              <a:t>11,7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26945" y="3256026"/>
            <a:ext cx="344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0" dirty="0">
                <a:latin typeface="Verdana"/>
                <a:cs typeface="Verdana"/>
              </a:rPr>
              <a:t>12,6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03295" y="3200526"/>
            <a:ext cx="344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0" dirty="0">
                <a:latin typeface="Verdana"/>
                <a:cs typeface="Verdana"/>
              </a:rPr>
              <a:t>14,6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79901" y="3125850"/>
            <a:ext cx="344805" cy="33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0" dirty="0">
                <a:latin typeface="Verdana"/>
                <a:cs typeface="Verdana"/>
              </a:rPr>
              <a:t>18,0</a:t>
            </a:r>
            <a:endParaRPr sz="100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sz="1000" spc="-25" dirty="0">
                <a:latin typeface="Verdana"/>
                <a:cs typeface="Verdana"/>
              </a:rPr>
              <a:t>2,1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5487" y="3540125"/>
            <a:ext cx="243204" cy="136525"/>
          </a:xfrm>
          <a:custGeom>
            <a:avLst/>
            <a:gdLst/>
            <a:ahLst/>
            <a:cxnLst/>
            <a:rect l="l" t="t" r="r" b="b"/>
            <a:pathLst>
              <a:path w="243205" h="136525">
                <a:moveTo>
                  <a:pt x="242887" y="0"/>
                </a:moveTo>
                <a:lnTo>
                  <a:pt x="0" y="0"/>
                </a:lnTo>
                <a:lnTo>
                  <a:pt x="0" y="136525"/>
                </a:lnTo>
                <a:lnTo>
                  <a:pt x="242887" y="136525"/>
                </a:lnTo>
                <a:lnTo>
                  <a:pt x="242887" y="0"/>
                </a:lnTo>
                <a:close/>
              </a:path>
            </a:pathLst>
          </a:custGeom>
          <a:solidFill>
            <a:srgbClr val="CCE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1316" y="351053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1,5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46087" y="2548001"/>
            <a:ext cx="4276725" cy="3627754"/>
            <a:chOff x="446087" y="2548001"/>
            <a:chExt cx="4276725" cy="3627754"/>
          </a:xfrm>
        </p:grpSpPr>
        <p:sp>
          <p:nvSpPr>
            <p:cNvPr id="60" name="object 60"/>
            <p:cNvSpPr/>
            <p:nvPr/>
          </p:nvSpPr>
          <p:spPr>
            <a:xfrm>
              <a:off x="446087" y="2548001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6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6087" y="2751074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1A9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6087" y="2954274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CCE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79446" y="5469508"/>
              <a:ext cx="2038985" cy="646430"/>
            </a:xfrm>
            <a:custGeom>
              <a:avLst/>
              <a:gdLst/>
              <a:ahLst/>
              <a:cxnLst/>
              <a:rect l="l" t="t" r="r" b="b"/>
              <a:pathLst>
                <a:path w="2038985" h="646429">
                  <a:moveTo>
                    <a:pt x="652272" y="505904"/>
                  </a:moveTo>
                  <a:lnTo>
                    <a:pt x="0" y="505904"/>
                  </a:lnTo>
                  <a:lnTo>
                    <a:pt x="0" y="646112"/>
                  </a:lnTo>
                  <a:lnTo>
                    <a:pt x="652272" y="646112"/>
                  </a:lnTo>
                  <a:lnTo>
                    <a:pt x="652272" y="505904"/>
                  </a:lnTo>
                  <a:close/>
                </a:path>
                <a:path w="2038985" h="646429">
                  <a:moveTo>
                    <a:pt x="938784" y="252920"/>
                  </a:moveTo>
                  <a:lnTo>
                    <a:pt x="0" y="252920"/>
                  </a:lnTo>
                  <a:lnTo>
                    <a:pt x="0" y="393128"/>
                  </a:lnTo>
                  <a:lnTo>
                    <a:pt x="938784" y="393128"/>
                  </a:lnTo>
                  <a:lnTo>
                    <a:pt x="938784" y="252920"/>
                  </a:lnTo>
                  <a:close/>
                </a:path>
                <a:path w="2038985" h="646429">
                  <a:moveTo>
                    <a:pt x="2038604" y="0"/>
                  </a:moveTo>
                  <a:lnTo>
                    <a:pt x="0" y="0"/>
                  </a:lnTo>
                  <a:lnTo>
                    <a:pt x="0" y="140144"/>
                  </a:lnTo>
                  <a:lnTo>
                    <a:pt x="2038604" y="140144"/>
                  </a:lnTo>
                  <a:lnTo>
                    <a:pt x="203860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79445" y="5469508"/>
              <a:ext cx="2038985" cy="646430"/>
            </a:xfrm>
            <a:custGeom>
              <a:avLst/>
              <a:gdLst/>
              <a:ahLst/>
              <a:cxnLst/>
              <a:rect l="l" t="t" r="r" b="b"/>
              <a:pathLst>
                <a:path w="2038985" h="646429">
                  <a:moveTo>
                    <a:pt x="2038604" y="0"/>
                  </a:moveTo>
                  <a:lnTo>
                    <a:pt x="0" y="0"/>
                  </a:lnTo>
                  <a:lnTo>
                    <a:pt x="0" y="140144"/>
                  </a:lnTo>
                  <a:lnTo>
                    <a:pt x="2038604" y="140144"/>
                  </a:lnTo>
                  <a:lnTo>
                    <a:pt x="2038604" y="0"/>
                  </a:lnTo>
                  <a:close/>
                </a:path>
                <a:path w="2038985" h="646429">
                  <a:moveTo>
                    <a:pt x="938783" y="252920"/>
                  </a:moveTo>
                  <a:lnTo>
                    <a:pt x="0" y="252920"/>
                  </a:lnTo>
                  <a:lnTo>
                    <a:pt x="0" y="393128"/>
                  </a:lnTo>
                  <a:lnTo>
                    <a:pt x="938783" y="393128"/>
                  </a:lnTo>
                  <a:lnTo>
                    <a:pt x="938783" y="252920"/>
                  </a:lnTo>
                  <a:close/>
                </a:path>
                <a:path w="2038985" h="646429">
                  <a:moveTo>
                    <a:pt x="652271" y="505904"/>
                  </a:moveTo>
                  <a:lnTo>
                    <a:pt x="0" y="505904"/>
                  </a:lnTo>
                  <a:lnTo>
                    <a:pt x="0" y="646112"/>
                  </a:lnTo>
                  <a:lnTo>
                    <a:pt x="652271" y="646112"/>
                  </a:lnTo>
                  <a:lnTo>
                    <a:pt x="652271" y="50590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0716" y="5411724"/>
              <a:ext cx="0" cy="759460"/>
            </a:xfrm>
            <a:custGeom>
              <a:avLst/>
              <a:gdLst/>
              <a:ahLst/>
              <a:cxnLst/>
              <a:rect l="l" t="t" r="r" b="b"/>
              <a:pathLst>
                <a:path h="759460">
                  <a:moveTo>
                    <a:pt x="0" y="0"/>
                  </a:moveTo>
                  <a:lnTo>
                    <a:pt x="0" y="758952"/>
                  </a:lnTo>
                </a:path>
              </a:pathLst>
            </a:custGeom>
            <a:ln w="9144">
              <a:solidFill>
                <a:srgbClr val="8683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63651" y="2528392"/>
            <a:ext cx="59880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latin typeface="Verdana"/>
                <a:cs typeface="Verdana"/>
              </a:rPr>
              <a:t>Высокий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3651" y="2682336"/>
            <a:ext cx="594995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10" dirty="0">
                <a:latin typeface="Verdana"/>
                <a:cs typeface="Verdana"/>
              </a:rPr>
              <a:t>Средний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10" dirty="0">
                <a:latin typeface="Verdana"/>
                <a:cs typeface="Verdana"/>
              </a:rPr>
              <a:t>Низкий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430636" y="4253229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2030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192636" y="4253229"/>
            <a:ext cx="3562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2035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79438" y="3578479"/>
            <a:ext cx="2540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5" dirty="0">
                <a:latin typeface="Verdana"/>
                <a:cs typeface="Verdana"/>
              </a:rPr>
              <a:t>4,8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39914" y="3543427"/>
            <a:ext cx="2540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5" dirty="0">
                <a:latin typeface="Verdana"/>
                <a:cs typeface="Verdana"/>
              </a:rPr>
              <a:t>4,9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245977" y="2960624"/>
            <a:ext cx="2540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25" dirty="0">
                <a:latin typeface="Verdana"/>
                <a:cs typeface="Verdana"/>
              </a:rPr>
              <a:t>9,6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02294" y="3493973"/>
            <a:ext cx="254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5" dirty="0">
                <a:latin typeface="Verdana"/>
                <a:cs typeface="Verdana"/>
              </a:rPr>
              <a:t>5,1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449439" y="371373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62770" y="3455873"/>
            <a:ext cx="254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5" dirty="0">
                <a:latin typeface="Verdana"/>
                <a:cs typeface="Verdana"/>
              </a:rPr>
              <a:t>5,2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211693" y="3940810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723246" y="3403549"/>
            <a:ext cx="254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5" dirty="0">
                <a:latin typeface="Verdana"/>
                <a:cs typeface="Verdana"/>
              </a:rPr>
              <a:t>5,6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483977" y="3222447"/>
            <a:ext cx="254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25" dirty="0">
                <a:latin typeface="Verdana"/>
                <a:cs typeface="Verdana"/>
              </a:rPr>
              <a:t>7,3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733026" y="3594608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88963" y="3742131"/>
            <a:ext cx="2349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88963" y="3969511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449439" y="3958209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211693" y="3670808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72168" y="3639058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255756" y="3756405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6,6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33026" y="3909186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493502" y="3442208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493502" y="3846957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5,0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255756" y="321970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3,0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626097" y="4253229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386573" y="4253229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972168" y="3926585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3,6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6473825" y="2548001"/>
            <a:ext cx="179705" cy="488950"/>
            <a:chOff x="6473825" y="2548001"/>
            <a:chExt cx="179705" cy="488950"/>
          </a:xfrm>
        </p:grpSpPr>
        <p:sp>
          <p:nvSpPr>
            <p:cNvPr id="94" name="object 94"/>
            <p:cNvSpPr/>
            <p:nvPr/>
          </p:nvSpPr>
          <p:spPr>
            <a:xfrm>
              <a:off x="6473825" y="2548001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6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73825" y="2903474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CCE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412484" y="2119122"/>
            <a:ext cx="4446270" cy="1097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Verdana"/>
                <a:cs typeface="Verdana"/>
              </a:rPr>
              <a:t>Суммарный</a:t>
            </a:r>
            <a:r>
              <a:rPr sz="1000" b="1" spc="-80" dirty="0">
                <a:latin typeface="Verdana"/>
                <a:cs typeface="Verdana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Verdana"/>
                <a:cs typeface="Verdana"/>
              </a:rPr>
              <a:t>ввод</a:t>
            </a:r>
            <a:r>
              <a:rPr sz="1000" b="1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u-RU" sz="1000" b="1" spc="-20" dirty="0">
                <a:solidFill>
                  <a:schemeClr val="tx1"/>
                </a:solidFill>
                <a:latin typeface="Verdana"/>
                <a:cs typeface="Verdana"/>
              </a:rPr>
              <a:t>посадочных</a:t>
            </a:r>
            <a:r>
              <a:rPr sz="1000" b="1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Verdana"/>
                <a:cs typeface="Verdana"/>
              </a:rPr>
              <a:t>мест</a:t>
            </a:r>
            <a:r>
              <a:rPr sz="1000" b="1" spc="-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chemeClr val="tx1"/>
                </a:solidFill>
                <a:latin typeface="Verdana"/>
                <a:cs typeface="Verdana"/>
              </a:rPr>
              <a:t>в</a:t>
            </a:r>
            <a:r>
              <a:rPr sz="1000" b="1" spc="-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chemeClr val="tx1"/>
                </a:solidFill>
                <a:latin typeface="Verdana"/>
                <a:cs typeface="Verdana"/>
              </a:rPr>
              <a:t>кафе</a:t>
            </a:r>
            <a:r>
              <a:rPr sz="1000" b="1" spc="-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chemeClr val="tx1"/>
                </a:solidFill>
                <a:latin typeface="Verdana"/>
                <a:cs typeface="Verdana"/>
              </a:rPr>
              <a:t>и</a:t>
            </a:r>
            <a:r>
              <a:rPr sz="1000" b="1" spc="-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chemeClr val="tx1"/>
                </a:solidFill>
                <a:latin typeface="Verdana"/>
                <a:cs typeface="Verdana"/>
              </a:rPr>
              <a:t>ресторанах</a:t>
            </a:r>
            <a:r>
              <a:rPr sz="1000" b="1" spc="-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chemeClr val="tx1"/>
                </a:solidFill>
                <a:latin typeface="Verdana"/>
                <a:cs typeface="Verdana"/>
              </a:rPr>
              <a:t>по</a:t>
            </a:r>
            <a:r>
              <a:rPr sz="1000" b="1" spc="-10" dirty="0">
                <a:solidFill>
                  <a:schemeClr val="tx1"/>
                </a:solidFill>
                <a:latin typeface="Verdana"/>
                <a:cs typeface="Verdana"/>
              </a:rPr>
              <a:t> ценовым сегментам,</a:t>
            </a:r>
            <a:r>
              <a:rPr sz="1000" b="1" spc="-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тыс.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мест</a:t>
            </a:r>
            <a:endParaRPr sz="1000" dirty="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825"/>
              </a:spcBef>
            </a:pPr>
            <a:r>
              <a:rPr sz="1000" dirty="0">
                <a:latin typeface="Verdana"/>
                <a:cs typeface="Verdana"/>
              </a:rPr>
              <a:t>Рестораны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высокого</a:t>
            </a:r>
            <a:endParaRPr sz="1000" dirty="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Verdana"/>
                <a:cs typeface="Verdana"/>
              </a:rPr>
              <a:t>ценового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сегмента</a:t>
            </a:r>
            <a:endParaRPr sz="1000" dirty="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405"/>
              </a:spcBef>
            </a:pPr>
            <a:r>
              <a:rPr sz="1000" dirty="0">
                <a:latin typeface="Verdana"/>
                <a:cs typeface="Verdana"/>
              </a:rPr>
              <a:t>Кафе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и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рестораны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низкого</a:t>
            </a:r>
            <a:endParaRPr sz="1000" dirty="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Verdana"/>
                <a:cs typeface="Verdana"/>
              </a:rPr>
              <a:t>и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среднего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ценовых</a:t>
            </a:r>
            <a:r>
              <a:rPr sz="1000" spc="-10" dirty="0">
                <a:latin typeface="Verdana"/>
                <a:cs typeface="Verdana"/>
              </a:rPr>
              <a:t> сегментов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1192" y="2119122"/>
            <a:ext cx="351218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 err="1">
                <a:latin typeface="Verdana"/>
                <a:cs typeface="Verdana"/>
              </a:rPr>
              <a:t>Суммарн</a:t>
            </a:r>
            <a:r>
              <a:rPr lang="ru-RU" sz="1000" b="1" spc="-10" dirty="0" err="1">
                <a:latin typeface="Verdana"/>
                <a:cs typeface="Verdana"/>
              </a:rPr>
              <a:t>ый</a:t>
            </a:r>
            <a:r>
              <a:rPr sz="1000" b="1" spc="-8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ввод</a:t>
            </a:r>
            <a:r>
              <a:rPr sz="1000" b="1" spc="-10" dirty="0">
                <a:latin typeface="Verdana"/>
                <a:cs typeface="Verdana"/>
              </a:rPr>
              <a:t> койко-</a:t>
            </a:r>
            <a:r>
              <a:rPr sz="1000" b="1" dirty="0">
                <a:latin typeface="Verdana"/>
                <a:cs typeface="Verdana"/>
              </a:rPr>
              <a:t>мест</a:t>
            </a:r>
            <a:r>
              <a:rPr sz="1000" b="1" spc="-4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по</a:t>
            </a:r>
            <a:r>
              <a:rPr sz="1000" b="1" spc="-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годам,</a:t>
            </a:r>
            <a:r>
              <a:rPr sz="1000" b="1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тыс. </a:t>
            </a:r>
            <a:r>
              <a:rPr sz="1000" spc="-20" dirty="0">
                <a:latin typeface="Verdana"/>
                <a:cs typeface="Verdana"/>
              </a:rPr>
              <a:t>мест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749546" y="5447791"/>
            <a:ext cx="8197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8000-</a:t>
            </a:r>
            <a:r>
              <a:rPr sz="1000" spc="-10" dirty="0">
                <a:latin typeface="Verdana"/>
                <a:cs typeface="Verdana"/>
              </a:rPr>
              <a:t>15000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648836" y="5701690"/>
            <a:ext cx="7423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5000-</a:t>
            </a:r>
            <a:r>
              <a:rPr sz="1000" spc="-20" dirty="0">
                <a:latin typeface="Verdana"/>
                <a:cs typeface="Verdana"/>
              </a:rPr>
              <a:t>7000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363214" y="5954369"/>
            <a:ext cx="7416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2500-</a:t>
            </a:r>
            <a:r>
              <a:rPr sz="1000" spc="-20" dirty="0">
                <a:latin typeface="Verdana"/>
                <a:cs typeface="Verdana"/>
              </a:rPr>
              <a:t>4000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05079" y="5007355"/>
            <a:ext cx="2291080" cy="112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Verdana"/>
                <a:cs typeface="Verdana"/>
              </a:rPr>
              <a:t>Стоимость</a:t>
            </a:r>
            <a:r>
              <a:rPr sz="1000" b="1" spc="-5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проживания</a:t>
            </a:r>
            <a:r>
              <a:rPr sz="1000" b="1" spc="-15" dirty="0">
                <a:latin typeface="Verdana"/>
                <a:cs typeface="Verdana"/>
              </a:rPr>
              <a:t> </a:t>
            </a:r>
            <a:r>
              <a:rPr sz="1000" b="1" spc="-50" dirty="0">
                <a:latin typeface="Verdana"/>
                <a:cs typeface="Verdana"/>
              </a:rPr>
              <a:t>в</a:t>
            </a:r>
            <a:endParaRPr sz="1000">
              <a:latin typeface="Verdana"/>
              <a:cs typeface="Verdana"/>
            </a:endParaRPr>
          </a:p>
          <a:p>
            <a:pPr marL="53340">
              <a:lnSpc>
                <a:spcPct val="100000"/>
              </a:lnSpc>
            </a:pPr>
            <a:r>
              <a:rPr sz="1000" b="1" dirty="0">
                <a:latin typeface="Verdana"/>
                <a:cs typeface="Verdana"/>
              </a:rPr>
              <a:t>КСР</a:t>
            </a:r>
            <a:r>
              <a:rPr sz="1000" b="1" spc="-5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различных</a:t>
            </a:r>
            <a:r>
              <a:rPr sz="1000" b="1" spc="-3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классов</a:t>
            </a:r>
            <a:r>
              <a:rPr sz="975" b="1" baseline="25641" dirty="0">
                <a:latin typeface="Verdana"/>
                <a:cs typeface="Verdana"/>
              </a:rPr>
              <a:t>1</a:t>
            </a:r>
            <a:r>
              <a:rPr sz="1000" b="1" dirty="0">
                <a:latin typeface="Verdana"/>
                <a:cs typeface="Verdana"/>
              </a:rPr>
              <a:t>,</a:t>
            </a:r>
            <a:r>
              <a:rPr sz="1000" b="1" spc="-55" dirty="0"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A6A6A6"/>
                </a:solidFill>
                <a:latin typeface="Verdana"/>
                <a:cs typeface="Verdana"/>
              </a:rPr>
              <a:t>руб.</a:t>
            </a:r>
            <a:endParaRPr sz="1000">
              <a:latin typeface="Verdana"/>
              <a:cs typeface="Verdana"/>
            </a:endParaRPr>
          </a:p>
          <a:p>
            <a:pPr marL="38100" marR="93345">
              <a:lnSpc>
                <a:spcPct val="166200"/>
              </a:lnSpc>
              <a:spcBef>
                <a:spcPts val="275"/>
              </a:spcBef>
            </a:pPr>
            <a:r>
              <a:rPr sz="1000" dirty="0">
                <a:latin typeface="Verdana"/>
                <a:cs typeface="Verdana"/>
              </a:rPr>
              <a:t>Высокий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ценовой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сегмент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(4+*) </a:t>
            </a:r>
            <a:r>
              <a:rPr sz="1000" dirty="0">
                <a:latin typeface="Verdana"/>
                <a:cs typeface="Verdana"/>
              </a:rPr>
              <a:t>Средний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ценовой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сегмент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(3*) </a:t>
            </a:r>
            <a:r>
              <a:rPr sz="1000" spc="-10" dirty="0">
                <a:latin typeface="Verdana"/>
                <a:cs typeface="Verdana"/>
              </a:rPr>
              <a:t>Низкий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ценовой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сегмент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(1-</a:t>
            </a:r>
            <a:r>
              <a:rPr sz="1000" spc="-25" dirty="0">
                <a:latin typeface="Verdana"/>
                <a:cs typeface="Verdana"/>
              </a:rPr>
              <a:t>2*)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8853233" y="5406961"/>
            <a:ext cx="2068830" cy="503555"/>
            <a:chOff x="8853233" y="5406961"/>
            <a:chExt cx="2068830" cy="503555"/>
          </a:xfrm>
        </p:grpSpPr>
        <p:sp>
          <p:nvSpPr>
            <p:cNvPr id="103" name="object 103"/>
            <p:cNvSpPr/>
            <p:nvPr/>
          </p:nvSpPr>
          <p:spPr>
            <a:xfrm>
              <a:off x="8857996" y="5466460"/>
              <a:ext cx="2059305" cy="384175"/>
            </a:xfrm>
            <a:custGeom>
              <a:avLst/>
              <a:gdLst/>
              <a:ahLst/>
              <a:cxnLst/>
              <a:rect l="l" t="t" r="r" b="b"/>
              <a:pathLst>
                <a:path w="2059304" h="384175">
                  <a:moveTo>
                    <a:pt x="960120" y="246824"/>
                  </a:moveTo>
                  <a:lnTo>
                    <a:pt x="0" y="246824"/>
                  </a:lnTo>
                  <a:lnTo>
                    <a:pt x="0" y="383984"/>
                  </a:lnTo>
                  <a:lnTo>
                    <a:pt x="960120" y="383984"/>
                  </a:lnTo>
                  <a:lnTo>
                    <a:pt x="960120" y="246824"/>
                  </a:lnTo>
                  <a:close/>
                </a:path>
                <a:path w="2059304" h="384175">
                  <a:moveTo>
                    <a:pt x="2059305" y="0"/>
                  </a:moveTo>
                  <a:lnTo>
                    <a:pt x="0" y="0"/>
                  </a:lnTo>
                  <a:lnTo>
                    <a:pt x="0" y="137096"/>
                  </a:lnTo>
                  <a:lnTo>
                    <a:pt x="2059305" y="137096"/>
                  </a:lnTo>
                  <a:lnTo>
                    <a:pt x="205930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57995" y="5466460"/>
              <a:ext cx="2059305" cy="384175"/>
            </a:xfrm>
            <a:custGeom>
              <a:avLst/>
              <a:gdLst/>
              <a:ahLst/>
              <a:cxnLst/>
              <a:rect l="l" t="t" r="r" b="b"/>
              <a:pathLst>
                <a:path w="2059304" h="384175">
                  <a:moveTo>
                    <a:pt x="2059304" y="0"/>
                  </a:moveTo>
                  <a:lnTo>
                    <a:pt x="0" y="0"/>
                  </a:lnTo>
                  <a:lnTo>
                    <a:pt x="0" y="137096"/>
                  </a:lnTo>
                  <a:lnTo>
                    <a:pt x="2059304" y="137096"/>
                  </a:lnTo>
                  <a:lnTo>
                    <a:pt x="2059304" y="0"/>
                  </a:lnTo>
                  <a:close/>
                </a:path>
                <a:path w="2059304" h="384175">
                  <a:moveTo>
                    <a:pt x="960120" y="246824"/>
                  </a:moveTo>
                  <a:lnTo>
                    <a:pt x="0" y="246824"/>
                  </a:lnTo>
                  <a:lnTo>
                    <a:pt x="0" y="383984"/>
                  </a:lnTo>
                  <a:lnTo>
                    <a:pt x="960120" y="383984"/>
                  </a:lnTo>
                  <a:lnTo>
                    <a:pt x="960120" y="24682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859011" y="5411723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h="494029">
                  <a:moveTo>
                    <a:pt x="0" y="0"/>
                  </a:moveTo>
                  <a:lnTo>
                    <a:pt x="0" y="493775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0950067" y="5444490"/>
            <a:ext cx="7416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1500-</a:t>
            </a:r>
            <a:r>
              <a:rPr sz="1000" spc="-20" dirty="0">
                <a:latin typeface="Verdana"/>
                <a:cs typeface="Verdana"/>
              </a:rPr>
              <a:t>2000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10325" y="5444490"/>
            <a:ext cx="2374265" cy="427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Высокий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ценовой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сегмент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latin typeface="Verdana"/>
                <a:cs typeface="Verdana"/>
              </a:rPr>
              <a:t>Низкий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и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средний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ценовой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сегмент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851263" y="5692241"/>
            <a:ext cx="5772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400-</a:t>
            </a:r>
            <a:r>
              <a:rPr sz="1000" spc="-25" dirty="0">
                <a:latin typeface="Verdana"/>
                <a:cs typeface="Verdana"/>
              </a:rPr>
              <a:t>800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387084" y="5007355"/>
            <a:ext cx="41001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Verdana"/>
                <a:cs typeface="Verdana"/>
              </a:rPr>
              <a:t>Средний</a:t>
            </a:r>
            <a:r>
              <a:rPr sz="1000" b="1" spc="-7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чек</a:t>
            </a:r>
            <a:r>
              <a:rPr sz="1000" b="1" spc="-3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туриста</a:t>
            </a:r>
            <a:r>
              <a:rPr sz="1000" b="1" spc="-1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в</a:t>
            </a:r>
            <a:r>
              <a:rPr sz="1000" b="1" spc="-4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кафе/ресторане</a:t>
            </a:r>
            <a:endParaRPr sz="1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1000" b="1" dirty="0">
                <a:latin typeface="Verdana"/>
                <a:cs typeface="Verdana"/>
              </a:rPr>
              <a:t>в</a:t>
            </a:r>
            <a:r>
              <a:rPr sz="1000" b="1" spc="-5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зависимости</a:t>
            </a:r>
            <a:r>
              <a:rPr sz="1000" b="1" spc="-3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от</a:t>
            </a:r>
            <a:r>
              <a:rPr sz="1000" b="1" spc="-3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класса</a:t>
            </a:r>
            <a:r>
              <a:rPr sz="1000" b="1" spc="-4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заведения</a:t>
            </a:r>
            <a:r>
              <a:rPr sz="975" b="1" baseline="25641" dirty="0">
                <a:latin typeface="Verdana"/>
                <a:cs typeface="Verdana"/>
              </a:rPr>
              <a:t>1</a:t>
            </a:r>
            <a:r>
              <a:rPr sz="1000" b="1" dirty="0">
                <a:latin typeface="Verdana"/>
                <a:cs typeface="Verdana"/>
              </a:rPr>
              <a:t>,</a:t>
            </a:r>
            <a:r>
              <a:rPr sz="1000" b="1" spc="-65" dirty="0"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A6A6A6"/>
                </a:solidFill>
                <a:latin typeface="Verdana"/>
                <a:cs typeface="Verdana"/>
              </a:rPr>
              <a:t>руб.</a:t>
            </a:r>
            <a:r>
              <a:rPr sz="10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A6A6A6"/>
                </a:solidFill>
                <a:latin typeface="Verdana"/>
                <a:cs typeface="Verdana"/>
              </a:rPr>
              <a:t>на</a:t>
            </a:r>
            <a:r>
              <a:rPr sz="10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A6A6A6"/>
                </a:solidFill>
                <a:latin typeface="Verdana"/>
                <a:cs typeface="Verdana"/>
              </a:rPr>
              <a:t>1</a:t>
            </a:r>
            <a:r>
              <a:rPr sz="10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Verdana"/>
                <a:cs typeface="Verdana"/>
              </a:rPr>
              <a:t>человека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248145" y="4493323"/>
            <a:ext cx="5586730" cy="490855"/>
            <a:chOff x="248145" y="4493323"/>
            <a:chExt cx="5586730" cy="490855"/>
          </a:xfrm>
        </p:grpSpPr>
        <p:sp>
          <p:nvSpPr>
            <p:cNvPr id="119" name="object 119"/>
            <p:cNvSpPr/>
            <p:nvPr/>
          </p:nvSpPr>
          <p:spPr>
            <a:xfrm>
              <a:off x="252907" y="4498085"/>
              <a:ext cx="5577205" cy="481330"/>
            </a:xfrm>
            <a:custGeom>
              <a:avLst/>
              <a:gdLst/>
              <a:ahLst/>
              <a:cxnLst/>
              <a:rect l="l" t="t" r="r" b="b"/>
              <a:pathLst>
                <a:path w="5577205" h="481329">
                  <a:moveTo>
                    <a:pt x="0" y="0"/>
                  </a:moveTo>
                  <a:lnTo>
                    <a:pt x="5577154" y="0"/>
                  </a:lnTo>
                  <a:lnTo>
                    <a:pt x="5577154" y="480949"/>
                  </a:lnTo>
                  <a:lnTo>
                    <a:pt x="0" y="480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2907" y="4498085"/>
              <a:ext cx="5577205" cy="481330"/>
            </a:xfrm>
            <a:custGeom>
              <a:avLst/>
              <a:gdLst/>
              <a:ahLst/>
              <a:cxnLst/>
              <a:rect l="l" t="t" r="r" b="b"/>
              <a:pathLst>
                <a:path w="5577205" h="481329">
                  <a:moveTo>
                    <a:pt x="0" y="0"/>
                  </a:moveTo>
                  <a:lnTo>
                    <a:pt x="5577154" y="0"/>
                  </a:lnTo>
                  <a:lnTo>
                    <a:pt x="5577154" y="480949"/>
                  </a:lnTo>
                  <a:lnTo>
                    <a:pt x="0" y="4809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264666" y="4253229"/>
            <a:ext cx="36391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  <a:tabLst>
                <a:tab pos="967105" algn="l"/>
                <a:tab pos="1743710" algn="l"/>
                <a:tab pos="2520315" algn="l"/>
                <a:tab pos="3296920" algn="l"/>
              </a:tabLst>
            </a:pPr>
            <a:r>
              <a:rPr sz="1000" spc="-20" dirty="0">
                <a:latin typeface="Verdana"/>
                <a:cs typeface="Verdana"/>
              </a:rPr>
              <a:t>2023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2024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2025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2026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2030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Verdana"/>
              <a:cs typeface="Verdana"/>
            </a:endParaRPr>
          </a:p>
          <a:p>
            <a:pPr marR="75565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Verdana"/>
                <a:cs typeface="Verdana"/>
              </a:rPr>
              <a:t>В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2022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–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около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11</a:t>
            </a:r>
            <a:r>
              <a:rPr sz="1000" b="1" spc="-3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500</a:t>
            </a:r>
            <a:r>
              <a:rPr sz="1000" b="1" spc="3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мест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размещения,</a:t>
            </a:r>
            <a:endParaRPr sz="1000">
              <a:latin typeface="Verdana"/>
              <a:cs typeface="Verdana"/>
            </a:endParaRPr>
          </a:p>
          <a:p>
            <a:pPr marR="78740" algn="ctr">
              <a:lnSpc>
                <a:spcPct val="100000"/>
              </a:lnSpc>
            </a:pPr>
            <a:r>
              <a:rPr sz="1000" b="1" dirty="0">
                <a:latin typeface="Verdana"/>
                <a:cs typeface="Verdana"/>
              </a:rPr>
              <a:t>(</a:t>
            </a:r>
            <a:r>
              <a:rPr sz="1000" dirty="0">
                <a:latin typeface="Verdana"/>
                <a:cs typeface="Verdana"/>
              </a:rPr>
              <a:t>КСР,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гостевые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дома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–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6000</a:t>
            </a:r>
            <a:r>
              <a:rPr sz="1000" dirty="0">
                <a:latin typeface="Verdana"/>
                <a:cs typeface="Verdana"/>
              </a:rPr>
              <a:t>: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Серый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– </a:t>
            </a:r>
            <a:r>
              <a:rPr sz="1000" b="1" spc="-10" dirty="0">
                <a:latin typeface="Verdana"/>
                <a:cs typeface="Verdana"/>
              </a:rPr>
              <a:t>5500)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6313487" y="4518342"/>
            <a:ext cx="5440680" cy="408305"/>
            <a:chOff x="6313487" y="4518342"/>
            <a:chExt cx="5440680" cy="408305"/>
          </a:xfrm>
        </p:grpSpPr>
        <p:sp>
          <p:nvSpPr>
            <p:cNvPr id="123" name="object 123"/>
            <p:cNvSpPr/>
            <p:nvPr/>
          </p:nvSpPr>
          <p:spPr>
            <a:xfrm>
              <a:off x="6318250" y="4523104"/>
              <a:ext cx="5431155" cy="398780"/>
            </a:xfrm>
            <a:custGeom>
              <a:avLst/>
              <a:gdLst/>
              <a:ahLst/>
              <a:cxnLst/>
              <a:rect l="l" t="t" r="r" b="b"/>
              <a:pathLst>
                <a:path w="5431155" h="398779">
                  <a:moveTo>
                    <a:pt x="0" y="0"/>
                  </a:moveTo>
                  <a:lnTo>
                    <a:pt x="5430774" y="0"/>
                  </a:lnTo>
                  <a:lnTo>
                    <a:pt x="5430774" y="398399"/>
                  </a:lnTo>
                  <a:lnTo>
                    <a:pt x="0" y="398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18250" y="4523104"/>
              <a:ext cx="5431155" cy="398780"/>
            </a:xfrm>
            <a:custGeom>
              <a:avLst/>
              <a:gdLst/>
              <a:ahLst/>
              <a:cxnLst/>
              <a:rect l="l" t="t" r="r" b="b"/>
              <a:pathLst>
                <a:path w="5431155" h="398779">
                  <a:moveTo>
                    <a:pt x="0" y="0"/>
                  </a:moveTo>
                  <a:lnTo>
                    <a:pt x="5430774" y="0"/>
                  </a:lnTo>
                  <a:lnTo>
                    <a:pt x="5430774" y="398399"/>
                  </a:lnTo>
                  <a:lnTo>
                    <a:pt x="0" y="3983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8123935" y="4253229"/>
            <a:ext cx="1901189" cy="558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  <a:tabLst>
                <a:tab pos="797560" algn="l"/>
                <a:tab pos="1558290" algn="l"/>
              </a:tabLst>
            </a:pPr>
            <a:r>
              <a:rPr sz="1000" spc="-20" dirty="0">
                <a:latin typeface="Verdana"/>
                <a:cs typeface="Verdana"/>
              </a:rPr>
              <a:t>2024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2025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0" dirty="0">
                <a:latin typeface="Verdana"/>
                <a:cs typeface="Verdana"/>
              </a:rPr>
              <a:t>2026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Verdana"/>
                <a:cs typeface="Verdana"/>
              </a:rPr>
              <a:t>В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2022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–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около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4825</a:t>
            </a:r>
            <a:r>
              <a:rPr sz="1000" b="1" spc="-30" dirty="0">
                <a:latin typeface="Verdana"/>
                <a:cs typeface="Verdana"/>
              </a:rPr>
              <a:t> </a:t>
            </a:r>
            <a:r>
              <a:rPr sz="1000" b="1" spc="-20" dirty="0">
                <a:latin typeface="Verdana"/>
                <a:cs typeface="Verdana"/>
              </a:rPr>
              <a:t>мест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E927540-6C87-46FE-DBDE-CDF6CA0DD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" y="-11798"/>
            <a:ext cx="617709" cy="120153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D9D4D33A-C9A0-0D0C-DCF3-43B4E123FBB4}"/>
              </a:ext>
            </a:extLst>
          </p:cNvPr>
          <p:cNvSpPr txBox="1"/>
          <p:nvPr/>
        </p:nvSpPr>
        <p:spPr>
          <a:xfrm>
            <a:off x="-18686" y="229490"/>
            <a:ext cx="629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56" y="379249"/>
            <a:ext cx="8745858" cy="4934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2A5244"/>
                </a:solidFill>
                <a:latin typeface="+mn-lt"/>
                <a:cs typeface="Times New Roman" panose="02020603050405020304" pitchFamily="18" charset="0"/>
              </a:rPr>
              <a:t>РАЗМЕЩЕНИЕ  АЭРОПОРТОВОГО  КОМПЛЕКСА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4F473B-393E-5250-6EB1-A22C4D078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215" y="118872"/>
            <a:ext cx="6177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11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6644254-3E17-590B-FC53-AF5FE24930E6}"/>
              </a:ext>
            </a:extLst>
          </p:cNvPr>
          <p:cNvGrpSpPr/>
          <p:nvPr/>
        </p:nvGrpSpPr>
        <p:grpSpPr>
          <a:xfrm>
            <a:off x="940377" y="1727329"/>
            <a:ext cx="4541255" cy="560862"/>
            <a:chOff x="479425" y="2160195"/>
            <a:chExt cx="4894732" cy="560862"/>
          </a:xfrm>
        </p:grpSpPr>
        <p:sp>
          <p:nvSpPr>
            <p:cNvPr id="9" name="Title 2">
              <a:extLst>
                <a:ext uri="{FF2B5EF4-FFF2-40B4-BE49-F238E27FC236}">
                  <a16:creationId xmlns="" xmlns:a16="http://schemas.microsoft.com/office/drawing/2014/main" id="{5C7C88B1-7545-2FFA-C06F-43C79182E56F}"/>
                </a:ext>
              </a:extLst>
            </p:cNvPr>
            <p:cNvSpPr txBox="1">
              <a:spLocks/>
            </p:cNvSpPr>
            <p:nvPr/>
          </p:nvSpPr>
          <p:spPr>
            <a:xfrm>
              <a:off x="1072078" y="2160195"/>
              <a:ext cx="4302079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endParaRPr lang="ru-RU" sz="20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Для реализации проекта </a:t>
              </a:r>
              <a:r>
                <a:rPr lang="ru-RU" sz="20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определена площадка в 7 км </a:t>
              </a: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от пгт Шерегеш Таштагольского района Кемеровской области – Кузбасса. 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73445A62-81B7-98E0-2506-15B704BA0C8C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77BDCEE-FCE2-779E-D740-3CD893183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140DAE7D-3388-FC35-208F-226F91F61CE5}"/>
              </a:ext>
            </a:extLst>
          </p:cNvPr>
          <p:cNvGrpSpPr/>
          <p:nvPr/>
        </p:nvGrpSpPr>
        <p:grpSpPr>
          <a:xfrm>
            <a:off x="978283" y="3198268"/>
            <a:ext cx="4692675" cy="902522"/>
            <a:chOff x="479425" y="2160195"/>
            <a:chExt cx="5057938" cy="902522"/>
          </a:xfrm>
        </p:grpSpPr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1D3CAEFC-D325-2C32-5343-9502B90F4ED3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4465284" cy="90252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endParaRPr lang="ru-RU" sz="20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Земельный участок </a:t>
              </a:r>
              <a:r>
                <a:rPr lang="ru-RU" sz="20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распоряжением Правительства РФ переведен в категорию </a:t>
              </a: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земель промышленности, энергетики, транспорта и связи.</a:t>
              </a:r>
            </a:p>
            <a:p>
              <a:pPr>
                <a:spcAft>
                  <a:spcPts val="600"/>
                </a:spcAft>
              </a:pPr>
              <a:endParaRPr lang="ru-RU" sz="16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96B234C-7401-8FE7-D0F8-BB770634105F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71EB7A14-D87D-11F1-9BCE-61C26908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B13A2E4-BCF8-4E72-964D-6A452261EE10}"/>
              </a:ext>
            </a:extLst>
          </p:cNvPr>
          <p:cNvGrpSpPr/>
          <p:nvPr/>
        </p:nvGrpSpPr>
        <p:grpSpPr>
          <a:xfrm>
            <a:off x="978283" y="4860222"/>
            <a:ext cx="4600396" cy="560862"/>
            <a:chOff x="498405" y="2238712"/>
            <a:chExt cx="4958476" cy="560862"/>
          </a:xfrm>
        </p:grpSpPr>
        <p:sp>
          <p:nvSpPr>
            <p:cNvPr id="17" name="Title 2">
              <a:extLst>
                <a:ext uri="{FF2B5EF4-FFF2-40B4-BE49-F238E27FC236}">
                  <a16:creationId xmlns="" xmlns:a16="http://schemas.microsoft.com/office/drawing/2014/main" id="{6C7B5CFF-45DA-6044-5E8E-E5857D8EA710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238712"/>
              <a:ext cx="4384802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endParaRPr lang="ru-RU" sz="20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Для реализации масштабного инвестиционного проекта </a:t>
              </a:r>
              <a:r>
                <a:rPr lang="ru-RU" sz="20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подписан договор аренды</a:t>
              </a:r>
              <a:r>
                <a:rPr lang="ru-RU" sz="20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 земельного участка между МТУ Росимущество и инвестором.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4DA98EB-A724-D8BB-4E2D-E5F5EBD16D27}"/>
                </a:ext>
              </a:extLst>
            </p:cNvPr>
            <p:cNvSpPr/>
            <p:nvPr/>
          </p:nvSpPr>
          <p:spPr>
            <a:xfrm>
              <a:off x="498405" y="2238712"/>
              <a:ext cx="471331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C9082635-9B45-61EF-CD02-A12BA99B2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EEB9482-1311-8671-A922-D2FABB4C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720" y="987588"/>
            <a:ext cx="5065811" cy="56857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F1379C-D772-AA0D-922A-2315BEE27E10}"/>
              </a:ext>
            </a:extLst>
          </p:cNvPr>
          <p:cNvSpPr txBox="1"/>
          <p:nvPr/>
        </p:nvSpPr>
        <p:spPr>
          <a:xfrm>
            <a:off x="1362074" y="374995"/>
            <a:ext cx="9152549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2A52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ПРОЕКТИРУЕМЫЕ   ОБЪЕКТЫ</a:t>
            </a:r>
            <a:endParaRPr lang="ru-RU" sz="2400" b="1" dirty="0">
              <a:solidFill>
                <a:srgbClr val="2A524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FDAAAD-1E2D-1A10-AC30-C8585DE9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75" y="4089554"/>
            <a:ext cx="10035649" cy="261692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2215" y="118872"/>
            <a:ext cx="6177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12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AC5277A-27DF-447F-D3BE-4BD14D251F6F}"/>
              </a:ext>
            </a:extLst>
          </p:cNvPr>
          <p:cNvGrpSpPr/>
          <p:nvPr/>
        </p:nvGrpSpPr>
        <p:grpSpPr>
          <a:xfrm>
            <a:off x="414179" y="3157212"/>
            <a:ext cx="4242797" cy="560862"/>
            <a:chOff x="479425" y="2160195"/>
            <a:chExt cx="4242797" cy="560862"/>
          </a:xfrm>
        </p:grpSpPr>
        <p:sp>
          <p:nvSpPr>
            <p:cNvPr id="6" name="Title 2">
              <a:extLst>
                <a:ext uri="{FF2B5EF4-FFF2-40B4-BE49-F238E27FC236}">
                  <a16:creationId xmlns="" xmlns:a16="http://schemas.microsoft.com/office/drawing/2014/main" id="{3B024CDE-F690-90AD-2403-08FA3D456CBD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Аварийно-спасательная станция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F76F8ED7-8640-87CB-A20E-AC7FE0195668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2CF15DC5-637D-91F0-04AB-E58D5D2D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BB12188-B94E-7540-A51B-907918EA3C32}"/>
              </a:ext>
            </a:extLst>
          </p:cNvPr>
          <p:cNvGrpSpPr/>
          <p:nvPr/>
        </p:nvGrpSpPr>
        <p:grpSpPr>
          <a:xfrm>
            <a:off x="408843" y="2353213"/>
            <a:ext cx="4199199" cy="560862"/>
            <a:chOff x="479425" y="2160195"/>
            <a:chExt cx="4242797" cy="560862"/>
          </a:xfrm>
        </p:grpSpPr>
        <p:sp>
          <p:nvSpPr>
            <p:cNvPr id="10" name="Title 2">
              <a:extLst>
                <a:ext uri="{FF2B5EF4-FFF2-40B4-BE49-F238E27FC236}">
                  <a16:creationId xmlns="" xmlns:a16="http://schemas.microsoft.com/office/drawing/2014/main" id="{C8848678-C1C5-638F-B89A-29134402C5F9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Командно-диспетчерский пункт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DDEC0DDA-833B-1DB7-97E4-EC1790F1BDFE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ABEBC024-8C21-A65A-D7C3-F004B459E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26FCD436-BB6C-1A8B-2FDA-C42BA89C0704}"/>
              </a:ext>
            </a:extLst>
          </p:cNvPr>
          <p:cNvGrpSpPr/>
          <p:nvPr/>
        </p:nvGrpSpPr>
        <p:grpSpPr>
          <a:xfrm>
            <a:off x="408843" y="1620514"/>
            <a:ext cx="3936400" cy="560862"/>
            <a:chOff x="479425" y="2160195"/>
            <a:chExt cx="4242797" cy="560862"/>
          </a:xfrm>
        </p:grpSpPr>
        <p:sp>
          <p:nvSpPr>
            <p:cNvPr id="27" name="Title 2">
              <a:extLst>
                <a:ext uri="{FF2B5EF4-FFF2-40B4-BE49-F238E27FC236}">
                  <a16:creationId xmlns="" xmlns:a16="http://schemas.microsoft.com/office/drawing/2014/main" id="{23F700D5-E35D-606A-89A9-0C5FD76DC23E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Взлетно-посадочная полоса 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2700 м</a:t>
              </a:r>
            </a:p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Перрон на 6 мест стоянок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AA70A464-CA3D-8BE0-4D47-98B984D311B5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A642A1EA-57CB-40E5-2A5F-4434D3A56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6875CF6E-A10E-3F55-E980-3A1D0CDC0435}"/>
              </a:ext>
            </a:extLst>
          </p:cNvPr>
          <p:cNvGrpSpPr/>
          <p:nvPr/>
        </p:nvGrpSpPr>
        <p:grpSpPr>
          <a:xfrm>
            <a:off x="4361664" y="1604131"/>
            <a:ext cx="4242797" cy="560862"/>
            <a:chOff x="479425" y="2160195"/>
            <a:chExt cx="4242797" cy="560862"/>
          </a:xfrm>
        </p:grpSpPr>
        <p:sp>
          <p:nvSpPr>
            <p:cNvPr id="32" name="Title 2">
              <a:extLst>
                <a:ext uri="{FF2B5EF4-FFF2-40B4-BE49-F238E27FC236}">
                  <a16:creationId xmlns="" xmlns:a16="http://schemas.microsoft.com/office/drawing/2014/main" id="{A2EEEF83-BB67-DE95-45B8-300A4195F58A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Аэровокзальный комплекс с пропускной способностью                   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200 пасс/час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727C049B-0394-6CE4-9118-757A6DD508BD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D5A68DA5-1E87-0B6F-AB9B-2024A41D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252CF999-6C87-B67C-43AA-676B667CDD26}"/>
              </a:ext>
            </a:extLst>
          </p:cNvPr>
          <p:cNvGrpSpPr/>
          <p:nvPr/>
        </p:nvGrpSpPr>
        <p:grpSpPr>
          <a:xfrm>
            <a:off x="4367803" y="2381599"/>
            <a:ext cx="4242797" cy="560862"/>
            <a:chOff x="479425" y="2160195"/>
            <a:chExt cx="4242797" cy="560862"/>
          </a:xfrm>
        </p:grpSpPr>
        <p:sp>
          <p:nvSpPr>
            <p:cNvPr id="36" name="Title 2">
              <a:extLst>
                <a:ext uri="{FF2B5EF4-FFF2-40B4-BE49-F238E27FC236}">
                  <a16:creationId xmlns="" xmlns:a16="http://schemas.microsoft.com/office/drawing/2014/main" id="{4EF1B1F4-A63D-4522-5111-BBA40973A729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Привокзальная площадь с                 парковками на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 100 </a:t>
              </a:r>
              <a:r>
                <a:rPr lang="ru-RU" sz="1600" dirty="0" err="1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машино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-мест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3E8C2961-65E9-58CF-2E31-78EB12C4E9C0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FEFBB7D8-D5F7-87DC-4253-19F75D6C4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F9D1FFBF-8470-CC5E-B637-CBF786DFACDE}"/>
              </a:ext>
            </a:extLst>
          </p:cNvPr>
          <p:cNvGrpSpPr/>
          <p:nvPr/>
        </p:nvGrpSpPr>
        <p:grpSpPr>
          <a:xfrm>
            <a:off x="4357015" y="3185206"/>
            <a:ext cx="4242797" cy="560862"/>
            <a:chOff x="479425" y="2160195"/>
            <a:chExt cx="4242797" cy="560862"/>
          </a:xfrm>
        </p:grpSpPr>
        <p:sp>
          <p:nvSpPr>
            <p:cNvPr id="40" name="Title 2">
              <a:extLst>
                <a:ext uri="{FF2B5EF4-FFF2-40B4-BE49-F238E27FC236}">
                  <a16:creationId xmlns="" xmlns:a16="http://schemas.microsoft.com/office/drawing/2014/main" id="{286E51D0-3ACE-D9FA-DF34-32AF40EBE9BC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Служебно-техническая территория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BD818273-F899-3B79-F007-9C6752625DD7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A73F12C3-D055-20CB-7471-07FB9E30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16765BF3-7D81-122F-3CF6-377B3F08D99C}"/>
              </a:ext>
            </a:extLst>
          </p:cNvPr>
          <p:cNvGrpSpPr/>
          <p:nvPr/>
        </p:nvGrpSpPr>
        <p:grpSpPr>
          <a:xfrm>
            <a:off x="8248326" y="1570797"/>
            <a:ext cx="3788227" cy="560862"/>
            <a:chOff x="479425" y="2160195"/>
            <a:chExt cx="4242797" cy="560862"/>
          </a:xfrm>
        </p:grpSpPr>
        <p:sp>
          <p:nvSpPr>
            <p:cNvPr id="44" name="Title 2">
              <a:extLst>
                <a:ext uri="{FF2B5EF4-FFF2-40B4-BE49-F238E27FC236}">
                  <a16:creationId xmlns="" xmlns:a16="http://schemas.microsoft.com/office/drawing/2014/main" id="{DFD670D5-AFFF-A4DB-255A-7C7A67A0D39A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Оборудование радио-технического обеспечения полетов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A33E4E7C-966A-89B1-4B0E-54197DD53ABB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FCCDCCF3-1498-AD1B-1425-8E971268D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5D918823-E692-6E6B-961B-9B56097521E7}"/>
              </a:ext>
            </a:extLst>
          </p:cNvPr>
          <p:cNvGrpSpPr/>
          <p:nvPr/>
        </p:nvGrpSpPr>
        <p:grpSpPr>
          <a:xfrm>
            <a:off x="8248325" y="2402389"/>
            <a:ext cx="4242797" cy="560862"/>
            <a:chOff x="479425" y="2160195"/>
            <a:chExt cx="4242797" cy="560862"/>
          </a:xfrm>
        </p:grpSpPr>
        <p:sp>
          <p:nvSpPr>
            <p:cNvPr id="48" name="Title 2">
              <a:extLst>
                <a:ext uri="{FF2B5EF4-FFF2-40B4-BE49-F238E27FC236}">
                  <a16:creationId xmlns="" xmlns:a16="http://schemas.microsoft.com/office/drawing/2014/main" id="{1D6C59F7-34FA-CBF2-9754-7860F301A2F6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Топливо-заправочный комплекс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4045855B-CF99-2695-062B-2E5590ECE60C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80D8CDA4-EE9C-E7A7-7EBE-1804D4F5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61D497DD-CCBB-6D94-D2E9-4576FE0B4F73}"/>
              </a:ext>
            </a:extLst>
          </p:cNvPr>
          <p:cNvGrpSpPr/>
          <p:nvPr/>
        </p:nvGrpSpPr>
        <p:grpSpPr>
          <a:xfrm>
            <a:off x="8248325" y="3128019"/>
            <a:ext cx="3788228" cy="573282"/>
            <a:chOff x="479425" y="2103008"/>
            <a:chExt cx="4059501" cy="573282"/>
          </a:xfrm>
        </p:grpSpPr>
        <p:sp>
          <p:nvSpPr>
            <p:cNvPr id="52" name="Title 2">
              <a:extLst>
                <a:ext uri="{FF2B5EF4-FFF2-40B4-BE49-F238E27FC236}">
                  <a16:creationId xmlns="" xmlns:a16="http://schemas.microsoft.com/office/drawing/2014/main" id="{03BA08EB-16D9-8F4B-E1A6-ABDD0DC1FC56}"/>
                </a:ext>
              </a:extLst>
            </p:cNvPr>
            <p:cNvSpPr txBox="1">
              <a:spLocks/>
            </p:cNvSpPr>
            <p:nvPr/>
          </p:nvSpPr>
          <p:spPr>
            <a:xfrm>
              <a:off x="1086860" y="2103008"/>
              <a:ext cx="3452066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Ограждение аэропорта</a:t>
              </a:r>
            </a:p>
            <a:p>
              <a:pPr>
                <a:spcAft>
                  <a:spcPts val="600"/>
                </a:spcAft>
              </a:pPr>
              <a:r>
                <a:rPr lang="ru-RU" sz="16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Патрульная дорога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1E613F2C-614B-6E1C-036E-272E22C7F1C3}"/>
                </a:ext>
              </a:extLst>
            </p:cNvPr>
            <p:cNvSpPr/>
            <p:nvPr/>
          </p:nvSpPr>
          <p:spPr>
            <a:xfrm>
              <a:off x="479425" y="2204964"/>
              <a:ext cx="450969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0E21F094-33AF-6D09-A67F-9D4EFC53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7711" y="374587"/>
            <a:ext cx="95920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5244"/>
                </a:solidFill>
                <a:cs typeface="Times New Roman" pitchFamily="18" charset="0"/>
              </a:rPr>
              <a:t>СОЗДАНА   РАБОЧАЯ   ГРУППА</a:t>
            </a:r>
            <a:endParaRPr lang="ru-RU" sz="2400" dirty="0">
              <a:solidFill>
                <a:srgbClr val="2A5244"/>
              </a:solidFill>
              <a:cs typeface="Times New Roman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21287C48-886B-E7C9-381E-E059F3D6A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39318"/>
              </p:ext>
            </p:extLst>
          </p:nvPr>
        </p:nvGraphicFramePr>
        <p:xfrm>
          <a:off x="7335705" y="1127103"/>
          <a:ext cx="4018095" cy="525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5667363" imgH="8020022" progId="AcroExch.Document.DC">
                  <p:embed/>
                </p:oleObj>
              </mc:Choice>
              <mc:Fallback>
                <p:oleObj name="Acrobat Document" r:id="rId4" imgW="5667363" imgH="8020022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="" xmlns:a16="http://schemas.microsoft.com/office/drawing/2014/main" id="{21287C48-886B-E7C9-381E-E059F3D6A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5705" y="1127103"/>
                        <a:ext cx="4018095" cy="525404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215" y="118872"/>
            <a:ext cx="6177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13</a:t>
            </a: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E6355C15-9318-E182-B5A2-7F2F926ED0AA}"/>
              </a:ext>
            </a:extLst>
          </p:cNvPr>
          <p:cNvSpPr txBox="1">
            <a:spLocks/>
          </p:cNvSpPr>
          <p:nvPr/>
        </p:nvSpPr>
        <p:spPr>
          <a:xfrm>
            <a:off x="1536003" y="4199146"/>
            <a:ext cx="5611418" cy="13456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endParaRPr lang="ru-RU" sz="1600" b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479E97-F506-5E56-2A2E-02F2517F89B9}"/>
              </a:ext>
            </a:extLst>
          </p:cNvPr>
          <p:cNvSpPr txBox="1"/>
          <p:nvPr/>
        </p:nvSpPr>
        <p:spPr>
          <a:xfrm>
            <a:off x="1107349" y="1234956"/>
            <a:ext cx="471461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Цель – проработка вопросов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строительству вспомогательной инфраструктуры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аэропортового комплекса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C08D249-4E05-ABA8-7B4E-979ADCBD00CA}"/>
              </a:ext>
            </a:extLst>
          </p:cNvPr>
          <p:cNvGrpSpPr/>
          <p:nvPr/>
        </p:nvGrpSpPr>
        <p:grpSpPr>
          <a:xfrm>
            <a:off x="1179705" y="4124729"/>
            <a:ext cx="5204316" cy="560862"/>
            <a:chOff x="479425" y="2160195"/>
            <a:chExt cx="5204316" cy="560862"/>
          </a:xfrm>
        </p:grpSpPr>
        <p:sp>
          <p:nvSpPr>
            <p:cNvPr id="6" name="Title 2">
              <a:extLst>
                <a:ext uri="{FF2B5EF4-FFF2-40B4-BE49-F238E27FC236}">
                  <a16:creationId xmlns="" xmlns:a16="http://schemas.microsoft.com/office/drawing/2014/main" id="{B6CB3245-97C0-3519-893A-E055051F2BD4}"/>
                </a:ext>
              </a:extLst>
            </p:cNvPr>
            <p:cNvSpPr txBox="1">
              <a:spLocks/>
            </p:cNvSpPr>
            <p:nvPr/>
          </p:nvSpPr>
          <p:spPr>
            <a:xfrm>
              <a:off x="1072078" y="2160195"/>
              <a:ext cx="461166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Водоснабжение и теплоснабжение объекта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271DC0B-4DEF-AEBC-779E-BEC1C2BB813D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084E583-CA3C-8756-3701-CB0EE32CB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A43E3B1-4ABB-6B15-07F9-75AA3C4E5E12}"/>
              </a:ext>
            </a:extLst>
          </p:cNvPr>
          <p:cNvGrpSpPr/>
          <p:nvPr/>
        </p:nvGrpSpPr>
        <p:grpSpPr>
          <a:xfrm>
            <a:off x="1179705" y="2405500"/>
            <a:ext cx="4242797" cy="560862"/>
            <a:chOff x="479425" y="2160195"/>
            <a:chExt cx="4242797" cy="560862"/>
          </a:xfrm>
        </p:grpSpPr>
        <p:sp>
          <p:nvSpPr>
            <p:cNvPr id="10" name="Title 2">
              <a:extLst>
                <a:ext uri="{FF2B5EF4-FFF2-40B4-BE49-F238E27FC236}">
                  <a16:creationId xmlns="" xmlns:a16="http://schemas.microsoft.com/office/drawing/2014/main" id="{9B9F7541-E9D2-CAE3-EE4A-6DCC5A8D46EB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Подъездная дорога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CB16F4DA-D77D-B37F-D69E-6FBDAA6DFD42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AF3373EE-66F7-9A74-516F-0850161D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E7C606E-70C8-0E0A-37D5-CA32C09D0159}"/>
              </a:ext>
            </a:extLst>
          </p:cNvPr>
          <p:cNvGrpSpPr/>
          <p:nvPr/>
        </p:nvGrpSpPr>
        <p:grpSpPr>
          <a:xfrm>
            <a:off x="1190376" y="4962455"/>
            <a:ext cx="4242797" cy="560862"/>
            <a:chOff x="479425" y="2160195"/>
            <a:chExt cx="4242797" cy="560862"/>
          </a:xfrm>
        </p:grpSpPr>
        <p:sp>
          <p:nvSpPr>
            <p:cNvPr id="18" name="Title 2">
              <a:extLst>
                <a:ext uri="{FF2B5EF4-FFF2-40B4-BE49-F238E27FC236}">
                  <a16:creationId xmlns="" xmlns:a16="http://schemas.microsoft.com/office/drawing/2014/main" id="{B1FD8B06-E160-ED59-48A3-4D514C65888A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Связь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88CE256B-6CE7-2217-9296-C1B96A31F035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0C160494-8C1E-C5BF-6178-436FD3AF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ECD531C6-C87D-82A8-43C1-90FB8D26877D}"/>
              </a:ext>
            </a:extLst>
          </p:cNvPr>
          <p:cNvGrpSpPr/>
          <p:nvPr/>
        </p:nvGrpSpPr>
        <p:grpSpPr>
          <a:xfrm>
            <a:off x="1190376" y="3282800"/>
            <a:ext cx="4225997" cy="571692"/>
            <a:chOff x="479425" y="2204964"/>
            <a:chExt cx="4225997" cy="571692"/>
          </a:xfrm>
        </p:grpSpPr>
        <p:sp>
          <p:nvSpPr>
            <p:cNvPr id="22" name="Title 2">
              <a:extLst>
                <a:ext uri="{FF2B5EF4-FFF2-40B4-BE49-F238E27FC236}">
                  <a16:creationId xmlns="" xmlns:a16="http://schemas.microsoft.com/office/drawing/2014/main" id="{0C71B0FD-7135-825C-28A1-093A76E8CB78}"/>
                </a:ext>
              </a:extLst>
            </p:cNvPr>
            <p:cNvSpPr txBox="1">
              <a:spLocks/>
            </p:cNvSpPr>
            <p:nvPr/>
          </p:nvSpPr>
          <p:spPr>
            <a:xfrm>
              <a:off x="1055279" y="2215794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Электроснабжение объекта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3219215-51A1-B20F-BFC6-1A70BE21DA9C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D1A5D10F-5D62-10C4-B09E-D224D83F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86D30B3-ADD5-FC65-1DBD-115D6D5DC7D8}"/>
              </a:ext>
            </a:extLst>
          </p:cNvPr>
          <p:cNvGrpSpPr/>
          <p:nvPr/>
        </p:nvGrpSpPr>
        <p:grpSpPr>
          <a:xfrm>
            <a:off x="1190376" y="5791976"/>
            <a:ext cx="4242797" cy="560862"/>
            <a:chOff x="479425" y="2160195"/>
            <a:chExt cx="4242797" cy="560862"/>
          </a:xfrm>
        </p:grpSpPr>
        <p:sp>
          <p:nvSpPr>
            <p:cNvPr id="26" name="Title 2">
              <a:extLst>
                <a:ext uri="{FF2B5EF4-FFF2-40B4-BE49-F238E27FC236}">
                  <a16:creationId xmlns="" xmlns:a16="http://schemas.microsoft.com/office/drawing/2014/main" id="{0196AA6B-3B73-617D-53A0-02FC1FEEA51D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Пожарная безопасность объекта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B933952-0808-EB4A-EBD5-8E23896DE59F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9D2443D3-E04E-9755-2BE5-6BDD4B38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67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50" name="AutoShape 2" descr="https://pek24.ru/upload/iblock/02e/02e8e1c11da6694de28eaa0fcb604cc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377C59-5FB7-0A99-7074-D0F8F5B001B4}"/>
              </a:ext>
            </a:extLst>
          </p:cNvPr>
          <p:cNvSpPr txBox="1"/>
          <p:nvPr/>
        </p:nvSpPr>
        <p:spPr>
          <a:xfrm>
            <a:off x="1031676" y="914172"/>
            <a:ext cx="36072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5244"/>
                </a:solidFill>
                <a:cs typeface="Times New Roman" panose="02020603050405020304" pitchFamily="18" charset="0"/>
              </a:rPr>
              <a:t>ЗНАЧИМОСТЬ ПРОЕКТА «СТРОИТЕЛЬСТВО АЭРОПОРТОВОГО КОМПЛЕКСА ГОРНОЛЫЖНОГО КУРОРТА «ШЕРЕГЕШ» </a:t>
            </a:r>
            <a:r>
              <a:rPr lang="ru-RU" dirty="0"/>
              <a:t>		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8872"/>
            <a:ext cx="6154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BDF0ACD-6F50-0F02-F72C-16FC36EC8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11744"/>
          <a:stretch>
            <a:fillRect/>
          </a:stretch>
        </p:blipFill>
        <p:spPr>
          <a:xfrm>
            <a:off x="5363459" y="933233"/>
            <a:ext cx="5796865" cy="2495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675D0-4813-CB73-CFE2-474E63160398}"/>
              </a:ext>
            </a:extLst>
          </p:cNvPr>
          <p:cNvGrpSpPr/>
          <p:nvPr/>
        </p:nvGrpSpPr>
        <p:grpSpPr>
          <a:xfrm>
            <a:off x="1258868" y="3840785"/>
            <a:ext cx="4242797" cy="560862"/>
            <a:chOff x="479425" y="2160195"/>
            <a:chExt cx="4242797" cy="560862"/>
          </a:xfrm>
        </p:grpSpPr>
        <p:sp>
          <p:nvSpPr>
            <p:cNvPr id="8" name="Title 2">
              <a:extLst>
                <a:ext uri="{FF2B5EF4-FFF2-40B4-BE49-F238E27FC236}">
                  <a16:creationId xmlns="" xmlns:a16="http://schemas.microsoft.com/office/drawing/2014/main" id="{90B39FF8-2750-EF5C-39E5-227DE4FFD602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Привлечение инвестиций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9F95ACA-8ED5-2016-838D-21F84ECCACE4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966DA83B-1952-0E14-61AB-9C6B5532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07EA059-95B9-59B4-4A88-703E114FFF39}"/>
              </a:ext>
            </a:extLst>
          </p:cNvPr>
          <p:cNvGrpSpPr/>
          <p:nvPr/>
        </p:nvGrpSpPr>
        <p:grpSpPr>
          <a:xfrm>
            <a:off x="1258868" y="4679307"/>
            <a:ext cx="4242797" cy="560862"/>
            <a:chOff x="479425" y="2160195"/>
            <a:chExt cx="4242797" cy="560862"/>
          </a:xfrm>
        </p:grpSpPr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5DB77C29-7C4F-4877-4A99-FCA4FFC77348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Создание новых рабочих мест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6BE3311-BAFD-D901-6C4C-8F0D8EBB5661}"/>
                </a:ext>
              </a:extLst>
            </p:cNvPr>
            <p:cNvSpPr/>
            <p:nvPr/>
          </p:nvSpPr>
          <p:spPr>
            <a:xfrm>
              <a:off x="479425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548DE035-9D2F-5060-E19E-554D70D32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FAB42412-6D36-1E64-ADFA-68EE2C1D5651}"/>
              </a:ext>
            </a:extLst>
          </p:cNvPr>
          <p:cNvGrpSpPr/>
          <p:nvPr/>
        </p:nvGrpSpPr>
        <p:grpSpPr>
          <a:xfrm>
            <a:off x="1249878" y="5484606"/>
            <a:ext cx="9303472" cy="560862"/>
            <a:chOff x="571090" y="2705810"/>
            <a:chExt cx="7340396" cy="560862"/>
          </a:xfrm>
        </p:grpSpPr>
        <p:sp>
          <p:nvSpPr>
            <p:cNvPr id="17" name="Title 2">
              <a:extLst>
                <a:ext uri="{FF2B5EF4-FFF2-40B4-BE49-F238E27FC236}">
                  <a16:creationId xmlns="" xmlns:a16="http://schemas.microsoft.com/office/drawing/2014/main" id="{F24C1CD0-760A-7C7E-2933-B64CEBA96C8B}"/>
                </a:ext>
              </a:extLst>
            </p:cNvPr>
            <p:cNvSpPr txBox="1">
              <a:spLocks/>
            </p:cNvSpPr>
            <p:nvPr/>
          </p:nvSpPr>
          <p:spPr>
            <a:xfrm>
              <a:off x="1059549" y="2705810"/>
              <a:ext cx="6851937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Один из уникальных проектов не только в Кузбассе, но и в стране в целом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BE159D1C-95AD-ED21-9C4E-69B4B4CAB17B}"/>
                </a:ext>
              </a:extLst>
            </p:cNvPr>
            <p:cNvSpPr/>
            <p:nvPr/>
          </p:nvSpPr>
          <p:spPr>
            <a:xfrm>
              <a:off x="571090" y="2754423"/>
              <a:ext cx="392487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DC06C096-4A50-BF6C-D34B-CD9161EDB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22976" y="2842241"/>
              <a:ext cx="288000" cy="288000"/>
            </a:xfrm>
            <a:prstGeom prst="rect">
              <a:avLst/>
            </a:prstGeom>
          </p:spPr>
        </p:pic>
      </p:grp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3A6CA9F8-B830-AF48-F2E2-7E2729B9DC60}"/>
              </a:ext>
            </a:extLst>
          </p:cNvPr>
          <p:cNvSpPr txBox="1">
            <a:spLocks/>
          </p:cNvSpPr>
          <p:nvPr/>
        </p:nvSpPr>
        <p:spPr>
          <a:xfrm>
            <a:off x="2003922" y="3993185"/>
            <a:ext cx="3650143" cy="5608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ru-RU" sz="1800" b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AF46F89-3E19-3E1B-D1D4-C7C9A33CA172}"/>
              </a:ext>
            </a:extLst>
          </p:cNvPr>
          <p:cNvGrpSpPr/>
          <p:nvPr/>
        </p:nvGrpSpPr>
        <p:grpSpPr>
          <a:xfrm>
            <a:off x="6093903" y="3895941"/>
            <a:ext cx="4459447" cy="560862"/>
            <a:chOff x="477328" y="2160195"/>
            <a:chExt cx="4244894" cy="560862"/>
          </a:xfrm>
        </p:grpSpPr>
        <p:sp>
          <p:nvSpPr>
            <p:cNvPr id="23" name="Title 2">
              <a:extLst>
                <a:ext uri="{FF2B5EF4-FFF2-40B4-BE49-F238E27FC236}">
                  <a16:creationId xmlns="" xmlns:a16="http://schemas.microsoft.com/office/drawing/2014/main" id="{521B058E-D70F-2EE0-8547-ADD9AD09D6C4}"/>
                </a:ext>
              </a:extLst>
            </p:cNvPr>
            <p:cNvSpPr txBox="1">
              <a:spLocks/>
            </p:cNvSpPr>
            <p:nvPr/>
          </p:nvSpPr>
          <p:spPr>
            <a:xfrm>
              <a:off x="1163873" y="2160195"/>
              <a:ext cx="3558349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800" b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Улучшение транспортной доступности курорта «Шерегеш»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43FF090C-C696-5261-B538-6877135454FE}"/>
                </a:ext>
              </a:extLst>
            </p:cNvPr>
            <p:cNvSpPr/>
            <p:nvPr/>
          </p:nvSpPr>
          <p:spPr>
            <a:xfrm>
              <a:off x="477328" y="2204964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46379DF9-34BE-070D-A2C8-9FC837220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B25932E3-D20B-53DA-7FBF-19C88EEE0A6B}"/>
              </a:ext>
            </a:extLst>
          </p:cNvPr>
          <p:cNvGrpSpPr/>
          <p:nvPr/>
        </p:nvGrpSpPr>
        <p:grpSpPr>
          <a:xfrm>
            <a:off x="6093903" y="4638051"/>
            <a:ext cx="4244894" cy="571386"/>
            <a:chOff x="477328" y="2160195"/>
            <a:chExt cx="4244894" cy="571386"/>
          </a:xfrm>
        </p:grpSpPr>
        <p:sp>
          <p:nvSpPr>
            <p:cNvPr id="28" name="Title 2">
              <a:extLst>
                <a:ext uri="{FF2B5EF4-FFF2-40B4-BE49-F238E27FC236}">
                  <a16:creationId xmlns="" xmlns:a16="http://schemas.microsoft.com/office/drawing/2014/main" id="{58AC3F79-DDF2-7047-1D44-9604906062C7}"/>
                </a:ext>
              </a:extLst>
            </p:cNvPr>
            <p:cNvSpPr txBox="1">
              <a:spLocks/>
            </p:cNvSpPr>
            <p:nvPr/>
          </p:nvSpPr>
          <p:spPr>
            <a:xfrm>
              <a:off x="1072079" y="2160195"/>
              <a:ext cx="3650143" cy="56086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endParaRPr lang="ru-RU" sz="1800" b="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F74FDB2-B348-D307-A521-62C11EDDB31C}"/>
                </a:ext>
              </a:extLst>
            </p:cNvPr>
            <p:cNvSpPr/>
            <p:nvPr/>
          </p:nvSpPr>
          <p:spPr>
            <a:xfrm>
              <a:off x="477328" y="2260255"/>
              <a:ext cx="471330" cy="4713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333333"/>
                </a:solidFill>
                <a:latin typeface="+mj-lt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B77F3DAF-C9EA-AF18-FE50-F8F9CE78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090" y="2296627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Title 2">
            <a:extLst>
              <a:ext uri="{FF2B5EF4-FFF2-40B4-BE49-F238E27FC236}">
                <a16:creationId xmlns="" xmlns:a16="http://schemas.microsoft.com/office/drawing/2014/main" id="{3F29813B-39FF-6FEF-9B3F-250602F9D811}"/>
              </a:ext>
            </a:extLst>
          </p:cNvPr>
          <p:cNvSpPr txBox="1">
            <a:spLocks/>
          </p:cNvSpPr>
          <p:nvPr/>
        </p:nvSpPr>
        <p:spPr>
          <a:xfrm>
            <a:off x="6780448" y="4694433"/>
            <a:ext cx="4379875" cy="5608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800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Развитие социально-экономической инфраструктуры прилегающей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217339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5108"/>
            <a:ext cx="10161783" cy="6852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-167938" y="4099993"/>
            <a:ext cx="7299325" cy="1038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824" tIns="34420" rIns="68824" bIns="34420"/>
          <a:lstStyle/>
          <a:p>
            <a:pPr algn="ctr" defTabSz="808882" eaLnBrk="1" hangingPunct="1">
              <a:defRPr/>
            </a:pPr>
            <a:r>
              <a:rPr lang="ru-RU" sz="3200" b="1" dirty="0"/>
              <a:t>Благодарю за внимание!</a:t>
            </a:r>
          </a:p>
          <a:p>
            <a:pPr algn="ctr" defTabSz="808882" eaLnBrk="1" hangingPunct="1">
              <a:defRPr/>
            </a:pPr>
            <a:endParaRPr lang="ru-RU" sz="4000" dirty="0">
              <a:latin typeface="Times New Roman" panose="02020603050405020304" pitchFamily="18" charset="0"/>
            </a:endParaRPr>
          </a:p>
          <a:p>
            <a:pPr marL="253471" indent="-253471" algn="ctr" eaLnBrk="1" hangingPunct="1">
              <a:spcBef>
                <a:spcPct val="20000"/>
              </a:spcBef>
              <a:defRPr/>
            </a:pPr>
            <a:endParaRPr lang="ru-RU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253471" indent="-253471" algn="ctr" eaLnBrk="1" hangingPunct="1">
              <a:spcBef>
                <a:spcPct val="20000"/>
              </a:spcBef>
              <a:defRPr/>
            </a:pPr>
            <a:r>
              <a:rPr lang="ru-RU" sz="2400" b="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629258" y="374443"/>
            <a:ext cx="977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НОВАЯ ИНФРАСТРУКТУРА МЕЖДУНАРОДНОГО АЭРОПОРТА КЕМЕРОВО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CBD89788-CD70-49A4-8CD1-7C1D62E521D8}"/>
              </a:ext>
            </a:extLst>
          </p:cNvPr>
          <p:cNvSpPr txBox="1">
            <a:spLocks/>
          </p:cNvSpPr>
          <p:nvPr/>
        </p:nvSpPr>
        <p:spPr bwMode="auto">
          <a:xfrm>
            <a:off x="615493" y="4138171"/>
            <a:ext cx="5402129" cy="19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endParaRPr lang="ru-RU" sz="2000" b="1" kern="0" dirty="0">
              <a:solidFill>
                <a:srgbClr val="01453A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CF03DB-98CC-B73D-97AE-E32BD13E0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709" cy="12015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FEAEF41-98E6-171C-A704-F75BFC3F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4" y="998957"/>
            <a:ext cx="4126380" cy="27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98ED912F-AACF-CBEC-5B84-6D5DF2173FF0}"/>
              </a:ext>
            </a:extLst>
          </p:cNvPr>
          <p:cNvSpPr txBox="1">
            <a:spLocks/>
          </p:cNvSpPr>
          <p:nvPr/>
        </p:nvSpPr>
        <p:spPr bwMode="auto">
          <a:xfrm>
            <a:off x="5155474" y="830510"/>
            <a:ext cx="6122126" cy="291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endParaRPr lang="ru-RU" sz="2000" b="1" kern="0" dirty="0">
              <a:solidFill>
                <a:srgbClr val="01453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080808"/>
              </a:buClr>
              <a:buFont typeface="Wingdings" pitchFamily="2" charset="2"/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Аэровокзальный комплекс аэропорт Кемерово введен в эксплуатацию в мае 2021 года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080808"/>
              </a:buClr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Пропускная способность    460 пасс/час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080808"/>
              </a:buClr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Продолжается реконструкция взлетно-посадочной полосы аэропорта Кемерово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endParaRPr lang="ru-RU" sz="2000" b="1" kern="0" dirty="0">
              <a:solidFill>
                <a:srgbClr val="01453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29A1F9-2C0C-C33C-13C1-0584B7D80502}"/>
              </a:ext>
            </a:extLst>
          </p:cNvPr>
          <p:cNvSpPr txBox="1"/>
          <p:nvPr/>
        </p:nvSpPr>
        <p:spPr>
          <a:xfrm>
            <a:off x="52808" y="173298"/>
            <a:ext cx="512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01BE3A-2393-D0DD-E6A6-CA6472A79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" t="37037" r="2158" b="20508"/>
          <a:stretch/>
        </p:blipFill>
        <p:spPr>
          <a:xfrm>
            <a:off x="1455391" y="4242532"/>
            <a:ext cx="10121116" cy="20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251977" y="455504"/>
            <a:ext cx="1027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НОВАЯ ИНФРАСТРУКТУРА МЕЖДУНАРОДНОГО АЭРОПОРТА НОВОКУЗНЕЦК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CBD89788-CD70-49A4-8CD1-7C1D62E521D8}"/>
              </a:ext>
            </a:extLst>
          </p:cNvPr>
          <p:cNvSpPr txBox="1">
            <a:spLocks/>
          </p:cNvSpPr>
          <p:nvPr/>
        </p:nvSpPr>
        <p:spPr bwMode="auto">
          <a:xfrm>
            <a:off x="824761" y="1217554"/>
            <a:ext cx="5402129" cy="19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Завершается строительство нового аэровокзального комплекса аэропорта Новокузнецк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Пропускная способность        630 пасс/час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r>
              <a:rPr lang="ru-RU" sz="2000" b="1" kern="0" dirty="0">
                <a:solidFill>
                  <a:srgbClr val="01453A"/>
                </a:solidFill>
              </a:rPr>
              <a:t>Срок сдачи 4 квартал 2023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00" y="1220836"/>
            <a:ext cx="4269442" cy="210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CF03DB-98CC-B73D-97AE-E32BD13E0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709" cy="1201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29A1F9-2C0C-C33C-13C1-0584B7D80502}"/>
              </a:ext>
            </a:extLst>
          </p:cNvPr>
          <p:cNvSpPr txBox="1"/>
          <p:nvPr/>
        </p:nvSpPr>
        <p:spPr>
          <a:xfrm>
            <a:off x="30115" y="240356"/>
            <a:ext cx="512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2CE685-3F1B-CB15-6E6F-9A9F47E2E39C}"/>
              </a:ext>
            </a:extLst>
          </p:cNvPr>
          <p:cNvSpPr txBox="1"/>
          <p:nvPr/>
        </p:nvSpPr>
        <p:spPr>
          <a:xfrm>
            <a:off x="7046752" y="3616721"/>
            <a:ext cx="39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1453A"/>
                </a:solidFill>
              </a:rPr>
              <a:t>МУЛЬТИМОДАЛЬНЫЕ ПЕРЕВОЗКИ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7A5DB9-9A84-E875-367E-23480349352D}"/>
              </a:ext>
            </a:extLst>
          </p:cNvPr>
          <p:cNvSpPr txBox="1"/>
          <p:nvPr/>
        </p:nvSpPr>
        <p:spPr>
          <a:xfrm>
            <a:off x="464331" y="3616721"/>
            <a:ext cx="541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1453A"/>
                </a:solidFill>
              </a:rPr>
              <a:t>УДАЛЕННЫЙ БАГАЖНЫЙ ТЕРМИНАЛ ШЕРЕГЕШ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A70976-3B78-C46E-AA57-B6DD664A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55" y="4290414"/>
            <a:ext cx="2704949" cy="2567586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318DDEA-68CF-F078-E64B-53CB91D29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371" y="5184396"/>
            <a:ext cx="1400433" cy="155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www.pinclipart.com/picdir/big/552-5523535_flying-clipart-airport-terminal-airport-terminal-icon-transparent.png">
            <a:extLst>
              <a:ext uri="{FF2B5EF4-FFF2-40B4-BE49-F238E27FC236}">
                <a16:creationId xmlns="" xmlns:a16="http://schemas.microsoft.com/office/drawing/2014/main" id="{144C2999-B265-ED8F-9218-2EADB672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29" y="4489941"/>
            <a:ext cx="425363" cy="398957"/>
          </a:xfrm>
          <a:prstGeom prst="rect">
            <a:avLst/>
          </a:prstGeom>
          <a:ln>
            <a:solidFill>
              <a:srgbClr val="00463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59E8D5-A105-8B6E-9A91-14F966FDB1DF}"/>
              </a:ext>
            </a:extLst>
          </p:cNvPr>
          <p:cNvSpPr txBox="1"/>
          <p:nvPr/>
        </p:nvSpPr>
        <p:spPr>
          <a:xfrm>
            <a:off x="464331" y="6164516"/>
            <a:ext cx="140043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Удаленный терминал</a:t>
            </a:r>
          </a:p>
          <a:p>
            <a:pPr algn="ctr"/>
            <a:r>
              <a:rPr lang="ru-RU" sz="1000" dirty="0" err="1">
                <a:solidFill>
                  <a:srgbClr val="00463A"/>
                </a:solidFill>
              </a:rPr>
              <a:t>Шерегеш</a:t>
            </a:r>
            <a:endParaRPr lang="ru-RU" sz="1000" dirty="0">
              <a:solidFill>
                <a:srgbClr val="00463A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F5A92184-0DEB-3DD3-CF1E-CB42EBFE524F}"/>
              </a:ext>
            </a:extLst>
          </p:cNvPr>
          <p:cNvCxnSpPr/>
          <p:nvPr/>
        </p:nvCxnSpPr>
        <p:spPr>
          <a:xfrm>
            <a:off x="1732092" y="4888898"/>
            <a:ext cx="1340630" cy="1452403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D2E45197-D668-5E78-EA8D-D978D8A0E878}"/>
              </a:ext>
            </a:extLst>
          </p:cNvPr>
          <p:cNvCxnSpPr/>
          <p:nvPr/>
        </p:nvCxnSpPr>
        <p:spPr>
          <a:xfrm flipH="1" flipV="1">
            <a:off x="1655252" y="4924730"/>
            <a:ext cx="1362053" cy="1467584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AD61B38-3A23-E0BA-E0D5-D775EE17F136}"/>
              </a:ext>
            </a:extLst>
          </p:cNvPr>
          <p:cNvSpPr txBox="1"/>
          <p:nvPr/>
        </p:nvSpPr>
        <p:spPr>
          <a:xfrm>
            <a:off x="3357443" y="4272677"/>
            <a:ext cx="23782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проекта - удобный для пассажиров вариант доставки багажа напрямую из аэропорта вылета до курорта Шерегеш и в обратном направлении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AE038A-EFAE-C8B6-4387-45390337913A}"/>
              </a:ext>
            </a:extLst>
          </p:cNvPr>
          <p:cNvSpPr txBox="1"/>
          <p:nvPr/>
        </p:nvSpPr>
        <p:spPr>
          <a:xfrm>
            <a:off x="-494349" y="4282920"/>
            <a:ext cx="1889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Москва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94DE17-6070-25AF-C222-85019D02DE56}"/>
              </a:ext>
            </a:extLst>
          </p:cNvPr>
          <p:cNvSpPr txBox="1"/>
          <p:nvPr/>
        </p:nvSpPr>
        <p:spPr>
          <a:xfrm>
            <a:off x="-303161" y="4667949"/>
            <a:ext cx="1889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Новосибирск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F86FE91F-7579-9336-FB57-2844C2709843}"/>
              </a:ext>
            </a:extLst>
          </p:cNvPr>
          <p:cNvCxnSpPr>
            <a:cxnSpLocks/>
          </p:cNvCxnSpPr>
          <p:nvPr/>
        </p:nvCxnSpPr>
        <p:spPr>
          <a:xfrm flipH="1">
            <a:off x="1037508" y="4754114"/>
            <a:ext cx="246103" cy="48610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6A604E59-BEDA-0D00-760F-BF7F6C56AEF3}"/>
              </a:ext>
            </a:extLst>
          </p:cNvPr>
          <p:cNvCxnSpPr>
            <a:cxnSpLocks/>
          </p:cNvCxnSpPr>
          <p:nvPr/>
        </p:nvCxnSpPr>
        <p:spPr>
          <a:xfrm flipH="1" flipV="1">
            <a:off x="586498" y="4484416"/>
            <a:ext cx="725544" cy="244252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BAC17D4-2108-6F62-C331-D9B15B57C44B}"/>
              </a:ext>
            </a:extLst>
          </p:cNvPr>
          <p:cNvSpPr/>
          <p:nvPr/>
        </p:nvSpPr>
        <p:spPr>
          <a:xfrm>
            <a:off x="9274103" y="4269868"/>
            <a:ext cx="2710937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eaLnBrk="0" fontAlgn="base" hangingPunct="0">
              <a:lnSpc>
                <a:spcPct val="90000"/>
              </a:lnSpc>
              <a:buClr>
                <a:srgbClr val="08080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проекта - организация комфортного трансфера прилетающих в аэропорт Новокузнецка туристов до курорта Шерегеш и обратно</a:t>
            </a:r>
          </a:p>
        </p:txBody>
      </p:sp>
      <p:pic>
        <p:nvPicPr>
          <p:cNvPr id="29" name="Picture 20" descr="http://cdn.onlinewebfonts.com/svg/img_177192.png">
            <a:extLst>
              <a:ext uri="{FF2B5EF4-FFF2-40B4-BE49-F238E27FC236}">
                <a16:creationId xmlns="" xmlns:a16="http://schemas.microsoft.com/office/drawing/2014/main" id="{9E796EFF-07A8-570D-94A5-679132BA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89229"/>
            <a:ext cx="1977001" cy="9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A61AC95-F9B0-F4CF-46D5-4908EBDDA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382" y="4058056"/>
            <a:ext cx="893352" cy="893352"/>
          </a:xfrm>
          <a:prstGeom prst="rect">
            <a:avLst/>
          </a:prstGeom>
        </p:spPr>
      </p:pic>
      <p:pic>
        <p:nvPicPr>
          <p:cNvPr id="31" name="Picture 24" descr="https://cdn0.iconfinder.com/data/icons/travel-13/57/ski_resort_mountains-512.png">
            <a:extLst>
              <a:ext uri="{FF2B5EF4-FFF2-40B4-BE49-F238E27FC236}">
                <a16:creationId xmlns="" xmlns:a16="http://schemas.microsoft.com/office/drawing/2014/main" id="{3E95F0DD-A592-B22E-7690-24F66A29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24" y="5551202"/>
            <a:ext cx="1107793" cy="11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4E2AE026-618B-6B1F-6534-B0C5B0D24B9F}"/>
              </a:ext>
            </a:extLst>
          </p:cNvPr>
          <p:cNvCxnSpPr>
            <a:cxnSpLocks/>
          </p:cNvCxnSpPr>
          <p:nvPr/>
        </p:nvCxnSpPr>
        <p:spPr>
          <a:xfrm>
            <a:off x="6387133" y="4646603"/>
            <a:ext cx="615170" cy="332639"/>
          </a:xfrm>
          <a:prstGeom prst="straightConnector1">
            <a:avLst/>
          </a:prstGeom>
          <a:ln w="38100">
            <a:solidFill>
              <a:srgbClr val="33AF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D3422DD8-0AFF-DA79-982F-485ABA25FE66}"/>
              </a:ext>
            </a:extLst>
          </p:cNvPr>
          <p:cNvCxnSpPr>
            <a:cxnSpLocks/>
          </p:cNvCxnSpPr>
          <p:nvPr/>
        </p:nvCxnSpPr>
        <p:spPr>
          <a:xfrm>
            <a:off x="7765416" y="6101884"/>
            <a:ext cx="615170" cy="332639"/>
          </a:xfrm>
          <a:prstGeom prst="straightConnector1">
            <a:avLst/>
          </a:prstGeom>
          <a:ln w="38100">
            <a:solidFill>
              <a:srgbClr val="33AF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0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3" y="465686"/>
            <a:ext cx="1045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53A"/>
                </a:solidFill>
              </a:rPr>
              <a:t>ПЕРСПЕКТИВЫ РОСТА ПАССАЖИРОПОТОКА АЭРОПОРТОВ КУЗБАССА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87516" y="1005147"/>
            <a:ext cx="1079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Аэропорты Кузбасса демонстрируют динамичный рост перевозок в последние годы, а курорт Шерегеш становится важным центром внутреннего туризма. Аэропорты Кузбасса заинтересованы в сохранении достигнутых темпов роста и дальнейшем расширении маршрутной сети, что должно позволить достичь цели -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млн. пасс.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2027 году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B205892E-AAAB-4D3A-9122-C12312D88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687881"/>
              </p:ext>
            </p:extLst>
          </p:nvPr>
        </p:nvGraphicFramePr>
        <p:xfrm>
          <a:off x="1091734" y="2665788"/>
          <a:ext cx="10029112" cy="36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9013228-3068-404B-8F11-956C83742862}"/>
              </a:ext>
            </a:extLst>
          </p:cNvPr>
          <p:cNvSpPr txBox="1"/>
          <p:nvPr/>
        </p:nvSpPr>
        <p:spPr>
          <a:xfrm>
            <a:off x="1652631" y="1954762"/>
            <a:ext cx="898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5">
                    <a:lumMod val="50000"/>
                  </a:schemeClr>
                </a:solidFill>
                <a:latin typeface="Arial Nova Cond Light" panose="020B0306020202020204" pitchFamily="34" charset="0"/>
              </a:defRPr>
            </a:lvl1pPr>
          </a:lstStyle>
          <a:p>
            <a:pPr algn="ctr"/>
            <a:r>
              <a:rPr lang="ru-RU" sz="1800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роста пассажиропотока аэропортов Кемерово и Новокузнецк, </a:t>
            </a:r>
          </a:p>
          <a:p>
            <a:pPr algn="ctr"/>
            <a:r>
              <a:rPr lang="ru-RU" sz="1800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пасс.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E680CC1-A91F-4440-8674-2CE2AD592FE7}"/>
              </a:ext>
            </a:extLst>
          </p:cNvPr>
          <p:cNvSpPr txBox="1"/>
          <p:nvPr/>
        </p:nvSpPr>
        <p:spPr>
          <a:xfrm>
            <a:off x="1558610" y="2975347"/>
            <a:ext cx="338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темп роста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-2027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164C001-DDEE-438C-9914-99E2EC974BDD}"/>
              </a:ext>
            </a:extLst>
          </p:cNvPr>
          <p:cNvSpPr txBox="1"/>
          <p:nvPr/>
        </p:nvSpPr>
        <p:spPr>
          <a:xfrm>
            <a:off x="2298102" y="3834658"/>
            <a:ext cx="12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837"/>
                </a:solidFill>
              </a:rPr>
              <a:t>19,9</a:t>
            </a:r>
            <a:r>
              <a:rPr lang="ru-RU" sz="2400" b="1" dirty="0">
                <a:solidFill>
                  <a:srgbClr val="4F8837"/>
                </a:solidFill>
              </a:rPr>
              <a:t>%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9B31BA1B-7040-4F66-B7AF-AB7D46A43106}"/>
              </a:ext>
            </a:extLst>
          </p:cNvPr>
          <p:cNvCxnSpPr>
            <a:cxnSpLocks/>
          </p:cNvCxnSpPr>
          <p:nvPr/>
        </p:nvCxnSpPr>
        <p:spPr>
          <a:xfrm flipV="1">
            <a:off x="1946365" y="2873169"/>
            <a:ext cx="8299269" cy="19229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6C9DAB6-884B-C8F1-D9AC-E27068455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0B9FDD-8065-9B23-80A8-8DDDC0788F11}"/>
              </a:ext>
            </a:extLst>
          </p:cNvPr>
          <p:cNvSpPr/>
          <p:nvPr/>
        </p:nvSpPr>
        <p:spPr>
          <a:xfrm>
            <a:off x="173736" y="246888"/>
            <a:ext cx="256032" cy="61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376C5B-92C9-5FC5-BA33-DC0D4F3BCD0F}"/>
              </a:ext>
            </a:extLst>
          </p:cNvPr>
          <p:cNvSpPr txBox="1"/>
          <p:nvPr/>
        </p:nvSpPr>
        <p:spPr>
          <a:xfrm>
            <a:off x="39246" y="142520"/>
            <a:ext cx="512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400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2CF9BA-5F7E-2836-2902-CEA3CD5F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3" y="1672985"/>
            <a:ext cx="7162800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750647" y="355979"/>
            <a:ext cx="893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53A"/>
                </a:solidFill>
              </a:rPr>
              <a:t>МАРШРУТНАЯ СЕТЬ АЭРОПРТОВ КЕМЕРОВО И НОВОКУЗНЕЦК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344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34" name="Таблица 5">
            <a:extLst>
              <a:ext uri="{FF2B5EF4-FFF2-40B4-BE49-F238E27FC236}">
                <a16:creationId xmlns="" xmlns:a16="http://schemas.microsoft.com/office/drawing/2014/main" id="{C4905C90-FC84-6B11-D8E5-AD694E2E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84841"/>
              </p:ext>
            </p:extLst>
          </p:nvPr>
        </p:nvGraphicFramePr>
        <p:xfrm>
          <a:off x="7758094" y="1640372"/>
          <a:ext cx="4086932" cy="476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20">
                  <a:extLst>
                    <a:ext uri="{9D8B030D-6E8A-4147-A177-3AD203B41FA5}">
                      <a16:colId xmlns="" xmlns:a16="http://schemas.microsoft.com/office/drawing/2014/main" val="3348388424"/>
                    </a:ext>
                  </a:extLst>
                </a:gridCol>
                <a:gridCol w="742463">
                  <a:extLst>
                    <a:ext uri="{9D8B030D-6E8A-4147-A177-3AD203B41FA5}">
                      <a16:colId xmlns="" xmlns:a16="http://schemas.microsoft.com/office/drawing/2014/main" val="2955472906"/>
                    </a:ext>
                  </a:extLst>
                </a:gridCol>
                <a:gridCol w="1260073">
                  <a:extLst>
                    <a:ext uri="{9D8B030D-6E8A-4147-A177-3AD203B41FA5}">
                      <a16:colId xmlns="" xmlns:a16="http://schemas.microsoft.com/office/drawing/2014/main" val="2546152834"/>
                    </a:ext>
                  </a:extLst>
                </a:gridCol>
                <a:gridCol w="722376">
                  <a:extLst>
                    <a:ext uri="{9D8B030D-6E8A-4147-A177-3AD203B41FA5}">
                      <a16:colId xmlns="" xmlns:a16="http://schemas.microsoft.com/office/drawing/2014/main" val="1125751408"/>
                    </a:ext>
                  </a:extLst>
                </a:gridCol>
              </a:tblGrid>
              <a:tr h="1246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Маршруты из аэропорта Кемерово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Рейсов в неделю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Маршруты из аэропорта Новокузнецк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Рейсов в неделю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861038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Москва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7651045"/>
                  </a:ext>
                </a:extLst>
              </a:tr>
              <a:tr h="626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 Санкт-Петербург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3014364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Сочи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561925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 Казань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Казань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4045935"/>
                  </a:ext>
                </a:extLst>
              </a:tr>
              <a:tr h="626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Екатеринбург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338613"/>
                  </a:ext>
                </a:extLst>
              </a:tr>
              <a:tr h="626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Новосибирск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Новосибирск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6639940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Красноярск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255397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47C271-B5FC-41D8-2F13-CD0A3EBC2065}"/>
              </a:ext>
            </a:extLst>
          </p:cNvPr>
          <p:cNvSpPr txBox="1"/>
          <p:nvPr/>
        </p:nvSpPr>
        <p:spPr>
          <a:xfrm>
            <a:off x="969108" y="1120095"/>
            <a:ext cx="1061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маршрутная сеть аэропортов Кузбасса и перспективы развития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E04BF01-35A8-9671-A2A9-678F84552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-13955"/>
            <a:ext cx="617709" cy="1201535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818147" y="4711973"/>
            <a:ext cx="2985873" cy="318317"/>
          </a:xfrm>
          <a:custGeom>
            <a:avLst/>
            <a:gdLst>
              <a:gd name="connsiteX0" fmla="*/ 0 w 2914650"/>
              <a:gd name="connsiteY0" fmla="*/ 0 h 247650"/>
              <a:gd name="connsiteX1" fmla="*/ 2914650 w 291465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4650" h="247650">
                <a:moveTo>
                  <a:pt x="0" y="0"/>
                </a:moveTo>
                <a:lnTo>
                  <a:pt x="2914650" y="24765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3604034" y="4867275"/>
            <a:ext cx="199986" cy="163015"/>
          </a:xfrm>
          <a:custGeom>
            <a:avLst/>
            <a:gdLst>
              <a:gd name="connsiteX0" fmla="*/ 209550 w 209550"/>
              <a:gd name="connsiteY0" fmla="*/ 0 h 247650"/>
              <a:gd name="connsiteX1" fmla="*/ 0 w 20955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247650">
                <a:moveTo>
                  <a:pt x="209550" y="0"/>
                </a:moveTo>
                <a:lnTo>
                  <a:pt x="0" y="24765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512194" y="4423954"/>
            <a:ext cx="1291826" cy="570866"/>
          </a:xfrm>
          <a:custGeom>
            <a:avLst/>
            <a:gdLst>
              <a:gd name="connsiteX0" fmla="*/ 0 w 958850"/>
              <a:gd name="connsiteY0" fmla="*/ 0 h 482600"/>
              <a:gd name="connsiteX1" fmla="*/ 958850 w 958850"/>
              <a:gd name="connsiteY1" fmla="*/ 482600 h 482600"/>
              <a:gd name="connsiteX2" fmla="*/ 958850 w 9588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482600">
                <a:moveTo>
                  <a:pt x="0" y="0"/>
                </a:moveTo>
                <a:lnTo>
                  <a:pt x="958850" y="482600"/>
                </a:lnTo>
                <a:lnTo>
                  <a:pt x="958850" y="4826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99616" y="3429000"/>
            <a:ext cx="2331411" cy="1565820"/>
          </a:xfrm>
          <a:custGeom>
            <a:avLst/>
            <a:gdLst>
              <a:gd name="connsiteX0" fmla="*/ 0 w 2260600"/>
              <a:gd name="connsiteY0" fmla="*/ 0 h 1562100"/>
              <a:gd name="connsiteX1" fmla="*/ 1073150 w 2260600"/>
              <a:gd name="connsiteY1" fmla="*/ 596900 h 1562100"/>
              <a:gd name="connsiteX2" fmla="*/ 1885950 w 2260600"/>
              <a:gd name="connsiteY2" fmla="*/ 1244600 h 1562100"/>
              <a:gd name="connsiteX3" fmla="*/ 2260600 w 22606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1562100">
                <a:moveTo>
                  <a:pt x="0" y="0"/>
                </a:moveTo>
                <a:cubicBezTo>
                  <a:pt x="379412" y="194733"/>
                  <a:pt x="758825" y="389467"/>
                  <a:pt x="1073150" y="596900"/>
                </a:cubicBezTo>
                <a:cubicBezTo>
                  <a:pt x="1387475" y="804333"/>
                  <a:pt x="1688042" y="1083733"/>
                  <a:pt x="1885950" y="1244600"/>
                </a:cubicBezTo>
                <a:cubicBezTo>
                  <a:pt x="2083858" y="1405467"/>
                  <a:pt x="2172229" y="1483783"/>
                  <a:pt x="2260600" y="1562100"/>
                </a:cubicBez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11">
            <a:extLst>
              <a:ext uri="{FF2B5EF4-FFF2-40B4-BE49-F238E27FC236}">
                <a16:creationId xmlns="" xmlns:a16="http://schemas.microsoft.com/office/drawing/2014/main" id="{E9D788A5-AAFB-C85F-9079-7ECC0F04C048}"/>
              </a:ext>
            </a:extLst>
          </p:cNvPr>
          <p:cNvSpPr/>
          <p:nvPr/>
        </p:nvSpPr>
        <p:spPr>
          <a:xfrm>
            <a:off x="3831027" y="4676503"/>
            <a:ext cx="226993" cy="282847"/>
          </a:xfrm>
          <a:custGeom>
            <a:avLst/>
            <a:gdLst>
              <a:gd name="connsiteX0" fmla="*/ 209550 w 209550"/>
              <a:gd name="connsiteY0" fmla="*/ 0 h 247650"/>
              <a:gd name="connsiteX1" fmla="*/ 0 w 20955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247650">
                <a:moveTo>
                  <a:pt x="209550" y="0"/>
                </a:moveTo>
                <a:lnTo>
                  <a:pt x="0" y="24765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8">
            <a:extLst>
              <a:ext uri="{FF2B5EF4-FFF2-40B4-BE49-F238E27FC236}">
                <a16:creationId xmlns="" xmlns:a16="http://schemas.microsoft.com/office/drawing/2014/main" id="{E2CAEB04-940D-A3A7-5705-CA06AA54C7F6}"/>
              </a:ext>
            </a:extLst>
          </p:cNvPr>
          <p:cNvSpPr/>
          <p:nvPr/>
        </p:nvSpPr>
        <p:spPr>
          <a:xfrm>
            <a:off x="1414914" y="3813053"/>
            <a:ext cx="2416113" cy="1181767"/>
          </a:xfrm>
          <a:custGeom>
            <a:avLst/>
            <a:gdLst>
              <a:gd name="connsiteX0" fmla="*/ 0 w 958850"/>
              <a:gd name="connsiteY0" fmla="*/ 0 h 482600"/>
              <a:gd name="connsiteX1" fmla="*/ 958850 w 958850"/>
              <a:gd name="connsiteY1" fmla="*/ 482600 h 482600"/>
              <a:gd name="connsiteX2" fmla="*/ 958850 w 9588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482600">
                <a:moveTo>
                  <a:pt x="0" y="0"/>
                </a:moveTo>
                <a:lnTo>
                  <a:pt x="958850" y="482600"/>
                </a:lnTo>
                <a:lnTo>
                  <a:pt x="958850" y="4826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18">
            <a:extLst>
              <a:ext uri="{FF2B5EF4-FFF2-40B4-BE49-F238E27FC236}">
                <a16:creationId xmlns="" xmlns:a16="http://schemas.microsoft.com/office/drawing/2014/main" id="{D5E778FE-958F-9E25-C28D-D249FE32B799}"/>
              </a:ext>
            </a:extLst>
          </p:cNvPr>
          <p:cNvSpPr/>
          <p:nvPr/>
        </p:nvSpPr>
        <p:spPr>
          <a:xfrm>
            <a:off x="1973180" y="4277270"/>
            <a:ext cx="1811818" cy="717550"/>
          </a:xfrm>
          <a:custGeom>
            <a:avLst/>
            <a:gdLst>
              <a:gd name="connsiteX0" fmla="*/ 0 w 958850"/>
              <a:gd name="connsiteY0" fmla="*/ 0 h 482600"/>
              <a:gd name="connsiteX1" fmla="*/ 958850 w 958850"/>
              <a:gd name="connsiteY1" fmla="*/ 482600 h 482600"/>
              <a:gd name="connsiteX2" fmla="*/ 958850 w 9588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482600">
                <a:moveTo>
                  <a:pt x="0" y="0"/>
                </a:moveTo>
                <a:lnTo>
                  <a:pt x="958850" y="482600"/>
                </a:lnTo>
                <a:lnTo>
                  <a:pt x="958850" y="4826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0E5C03F-6A65-BCAC-9266-2C4C678C51EA}"/>
              </a:ext>
            </a:extLst>
          </p:cNvPr>
          <p:cNvSpPr txBox="1"/>
          <p:nvPr/>
        </p:nvSpPr>
        <p:spPr>
          <a:xfrm>
            <a:off x="95631" y="173298"/>
            <a:ext cx="356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15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0"/>
            <a:ext cx="617709" cy="1201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550" y="118872"/>
            <a:ext cx="4101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601D51-DE42-1347-722F-45653B559B79}"/>
              </a:ext>
            </a:extLst>
          </p:cNvPr>
          <p:cNvSpPr txBox="1"/>
          <p:nvPr/>
        </p:nvSpPr>
        <p:spPr>
          <a:xfrm>
            <a:off x="1771650" y="442037"/>
            <a:ext cx="867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453A"/>
                </a:solidFill>
              </a:rPr>
              <a:t>СТРОИТЕЛЬСТВО   АЭРОПОРТОВОГО  КОМПЛЕКСА</a:t>
            </a:r>
            <a:endParaRPr lang="ru-RU" sz="2400" b="1" dirty="0">
              <a:solidFill>
                <a:srgbClr val="2A524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C9DE88-ABED-D0FF-AB95-5D553DFE8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88" y="1520550"/>
            <a:ext cx="6933497" cy="4030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B62227-9DE9-981C-E2AA-78302BE8502C}"/>
              </a:ext>
            </a:extLst>
          </p:cNvPr>
          <p:cNvSpPr txBox="1"/>
          <p:nvPr/>
        </p:nvSpPr>
        <p:spPr>
          <a:xfrm>
            <a:off x="395416" y="1701524"/>
            <a:ext cx="423910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соответствии со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стратегией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развития горнолыжного курорта «Шерегеш»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принято решение о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строительстве аэропортового комплекса</a:t>
            </a:r>
            <a:r>
              <a:rPr lang="ru-RU" sz="2200" dirty="0">
                <a:solidFill>
                  <a:srgbClr val="000000"/>
                </a:solidFill>
              </a:rPr>
              <a:t>.</a:t>
            </a:r>
            <a:endParaRPr lang="ru-RU" sz="2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1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Слайд think-cell" r:id="rId11" imgW="360" imgH="360" progId="">
                  <p:embed/>
                </p:oleObj>
              </mc:Choice>
              <mc:Fallback>
                <p:oleObj name="Слайд think-cell" r:id="rId11" imgW="360" imgH="360" progId="">
                  <p:embed/>
                  <p:pic>
                    <p:nvPicPr>
                      <p:cNvPr id="7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Треугольник 158">
            <a:extLst>
              <a:ext uri="{FF2B5EF4-FFF2-40B4-BE49-F238E27FC236}">
                <a16:creationId xmlns="" xmlns:a16="http://schemas.microsoft.com/office/drawing/2014/main" id="{6334EA2A-1A6D-9C5A-E48E-52B35604DCAF}"/>
              </a:ext>
            </a:extLst>
          </p:cNvPr>
          <p:cNvSpPr/>
          <p:nvPr/>
        </p:nvSpPr>
        <p:spPr>
          <a:xfrm rot="5400000">
            <a:off x="2700730" y="1778924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58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FD939983-AAD8-3352-F021-A8638A48D8F4}"/>
              </a:ext>
            </a:extLst>
          </p:cNvPr>
          <p:cNvSpPr/>
          <p:nvPr/>
        </p:nvSpPr>
        <p:spPr>
          <a:xfrm>
            <a:off x="436433" y="1660113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1"/>
                </a:solidFill>
              </a:rPr>
              <a:t>1981 г. </a:t>
            </a: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запуск первых 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2 трасс</a:t>
            </a:r>
          </a:p>
        </p:txBody>
      </p:sp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733" y="432724"/>
            <a:ext cx="8624133" cy="405102"/>
          </a:xfrm>
        </p:spPr>
        <p:txBody>
          <a:bodyPr vert="horz"/>
          <a:lstStyle/>
          <a:p>
            <a:pPr algn="ctr"/>
            <a:r>
              <a:rPr lang="ru-RU" sz="2400" b="1" dirty="0">
                <a:solidFill>
                  <a:srgbClr val="2A5244"/>
                </a:solidFill>
              </a:rPr>
              <a:t>ИНТЕНСИВНОЕ </a:t>
            </a:r>
            <a:r>
              <a:rPr lang="ru-RU" sz="2400" b="1" dirty="0" smtClean="0">
                <a:solidFill>
                  <a:srgbClr val="2A5244"/>
                </a:solidFill>
              </a:rPr>
              <a:t> РАЗВИТИЕ  КУРОРТА  ШЕРЕГЕШ</a:t>
            </a:r>
            <a:endParaRPr lang="ru-RU" sz="2400" b="1" dirty="0">
              <a:solidFill>
                <a:srgbClr val="2A524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A936994-1D25-F052-2496-34AC99581A1C}"/>
              </a:ext>
            </a:extLst>
          </p:cNvPr>
          <p:cNvSpPr txBox="1"/>
          <p:nvPr/>
        </p:nvSpPr>
        <p:spPr>
          <a:xfrm>
            <a:off x="717763" y="886943"/>
            <a:ext cx="4526947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4770B5"/>
                </a:solidFill>
                <a:effectLst/>
                <a:uLnTx/>
                <a:uFillTx/>
                <a:ea typeface="+mn-ea"/>
                <a:cs typeface="+mn-cs"/>
              </a:rPr>
              <a:t>История развития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4770B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4770B5"/>
                </a:solidFill>
                <a:effectLst/>
                <a:uLnTx/>
                <a:uFillTx/>
                <a:ea typeface="+mn-ea"/>
                <a:cs typeface="+mn-cs"/>
              </a:rPr>
              <a:t>насчитывает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4770B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4770B5"/>
                </a:solidFill>
                <a:effectLst/>
                <a:uLnTx/>
                <a:uFillTx/>
                <a:ea typeface="+mn-ea"/>
                <a:cs typeface="+mn-cs"/>
              </a:rPr>
              <a:t>около                 40 лет, привлекая все новых инвесторов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16BC38D-4597-C270-F80F-0DBCD68E47D8}"/>
              </a:ext>
            </a:extLst>
          </p:cNvPr>
          <p:cNvCxnSpPr>
            <a:cxnSpLocks/>
          </p:cNvCxnSpPr>
          <p:nvPr/>
        </p:nvCxnSpPr>
        <p:spPr>
          <a:xfrm>
            <a:off x="442913" y="1574464"/>
            <a:ext cx="543718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8C9B25B-09EE-95A9-A917-DC627D66846C}"/>
              </a:ext>
            </a:extLst>
          </p:cNvPr>
          <p:cNvSpPr txBox="1"/>
          <p:nvPr/>
        </p:nvSpPr>
        <p:spPr>
          <a:xfrm>
            <a:off x="6586209" y="837826"/>
            <a:ext cx="5162877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770B5"/>
                </a:solidFill>
              </a:rPr>
              <a:t>На сегодняшний день Шерегеш </a:t>
            </a:r>
            <a:br>
              <a:rPr lang="ru-RU" sz="2000" dirty="0">
                <a:solidFill>
                  <a:srgbClr val="4770B5"/>
                </a:solidFill>
              </a:rPr>
            </a:br>
            <a:r>
              <a:rPr lang="ru-RU" sz="2000" dirty="0">
                <a:solidFill>
                  <a:srgbClr val="4770B5"/>
                </a:solidFill>
              </a:rPr>
              <a:t>является 2-м по посещаемости курортом РФ</a:t>
            </a:r>
            <a:r>
              <a:rPr lang="en-US" sz="2000" dirty="0">
                <a:solidFill>
                  <a:srgbClr val="4770B5"/>
                </a:solidFill>
              </a:rPr>
              <a:t> </a:t>
            </a:r>
            <a:endParaRPr lang="ru-RU" sz="2000" dirty="0">
              <a:solidFill>
                <a:srgbClr val="4770B5"/>
              </a:solidFill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E9A0BBE6-0336-4AAC-2377-2244C4CCF5F5}"/>
              </a:ext>
            </a:extLst>
          </p:cNvPr>
          <p:cNvCxnSpPr>
            <a:cxnSpLocks/>
          </p:cNvCxnSpPr>
          <p:nvPr/>
        </p:nvCxnSpPr>
        <p:spPr>
          <a:xfrm>
            <a:off x="6324012" y="1574303"/>
            <a:ext cx="5425076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Текст 26">
            <a:extLst>
              <a:ext uri="{FF2B5EF4-FFF2-40B4-BE49-F238E27FC236}">
                <a16:creationId xmlns="" xmlns:a16="http://schemas.microsoft.com/office/drawing/2014/main" id="{EBCB5015-9AF7-1616-CAAB-5ED3AB72B3F5}"/>
              </a:ext>
            </a:extLst>
          </p:cNvPr>
          <p:cNvSpPr txBox="1">
            <a:spLocks/>
          </p:cNvSpPr>
          <p:nvPr/>
        </p:nvSpPr>
        <p:spPr>
          <a:xfrm>
            <a:off x="6527800" y="1744846"/>
            <a:ext cx="52091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44000" indent="-144000" defTabSz="9144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100"/>
            </a:lvl1pPr>
            <a:lvl2pPr marL="288000" lvl="1" indent="-144000" defTabSz="9144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−"/>
              <a:defRPr sz="1100"/>
            </a:lvl2pPr>
            <a:lvl3pPr marL="432000" lvl="2" indent="-144000" defTabSz="9144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▫"/>
              <a:defRPr sz="1100"/>
            </a:lvl3pPr>
            <a:lvl4pPr marL="576000" lvl="3" indent="-144000" defTabSz="9144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-"/>
              <a:defRPr sz="1100"/>
            </a:lvl4pPr>
            <a:lvl5pPr marL="20574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>
              <a:buClr>
                <a:srgbClr val="435976"/>
              </a:buClr>
              <a:buNone/>
              <a:defRPr/>
            </a:pPr>
            <a:r>
              <a:rPr lang="ru-RU" sz="1400" dirty="0"/>
              <a:t>Крупнейшие горнолыжные курорты России (2022),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млн посещений 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чел.дней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="" xmlns:a16="http://schemas.microsoft.com/office/drawing/2014/main" id="{41243982-5A26-A273-1131-FD93E6CE9A6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408863" y="5764213"/>
            <a:ext cx="7445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000" dirty="0">
              <a:sym typeface="+mn-lt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="" xmlns:a16="http://schemas.microsoft.com/office/drawing/2014/main" id="{ACADC1ED-709F-635A-C466-AA4A4888048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764463" y="5383213"/>
            <a:ext cx="3889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000" dirty="0">
              <a:sym typeface="+mn-lt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="" xmlns:a16="http://schemas.microsoft.com/office/drawing/2014/main" id="{AB3530BD-20D9-B1F9-4AB6-5B869CF80C9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921500" y="4240213"/>
            <a:ext cx="1231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000" dirty="0">
              <a:sym typeface="+mn-lt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="" xmlns:a16="http://schemas.microsoft.com/office/drawing/2014/main" id="{7E49FFD8-2952-CC20-2B4A-E123F402166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494588" y="3478213"/>
            <a:ext cx="6588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000" dirty="0">
              <a:sym typeface="+mn-lt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="" xmlns:a16="http://schemas.microsoft.com/office/drawing/2014/main" id="{211666C8-3170-6294-8A19-676C4DF1113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232650" y="5002213"/>
            <a:ext cx="920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000" dirty="0">
              <a:sym typeface="+mn-lt"/>
            </a:endParaRPr>
          </a:p>
        </p:txBody>
      </p:sp>
      <p:pic>
        <p:nvPicPr>
          <p:cNvPr id="150" name="Picture 14">
            <a:extLst>
              <a:ext uri="{FF2B5EF4-FFF2-40B4-BE49-F238E27FC236}">
                <a16:creationId xmlns="" xmlns:a16="http://schemas.microsoft.com/office/drawing/2014/main" id="{C1EB811A-3A95-8B58-4A6A-5DC201CE24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47" y="1764606"/>
            <a:ext cx="856526" cy="493918"/>
          </a:xfrm>
          <a:prstGeom prst="rect">
            <a:avLst/>
          </a:prstGeom>
        </p:spPr>
      </p:pic>
      <p:cxnSp>
        <p:nvCxnSpPr>
          <p:cNvPr id="131" name="Прямая соединительная линия 130">
            <a:extLst>
              <a:ext uri="{FF2B5EF4-FFF2-40B4-BE49-F238E27FC236}">
                <a16:creationId xmlns="" xmlns:a16="http://schemas.microsoft.com/office/drawing/2014/main" id="{4CC913A0-5A32-A233-4B95-3A81220CB7EB}"/>
              </a:ext>
            </a:extLst>
          </p:cNvPr>
          <p:cNvCxnSpPr>
            <a:cxnSpLocks/>
          </p:cNvCxnSpPr>
          <p:nvPr/>
        </p:nvCxnSpPr>
        <p:spPr>
          <a:xfrm>
            <a:off x="3152102" y="1744846"/>
            <a:ext cx="0" cy="445592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2">
            <a:extLst>
              <a:ext uri="{FF2B5EF4-FFF2-40B4-BE49-F238E27FC236}">
                <a16:creationId xmlns="" xmlns:a16="http://schemas.microsoft.com/office/drawing/2014/main" id="{EFCA1548-894E-AC96-7F36-7BA066D9EEA6}"/>
              </a:ext>
            </a:extLst>
          </p:cNvPr>
          <p:cNvSpPr/>
          <p:nvPr/>
        </p:nvSpPr>
        <p:spPr>
          <a:xfrm>
            <a:off x="3060302" y="5762229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2" name="Oval 12">
            <a:extLst>
              <a:ext uri="{FF2B5EF4-FFF2-40B4-BE49-F238E27FC236}">
                <a16:creationId xmlns="" xmlns:a16="http://schemas.microsoft.com/office/drawing/2014/main" id="{AAEBB59F-7B36-31CD-82B7-E354959EEFC5}"/>
              </a:ext>
            </a:extLst>
          </p:cNvPr>
          <p:cNvSpPr/>
          <p:nvPr/>
        </p:nvSpPr>
        <p:spPr>
          <a:xfrm>
            <a:off x="3060302" y="1674794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5" name="Oval 12">
            <a:extLst>
              <a:ext uri="{FF2B5EF4-FFF2-40B4-BE49-F238E27FC236}">
                <a16:creationId xmlns="" xmlns:a16="http://schemas.microsoft.com/office/drawing/2014/main" id="{1A07771E-80BA-1DE8-9248-63BAE2ACC990}"/>
              </a:ext>
            </a:extLst>
          </p:cNvPr>
          <p:cNvSpPr/>
          <p:nvPr/>
        </p:nvSpPr>
        <p:spPr>
          <a:xfrm>
            <a:off x="3060302" y="5308066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6" name="Oval 12">
            <a:extLst>
              <a:ext uri="{FF2B5EF4-FFF2-40B4-BE49-F238E27FC236}">
                <a16:creationId xmlns="" xmlns:a16="http://schemas.microsoft.com/office/drawing/2014/main" id="{221EE4DA-A8F1-24C2-94D2-40927E902118}"/>
              </a:ext>
            </a:extLst>
          </p:cNvPr>
          <p:cNvSpPr/>
          <p:nvPr/>
        </p:nvSpPr>
        <p:spPr>
          <a:xfrm>
            <a:off x="3060302" y="2128953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7" name="Oval 12">
            <a:extLst>
              <a:ext uri="{FF2B5EF4-FFF2-40B4-BE49-F238E27FC236}">
                <a16:creationId xmlns="" xmlns:a16="http://schemas.microsoft.com/office/drawing/2014/main" id="{54547D4B-05F1-A9D6-12FF-5F2773BC985B}"/>
              </a:ext>
            </a:extLst>
          </p:cNvPr>
          <p:cNvSpPr/>
          <p:nvPr/>
        </p:nvSpPr>
        <p:spPr>
          <a:xfrm>
            <a:off x="3060302" y="2583112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8" name="Oval 12">
            <a:extLst>
              <a:ext uri="{FF2B5EF4-FFF2-40B4-BE49-F238E27FC236}">
                <a16:creationId xmlns="" xmlns:a16="http://schemas.microsoft.com/office/drawing/2014/main" id="{F5E6B366-7ED2-DF6D-3F31-2DAE6254A36E}"/>
              </a:ext>
            </a:extLst>
          </p:cNvPr>
          <p:cNvSpPr/>
          <p:nvPr/>
        </p:nvSpPr>
        <p:spPr>
          <a:xfrm>
            <a:off x="3060302" y="3037271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9" name="Oval 12">
            <a:extLst>
              <a:ext uri="{FF2B5EF4-FFF2-40B4-BE49-F238E27FC236}">
                <a16:creationId xmlns="" xmlns:a16="http://schemas.microsoft.com/office/drawing/2014/main" id="{2C852059-465D-BFD6-393F-28DE866821BC}"/>
              </a:ext>
            </a:extLst>
          </p:cNvPr>
          <p:cNvSpPr/>
          <p:nvPr/>
        </p:nvSpPr>
        <p:spPr>
          <a:xfrm>
            <a:off x="3060302" y="3491430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0" name="Oval 12">
            <a:extLst>
              <a:ext uri="{FF2B5EF4-FFF2-40B4-BE49-F238E27FC236}">
                <a16:creationId xmlns="" xmlns:a16="http://schemas.microsoft.com/office/drawing/2014/main" id="{D058A310-A142-DD78-3C5B-01429BEC020A}"/>
              </a:ext>
            </a:extLst>
          </p:cNvPr>
          <p:cNvSpPr/>
          <p:nvPr/>
        </p:nvSpPr>
        <p:spPr>
          <a:xfrm>
            <a:off x="3060302" y="3945589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1" name="Oval 12">
            <a:extLst>
              <a:ext uri="{FF2B5EF4-FFF2-40B4-BE49-F238E27FC236}">
                <a16:creationId xmlns="" xmlns:a16="http://schemas.microsoft.com/office/drawing/2014/main" id="{CFC0C839-E55F-DFBE-5826-DAEC2C9BD997}"/>
              </a:ext>
            </a:extLst>
          </p:cNvPr>
          <p:cNvSpPr/>
          <p:nvPr/>
        </p:nvSpPr>
        <p:spPr>
          <a:xfrm>
            <a:off x="3060302" y="4399748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2" name="Oval 12">
            <a:extLst>
              <a:ext uri="{FF2B5EF4-FFF2-40B4-BE49-F238E27FC236}">
                <a16:creationId xmlns="" xmlns:a16="http://schemas.microsoft.com/office/drawing/2014/main" id="{7B74BAC3-B0B8-E7A4-E561-0B5706E1B2A2}"/>
              </a:ext>
            </a:extLst>
          </p:cNvPr>
          <p:cNvSpPr/>
          <p:nvPr/>
        </p:nvSpPr>
        <p:spPr>
          <a:xfrm>
            <a:off x="3060302" y="4853907"/>
            <a:ext cx="183600" cy="18595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0" name="Треугольник 159">
            <a:extLst>
              <a:ext uri="{FF2B5EF4-FFF2-40B4-BE49-F238E27FC236}">
                <a16:creationId xmlns="" xmlns:a16="http://schemas.microsoft.com/office/drawing/2014/main" id="{661F2D4D-FCD6-2A9D-C717-10F774E6FA2A}"/>
              </a:ext>
            </a:extLst>
          </p:cNvPr>
          <p:cNvSpPr/>
          <p:nvPr/>
        </p:nvSpPr>
        <p:spPr>
          <a:xfrm rot="5400000">
            <a:off x="2700730" y="2699039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61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2FE20F32-2D80-2CF1-B548-E683A731FEDF}"/>
              </a:ext>
            </a:extLst>
          </p:cNvPr>
          <p:cNvSpPr/>
          <p:nvPr/>
        </p:nvSpPr>
        <p:spPr>
          <a:xfrm>
            <a:off x="436433" y="2580228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1995 г.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курорт получил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сертификат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FIS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3" name="Треугольник 162">
            <a:extLst>
              <a:ext uri="{FF2B5EF4-FFF2-40B4-BE49-F238E27FC236}">
                <a16:creationId xmlns="" xmlns:a16="http://schemas.microsoft.com/office/drawing/2014/main" id="{122B56BC-D279-45DC-6BA0-2FCBFB8A536E}"/>
              </a:ext>
            </a:extLst>
          </p:cNvPr>
          <p:cNvSpPr/>
          <p:nvPr/>
        </p:nvSpPr>
        <p:spPr>
          <a:xfrm rot="5400000">
            <a:off x="2700730" y="3603940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64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AE914338-E468-9906-06BA-F11EB2BE32C2}"/>
              </a:ext>
            </a:extLst>
          </p:cNvPr>
          <p:cNvSpPr/>
          <p:nvPr/>
        </p:nvSpPr>
        <p:spPr>
          <a:xfrm>
            <a:off x="436433" y="3485129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1998 г.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старт инвестиций от «КТК»</a:t>
            </a:r>
          </a:p>
        </p:txBody>
      </p:sp>
      <p:sp>
        <p:nvSpPr>
          <p:cNvPr id="166" name="Треугольник 165">
            <a:extLst>
              <a:ext uri="{FF2B5EF4-FFF2-40B4-BE49-F238E27FC236}">
                <a16:creationId xmlns="" xmlns:a16="http://schemas.microsoft.com/office/drawing/2014/main" id="{4A94F3FE-1D8A-66E8-DD58-070DB289F0BA}"/>
              </a:ext>
            </a:extLst>
          </p:cNvPr>
          <p:cNvSpPr/>
          <p:nvPr/>
        </p:nvSpPr>
        <p:spPr>
          <a:xfrm rot="5400000">
            <a:off x="2700730" y="4506005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67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0A585860-133D-6F52-3E7C-FE3A7564723E}"/>
              </a:ext>
            </a:extLst>
          </p:cNvPr>
          <p:cNvSpPr/>
          <p:nvPr/>
        </p:nvSpPr>
        <p:spPr>
          <a:xfrm>
            <a:off x="436433" y="4387194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2006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г.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начало застройки сектора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9" name="Треугольник 168">
            <a:extLst>
              <a:ext uri="{FF2B5EF4-FFF2-40B4-BE49-F238E27FC236}">
                <a16:creationId xmlns="" xmlns:a16="http://schemas.microsoft.com/office/drawing/2014/main" id="{DF3EA26D-F4D1-4001-3B8A-8D12C3AA7E5E}"/>
              </a:ext>
            </a:extLst>
          </p:cNvPr>
          <p:cNvSpPr/>
          <p:nvPr/>
        </p:nvSpPr>
        <p:spPr>
          <a:xfrm rot="5400000">
            <a:off x="2700730" y="5427192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70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337C88E1-7A0C-36F6-4535-AF4EBA40D68B}"/>
              </a:ext>
            </a:extLst>
          </p:cNvPr>
          <p:cNvSpPr/>
          <p:nvPr/>
        </p:nvSpPr>
        <p:spPr>
          <a:xfrm>
            <a:off x="436433" y="5308381"/>
            <a:ext cx="2386977" cy="837228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2016-2020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Разработка концепций застройки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секторов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B,D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" name="Треугольник 171">
            <a:extLst>
              <a:ext uri="{FF2B5EF4-FFF2-40B4-BE49-F238E27FC236}">
                <a16:creationId xmlns="" xmlns:a16="http://schemas.microsoft.com/office/drawing/2014/main" id="{846866BC-8544-3EB4-1F48-B488B70DE852}"/>
              </a:ext>
            </a:extLst>
          </p:cNvPr>
          <p:cNvSpPr/>
          <p:nvPr/>
        </p:nvSpPr>
        <p:spPr>
          <a:xfrm rot="16200000">
            <a:off x="3265036" y="1885471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73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0EEEAB34-43AA-742F-9FAF-497B62A5EC40}"/>
              </a:ext>
            </a:extLst>
          </p:cNvPr>
          <p:cNvSpPr/>
          <p:nvPr/>
        </p:nvSpPr>
        <p:spPr>
          <a:xfrm>
            <a:off x="3478213" y="1702227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1993 г.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открытие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первой гостиницы</a:t>
            </a:r>
          </a:p>
        </p:txBody>
      </p:sp>
      <p:sp>
        <p:nvSpPr>
          <p:cNvPr id="175" name="Треугольник 174">
            <a:extLst>
              <a:ext uri="{FF2B5EF4-FFF2-40B4-BE49-F238E27FC236}">
                <a16:creationId xmlns="" xmlns:a16="http://schemas.microsoft.com/office/drawing/2014/main" id="{37600EA4-61A9-4198-CAAE-43F1061F75EE}"/>
              </a:ext>
            </a:extLst>
          </p:cNvPr>
          <p:cNvSpPr/>
          <p:nvPr/>
        </p:nvSpPr>
        <p:spPr>
          <a:xfrm rot="16200000">
            <a:off x="3265036" y="2788865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76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AB6546FD-9851-60B4-2813-289BFE9D7980}"/>
              </a:ext>
            </a:extLst>
          </p:cNvPr>
          <p:cNvSpPr/>
          <p:nvPr/>
        </p:nvSpPr>
        <p:spPr>
          <a:xfrm>
            <a:off x="3478213" y="2605621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1998 г.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Начало застройки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сектора А</a:t>
            </a:r>
          </a:p>
        </p:txBody>
      </p:sp>
      <p:sp>
        <p:nvSpPr>
          <p:cNvPr id="178" name="Треугольник 177">
            <a:extLst>
              <a:ext uri="{FF2B5EF4-FFF2-40B4-BE49-F238E27FC236}">
                <a16:creationId xmlns="" xmlns:a16="http://schemas.microsoft.com/office/drawing/2014/main" id="{030B1870-C810-B343-A000-735D3CC6F86B}"/>
              </a:ext>
            </a:extLst>
          </p:cNvPr>
          <p:cNvSpPr/>
          <p:nvPr/>
        </p:nvSpPr>
        <p:spPr>
          <a:xfrm rot="16200000">
            <a:off x="3265036" y="3723153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79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7C3A6AC3-1D37-FC14-1D2A-DB207E4267B3}"/>
              </a:ext>
            </a:extLst>
          </p:cNvPr>
          <p:cNvSpPr/>
          <p:nvPr/>
        </p:nvSpPr>
        <p:spPr>
          <a:xfrm>
            <a:off x="3478213" y="3539909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2003 г.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старт инвестиций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 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Евраз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»</a:t>
            </a:r>
          </a:p>
        </p:txBody>
      </p:sp>
      <p:sp>
        <p:nvSpPr>
          <p:cNvPr id="181" name="Треугольник 180">
            <a:extLst>
              <a:ext uri="{FF2B5EF4-FFF2-40B4-BE49-F238E27FC236}">
                <a16:creationId xmlns="" xmlns:a16="http://schemas.microsoft.com/office/drawing/2014/main" id="{85113AE8-2F5F-5A88-E637-DDFFB5CC520A}"/>
              </a:ext>
            </a:extLst>
          </p:cNvPr>
          <p:cNvSpPr/>
          <p:nvPr/>
        </p:nvSpPr>
        <p:spPr>
          <a:xfrm rot="16200000">
            <a:off x="3265036" y="4625016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82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058DBCE6-419F-27ED-4AE6-3B95AF68A191}"/>
              </a:ext>
            </a:extLst>
          </p:cNvPr>
          <p:cNvSpPr/>
          <p:nvPr/>
        </p:nvSpPr>
        <p:spPr>
          <a:xfrm>
            <a:off x="3478213" y="4441772"/>
            <a:ext cx="2386977" cy="693447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2006 г.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старт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инвестиций от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Сибшахтострой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»</a:t>
            </a:r>
          </a:p>
        </p:txBody>
      </p:sp>
      <p:sp>
        <p:nvSpPr>
          <p:cNvPr id="184" name="Треугольник 183">
            <a:extLst>
              <a:ext uri="{FF2B5EF4-FFF2-40B4-BE49-F238E27FC236}">
                <a16:creationId xmlns="" xmlns:a16="http://schemas.microsoft.com/office/drawing/2014/main" id="{BA492A52-1DBB-0246-6BBE-12254CC5E22A}"/>
              </a:ext>
            </a:extLst>
          </p:cNvPr>
          <p:cNvSpPr/>
          <p:nvPr/>
        </p:nvSpPr>
        <p:spPr>
          <a:xfrm rot="16200000">
            <a:off x="3265036" y="5512631"/>
            <a:ext cx="359679" cy="323619"/>
          </a:xfrm>
          <a:prstGeom prst="triangle">
            <a:avLst>
              <a:gd name="adj" fmla="val 0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000" i="1">
              <a:solidFill>
                <a:schemeClr val="tx1"/>
              </a:solidFill>
            </a:endParaRPr>
          </a:p>
        </p:txBody>
      </p:sp>
      <p:sp>
        <p:nvSpPr>
          <p:cNvPr id="185" name="Скругленная прямоугольная выноска 359">
            <a:extLst>
              <a:ext uri="{FF2B5EF4-FFF2-40B4-BE49-F238E27FC236}">
                <a16:creationId xmlns="" xmlns:a16="http://schemas.microsoft.com/office/drawing/2014/main" id="{61E727E4-5BDD-EA0B-F540-A20CD0A257ED}"/>
              </a:ext>
            </a:extLst>
          </p:cNvPr>
          <p:cNvSpPr/>
          <p:nvPr/>
        </p:nvSpPr>
        <p:spPr>
          <a:xfrm>
            <a:off x="3478213" y="5329387"/>
            <a:ext cx="2386977" cy="906654"/>
          </a:xfrm>
          <a:prstGeom prst="wedgeRoundRectCallout">
            <a:avLst>
              <a:gd name="adj1" fmla="val 30516"/>
              <a:gd name="adj2" fmla="val -36490"/>
              <a:gd name="adj3" fmla="val 16667"/>
            </a:avLst>
          </a:prstGeom>
          <a:solidFill>
            <a:srgbClr val="EFF7FE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0000"/>
                </a:solidFill>
                <a:latin typeface="Verdana"/>
              </a:rPr>
              <a:t>2021-2022 гг.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Verdana"/>
              </a:rPr>
              <a:t>Принята программа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соц</a:t>
            </a:r>
            <a:r>
              <a:rPr kumimoji="0" lang="ru-RU" sz="1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-эк. развития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Кузбасса до 2024 г., начало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Verdana"/>
              </a:rPr>
              <a:t>о</a:t>
            </a:r>
            <a:r>
              <a:rPr lang="ru-RU" sz="1000" baseline="0" dirty="0">
                <a:solidFill>
                  <a:srgbClr val="000000"/>
                </a:solidFill>
                <a:latin typeface="Verdana"/>
              </a:rPr>
              <a:t>своения</a:t>
            </a:r>
            <a:r>
              <a:rPr lang="ru-RU" sz="1000" dirty="0">
                <a:solidFill>
                  <a:srgbClr val="000000"/>
                </a:solidFill>
                <a:latin typeface="Verdana"/>
              </a:rPr>
              <a:t> сектора </a:t>
            </a:r>
            <a:r>
              <a:rPr lang="en-US" sz="1000" dirty="0">
                <a:solidFill>
                  <a:srgbClr val="000000"/>
                </a:solidFill>
                <a:latin typeface="Verdana"/>
              </a:rPr>
              <a:t>F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90" name="Picture 15">
            <a:extLst>
              <a:ext uri="{FF2B5EF4-FFF2-40B4-BE49-F238E27FC236}">
                <a16:creationId xmlns="" xmlns:a16="http://schemas.microsoft.com/office/drawing/2014/main" id="{41194E2A-D79C-A56C-6DD1-1C935C1AB0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244" y="1806739"/>
            <a:ext cx="866942" cy="492007"/>
          </a:xfrm>
          <a:prstGeom prst="rect">
            <a:avLst/>
          </a:prstGeom>
        </p:spPr>
      </p:pic>
      <p:pic>
        <p:nvPicPr>
          <p:cNvPr id="191" name="Picture 25">
            <a:extLst>
              <a:ext uri="{FF2B5EF4-FFF2-40B4-BE49-F238E27FC236}">
                <a16:creationId xmlns="" xmlns:a16="http://schemas.microsoft.com/office/drawing/2014/main" id="{83C8BD52-DDB4-8330-6411-A9F9B7614E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128" y="2709255"/>
            <a:ext cx="858871" cy="513111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A57B7D4E-8967-2632-AEF4-09F10743532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40244" y="5331770"/>
            <a:ext cx="861755" cy="501509"/>
          </a:xfrm>
          <a:prstGeom prst="rect">
            <a:avLst/>
          </a:prstGeom>
        </p:spPr>
      </p:pic>
      <p:pic>
        <p:nvPicPr>
          <p:cNvPr id="193" name="Picture 13">
            <a:extLst>
              <a:ext uri="{FF2B5EF4-FFF2-40B4-BE49-F238E27FC236}">
                <a16:creationId xmlns="" xmlns:a16="http://schemas.microsoft.com/office/drawing/2014/main" id="{0F87FEE1-D40F-5E76-C05E-9C47C25465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49" y="4641627"/>
            <a:ext cx="836744" cy="289951"/>
          </a:xfrm>
          <a:prstGeom prst="rect">
            <a:avLst/>
          </a:prstGeom>
        </p:spPr>
      </p:pic>
      <p:pic>
        <p:nvPicPr>
          <p:cNvPr id="194" name="Picture 14">
            <a:extLst>
              <a:ext uri="{FF2B5EF4-FFF2-40B4-BE49-F238E27FC236}">
                <a16:creationId xmlns="" xmlns:a16="http://schemas.microsoft.com/office/drawing/2014/main" id="{17995174-2C4B-E3CC-7A14-A86B17D51C5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748" y="3666899"/>
            <a:ext cx="839802" cy="429633"/>
          </a:xfrm>
          <a:prstGeom prst="rect">
            <a:avLst/>
          </a:prstGeom>
        </p:spPr>
      </p:pic>
      <p:pic>
        <p:nvPicPr>
          <p:cNvPr id="199" name="Picture 24">
            <a:extLst>
              <a:ext uri="{FF2B5EF4-FFF2-40B4-BE49-F238E27FC236}">
                <a16:creationId xmlns="" xmlns:a16="http://schemas.microsoft.com/office/drawing/2014/main" id="{6973E481-10BE-0D02-301F-7521959453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6" y="4487253"/>
            <a:ext cx="870711" cy="498352"/>
          </a:xfrm>
          <a:prstGeom prst="rect">
            <a:avLst/>
          </a:prstGeom>
        </p:spPr>
      </p:pic>
      <p:pic>
        <p:nvPicPr>
          <p:cNvPr id="200" name="Picture 70" descr="https://kaskad-gesh.ru/uploads/ckeditor/pictures/23/content_%D0%B4%D0%BB%D1%8F_%D1%81%D0%B0%D0%B9%D1%82%D0%B0_%D1%81%D0%BA%D0%B8_%D0%BF%D0%B0%D1%81%D1%81_800px_.png">
            <a:extLst>
              <a:ext uri="{FF2B5EF4-FFF2-40B4-BE49-F238E27FC236}">
                <a16:creationId xmlns="" xmlns:a16="http://schemas.microsoft.com/office/drawing/2014/main" id="{89A6DA08-0173-A7BE-F618-84D920DC0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639" y="5484841"/>
            <a:ext cx="845141" cy="4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6">
            <a:extLst>
              <a:ext uri="{FF2B5EF4-FFF2-40B4-BE49-F238E27FC236}">
                <a16:creationId xmlns="" xmlns:a16="http://schemas.microsoft.com/office/drawing/2014/main" id="{0FE2445E-FE74-ED70-38BF-5881864E26E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56" y="2642612"/>
            <a:ext cx="580203" cy="548709"/>
          </a:xfrm>
          <a:prstGeom prst="rect">
            <a:avLst/>
          </a:prstGeom>
        </p:spPr>
      </p:pic>
      <p:pic>
        <p:nvPicPr>
          <p:cNvPr id="202" name="Picture 15">
            <a:extLst>
              <a:ext uri="{FF2B5EF4-FFF2-40B4-BE49-F238E27FC236}">
                <a16:creationId xmlns="" xmlns:a16="http://schemas.microsoft.com/office/drawing/2014/main" id="{755AA912-BD6F-D52D-0080-C08E374E1D2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96" r="14596"/>
          <a:stretch/>
        </p:blipFill>
        <p:spPr>
          <a:xfrm>
            <a:off x="500056" y="3582125"/>
            <a:ext cx="580203" cy="515313"/>
          </a:xfrm>
          <a:prstGeom prst="rect">
            <a:avLst/>
          </a:prstGeom>
          <a:ln>
            <a:noFill/>
          </a:ln>
        </p:spPr>
      </p:pic>
      <p:sp>
        <p:nvSpPr>
          <p:cNvPr id="79" name="Freeform 149">
            <a:extLst>
              <a:ext uri="{FF2B5EF4-FFF2-40B4-BE49-F238E27FC236}">
                <a16:creationId xmlns="" xmlns:a16="http://schemas.microsoft.com/office/drawing/2014/main" id="{637C00AA-6ED7-6308-81EB-BC291F56362F}"/>
              </a:ext>
            </a:extLst>
          </p:cNvPr>
          <p:cNvSpPr>
            <a:spLocks/>
          </p:cNvSpPr>
          <p:nvPr/>
        </p:nvSpPr>
        <p:spPr bwMode="auto">
          <a:xfrm>
            <a:off x="3102376" y="1731552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49">
            <a:extLst>
              <a:ext uri="{FF2B5EF4-FFF2-40B4-BE49-F238E27FC236}">
                <a16:creationId xmlns="" xmlns:a16="http://schemas.microsoft.com/office/drawing/2014/main" id="{35C51FD3-725E-A505-D4E1-3A2803E25E58}"/>
              </a:ext>
            </a:extLst>
          </p:cNvPr>
          <p:cNvSpPr>
            <a:spLocks/>
          </p:cNvSpPr>
          <p:nvPr/>
        </p:nvSpPr>
        <p:spPr bwMode="auto">
          <a:xfrm>
            <a:off x="3102376" y="2185711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49">
            <a:extLst>
              <a:ext uri="{FF2B5EF4-FFF2-40B4-BE49-F238E27FC236}">
                <a16:creationId xmlns="" xmlns:a16="http://schemas.microsoft.com/office/drawing/2014/main" id="{08E2B4E2-B231-E2B5-7FE3-1C3CD858736F}"/>
              </a:ext>
            </a:extLst>
          </p:cNvPr>
          <p:cNvSpPr>
            <a:spLocks/>
          </p:cNvSpPr>
          <p:nvPr/>
        </p:nvSpPr>
        <p:spPr bwMode="auto">
          <a:xfrm>
            <a:off x="3102376" y="2639870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49">
            <a:extLst>
              <a:ext uri="{FF2B5EF4-FFF2-40B4-BE49-F238E27FC236}">
                <a16:creationId xmlns="" xmlns:a16="http://schemas.microsoft.com/office/drawing/2014/main" id="{F65B5D5A-B5B4-BAFF-2C73-2E012C707AB8}"/>
              </a:ext>
            </a:extLst>
          </p:cNvPr>
          <p:cNvSpPr>
            <a:spLocks/>
          </p:cNvSpPr>
          <p:nvPr/>
        </p:nvSpPr>
        <p:spPr bwMode="auto">
          <a:xfrm>
            <a:off x="3102376" y="3094029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49">
            <a:extLst>
              <a:ext uri="{FF2B5EF4-FFF2-40B4-BE49-F238E27FC236}">
                <a16:creationId xmlns="" xmlns:a16="http://schemas.microsoft.com/office/drawing/2014/main" id="{60E5EE28-486F-C1B7-4438-2063856A72F1}"/>
              </a:ext>
            </a:extLst>
          </p:cNvPr>
          <p:cNvSpPr>
            <a:spLocks/>
          </p:cNvSpPr>
          <p:nvPr/>
        </p:nvSpPr>
        <p:spPr bwMode="auto">
          <a:xfrm>
            <a:off x="3102376" y="3548188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49">
            <a:extLst>
              <a:ext uri="{FF2B5EF4-FFF2-40B4-BE49-F238E27FC236}">
                <a16:creationId xmlns="" xmlns:a16="http://schemas.microsoft.com/office/drawing/2014/main" id="{41539C73-4734-A988-BD34-88D226032D04}"/>
              </a:ext>
            </a:extLst>
          </p:cNvPr>
          <p:cNvSpPr>
            <a:spLocks/>
          </p:cNvSpPr>
          <p:nvPr/>
        </p:nvSpPr>
        <p:spPr bwMode="auto">
          <a:xfrm>
            <a:off x="3102376" y="4002347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49">
            <a:extLst>
              <a:ext uri="{FF2B5EF4-FFF2-40B4-BE49-F238E27FC236}">
                <a16:creationId xmlns="" xmlns:a16="http://schemas.microsoft.com/office/drawing/2014/main" id="{086FEB3F-A15A-816C-BD37-55CC242D0210}"/>
              </a:ext>
            </a:extLst>
          </p:cNvPr>
          <p:cNvSpPr>
            <a:spLocks/>
          </p:cNvSpPr>
          <p:nvPr/>
        </p:nvSpPr>
        <p:spPr bwMode="auto">
          <a:xfrm>
            <a:off x="3102376" y="4456506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49">
            <a:extLst>
              <a:ext uri="{FF2B5EF4-FFF2-40B4-BE49-F238E27FC236}">
                <a16:creationId xmlns="" xmlns:a16="http://schemas.microsoft.com/office/drawing/2014/main" id="{C6781F57-D860-455A-2750-58FC5DBF8F09}"/>
              </a:ext>
            </a:extLst>
          </p:cNvPr>
          <p:cNvSpPr>
            <a:spLocks/>
          </p:cNvSpPr>
          <p:nvPr/>
        </p:nvSpPr>
        <p:spPr bwMode="auto">
          <a:xfrm>
            <a:off x="3102376" y="4910665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49">
            <a:extLst>
              <a:ext uri="{FF2B5EF4-FFF2-40B4-BE49-F238E27FC236}">
                <a16:creationId xmlns="" xmlns:a16="http://schemas.microsoft.com/office/drawing/2014/main" id="{72F535FD-ECB6-8ABF-FD5C-A66671E33957}"/>
              </a:ext>
            </a:extLst>
          </p:cNvPr>
          <p:cNvSpPr>
            <a:spLocks/>
          </p:cNvSpPr>
          <p:nvPr/>
        </p:nvSpPr>
        <p:spPr bwMode="auto">
          <a:xfrm>
            <a:off x="3102376" y="5364824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49">
            <a:extLst>
              <a:ext uri="{FF2B5EF4-FFF2-40B4-BE49-F238E27FC236}">
                <a16:creationId xmlns="" xmlns:a16="http://schemas.microsoft.com/office/drawing/2014/main" id="{3CED9B23-857C-07FD-C975-87EE80616673}"/>
              </a:ext>
            </a:extLst>
          </p:cNvPr>
          <p:cNvSpPr>
            <a:spLocks/>
          </p:cNvSpPr>
          <p:nvPr/>
        </p:nvSpPr>
        <p:spPr bwMode="auto">
          <a:xfrm>
            <a:off x="3102376" y="5818987"/>
            <a:ext cx="99452" cy="72440"/>
          </a:xfrm>
          <a:custGeom>
            <a:avLst/>
            <a:gdLst>
              <a:gd name="T0" fmla="*/ 55 w 162"/>
              <a:gd name="T1" fmla="*/ 118 h 118"/>
              <a:gd name="T2" fmla="*/ 48 w 162"/>
              <a:gd name="T3" fmla="*/ 115 h 118"/>
              <a:gd name="T4" fmla="*/ 4 w 162"/>
              <a:gd name="T5" fmla="*/ 70 h 118"/>
              <a:gd name="T6" fmla="*/ 4 w 162"/>
              <a:gd name="T7" fmla="*/ 56 h 118"/>
              <a:gd name="T8" fmla="*/ 18 w 162"/>
              <a:gd name="T9" fmla="*/ 56 h 118"/>
              <a:gd name="T10" fmla="*/ 55 w 162"/>
              <a:gd name="T11" fmla="*/ 93 h 118"/>
              <a:gd name="T12" fmla="*/ 144 w 162"/>
              <a:gd name="T13" fmla="*/ 4 h 118"/>
              <a:gd name="T14" fmla="*/ 158 w 162"/>
              <a:gd name="T15" fmla="*/ 4 h 118"/>
              <a:gd name="T16" fmla="*/ 158 w 162"/>
              <a:gd name="T17" fmla="*/ 18 h 118"/>
              <a:gd name="T18" fmla="*/ 63 w 162"/>
              <a:gd name="T19" fmla="*/ 115 h 118"/>
              <a:gd name="T20" fmla="*/ 55 w 162"/>
              <a:gd name="T2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55" y="118"/>
                </a:moveTo>
                <a:cubicBezTo>
                  <a:pt x="53" y="118"/>
                  <a:pt x="50" y="117"/>
                  <a:pt x="48" y="115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6"/>
                  <a:pt x="0" y="60"/>
                  <a:pt x="4" y="56"/>
                </a:cubicBezTo>
                <a:cubicBezTo>
                  <a:pt x="8" y="52"/>
                  <a:pt x="14" y="52"/>
                  <a:pt x="18" y="56"/>
                </a:cubicBezTo>
                <a:cubicBezTo>
                  <a:pt x="55" y="93"/>
                  <a:pt x="55" y="93"/>
                  <a:pt x="55" y="93"/>
                </a:cubicBezTo>
                <a:cubicBezTo>
                  <a:pt x="144" y="4"/>
                  <a:pt x="144" y="4"/>
                  <a:pt x="144" y="4"/>
                </a:cubicBezTo>
                <a:cubicBezTo>
                  <a:pt x="148" y="0"/>
                  <a:pt x="154" y="0"/>
                  <a:pt x="158" y="4"/>
                </a:cubicBezTo>
                <a:cubicBezTo>
                  <a:pt x="162" y="8"/>
                  <a:pt x="162" y="15"/>
                  <a:pt x="158" y="18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7"/>
                  <a:pt x="58" y="118"/>
                  <a:pt x="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BA30E2-0647-B646-74A9-6E2D9FD85C1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0"/>
            <a:ext cx="617709" cy="1201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64833C-1001-562E-2896-69558067C248}"/>
              </a:ext>
            </a:extLst>
          </p:cNvPr>
          <p:cNvSpPr txBox="1"/>
          <p:nvPr/>
        </p:nvSpPr>
        <p:spPr>
          <a:xfrm>
            <a:off x="95631" y="173298"/>
            <a:ext cx="356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9" name="object 23">
            <a:extLst>
              <a:ext uri="{FF2B5EF4-FFF2-40B4-BE49-F238E27FC236}">
                <a16:creationId xmlns="" xmlns:a16="http://schemas.microsoft.com/office/drawing/2014/main" id="{887CBCFF-9675-91CD-3390-82712E223254}"/>
              </a:ext>
            </a:extLst>
          </p:cNvPr>
          <p:cNvGrpSpPr/>
          <p:nvPr/>
        </p:nvGrpSpPr>
        <p:grpSpPr>
          <a:xfrm>
            <a:off x="8234108" y="2348483"/>
            <a:ext cx="3118485" cy="3542029"/>
            <a:chOff x="8234108" y="2348483"/>
            <a:chExt cx="3118485" cy="3542029"/>
          </a:xfrm>
        </p:grpSpPr>
        <p:sp>
          <p:nvSpPr>
            <p:cNvPr id="10" name="object 24">
              <a:extLst>
                <a:ext uri="{FF2B5EF4-FFF2-40B4-BE49-F238E27FC236}">
                  <a16:creationId xmlns="" xmlns:a16="http://schemas.microsoft.com/office/drawing/2014/main" id="{A8C87BA0-55D8-06E8-642D-54A234C67DC6}"/>
                </a:ext>
              </a:extLst>
            </p:cNvPr>
            <p:cNvSpPr/>
            <p:nvPr/>
          </p:nvSpPr>
          <p:spPr>
            <a:xfrm>
              <a:off x="8239124" y="2743009"/>
              <a:ext cx="2110740" cy="179070"/>
            </a:xfrm>
            <a:custGeom>
              <a:avLst/>
              <a:gdLst/>
              <a:ahLst/>
              <a:cxnLst/>
              <a:rect l="l" t="t" r="r" b="b"/>
              <a:pathLst>
                <a:path w="2110740" h="179069">
                  <a:moveTo>
                    <a:pt x="2110613" y="0"/>
                  </a:moveTo>
                  <a:lnTo>
                    <a:pt x="0" y="0"/>
                  </a:lnTo>
                  <a:lnTo>
                    <a:pt x="0" y="178879"/>
                  </a:lnTo>
                  <a:lnTo>
                    <a:pt x="2110613" y="178879"/>
                  </a:lnTo>
                  <a:lnTo>
                    <a:pt x="2110613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5">
              <a:extLst>
                <a:ext uri="{FF2B5EF4-FFF2-40B4-BE49-F238E27FC236}">
                  <a16:creationId xmlns="" xmlns:a16="http://schemas.microsoft.com/office/drawing/2014/main" id="{04AB57D5-DAE7-F640-9B03-D1B07802D998}"/>
                </a:ext>
              </a:extLst>
            </p:cNvPr>
            <p:cNvSpPr/>
            <p:nvPr/>
          </p:nvSpPr>
          <p:spPr>
            <a:xfrm>
              <a:off x="8239124" y="2743009"/>
              <a:ext cx="2110740" cy="179070"/>
            </a:xfrm>
            <a:custGeom>
              <a:avLst/>
              <a:gdLst/>
              <a:ahLst/>
              <a:cxnLst/>
              <a:rect l="l" t="t" r="r" b="b"/>
              <a:pathLst>
                <a:path w="2110740" h="179069">
                  <a:moveTo>
                    <a:pt x="0" y="178879"/>
                  </a:moveTo>
                  <a:lnTo>
                    <a:pt x="2110613" y="178879"/>
                  </a:lnTo>
                  <a:lnTo>
                    <a:pt x="2110613" y="0"/>
                  </a:lnTo>
                  <a:lnTo>
                    <a:pt x="0" y="0"/>
                  </a:lnTo>
                  <a:lnTo>
                    <a:pt x="0" y="17887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6">
              <a:extLst>
                <a:ext uri="{FF2B5EF4-FFF2-40B4-BE49-F238E27FC236}">
                  <a16:creationId xmlns="" xmlns:a16="http://schemas.microsoft.com/office/drawing/2014/main" id="{B89E7E15-4D74-DF69-4CC5-07A03BB7B0F9}"/>
                </a:ext>
              </a:extLst>
            </p:cNvPr>
            <p:cNvSpPr/>
            <p:nvPr/>
          </p:nvSpPr>
          <p:spPr>
            <a:xfrm>
              <a:off x="8238870" y="2422397"/>
              <a:ext cx="3108960" cy="177165"/>
            </a:xfrm>
            <a:custGeom>
              <a:avLst/>
              <a:gdLst/>
              <a:ahLst/>
              <a:cxnLst/>
              <a:rect l="l" t="t" r="r" b="b"/>
              <a:pathLst>
                <a:path w="3108959" h="177164">
                  <a:moveTo>
                    <a:pt x="3108579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3108579" y="176784"/>
                  </a:lnTo>
                  <a:lnTo>
                    <a:pt x="310857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7">
              <a:extLst>
                <a:ext uri="{FF2B5EF4-FFF2-40B4-BE49-F238E27FC236}">
                  <a16:creationId xmlns="" xmlns:a16="http://schemas.microsoft.com/office/drawing/2014/main" id="{D82036B7-5FF8-BA49-7764-248BA9D052DD}"/>
                </a:ext>
              </a:extLst>
            </p:cNvPr>
            <p:cNvSpPr/>
            <p:nvPr/>
          </p:nvSpPr>
          <p:spPr>
            <a:xfrm>
              <a:off x="8238870" y="2422397"/>
              <a:ext cx="3108960" cy="177165"/>
            </a:xfrm>
            <a:custGeom>
              <a:avLst/>
              <a:gdLst/>
              <a:ahLst/>
              <a:cxnLst/>
              <a:rect l="l" t="t" r="r" b="b"/>
              <a:pathLst>
                <a:path w="3108959" h="177164">
                  <a:moveTo>
                    <a:pt x="3108579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3108579" y="176784"/>
                  </a:lnTo>
                  <a:lnTo>
                    <a:pt x="310857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8">
              <a:extLst>
                <a:ext uri="{FF2B5EF4-FFF2-40B4-BE49-F238E27FC236}">
                  <a16:creationId xmlns="" xmlns:a16="http://schemas.microsoft.com/office/drawing/2014/main" id="{932C121C-9992-D0F0-BC94-E2F1EAFCF572}"/>
                </a:ext>
              </a:extLst>
            </p:cNvPr>
            <p:cNvSpPr/>
            <p:nvPr/>
          </p:nvSpPr>
          <p:spPr>
            <a:xfrm>
              <a:off x="8238870" y="3065525"/>
              <a:ext cx="890269" cy="180340"/>
            </a:xfrm>
            <a:custGeom>
              <a:avLst/>
              <a:gdLst/>
              <a:ahLst/>
              <a:cxnLst/>
              <a:rect l="l" t="t" r="r" b="b"/>
              <a:pathLst>
                <a:path w="890270" h="180339">
                  <a:moveTo>
                    <a:pt x="890015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890015" y="179832"/>
                  </a:lnTo>
                  <a:lnTo>
                    <a:pt x="89001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9">
              <a:extLst>
                <a:ext uri="{FF2B5EF4-FFF2-40B4-BE49-F238E27FC236}">
                  <a16:creationId xmlns="" xmlns:a16="http://schemas.microsoft.com/office/drawing/2014/main" id="{F8DBAF29-E8E1-3D9F-F7D5-909458185D42}"/>
                </a:ext>
              </a:extLst>
            </p:cNvPr>
            <p:cNvSpPr/>
            <p:nvPr/>
          </p:nvSpPr>
          <p:spPr>
            <a:xfrm>
              <a:off x="8238870" y="3065525"/>
              <a:ext cx="890269" cy="180340"/>
            </a:xfrm>
            <a:custGeom>
              <a:avLst/>
              <a:gdLst/>
              <a:ahLst/>
              <a:cxnLst/>
              <a:rect l="l" t="t" r="r" b="b"/>
              <a:pathLst>
                <a:path w="890270" h="180339">
                  <a:moveTo>
                    <a:pt x="890015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890015" y="179832"/>
                  </a:lnTo>
                  <a:lnTo>
                    <a:pt x="89001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>
              <a:extLst>
                <a:ext uri="{FF2B5EF4-FFF2-40B4-BE49-F238E27FC236}">
                  <a16:creationId xmlns="" xmlns:a16="http://schemas.microsoft.com/office/drawing/2014/main" id="{11B9E842-DE50-E5B0-B6E5-ACED80AF44A1}"/>
                </a:ext>
              </a:extLst>
            </p:cNvPr>
            <p:cNvSpPr/>
            <p:nvPr/>
          </p:nvSpPr>
          <p:spPr>
            <a:xfrm>
              <a:off x="8238870" y="3385566"/>
              <a:ext cx="576580" cy="180340"/>
            </a:xfrm>
            <a:custGeom>
              <a:avLst/>
              <a:gdLst/>
              <a:ahLst/>
              <a:cxnLst/>
              <a:rect l="l" t="t" r="r" b="b"/>
              <a:pathLst>
                <a:path w="576579" h="180339">
                  <a:moveTo>
                    <a:pt x="57607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76072" y="179832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>
              <a:extLst>
                <a:ext uri="{FF2B5EF4-FFF2-40B4-BE49-F238E27FC236}">
                  <a16:creationId xmlns="" xmlns:a16="http://schemas.microsoft.com/office/drawing/2014/main" id="{4D9C30E3-7AEE-15A7-CFD2-B4AE4994639D}"/>
                </a:ext>
              </a:extLst>
            </p:cNvPr>
            <p:cNvSpPr/>
            <p:nvPr/>
          </p:nvSpPr>
          <p:spPr>
            <a:xfrm>
              <a:off x="8238870" y="3385566"/>
              <a:ext cx="576580" cy="180340"/>
            </a:xfrm>
            <a:custGeom>
              <a:avLst/>
              <a:gdLst/>
              <a:ahLst/>
              <a:cxnLst/>
              <a:rect l="l" t="t" r="r" b="b"/>
              <a:pathLst>
                <a:path w="576579" h="180339">
                  <a:moveTo>
                    <a:pt x="57607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76072" y="179832"/>
                  </a:lnTo>
                  <a:lnTo>
                    <a:pt x="57607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2">
              <a:extLst>
                <a:ext uri="{FF2B5EF4-FFF2-40B4-BE49-F238E27FC236}">
                  <a16:creationId xmlns="" xmlns:a16="http://schemas.microsoft.com/office/drawing/2014/main" id="{CB2B5FD9-DBC8-378E-6A25-070C9333B988}"/>
                </a:ext>
              </a:extLst>
            </p:cNvPr>
            <p:cNvSpPr/>
            <p:nvPr/>
          </p:nvSpPr>
          <p:spPr>
            <a:xfrm>
              <a:off x="8238870" y="3708653"/>
              <a:ext cx="576580" cy="180340"/>
            </a:xfrm>
            <a:custGeom>
              <a:avLst/>
              <a:gdLst/>
              <a:ahLst/>
              <a:cxnLst/>
              <a:rect l="l" t="t" r="r" b="b"/>
              <a:pathLst>
                <a:path w="576579" h="180339">
                  <a:moveTo>
                    <a:pt x="57607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76072" y="179832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3">
              <a:extLst>
                <a:ext uri="{FF2B5EF4-FFF2-40B4-BE49-F238E27FC236}">
                  <a16:creationId xmlns="" xmlns:a16="http://schemas.microsoft.com/office/drawing/2014/main" id="{541DACD6-26BE-2B3C-C4AF-D9DF09AEFC1C}"/>
                </a:ext>
              </a:extLst>
            </p:cNvPr>
            <p:cNvSpPr/>
            <p:nvPr/>
          </p:nvSpPr>
          <p:spPr>
            <a:xfrm>
              <a:off x="8238870" y="3708653"/>
              <a:ext cx="576580" cy="180340"/>
            </a:xfrm>
            <a:custGeom>
              <a:avLst/>
              <a:gdLst/>
              <a:ahLst/>
              <a:cxnLst/>
              <a:rect l="l" t="t" r="r" b="b"/>
              <a:pathLst>
                <a:path w="576579" h="180339">
                  <a:moveTo>
                    <a:pt x="57607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76072" y="179832"/>
                  </a:lnTo>
                  <a:lnTo>
                    <a:pt x="57607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4">
              <a:extLst>
                <a:ext uri="{FF2B5EF4-FFF2-40B4-BE49-F238E27FC236}">
                  <a16:creationId xmlns="" xmlns:a16="http://schemas.microsoft.com/office/drawing/2014/main" id="{B8A2EE7A-6455-8C2A-C9B1-F74F5E9DB098}"/>
                </a:ext>
              </a:extLst>
            </p:cNvPr>
            <p:cNvSpPr/>
            <p:nvPr/>
          </p:nvSpPr>
          <p:spPr>
            <a:xfrm>
              <a:off x="8238870" y="4031741"/>
              <a:ext cx="536575" cy="177165"/>
            </a:xfrm>
            <a:custGeom>
              <a:avLst/>
              <a:gdLst/>
              <a:ahLst/>
              <a:cxnLst/>
              <a:rect l="l" t="t" r="r" b="b"/>
              <a:pathLst>
                <a:path w="536575" h="177164">
                  <a:moveTo>
                    <a:pt x="536448" y="0"/>
                  </a:moveTo>
                  <a:lnTo>
                    <a:pt x="0" y="0"/>
                  </a:lnTo>
                  <a:lnTo>
                    <a:pt x="0" y="176783"/>
                  </a:lnTo>
                  <a:lnTo>
                    <a:pt x="536448" y="176783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="" xmlns:a16="http://schemas.microsoft.com/office/drawing/2014/main" id="{E2B3BFC7-2837-5658-9974-133BB0562AF7}"/>
                </a:ext>
              </a:extLst>
            </p:cNvPr>
            <p:cNvSpPr/>
            <p:nvPr/>
          </p:nvSpPr>
          <p:spPr>
            <a:xfrm>
              <a:off x="8238870" y="4031741"/>
              <a:ext cx="536575" cy="177165"/>
            </a:xfrm>
            <a:custGeom>
              <a:avLst/>
              <a:gdLst/>
              <a:ahLst/>
              <a:cxnLst/>
              <a:rect l="l" t="t" r="r" b="b"/>
              <a:pathLst>
                <a:path w="536575" h="177164">
                  <a:moveTo>
                    <a:pt x="536448" y="0"/>
                  </a:moveTo>
                  <a:lnTo>
                    <a:pt x="0" y="0"/>
                  </a:lnTo>
                  <a:lnTo>
                    <a:pt x="0" y="176783"/>
                  </a:lnTo>
                  <a:lnTo>
                    <a:pt x="536448" y="176783"/>
                  </a:lnTo>
                  <a:lnTo>
                    <a:pt x="53644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6">
              <a:extLst>
                <a:ext uri="{FF2B5EF4-FFF2-40B4-BE49-F238E27FC236}">
                  <a16:creationId xmlns="" xmlns:a16="http://schemas.microsoft.com/office/drawing/2014/main" id="{6513599D-B131-7BF7-688B-BF52BF2445CE}"/>
                </a:ext>
              </a:extLst>
            </p:cNvPr>
            <p:cNvSpPr/>
            <p:nvPr/>
          </p:nvSpPr>
          <p:spPr>
            <a:xfrm>
              <a:off x="8238870" y="4351782"/>
              <a:ext cx="478790" cy="180340"/>
            </a:xfrm>
            <a:custGeom>
              <a:avLst/>
              <a:gdLst/>
              <a:ahLst/>
              <a:cxnLst/>
              <a:rect l="l" t="t" r="r" b="b"/>
              <a:pathLst>
                <a:path w="478790" h="180339">
                  <a:moveTo>
                    <a:pt x="478535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478535" y="179832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7">
              <a:extLst>
                <a:ext uri="{FF2B5EF4-FFF2-40B4-BE49-F238E27FC236}">
                  <a16:creationId xmlns="" xmlns:a16="http://schemas.microsoft.com/office/drawing/2014/main" id="{66CC63E2-9106-DEE7-6B31-89F2D2AAB54D}"/>
                </a:ext>
              </a:extLst>
            </p:cNvPr>
            <p:cNvSpPr/>
            <p:nvPr/>
          </p:nvSpPr>
          <p:spPr>
            <a:xfrm>
              <a:off x="8238870" y="4351782"/>
              <a:ext cx="478790" cy="180340"/>
            </a:xfrm>
            <a:custGeom>
              <a:avLst/>
              <a:gdLst/>
              <a:ahLst/>
              <a:cxnLst/>
              <a:rect l="l" t="t" r="r" b="b"/>
              <a:pathLst>
                <a:path w="478790" h="180339">
                  <a:moveTo>
                    <a:pt x="478535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478535" y="179832"/>
                  </a:lnTo>
                  <a:lnTo>
                    <a:pt x="47853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8">
              <a:extLst>
                <a:ext uri="{FF2B5EF4-FFF2-40B4-BE49-F238E27FC236}">
                  <a16:creationId xmlns="" xmlns:a16="http://schemas.microsoft.com/office/drawing/2014/main" id="{43ACE3C5-D4C1-2310-260F-CEEA37F26321}"/>
                </a:ext>
              </a:extLst>
            </p:cNvPr>
            <p:cNvSpPr/>
            <p:nvPr/>
          </p:nvSpPr>
          <p:spPr>
            <a:xfrm>
              <a:off x="8238870" y="4674869"/>
              <a:ext cx="426720" cy="180340"/>
            </a:xfrm>
            <a:custGeom>
              <a:avLst/>
              <a:gdLst/>
              <a:ahLst/>
              <a:cxnLst/>
              <a:rect l="l" t="t" r="r" b="b"/>
              <a:pathLst>
                <a:path w="426720" h="180339">
                  <a:moveTo>
                    <a:pt x="426720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426720" y="179831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9">
              <a:extLst>
                <a:ext uri="{FF2B5EF4-FFF2-40B4-BE49-F238E27FC236}">
                  <a16:creationId xmlns="" xmlns:a16="http://schemas.microsoft.com/office/drawing/2014/main" id="{70F98D6F-57C6-03B0-0024-DBAFC1AE29C1}"/>
                </a:ext>
              </a:extLst>
            </p:cNvPr>
            <p:cNvSpPr/>
            <p:nvPr/>
          </p:nvSpPr>
          <p:spPr>
            <a:xfrm>
              <a:off x="8238870" y="4674869"/>
              <a:ext cx="426720" cy="180340"/>
            </a:xfrm>
            <a:custGeom>
              <a:avLst/>
              <a:gdLst/>
              <a:ahLst/>
              <a:cxnLst/>
              <a:rect l="l" t="t" r="r" b="b"/>
              <a:pathLst>
                <a:path w="426720" h="180339">
                  <a:moveTo>
                    <a:pt x="426720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426720" y="179831"/>
                  </a:lnTo>
                  <a:lnTo>
                    <a:pt x="42672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0">
              <a:extLst>
                <a:ext uri="{FF2B5EF4-FFF2-40B4-BE49-F238E27FC236}">
                  <a16:creationId xmlns="" xmlns:a16="http://schemas.microsoft.com/office/drawing/2014/main" id="{0565D80A-F879-47AA-2FDA-0FA3BDD10D9E}"/>
                </a:ext>
              </a:extLst>
            </p:cNvPr>
            <p:cNvSpPr/>
            <p:nvPr/>
          </p:nvSpPr>
          <p:spPr>
            <a:xfrm>
              <a:off x="8238870" y="4997957"/>
              <a:ext cx="384175" cy="177165"/>
            </a:xfrm>
            <a:custGeom>
              <a:avLst/>
              <a:gdLst/>
              <a:ahLst/>
              <a:cxnLst/>
              <a:rect l="l" t="t" r="r" b="b"/>
              <a:pathLst>
                <a:path w="384175" h="177164">
                  <a:moveTo>
                    <a:pt x="384048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384048" y="17678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1">
              <a:extLst>
                <a:ext uri="{FF2B5EF4-FFF2-40B4-BE49-F238E27FC236}">
                  <a16:creationId xmlns="" xmlns:a16="http://schemas.microsoft.com/office/drawing/2014/main" id="{7C49B92C-168C-DFB3-CB55-433713D44EBB}"/>
                </a:ext>
              </a:extLst>
            </p:cNvPr>
            <p:cNvSpPr/>
            <p:nvPr/>
          </p:nvSpPr>
          <p:spPr>
            <a:xfrm>
              <a:off x="8238870" y="4997957"/>
              <a:ext cx="384175" cy="177165"/>
            </a:xfrm>
            <a:custGeom>
              <a:avLst/>
              <a:gdLst/>
              <a:ahLst/>
              <a:cxnLst/>
              <a:rect l="l" t="t" r="r" b="b"/>
              <a:pathLst>
                <a:path w="384175" h="177164">
                  <a:moveTo>
                    <a:pt x="384048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384048" y="176784"/>
                  </a:lnTo>
                  <a:lnTo>
                    <a:pt x="384048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2">
              <a:extLst>
                <a:ext uri="{FF2B5EF4-FFF2-40B4-BE49-F238E27FC236}">
                  <a16:creationId xmlns="" xmlns:a16="http://schemas.microsoft.com/office/drawing/2014/main" id="{FB9416FF-D429-3C8E-2CB6-3A630E633F3A}"/>
                </a:ext>
              </a:extLst>
            </p:cNvPr>
            <p:cNvSpPr/>
            <p:nvPr/>
          </p:nvSpPr>
          <p:spPr>
            <a:xfrm>
              <a:off x="8238870" y="5317998"/>
              <a:ext cx="384175" cy="180340"/>
            </a:xfrm>
            <a:custGeom>
              <a:avLst/>
              <a:gdLst/>
              <a:ahLst/>
              <a:cxnLst/>
              <a:rect l="l" t="t" r="r" b="b"/>
              <a:pathLst>
                <a:path w="384175" h="180339">
                  <a:moveTo>
                    <a:pt x="38404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84048" y="179831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3">
              <a:extLst>
                <a:ext uri="{FF2B5EF4-FFF2-40B4-BE49-F238E27FC236}">
                  <a16:creationId xmlns="" xmlns:a16="http://schemas.microsoft.com/office/drawing/2014/main" id="{EB253E6D-2BA7-E70F-BCD7-6D57C5EEDEA2}"/>
                </a:ext>
              </a:extLst>
            </p:cNvPr>
            <p:cNvSpPr/>
            <p:nvPr/>
          </p:nvSpPr>
          <p:spPr>
            <a:xfrm>
              <a:off x="8238870" y="5317998"/>
              <a:ext cx="384175" cy="180340"/>
            </a:xfrm>
            <a:custGeom>
              <a:avLst/>
              <a:gdLst/>
              <a:ahLst/>
              <a:cxnLst/>
              <a:rect l="l" t="t" r="r" b="b"/>
              <a:pathLst>
                <a:path w="384175" h="180339">
                  <a:moveTo>
                    <a:pt x="38404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84048" y="179831"/>
                  </a:lnTo>
                  <a:lnTo>
                    <a:pt x="38404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4">
              <a:extLst>
                <a:ext uri="{FF2B5EF4-FFF2-40B4-BE49-F238E27FC236}">
                  <a16:creationId xmlns="" xmlns:a16="http://schemas.microsoft.com/office/drawing/2014/main" id="{B592FAF0-F450-A8D0-E498-A3AFCD0AFFB5}"/>
                </a:ext>
              </a:extLst>
            </p:cNvPr>
            <p:cNvSpPr/>
            <p:nvPr/>
          </p:nvSpPr>
          <p:spPr>
            <a:xfrm>
              <a:off x="8238870" y="5641086"/>
              <a:ext cx="116205" cy="180340"/>
            </a:xfrm>
            <a:custGeom>
              <a:avLst/>
              <a:gdLst/>
              <a:ahLst/>
              <a:cxnLst/>
              <a:rect l="l" t="t" r="r" b="b"/>
              <a:pathLst>
                <a:path w="116204" h="180339">
                  <a:moveTo>
                    <a:pt x="115824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115824" y="179831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5">
              <a:extLst>
                <a:ext uri="{FF2B5EF4-FFF2-40B4-BE49-F238E27FC236}">
                  <a16:creationId xmlns="" xmlns:a16="http://schemas.microsoft.com/office/drawing/2014/main" id="{B74E3FAA-A216-E1E2-FD71-FADEBEE5B697}"/>
                </a:ext>
              </a:extLst>
            </p:cNvPr>
            <p:cNvSpPr/>
            <p:nvPr/>
          </p:nvSpPr>
          <p:spPr>
            <a:xfrm>
              <a:off x="8238870" y="5641086"/>
              <a:ext cx="116205" cy="180340"/>
            </a:xfrm>
            <a:custGeom>
              <a:avLst/>
              <a:gdLst/>
              <a:ahLst/>
              <a:cxnLst/>
              <a:rect l="l" t="t" r="r" b="b"/>
              <a:pathLst>
                <a:path w="116204" h="180339">
                  <a:moveTo>
                    <a:pt x="115824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115824" y="179831"/>
                  </a:lnTo>
                  <a:lnTo>
                    <a:pt x="11582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6">
              <a:extLst>
                <a:ext uri="{FF2B5EF4-FFF2-40B4-BE49-F238E27FC236}">
                  <a16:creationId xmlns="" xmlns:a16="http://schemas.microsoft.com/office/drawing/2014/main" id="{0631D5CE-E383-3F80-08D9-16720273A45E}"/>
                </a:ext>
              </a:extLst>
            </p:cNvPr>
            <p:cNvSpPr/>
            <p:nvPr/>
          </p:nvSpPr>
          <p:spPr>
            <a:xfrm>
              <a:off x="8240267" y="2348483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h="3542029">
                  <a:moveTo>
                    <a:pt x="0" y="0"/>
                  </a:moveTo>
                  <a:lnTo>
                    <a:pt x="0" y="3541776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51">
            <a:extLst>
              <a:ext uri="{FF2B5EF4-FFF2-40B4-BE49-F238E27FC236}">
                <a16:creationId xmlns="" xmlns:a16="http://schemas.microsoft.com/office/drawing/2014/main" id="{946041B8-059D-232F-5D35-769EDE1A77D8}"/>
              </a:ext>
            </a:extLst>
          </p:cNvPr>
          <p:cNvSpPr txBox="1"/>
          <p:nvPr/>
        </p:nvSpPr>
        <p:spPr>
          <a:xfrm>
            <a:off x="6656069" y="2418333"/>
            <a:ext cx="15360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Горный</a:t>
            </a:r>
            <a:r>
              <a:rPr sz="1000" spc="-7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кластер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Сочи</a:t>
            </a:r>
            <a:r>
              <a:rPr sz="975" spc="-30" baseline="25641" dirty="0">
                <a:latin typeface="Verdana"/>
                <a:cs typeface="Verdana"/>
              </a:rPr>
              <a:t>1</a:t>
            </a:r>
            <a:endParaRPr sz="975" baseline="25641" dirty="0">
              <a:latin typeface="Verdana"/>
              <a:cs typeface="Verdana"/>
            </a:endParaRPr>
          </a:p>
        </p:txBody>
      </p:sp>
      <p:sp>
        <p:nvSpPr>
          <p:cNvPr id="36" name="object 53">
            <a:extLst>
              <a:ext uri="{FF2B5EF4-FFF2-40B4-BE49-F238E27FC236}">
                <a16:creationId xmlns="" xmlns:a16="http://schemas.microsoft.com/office/drawing/2014/main" id="{B9FF6D69-E1D7-F1D1-F1B9-58A7446B249E}"/>
              </a:ext>
            </a:extLst>
          </p:cNvPr>
          <p:cNvSpPr txBox="1"/>
          <p:nvPr/>
        </p:nvSpPr>
        <p:spPr>
          <a:xfrm>
            <a:off x="7467854" y="2740913"/>
            <a:ext cx="7016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035792"/>
                </a:solidFill>
                <a:latin typeface="Verdana"/>
                <a:cs typeface="Verdana"/>
              </a:rPr>
              <a:t>Шерегеш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7" name="object 54">
            <a:extLst>
              <a:ext uri="{FF2B5EF4-FFF2-40B4-BE49-F238E27FC236}">
                <a16:creationId xmlns="" xmlns:a16="http://schemas.microsoft.com/office/drawing/2014/main" id="{84422D79-F901-E21B-58DB-A6F5B2DC5A8E}"/>
              </a:ext>
            </a:extLst>
          </p:cNvPr>
          <p:cNvSpPr txBox="1"/>
          <p:nvPr/>
        </p:nvSpPr>
        <p:spPr>
          <a:xfrm>
            <a:off x="7742555" y="3061462"/>
            <a:ext cx="4241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Архыз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8" name="object 49">
            <a:extLst>
              <a:ext uri="{FF2B5EF4-FFF2-40B4-BE49-F238E27FC236}">
                <a16:creationId xmlns="" xmlns:a16="http://schemas.microsoft.com/office/drawing/2014/main" id="{65C19154-8D86-6006-CA4C-3DBB1B74D052}"/>
              </a:ext>
            </a:extLst>
          </p:cNvPr>
          <p:cNvSpPr txBox="1"/>
          <p:nvPr/>
        </p:nvSpPr>
        <p:spPr>
          <a:xfrm>
            <a:off x="7663306" y="3384042"/>
            <a:ext cx="5029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Донбай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9" name="object 47">
            <a:extLst>
              <a:ext uri="{FF2B5EF4-FFF2-40B4-BE49-F238E27FC236}">
                <a16:creationId xmlns="" xmlns:a16="http://schemas.microsoft.com/office/drawing/2014/main" id="{123F3A54-D999-646B-C769-111680965234}"/>
              </a:ext>
            </a:extLst>
          </p:cNvPr>
          <p:cNvSpPr txBox="1"/>
          <p:nvPr/>
        </p:nvSpPr>
        <p:spPr>
          <a:xfrm>
            <a:off x="7237476" y="3706495"/>
            <a:ext cx="9296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Бобровый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лог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0" name="object 55">
            <a:extLst>
              <a:ext uri="{FF2B5EF4-FFF2-40B4-BE49-F238E27FC236}">
                <a16:creationId xmlns="" xmlns:a16="http://schemas.microsoft.com/office/drawing/2014/main" id="{D46C9AA4-ECA4-42B4-F9FA-97B0185E740A}"/>
              </a:ext>
            </a:extLst>
          </p:cNvPr>
          <p:cNvSpPr txBox="1"/>
          <p:nvPr/>
        </p:nvSpPr>
        <p:spPr>
          <a:xfrm>
            <a:off x="7478903" y="4028948"/>
            <a:ext cx="6896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Манжерок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1" name="object 56">
            <a:extLst>
              <a:ext uri="{FF2B5EF4-FFF2-40B4-BE49-F238E27FC236}">
                <a16:creationId xmlns="" xmlns:a16="http://schemas.microsoft.com/office/drawing/2014/main" id="{F1EF2086-DB0A-9BEB-4FAE-7FF9518FF47E}"/>
              </a:ext>
            </a:extLst>
          </p:cNvPr>
          <p:cNvSpPr txBox="1"/>
          <p:nvPr/>
        </p:nvSpPr>
        <p:spPr>
          <a:xfrm>
            <a:off x="7639557" y="4351147"/>
            <a:ext cx="5289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Хибины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2" name="object 57">
            <a:extLst>
              <a:ext uri="{FF2B5EF4-FFF2-40B4-BE49-F238E27FC236}">
                <a16:creationId xmlns="" xmlns:a16="http://schemas.microsoft.com/office/drawing/2014/main" id="{5BD53D33-3F03-21E6-E15F-513A50C675EE}"/>
              </a:ext>
            </a:extLst>
          </p:cNvPr>
          <p:cNvSpPr txBox="1"/>
          <p:nvPr/>
        </p:nvSpPr>
        <p:spPr>
          <a:xfrm>
            <a:off x="7613904" y="4673600"/>
            <a:ext cx="5568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Эльбрус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3" name="object 58">
            <a:extLst>
              <a:ext uri="{FF2B5EF4-FFF2-40B4-BE49-F238E27FC236}">
                <a16:creationId xmlns="" xmlns:a16="http://schemas.microsoft.com/office/drawing/2014/main" id="{7259738C-160C-7E90-C9A9-7FF9E2C1D06D}"/>
              </a:ext>
            </a:extLst>
          </p:cNvPr>
          <p:cNvSpPr txBox="1"/>
          <p:nvPr/>
        </p:nvSpPr>
        <p:spPr>
          <a:xfrm>
            <a:off x="6724777" y="4994529"/>
            <a:ext cx="14414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Магнитогорск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Банное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4" name="object 50">
            <a:extLst>
              <a:ext uri="{FF2B5EF4-FFF2-40B4-BE49-F238E27FC236}">
                <a16:creationId xmlns="" xmlns:a16="http://schemas.microsoft.com/office/drawing/2014/main" id="{9BA0EDEF-E983-C119-E7E2-519583A238BB}"/>
              </a:ext>
            </a:extLst>
          </p:cNvPr>
          <p:cNvSpPr txBox="1"/>
          <p:nvPr/>
        </p:nvSpPr>
        <p:spPr>
          <a:xfrm>
            <a:off x="6926326" y="5316677"/>
            <a:ext cx="124206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/>
                <a:cs typeface="Verdana"/>
              </a:rPr>
              <a:t>Солнечная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долина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5" name="object 67">
            <a:extLst>
              <a:ext uri="{FF2B5EF4-FFF2-40B4-BE49-F238E27FC236}">
                <a16:creationId xmlns="" xmlns:a16="http://schemas.microsoft.com/office/drawing/2014/main" id="{530F482D-E567-90E9-3972-FDF0F48BE538}"/>
              </a:ext>
            </a:extLst>
          </p:cNvPr>
          <p:cNvSpPr txBox="1"/>
          <p:nvPr/>
        </p:nvSpPr>
        <p:spPr>
          <a:xfrm>
            <a:off x="7172197" y="5639206"/>
            <a:ext cx="14503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227455" algn="l"/>
              </a:tabLst>
            </a:pPr>
            <a:r>
              <a:rPr sz="1000" dirty="0">
                <a:latin typeface="Verdana"/>
                <a:cs typeface="Verdana"/>
              </a:rPr>
              <a:t>Горный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воздух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25" dirty="0">
                <a:latin typeface="Verdana"/>
                <a:cs typeface="Verdana"/>
              </a:rPr>
              <a:t>0,1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6" name="object 66">
            <a:extLst>
              <a:ext uri="{FF2B5EF4-FFF2-40B4-BE49-F238E27FC236}">
                <a16:creationId xmlns="" xmlns:a16="http://schemas.microsoft.com/office/drawing/2014/main" id="{0F02B71A-2B6E-9956-BB37-CD29D3874181}"/>
              </a:ext>
            </a:extLst>
          </p:cNvPr>
          <p:cNvSpPr txBox="1"/>
          <p:nvPr/>
        </p:nvSpPr>
        <p:spPr>
          <a:xfrm>
            <a:off x="8668257" y="5316677"/>
            <a:ext cx="2222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latin typeface="Verdana"/>
                <a:cs typeface="Verdana"/>
              </a:rPr>
              <a:t>0,2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7" name="object 65">
            <a:extLst>
              <a:ext uri="{FF2B5EF4-FFF2-40B4-BE49-F238E27FC236}">
                <a16:creationId xmlns="" xmlns:a16="http://schemas.microsoft.com/office/drawing/2014/main" id="{CB3589D6-85C9-AC47-CAF1-69AD0E09B823}"/>
              </a:ext>
            </a:extLst>
          </p:cNvPr>
          <p:cNvSpPr txBox="1"/>
          <p:nvPr/>
        </p:nvSpPr>
        <p:spPr>
          <a:xfrm>
            <a:off x="8668257" y="4994529"/>
            <a:ext cx="2222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="" xmlns:a16="http://schemas.microsoft.com/office/drawing/2014/main" id="{0AA3934A-0A4A-2A24-1469-5BD443EF08FA}"/>
              </a:ext>
            </a:extLst>
          </p:cNvPr>
          <p:cNvSpPr txBox="1"/>
          <p:nvPr/>
        </p:nvSpPr>
        <p:spPr>
          <a:xfrm>
            <a:off x="8763634" y="4351147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="" xmlns:a16="http://schemas.microsoft.com/office/drawing/2014/main" id="{0638876E-CA20-04C7-B82A-656F3E96C70E}"/>
              </a:ext>
            </a:extLst>
          </p:cNvPr>
          <p:cNvSpPr txBox="1"/>
          <p:nvPr/>
        </p:nvSpPr>
        <p:spPr>
          <a:xfrm>
            <a:off x="8855454" y="4027361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0" name="object 48">
            <a:extLst>
              <a:ext uri="{FF2B5EF4-FFF2-40B4-BE49-F238E27FC236}">
                <a16:creationId xmlns="" xmlns:a16="http://schemas.microsoft.com/office/drawing/2014/main" id="{5210A8C7-98A5-0CB6-D0E2-6ED7FFE77E5F}"/>
              </a:ext>
            </a:extLst>
          </p:cNvPr>
          <p:cNvSpPr txBox="1"/>
          <p:nvPr/>
        </p:nvSpPr>
        <p:spPr>
          <a:xfrm>
            <a:off x="8925425" y="3721639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1" name="object 65">
            <a:extLst>
              <a:ext uri="{FF2B5EF4-FFF2-40B4-BE49-F238E27FC236}">
                <a16:creationId xmlns="" xmlns:a16="http://schemas.microsoft.com/office/drawing/2014/main" id="{E7ADAFD8-4688-2647-72F6-D8839FCD6B6C}"/>
              </a:ext>
            </a:extLst>
          </p:cNvPr>
          <p:cNvSpPr txBox="1"/>
          <p:nvPr/>
        </p:nvSpPr>
        <p:spPr>
          <a:xfrm>
            <a:off x="8763634" y="4684934"/>
            <a:ext cx="2222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2" name="object 48">
            <a:extLst>
              <a:ext uri="{FF2B5EF4-FFF2-40B4-BE49-F238E27FC236}">
                <a16:creationId xmlns="" xmlns:a16="http://schemas.microsoft.com/office/drawing/2014/main" id="{81A01F1F-631E-D233-6031-C9E8826E4C30}"/>
              </a:ext>
            </a:extLst>
          </p:cNvPr>
          <p:cNvSpPr txBox="1"/>
          <p:nvPr/>
        </p:nvSpPr>
        <p:spPr>
          <a:xfrm>
            <a:off x="8966700" y="3406885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3" name="object 48">
            <a:extLst>
              <a:ext uri="{FF2B5EF4-FFF2-40B4-BE49-F238E27FC236}">
                <a16:creationId xmlns="" xmlns:a16="http://schemas.microsoft.com/office/drawing/2014/main" id="{C8338C5E-AB64-61DF-A8B3-788BE3156FB7}"/>
              </a:ext>
            </a:extLst>
          </p:cNvPr>
          <p:cNvSpPr txBox="1"/>
          <p:nvPr/>
        </p:nvSpPr>
        <p:spPr>
          <a:xfrm>
            <a:off x="9256469" y="3069079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0,</a:t>
            </a:r>
            <a:r>
              <a:rPr lang="ru-RU" sz="1000" spc="-25" dirty="0">
                <a:latin typeface="Verdana"/>
                <a:cs typeface="Verdana"/>
              </a:rPr>
              <a:t>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="" xmlns:a16="http://schemas.microsoft.com/office/drawing/2014/main" id="{DA32880B-35BC-BBEB-09D9-D2D38E3FF1FA}"/>
              </a:ext>
            </a:extLst>
          </p:cNvPr>
          <p:cNvSpPr txBox="1"/>
          <p:nvPr/>
        </p:nvSpPr>
        <p:spPr>
          <a:xfrm>
            <a:off x="10436730" y="2740913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000" spc="-25" dirty="0">
                <a:latin typeface="Verdana"/>
                <a:cs typeface="Verdana"/>
              </a:rPr>
              <a:t>1</a:t>
            </a:r>
            <a:r>
              <a:rPr sz="1000" spc="-25" dirty="0">
                <a:latin typeface="Verdana"/>
                <a:cs typeface="Verdana"/>
              </a:rPr>
              <a:t>,3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5" name="object 48">
            <a:extLst>
              <a:ext uri="{FF2B5EF4-FFF2-40B4-BE49-F238E27FC236}">
                <a16:creationId xmlns="" xmlns:a16="http://schemas.microsoft.com/office/drawing/2014/main" id="{137507FD-6E6C-507B-EA65-B900C0382FDD}"/>
              </a:ext>
            </a:extLst>
          </p:cNvPr>
          <p:cNvSpPr txBox="1"/>
          <p:nvPr/>
        </p:nvSpPr>
        <p:spPr>
          <a:xfrm>
            <a:off x="11417298" y="2438267"/>
            <a:ext cx="2222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000" spc="-25" dirty="0">
                <a:latin typeface="Verdana"/>
                <a:cs typeface="Verdana"/>
              </a:rPr>
              <a:t>1</a:t>
            </a:r>
            <a:r>
              <a:rPr sz="1000" spc="-25" dirty="0">
                <a:latin typeface="Verdana"/>
                <a:cs typeface="Verdana"/>
              </a:rPr>
              <a:t>,</a:t>
            </a:r>
            <a:r>
              <a:rPr lang="ru-RU" sz="1000" spc="-25" dirty="0">
                <a:latin typeface="Verdana"/>
                <a:cs typeface="Verdana"/>
              </a:rPr>
              <a:t>6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854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16" y="2390584"/>
            <a:ext cx="5475605" cy="3788410"/>
          </a:xfrm>
          <a:custGeom>
            <a:avLst/>
            <a:gdLst/>
            <a:ahLst/>
            <a:cxnLst/>
            <a:rect l="l" t="t" r="r" b="b"/>
            <a:pathLst>
              <a:path w="5475605" h="3788410">
                <a:moveTo>
                  <a:pt x="5475350" y="0"/>
                </a:moveTo>
                <a:lnTo>
                  <a:pt x="0" y="0"/>
                </a:lnTo>
                <a:lnTo>
                  <a:pt x="0" y="3788409"/>
                </a:lnTo>
                <a:lnTo>
                  <a:pt x="5475350" y="3788409"/>
                </a:lnTo>
                <a:lnTo>
                  <a:pt x="5475350" y="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272" y="2419730"/>
            <a:ext cx="5452745" cy="3788410"/>
          </a:xfrm>
          <a:custGeom>
            <a:avLst/>
            <a:gdLst/>
            <a:ahLst/>
            <a:cxnLst/>
            <a:rect l="l" t="t" r="r" b="b"/>
            <a:pathLst>
              <a:path w="5452745" h="3788410">
                <a:moveTo>
                  <a:pt x="5452618" y="0"/>
                </a:moveTo>
                <a:lnTo>
                  <a:pt x="0" y="0"/>
                </a:lnTo>
                <a:lnTo>
                  <a:pt x="0" y="3788410"/>
                </a:lnTo>
                <a:lnTo>
                  <a:pt x="5452618" y="3788410"/>
                </a:lnTo>
                <a:lnTo>
                  <a:pt x="5452618" y="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453949" y="2892932"/>
            <a:ext cx="4533265" cy="2215515"/>
            <a:chOff x="6453949" y="2892932"/>
            <a:chExt cx="4533265" cy="2215515"/>
          </a:xfrm>
        </p:grpSpPr>
        <p:sp>
          <p:nvSpPr>
            <p:cNvPr id="5" name="object 5"/>
            <p:cNvSpPr/>
            <p:nvPr/>
          </p:nvSpPr>
          <p:spPr>
            <a:xfrm>
              <a:off x="7329042" y="2892932"/>
              <a:ext cx="3219450" cy="2215515"/>
            </a:xfrm>
            <a:custGeom>
              <a:avLst/>
              <a:gdLst/>
              <a:ahLst/>
              <a:cxnLst/>
              <a:rect l="l" t="t" r="r" b="b"/>
              <a:pathLst>
                <a:path w="3219450" h="2215515">
                  <a:moveTo>
                    <a:pt x="3219450" y="0"/>
                  </a:moveTo>
                  <a:lnTo>
                    <a:pt x="0" y="328675"/>
                  </a:lnTo>
                  <a:lnTo>
                    <a:pt x="22098" y="1969769"/>
                  </a:lnTo>
                  <a:lnTo>
                    <a:pt x="3219450" y="2215134"/>
                  </a:lnTo>
                  <a:lnTo>
                    <a:pt x="3219450" y="0"/>
                  </a:lnTo>
                  <a:close/>
                </a:path>
              </a:pathLst>
            </a:custGeom>
            <a:solidFill>
              <a:srgbClr val="5ED9A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3594" y="3559174"/>
              <a:ext cx="1010285" cy="1009650"/>
            </a:xfrm>
            <a:custGeom>
              <a:avLst/>
              <a:gdLst/>
              <a:ahLst/>
              <a:cxnLst/>
              <a:rect l="l" t="t" r="r" b="b"/>
              <a:pathLst>
                <a:path w="1010284" h="1009650">
                  <a:moveTo>
                    <a:pt x="505205" y="0"/>
                  </a:moveTo>
                  <a:lnTo>
                    <a:pt x="456551" y="2311"/>
                  </a:lnTo>
                  <a:lnTo>
                    <a:pt x="409204" y="9104"/>
                  </a:lnTo>
                  <a:lnTo>
                    <a:pt x="363378" y="20167"/>
                  </a:lnTo>
                  <a:lnTo>
                    <a:pt x="319284" y="35288"/>
                  </a:lnTo>
                  <a:lnTo>
                    <a:pt x="277134" y="54255"/>
                  </a:lnTo>
                  <a:lnTo>
                    <a:pt x="237139" y="76857"/>
                  </a:lnTo>
                  <a:lnTo>
                    <a:pt x="199511" y="102882"/>
                  </a:lnTo>
                  <a:lnTo>
                    <a:pt x="164462" y="132119"/>
                  </a:lnTo>
                  <a:lnTo>
                    <a:pt x="132203" y="164355"/>
                  </a:lnTo>
                  <a:lnTo>
                    <a:pt x="102947" y="199379"/>
                  </a:lnTo>
                  <a:lnTo>
                    <a:pt x="76905" y="236979"/>
                  </a:lnTo>
                  <a:lnTo>
                    <a:pt x="54288" y="276944"/>
                  </a:lnTo>
                  <a:lnTo>
                    <a:pt x="35309" y="319061"/>
                  </a:lnTo>
                  <a:lnTo>
                    <a:pt x="20178" y="363120"/>
                  </a:lnTo>
                  <a:lnTo>
                    <a:pt x="9109" y="408908"/>
                  </a:lnTo>
                  <a:lnTo>
                    <a:pt x="2312" y="456213"/>
                  </a:lnTo>
                  <a:lnTo>
                    <a:pt x="0" y="504825"/>
                  </a:lnTo>
                  <a:lnTo>
                    <a:pt x="2312" y="553436"/>
                  </a:lnTo>
                  <a:lnTo>
                    <a:pt x="9109" y="600741"/>
                  </a:lnTo>
                  <a:lnTo>
                    <a:pt x="20178" y="646529"/>
                  </a:lnTo>
                  <a:lnTo>
                    <a:pt x="35309" y="690588"/>
                  </a:lnTo>
                  <a:lnTo>
                    <a:pt x="54288" y="732705"/>
                  </a:lnTo>
                  <a:lnTo>
                    <a:pt x="76905" y="772670"/>
                  </a:lnTo>
                  <a:lnTo>
                    <a:pt x="102947" y="810270"/>
                  </a:lnTo>
                  <a:lnTo>
                    <a:pt x="132203" y="845294"/>
                  </a:lnTo>
                  <a:lnTo>
                    <a:pt x="164462" y="877530"/>
                  </a:lnTo>
                  <a:lnTo>
                    <a:pt x="199511" y="906767"/>
                  </a:lnTo>
                  <a:lnTo>
                    <a:pt x="237139" y="932792"/>
                  </a:lnTo>
                  <a:lnTo>
                    <a:pt x="277134" y="955394"/>
                  </a:lnTo>
                  <a:lnTo>
                    <a:pt x="319284" y="974361"/>
                  </a:lnTo>
                  <a:lnTo>
                    <a:pt x="363378" y="989482"/>
                  </a:lnTo>
                  <a:lnTo>
                    <a:pt x="409204" y="1000545"/>
                  </a:lnTo>
                  <a:lnTo>
                    <a:pt x="456551" y="1007338"/>
                  </a:lnTo>
                  <a:lnTo>
                    <a:pt x="505205" y="1009650"/>
                  </a:lnTo>
                  <a:lnTo>
                    <a:pt x="553839" y="1007338"/>
                  </a:lnTo>
                  <a:lnTo>
                    <a:pt x="601167" y="1000545"/>
                  </a:lnTo>
                  <a:lnTo>
                    <a:pt x="646977" y="989482"/>
                  </a:lnTo>
                  <a:lnTo>
                    <a:pt x="691057" y="974361"/>
                  </a:lnTo>
                  <a:lnTo>
                    <a:pt x="733195" y="955394"/>
                  </a:lnTo>
                  <a:lnTo>
                    <a:pt x="773180" y="932792"/>
                  </a:lnTo>
                  <a:lnTo>
                    <a:pt x="810799" y="906767"/>
                  </a:lnTo>
                  <a:lnTo>
                    <a:pt x="845841" y="877530"/>
                  </a:lnTo>
                  <a:lnTo>
                    <a:pt x="878094" y="845294"/>
                  </a:lnTo>
                  <a:lnTo>
                    <a:pt x="907346" y="810270"/>
                  </a:lnTo>
                  <a:lnTo>
                    <a:pt x="933385" y="772670"/>
                  </a:lnTo>
                  <a:lnTo>
                    <a:pt x="955999" y="732705"/>
                  </a:lnTo>
                  <a:lnTo>
                    <a:pt x="974977" y="690588"/>
                  </a:lnTo>
                  <a:lnTo>
                    <a:pt x="990106" y="646529"/>
                  </a:lnTo>
                  <a:lnTo>
                    <a:pt x="1001175" y="600741"/>
                  </a:lnTo>
                  <a:lnTo>
                    <a:pt x="1007972" y="553436"/>
                  </a:lnTo>
                  <a:lnTo>
                    <a:pt x="1010284" y="504825"/>
                  </a:lnTo>
                  <a:lnTo>
                    <a:pt x="1007972" y="456213"/>
                  </a:lnTo>
                  <a:lnTo>
                    <a:pt x="1001175" y="408908"/>
                  </a:lnTo>
                  <a:lnTo>
                    <a:pt x="990106" y="363120"/>
                  </a:lnTo>
                  <a:lnTo>
                    <a:pt x="974977" y="319061"/>
                  </a:lnTo>
                  <a:lnTo>
                    <a:pt x="955999" y="276944"/>
                  </a:lnTo>
                  <a:lnTo>
                    <a:pt x="933385" y="236979"/>
                  </a:lnTo>
                  <a:lnTo>
                    <a:pt x="907346" y="199379"/>
                  </a:lnTo>
                  <a:lnTo>
                    <a:pt x="878094" y="164355"/>
                  </a:lnTo>
                  <a:lnTo>
                    <a:pt x="845841" y="132119"/>
                  </a:lnTo>
                  <a:lnTo>
                    <a:pt x="810799" y="102882"/>
                  </a:lnTo>
                  <a:lnTo>
                    <a:pt x="773180" y="76857"/>
                  </a:lnTo>
                  <a:lnTo>
                    <a:pt x="733195" y="54255"/>
                  </a:lnTo>
                  <a:lnTo>
                    <a:pt x="691057" y="35288"/>
                  </a:lnTo>
                  <a:lnTo>
                    <a:pt x="646977" y="20167"/>
                  </a:lnTo>
                  <a:lnTo>
                    <a:pt x="601167" y="9104"/>
                  </a:lnTo>
                  <a:lnTo>
                    <a:pt x="553839" y="2311"/>
                  </a:lnTo>
                  <a:lnTo>
                    <a:pt x="505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73594" y="3559174"/>
              <a:ext cx="1010285" cy="1009650"/>
            </a:xfrm>
            <a:custGeom>
              <a:avLst/>
              <a:gdLst/>
              <a:ahLst/>
              <a:cxnLst/>
              <a:rect l="l" t="t" r="r" b="b"/>
              <a:pathLst>
                <a:path w="1010284" h="1009650">
                  <a:moveTo>
                    <a:pt x="0" y="504825"/>
                  </a:moveTo>
                  <a:lnTo>
                    <a:pt x="2312" y="456213"/>
                  </a:lnTo>
                  <a:lnTo>
                    <a:pt x="9109" y="408908"/>
                  </a:lnTo>
                  <a:lnTo>
                    <a:pt x="20178" y="363120"/>
                  </a:lnTo>
                  <a:lnTo>
                    <a:pt x="35309" y="319061"/>
                  </a:lnTo>
                  <a:lnTo>
                    <a:pt x="54288" y="276944"/>
                  </a:lnTo>
                  <a:lnTo>
                    <a:pt x="76905" y="236979"/>
                  </a:lnTo>
                  <a:lnTo>
                    <a:pt x="102947" y="199379"/>
                  </a:lnTo>
                  <a:lnTo>
                    <a:pt x="132203" y="164355"/>
                  </a:lnTo>
                  <a:lnTo>
                    <a:pt x="164462" y="132119"/>
                  </a:lnTo>
                  <a:lnTo>
                    <a:pt x="199511" y="102882"/>
                  </a:lnTo>
                  <a:lnTo>
                    <a:pt x="237139" y="76857"/>
                  </a:lnTo>
                  <a:lnTo>
                    <a:pt x="277134" y="54255"/>
                  </a:lnTo>
                  <a:lnTo>
                    <a:pt x="319284" y="35288"/>
                  </a:lnTo>
                  <a:lnTo>
                    <a:pt x="363378" y="20167"/>
                  </a:lnTo>
                  <a:lnTo>
                    <a:pt x="409204" y="9104"/>
                  </a:lnTo>
                  <a:lnTo>
                    <a:pt x="456551" y="2311"/>
                  </a:lnTo>
                  <a:lnTo>
                    <a:pt x="505205" y="0"/>
                  </a:lnTo>
                  <a:lnTo>
                    <a:pt x="553839" y="2311"/>
                  </a:lnTo>
                  <a:lnTo>
                    <a:pt x="601167" y="9104"/>
                  </a:lnTo>
                  <a:lnTo>
                    <a:pt x="646977" y="20167"/>
                  </a:lnTo>
                  <a:lnTo>
                    <a:pt x="691057" y="35288"/>
                  </a:lnTo>
                  <a:lnTo>
                    <a:pt x="733195" y="54255"/>
                  </a:lnTo>
                  <a:lnTo>
                    <a:pt x="773180" y="76857"/>
                  </a:lnTo>
                  <a:lnTo>
                    <a:pt x="810799" y="102882"/>
                  </a:lnTo>
                  <a:lnTo>
                    <a:pt x="845841" y="132119"/>
                  </a:lnTo>
                  <a:lnTo>
                    <a:pt x="878094" y="164355"/>
                  </a:lnTo>
                  <a:lnTo>
                    <a:pt x="907346" y="199379"/>
                  </a:lnTo>
                  <a:lnTo>
                    <a:pt x="933385" y="236979"/>
                  </a:lnTo>
                  <a:lnTo>
                    <a:pt x="955999" y="276944"/>
                  </a:lnTo>
                  <a:lnTo>
                    <a:pt x="974977" y="319061"/>
                  </a:lnTo>
                  <a:lnTo>
                    <a:pt x="990106" y="363120"/>
                  </a:lnTo>
                  <a:lnTo>
                    <a:pt x="1001175" y="408908"/>
                  </a:lnTo>
                  <a:lnTo>
                    <a:pt x="1007972" y="456213"/>
                  </a:lnTo>
                  <a:lnTo>
                    <a:pt x="1010284" y="504825"/>
                  </a:lnTo>
                  <a:lnTo>
                    <a:pt x="1007972" y="553436"/>
                  </a:lnTo>
                  <a:lnTo>
                    <a:pt x="1001175" y="600741"/>
                  </a:lnTo>
                  <a:lnTo>
                    <a:pt x="990106" y="646529"/>
                  </a:lnTo>
                  <a:lnTo>
                    <a:pt x="974977" y="690588"/>
                  </a:lnTo>
                  <a:lnTo>
                    <a:pt x="955999" y="732705"/>
                  </a:lnTo>
                  <a:lnTo>
                    <a:pt x="933385" y="772670"/>
                  </a:lnTo>
                  <a:lnTo>
                    <a:pt x="907346" y="810270"/>
                  </a:lnTo>
                  <a:lnTo>
                    <a:pt x="878094" y="845294"/>
                  </a:lnTo>
                  <a:lnTo>
                    <a:pt x="845841" y="877530"/>
                  </a:lnTo>
                  <a:lnTo>
                    <a:pt x="810799" y="906767"/>
                  </a:lnTo>
                  <a:lnTo>
                    <a:pt x="773180" y="932792"/>
                  </a:lnTo>
                  <a:lnTo>
                    <a:pt x="733195" y="955394"/>
                  </a:lnTo>
                  <a:lnTo>
                    <a:pt x="691057" y="974361"/>
                  </a:lnTo>
                  <a:lnTo>
                    <a:pt x="646977" y="989482"/>
                  </a:lnTo>
                  <a:lnTo>
                    <a:pt x="601167" y="1000545"/>
                  </a:lnTo>
                  <a:lnTo>
                    <a:pt x="553839" y="1007338"/>
                  </a:lnTo>
                  <a:lnTo>
                    <a:pt x="505205" y="1009650"/>
                  </a:lnTo>
                  <a:lnTo>
                    <a:pt x="456551" y="1007338"/>
                  </a:lnTo>
                  <a:lnTo>
                    <a:pt x="409204" y="1000545"/>
                  </a:lnTo>
                  <a:lnTo>
                    <a:pt x="363378" y="989482"/>
                  </a:lnTo>
                  <a:lnTo>
                    <a:pt x="319284" y="974361"/>
                  </a:lnTo>
                  <a:lnTo>
                    <a:pt x="277134" y="955394"/>
                  </a:lnTo>
                  <a:lnTo>
                    <a:pt x="237139" y="932792"/>
                  </a:lnTo>
                  <a:lnTo>
                    <a:pt x="199511" y="906767"/>
                  </a:lnTo>
                  <a:lnTo>
                    <a:pt x="164462" y="877530"/>
                  </a:lnTo>
                  <a:lnTo>
                    <a:pt x="132203" y="845294"/>
                  </a:lnTo>
                  <a:lnTo>
                    <a:pt x="102947" y="810270"/>
                  </a:lnTo>
                  <a:lnTo>
                    <a:pt x="76905" y="772670"/>
                  </a:lnTo>
                  <a:lnTo>
                    <a:pt x="54288" y="732705"/>
                  </a:lnTo>
                  <a:lnTo>
                    <a:pt x="35309" y="690588"/>
                  </a:lnTo>
                  <a:lnTo>
                    <a:pt x="20178" y="646529"/>
                  </a:lnTo>
                  <a:lnTo>
                    <a:pt x="9109" y="600741"/>
                  </a:lnTo>
                  <a:lnTo>
                    <a:pt x="2312" y="553436"/>
                  </a:lnTo>
                  <a:lnTo>
                    <a:pt x="0" y="5048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68104" y="3238499"/>
              <a:ext cx="1514475" cy="1514475"/>
            </a:xfrm>
            <a:custGeom>
              <a:avLst/>
              <a:gdLst/>
              <a:ahLst/>
              <a:cxnLst/>
              <a:rect l="l" t="t" r="r" b="b"/>
              <a:pathLst>
                <a:path w="1514475" h="1514475">
                  <a:moveTo>
                    <a:pt x="757047" y="0"/>
                  </a:moveTo>
                  <a:lnTo>
                    <a:pt x="709158" y="1490"/>
                  </a:lnTo>
                  <a:lnTo>
                    <a:pt x="662063" y="5901"/>
                  </a:lnTo>
                  <a:lnTo>
                    <a:pt x="615850" y="13144"/>
                  </a:lnTo>
                  <a:lnTo>
                    <a:pt x="570607" y="23130"/>
                  </a:lnTo>
                  <a:lnTo>
                    <a:pt x="526423" y="35772"/>
                  </a:lnTo>
                  <a:lnTo>
                    <a:pt x="483386" y="50979"/>
                  </a:lnTo>
                  <a:lnTo>
                    <a:pt x="441585" y="68663"/>
                  </a:lnTo>
                  <a:lnTo>
                    <a:pt x="401108" y="88736"/>
                  </a:lnTo>
                  <a:lnTo>
                    <a:pt x="362045" y="111109"/>
                  </a:lnTo>
                  <a:lnTo>
                    <a:pt x="324483" y="135692"/>
                  </a:lnTo>
                  <a:lnTo>
                    <a:pt x="288512" y="162398"/>
                  </a:lnTo>
                  <a:lnTo>
                    <a:pt x="254219" y="191137"/>
                  </a:lnTo>
                  <a:lnTo>
                    <a:pt x="221694" y="221821"/>
                  </a:lnTo>
                  <a:lnTo>
                    <a:pt x="191025" y="254361"/>
                  </a:lnTo>
                  <a:lnTo>
                    <a:pt x="162300" y="288668"/>
                  </a:lnTo>
                  <a:lnTo>
                    <a:pt x="135608" y="324653"/>
                  </a:lnTo>
                  <a:lnTo>
                    <a:pt x="111038" y="362229"/>
                  </a:lnTo>
                  <a:lnTo>
                    <a:pt x="88679" y="401305"/>
                  </a:lnTo>
                  <a:lnTo>
                    <a:pt x="68618" y="441793"/>
                  </a:lnTo>
                  <a:lnTo>
                    <a:pt x="50944" y="483605"/>
                  </a:lnTo>
                  <a:lnTo>
                    <a:pt x="35747" y="526652"/>
                  </a:lnTo>
                  <a:lnTo>
                    <a:pt x="23114" y="570845"/>
                  </a:lnTo>
                  <a:lnTo>
                    <a:pt x="13134" y="616095"/>
                  </a:lnTo>
                  <a:lnTo>
                    <a:pt x="5896" y="662313"/>
                  </a:lnTo>
                  <a:lnTo>
                    <a:pt x="1488" y="709411"/>
                  </a:lnTo>
                  <a:lnTo>
                    <a:pt x="0" y="757301"/>
                  </a:lnTo>
                  <a:lnTo>
                    <a:pt x="1488" y="805189"/>
                  </a:lnTo>
                  <a:lnTo>
                    <a:pt x="5896" y="852286"/>
                  </a:lnTo>
                  <a:lnTo>
                    <a:pt x="13134" y="898502"/>
                  </a:lnTo>
                  <a:lnTo>
                    <a:pt x="23114" y="943748"/>
                  </a:lnTo>
                  <a:lnTo>
                    <a:pt x="35747" y="987937"/>
                  </a:lnTo>
                  <a:lnTo>
                    <a:pt x="50944" y="1030979"/>
                  </a:lnTo>
                  <a:lnTo>
                    <a:pt x="68618" y="1072785"/>
                  </a:lnTo>
                  <a:lnTo>
                    <a:pt x="88679" y="1113267"/>
                  </a:lnTo>
                  <a:lnTo>
                    <a:pt x="111038" y="1152337"/>
                  </a:lnTo>
                  <a:lnTo>
                    <a:pt x="135608" y="1189906"/>
                  </a:lnTo>
                  <a:lnTo>
                    <a:pt x="162300" y="1225884"/>
                  </a:lnTo>
                  <a:lnTo>
                    <a:pt x="191025" y="1260184"/>
                  </a:lnTo>
                  <a:lnTo>
                    <a:pt x="221694" y="1292717"/>
                  </a:lnTo>
                  <a:lnTo>
                    <a:pt x="254219" y="1323393"/>
                  </a:lnTo>
                  <a:lnTo>
                    <a:pt x="288512" y="1352125"/>
                  </a:lnTo>
                  <a:lnTo>
                    <a:pt x="324483" y="1378824"/>
                  </a:lnTo>
                  <a:lnTo>
                    <a:pt x="362045" y="1403401"/>
                  </a:lnTo>
                  <a:lnTo>
                    <a:pt x="401108" y="1425767"/>
                  </a:lnTo>
                  <a:lnTo>
                    <a:pt x="441585" y="1445833"/>
                  </a:lnTo>
                  <a:lnTo>
                    <a:pt x="483386" y="1463512"/>
                  </a:lnTo>
                  <a:lnTo>
                    <a:pt x="526423" y="1478715"/>
                  </a:lnTo>
                  <a:lnTo>
                    <a:pt x="570607" y="1491352"/>
                  </a:lnTo>
                  <a:lnTo>
                    <a:pt x="615850" y="1501335"/>
                  </a:lnTo>
                  <a:lnTo>
                    <a:pt x="662063" y="1508576"/>
                  </a:lnTo>
                  <a:lnTo>
                    <a:pt x="709158" y="1512985"/>
                  </a:lnTo>
                  <a:lnTo>
                    <a:pt x="757047" y="1514475"/>
                  </a:lnTo>
                  <a:lnTo>
                    <a:pt x="804920" y="1512985"/>
                  </a:lnTo>
                  <a:lnTo>
                    <a:pt x="852002" y="1508576"/>
                  </a:lnTo>
                  <a:lnTo>
                    <a:pt x="898204" y="1501335"/>
                  </a:lnTo>
                  <a:lnTo>
                    <a:pt x="943436" y="1491352"/>
                  </a:lnTo>
                  <a:lnTo>
                    <a:pt x="987610" y="1478715"/>
                  </a:lnTo>
                  <a:lnTo>
                    <a:pt x="1030638" y="1463512"/>
                  </a:lnTo>
                  <a:lnTo>
                    <a:pt x="1072431" y="1445833"/>
                  </a:lnTo>
                  <a:lnTo>
                    <a:pt x="1112900" y="1425767"/>
                  </a:lnTo>
                  <a:lnTo>
                    <a:pt x="1151957" y="1403401"/>
                  </a:lnTo>
                  <a:lnTo>
                    <a:pt x="1189512" y="1378824"/>
                  </a:lnTo>
                  <a:lnTo>
                    <a:pt x="1225479" y="1352125"/>
                  </a:lnTo>
                  <a:lnTo>
                    <a:pt x="1259767" y="1323393"/>
                  </a:lnTo>
                  <a:lnTo>
                    <a:pt x="1292288" y="1292717"/>
                  </a:lnTo>
                  <a:lnTo>
                    <a:pt x="1322954" y="1260184"/>
                  </a:lnTo>
                  <a:lnTo>
                    <a:pt x="1351676" y="1225884"/>
                  </a:lnTo>
                  <a:lnTo>
                    <a:pt x="1378365" y="1189906"/>
                  </a:lnTo>
                  <a:lnTo>
                    <a:pt x="1402933" y="1152337"/>
                  </a:lnTo>
                  <a:lnTo>
                    <a:pt x="1425291" y="1113267"/>
                  </a:lnTo>
                  <a:lnTo>
                    <a:pt x="1445351" y="1072785"/>
                  </a:lnTo>
                  <a:lnTo>
                    <a:pt x="1463023" y="1030979"/>
                  </a:lnTo>
                  <a:lnTo>
                    <a:pt x="1478220" y="987937"/>
                  </a:lnTo>
                  <a:lnTo>
                    <a:pt x="1490852" y="943748"/>
                  </a:lnTo>
                  <a:lnTo>
                    <a:pt x="1500832" y="898502"/>
                  </a:lnTo>
                  <a:lnTo>
                    <a:pt x="1508070" y="852286"/>
                  </a:lnTo>
                  <a:lnTo>
                    <a:pt x="1512478" y="805189"/>
                  </a:lnTo>
                  <a:lnTo>
                    <a:pt x="1513967" y="757301"/>
                  </a:lnTo>
                  <a:lnTo>
                    <a:pt x="1512478" y="709411"/>
                  </a:lnTo>
                  <a:lnTo>
                    <a:pt x="1508070" y="662313"/>
                  </a:lnTo>
                  <a:lnTo>
                    <a:pt x="1500832" y="616095"/>
                  </a:lnTo>
                  <a:lnTo>
                    <a:pt x="1490852" y="570845"/>
                  </a:lnTo>
                  <a:lnTo>
                    <a:pt x="1478220" y="526652"/>
                  </a:lnTo>
                  <a:lnTo>
                    <a:pt x="1463023" y="483605"/>
                  </a:lnTo>
                  <a:lnTo>
                    <a:pt x="1445351" y="441793"/>
                  </a:lnTo>
                  <a:lnTo>
                    <a:pt x="1425291" y="401305"/>
                  </a:lnTo>
                  <a:lnTo>
                    <a:pt x="1402933" y="362229"/>
                  </a:lnTo>
                  <a:lnTo>
                    <a:pt x="1378365" y="324653"/>
                  </a:lnTo>
                  <a:lnTo>
                    <a:pt x="1351676" y="288668"/>
                  </a:lnTo>
                  <a:lnTo>
                    <a:pt x="1322954" y="254361"/>
                  </a:lnTo>
                  <a:lnTo>
                    <a:pt x="1292288" y="221821"/>
                  </a:lnTo>
                  <a:lnTo>
                    <a:pt x="1259767" y="191137"/>
                  </a:lnTo>
                  <a:lnTo>
                    <a:pt x="1225479" y="162398"/>
                  </a:lnTo>
                  <a:lnTo>
                    <a:pt x="1189512" y="135692"/>
                  </a:lnTo>
                  <a:lnTo>
                    <a:pt x="1151957" y="111109"/>
                  </a:lnTo>
                  <a:lnTo>
                    <a:pt x="1112900" y="88736"/>
                  </a:lnTo>
                  <a:lnTo>
                    <a:pt x="1072431" y="68663"/>
                  </a:lnTo>
                  <a:lnTo>
                    <a:pt x="1030638" y="50979"/>
                  </a:lnTo>
                  <a:lnTo>
                    <a:pt x="987610" y="35772"/>
                  </a:lnTo>
                  <a:lnTo>
                    <a:pt x="943436" y="23130"/>
                  </a:lnTo>
                  <a:lnTo>
                    <a:pt x="898204" y="13144"/>
                  </a:lnTo>
                  <a:lnTo>
                    <a:pt x="852002" y="5901"/>
                  </a:lnTo>
                  <a:lnTo>
                    <a:pt x="804920" y="1490"/>
                  </a:lnTo>
                  <a:lnTo>
                    <a:pt x="757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68104" y="3238499"/>
              <a:ext cx="1514475" cy="1514475"/>
            </a:xfrm>
            <a:custGeom>
              <a:avLst/>
              <a:gdLst/>
              <a:ahLst/>
              <a:cxnLst/>
              <a:rect l="l" t="t" r="r" b="b"/>
              <a:pathLst>
                <a:path w="1514475" h="1514475">
                  <a:moveTo>
                    <a:pt x="0" y="757301"/>
                  </a:moveTo>
                  <a:lnTo>
                    <a:pt x="1488" y="709411"/>
                  </a:lnTo>
                  <a:lnTo>
                    <a:pt x="5896" y="662313"/>
                  </a:lnTo>
                  <a:lnTo>
                    <a:pt x="13134" y="616095"/>
                  </a:lnTo>
                  <a:lnTo>
                    <a:pt x="23114" y="570845"/>
                  </a:lnTo>
                  <a:lnTo>
                    <a:pt x="35747" y="526652"/>
                  </a:lnTo>
                  <a:lnTo>
                    <a:pt x="50944" y="483605"/>
                  </a:lnTo>
                  <a:lnTo>
                    <a:pt x="68618" y="441793"/>
                  </a:lnTo>
                  <a:lnTo>
                    <a:pt x="88679" y="401305"/>
                  </a:lnTo>
                  <a:lnTo>
                    <a:pt x="111038" y="362229"/>
                  </a:lnTo>
                  <a:lnTo>
                    <a:pt x="135608" y="324653"/>
                  </a:lnTo>
                  <a:lnTo>
                    <a:pt x="162300" y="288668"/>
                  </a:lnTo>
                  <a:lnTo>
                    <a:pt x="191025" y="254361"/>
                  </a:lnTo>
                  <a:lnTo>
                    <a:pt x="221694" y="221821"/>
                  </a:lnTo>
                  <a:lnTo>
                    <a:pt x="254219" y="191137"/>
                  </a:lnTo>
                  <a:lnTo>
                    <a:pt x="288512" y="162398"/>
                  </a:lnTo>
                  <a:lnTo>
                    <a:pt x="324483" y="135692"/>
                  </a:lnTo>
                  <a:lnTo>
                    <a:pt x="362045" y="111109"/>
                  </a:lnTo>
                  <a:lnTo>
                    <a:pt x="401108" y="88736"/>
                  </a:lnTo>
                  <a:lnTo>
                    <a:pt x="441585" y="68663"/>
                  </a:lnTo>
                  <a:lnTo>
                    <a:pt x="483386" y="50979"/>
                  </a:lnTo>
                  <a:lnTo>
                    <a:pt x="526423" y="35772"/>
                  </a:lnTo>
                  <a:lnTo>
                    <a:pt x="570607" y="23130"/>
                  </a:lnTo>
                  <a:lnTo>
                    <a:pt x="615850" y="13144"/>
                  </a:lnTo>
                  <a:lnTo>
                    <a:pt x="662063" y="5901"/>
                  </a:lnTo>
                  <a:lnTo>
                    <a:pt x="709158" y="1490"/>
                  </a:lnTo>
                  <a:lnTo>
                    <a:pt x="757047" y="0"/>
                  </a:lnTo>
                  <a:lnTo>
                    <a:pt x="804920" y="1490"/>
                  </a:lnTo>
                  <a:lnTo>
                    <a:pt x="852002" y="5901"/>
                  </a:lnTo>
                  <a:lnTo>
                    <a:pt x="898204" y="13144"/>
                  </a:lnTo>
                  <a:lnTo>
                    <a:pt x="943436" y="23130"/>
                  </a:lnTo>
                  <a:lnTo>
                    <a:pt x="987610" y="35772"/>
                  </a:lnTo>
                  <a:lnTo>
                    <a:pt x="1030638" y="50979"/>
                  </a:lnTo>
                  <a:lnTo>
                    <a:pt x="1072431" y="68663"/>
                  </a:lnTo>
                  <a:lnTo>
                    <a:pt x="1112900" y="88736"/>
                  </a:lnTo>
                  <a:lnTo>
                    <a:pt x="1151957" y="111109"/>
                  </a:lnTo>
                  <a:lnTo>
                    <a:pt x="1189512" y="135692"/>
                  </a:lnTo>
                  <a:lnTo>
                    <a:pt x="1225479" y="162398"/>
                  </a:lnTo>
                  <a:lnTo>
                    <a:pt x="1259767" y="191137"/>
                  </a:lnTo>
                  <a:lnTo>
                    <a:pt x="1292288" y="221821"/>
                  </a:lnTo>
                  <a:lnTo>
                    <a:pt x="1322954" y="254361"/>
                  </a:lnTo>
                  <a:lnTo>
                    <a:pt x="1351676" y="288668"/>
                  </a:lnTo>
                  <a:lnTo>
                    <a:pt x="1378365" y="324653"/>
                  </a:lnTo>
                  <a:lnTo>
                    <a:pt x="1402933" y="362229"/>
                  </a:lnTo>
                  <a:lnTo>
                    <a:pt x="1425291" y="401305"/>
                  </a:lnTo>
                  <a:lnTo>
                    <a:pt x="1445351" y="441793"/>
                  </a:lnTo>
                  <a:lnTo>
                    <a:pt x="1463023" y="483605"/>
                  </a:lnTo>
                  <a:lnTo>
                    <a:pt x="1478220" y="526652"/>
                  </a:lnTo>
                  <a:lnTo>
                    <a:pt x="1490852" y="570845"/>
                  </a:lnTo>
                  <a:lnTo>
                    <a:pt x="1500832" y="616095"/>
                  </a:lnTo>
                  <a:lnTo>
                    <a:pt x="1508070" y="662313"/>
                  </a:lnTo>
                  <a:lnTo>
                    <a:pt x="1512478" y="709411"/>
                  </a:lnTo>
                  <a:lnTo>
                    <a:pt x="1513967" y="757301"/>
                  </a:lnTo>
                  <a:lnTo>
                    <a:pt x="1512478" y="805189"/>
                  </a:lnTo>
                  <a:lnTo>
                    <a:pt x="1508070" y="852286"/>
                  </a:lnTo>
                  <a:lnTo>
                    <a:pt x="1500832" y="898502"/>
                  </a:lnTo>
                  <a:lnTo>
                    <a:pt x="1490852" y="943748"/>
                  </a:lnTo>
                  <a:lnTo>
                    <a:pt x="1478220" y="987937"/>
                  </a:lnTo>
                  <a:lnTo>
                    <a:pt x="1463023" y="1030979"/>
                  </a:lnTo>
                  <a:lnTo>
                    <a:pt x="1445351" y="1072785"/>
                  </a:lnTo>
                  <a:lnTo>
                    <a:pt x="1425291" y="1113267"/>
                  </a:lnTo>
                  <a:lnTo>
                    <a:pt x="1402933" y="1152337"/>
                  </a:lnTo>
                  <a:lnTo>
                    <a:pt x="1378365" y="1189906"/>
                  </a:lnTo>
                  <a:lnTo>
                    <a:pt x="1351676" y="1225884"/>
                  </a:lnTo>
                  <a:lnTo>
                    <a:pt x="1322954" y="1260184"/>
                  </a:lnTo>
                  <a:lnTo>
                    <a:pt x="1292288" y="1292717"/>
                  </a:lnTo>
                  <a:lnTo>
                    <a:pt x="1259767" y="1323393"/>
                  </a:lnTo>
                  <a:lnTo>
                    <a:pt x="1225479" y="1352125"/>
                  </a:lnTo>
                  <a:lnTo>
                    <a:pt x="1189512" y="1378824"/>
                  </a:lnTo>
                  <a:lnTo>
                    <a:pt x="1151957" y="1403401"/>
                  </a:lnTo>
                  <a:lnTo>
                    <a:pt x="1112900" y="1425767"/>
                  </a:lnTo>
                  <a:lnTo>
                    <a:pt x="1072431" y="1445833"/>
                  </a:lnTo>
                  <a:lnTo>
                    <a:pt x="1030638" y="1463512"/>
                  </a:lnTo>
                  <a:lnTo>
                    <a:pt x="987610" y="1478715"/>
                  </a:lnTo>
                  <a:lnTo>
                    <a:pt x="943436" y="1491352"/>
                  </a:lnTo>
                  <a:lnTo>
                    <a:pt x="898204" y="1501335"/>
                  </a:lnTo>
                  <a:lnTo>
                    <a:pt x="852002" y="1508576"/>
                  </a:lnTo>
                  <a:lnTo>
                    <a:pt x="804920" y="1512985"/>
                  </a:lnTo>
                  <a:lnTo>
                    <a:pt x="757047" y="1514475"/>
                  </a:lnTo>
                  <a:lnTo>
                    <a:pt x="709158" y="1512985"/>
                  </a:lnTo>
                  <a:lnTo>
                    <a:pt x="662063" y="1508576"/>
                  </a:lnTo>
                  <a:lnTo>
                    <a:pt x="615850" y="1501335"/>
                  </a:lnTo>
                  <a:lnTo>
                    <a:pt x="570607" y="1491352"/>
                  </a:lnTo>
                  <a:lnTo>
                    <a:pt x="526423" y="1478715"/>
                  </a:lnTo>
                  <a:lnTo>
                    <a:pt x="483386" y="1463512"/>
                  </a:lnTo>
                  <a:lnTo>
                    <a:pt x="441585" y="1445833"/>
                  </a:lnTo>
                  <a:lnTo>
                    <a:pt x="401108" y="1425767"/>
                  </a:lnTo>
                  <a:lnTo>
                    <a:pt x="362045" y="1403401"/>
                  </a:lnTo>
                  <a:lnTo>
                    <a:pt x="324483" y="1378824"/>
                  </a:lnTo>
                  <a:lnTo>
                    <a:pt x="288512" y="1352125"/>
                  </a:lnTo>
                  <a:lnTo>
                    <a:pt x="254219" y="1323393"/>
                  </a:lnTo>
                  <a:lnTo>
                    <a:pt x="221694" y="1292717"/>
                  </a:lnTo>
                  <a:lnTo>
                    <a:pt x="191025" y="1260184"/>
                  </a:lnTo>
                  <a:lnTo>
                    <a:pt x="162300" y="1225884"/>
                  </a:lnTo>
                  <a:lnTo>
                    <a:pt x="135608" y="1189906"/>
                  </a:lnTo>
                  <a:lnTo>
                    <a:pt x="111038" y="1152337"/>
                  </a:lnTo>
                  <a:lnTo>
                    <a:pt x="88679" y="1113267"/>
                  </a:lnTo>
                  <a:lnTo>
                    <a:pt x="68618" y="1072785"/>
                  </a:lnTo>
                  <a:lnTo>
                    <a:pt x="50944" y="1030979"/>
                  </a:lnTo>
                  <a:lnTo>
                    <a:pt x="35747" y="987937"/>
                  </a:lnTo>
                  <a:lnTo>
                    <a:pt x="23114" y="943748"/>
                  </a:lnTo>
                  <a:lnTo>
                    <a:pt x="13134" y="898502"/>
                  </a:lnTo>
                  <a:lnTo>
                    <a:pt x="5896" y="852286"/>
                  </a:lnTo>
                  <a:lnTo>
                    <a:pt x="1488" y="805189"/>
                  </a:lnTo>
                  <a:lnTo>
                    <a:pt x="0" y="75730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6260" y="3198875"/>
              <a:ext cx="1680210" cy="1679575"/>
            </a:xfrm>
            <a:custGeom>
              <a:avLst/>
              <a:gdLst/>
              <a:ahLst/>
              <a:cxnLst/>
              <a:rect l="l" t="t" r="r" b="b"/>
              <a:pathLst>
                <a:path w="1680209" h="1679575">
                  <a:moveTo>
                    <a:pt x="839795" y="0"/>
                  </a:moveTo>
                  <a:lnTo>
                    <a:pt x="839795" y="503809"/>
                  </a:lnTo>
                  <a:lnTo>
                    <a:pt x="889440" y="507450"/>
                  </a:lnTo>
                  <a:lnTo>
                    <a:pt x="936821" y="518029"/>
                  </a:lnTo>
                  <a:lnTo>
                    <a:pt x="981420" y="535025"/>
                  </a:lnTo>
                  <a:lnTo>
                    <a:pt x="1022716" y="557920"/>
                  </a:lnTo>
                  <a:lnTo>
                    <a:pt x="1060191" y="586194"/>
                  </a:lnTo>
                  <a:lnTo>
                    <a:pt x="1093325" y="619328"/>
                  </a:lnTo>
                  <a:lnTo>
                    <a:pt x="1121599" y="656803"/>
                  </a:lnTo>
                  <a:lnTo>
                    <a:pt x="1144493" y="698099"/>
                  </a:lnTo>
                  <a:lnTo>
                    <a:pt x="1161490" y="742697"/>
                  </a:lnTo>
                  <a:lnTo>
                    <a:pt x="1172068" y="790079"/>
                  </a:lnTo>
                  <a:lnTo>
                    <a:pt x="1175710" y="839724"/>
                  </a:lnTo>
                  <a:lnTo>
                    <a:pt x="1172068" y="889368"/>
                  </a:lnTo>
                  <a:lnTo>
                    <a:pt x="1161490" y="936750"/>
                  </a:lnTo>
                  <a:lnTo>
                    <a:pt x="1144493" y="981348"/>
                  </a:lnTo>
                  <a:lnTo>
                    <a:pt x="1121599" y="1022644"/>
                  </a:lnTo>
                  <a:lnTo>
                    <a:pt x="1093325" y="1060119"/>
                  </a:lnTo>
                  <a:lnTo>
                    <a:pt x="1060191" y="1093253"/>
                  </a:lnTo>
                  <a:lnTo>
                    <a:pt x="1022716" y="1121527"/>
                  </a:lnTo>
                  <a:lnTo>
                    <a:pt x="981420" y="1144422"/>
                  </a:lnTo>
                  <a:lnTo>
                    <a:pt x="936821" y="1161418"/>
                  </a:lnTo>
                  <a:lnTo>
                    <a:pt x="889440" y="1171997"/>
                  </a:lnTo>
                  <a:lnTo>
                    <a:pt x="839795" y="1175639"/>
                  </a:lnTo>
                  <a:lnTo>
                    <a:pt x="790150" y="1171997"/>
                  </a:lnTo>
                  <a:lnTo>
                    <a:pt x="742769" y="1161418"/>
                  </a:lnTo>
                  <a:lnTo>
                    <a:pt x="698170" y="1144422"/>
                  </a:lnTo>
                  <a:lnTo>
                    <a:pt x="656874" y="1121527"/>
                  </a:lnTo>
                  <a:lnTo>
                    <a:pt x="619399" y="1093253"/>
                  </a:lnTo>
                  <a:lnTo>
                    <a:pt x="586265" y="1060119"/>
                  </a:lnTo>
                  <a:lnTo>
                    <a:pt x="557991" y="1022644"/>
                  </a:lnTo>
                  <a:lnTo>
                    <a:pt x="535097" y="981348"/>
                  </a:lnTo>
                  <a:lnTo>
                    <a:pt x="518100" y="936750"/>
                  </a:lnTo>
                  <a:lnTo>
                    <a:pt x="507522" y="889368"/>
                  </a:lnTo>
                  <a:lnTo>
                    <a:pt x="503880" y="839724"/>
                  </a:lnTo>
                  <a:lnTo>
                    <a:pt x="504924" y="813331"/>
                  </a:lnTo>
                  <a:lnTo>
                    <a:pt x="508039" y="787177"/>
                  </a:lnTo>
                  <a:lnTo>
                    <a:pt x="513203" y="761357"/>
                  </a:lnTo>
                  <a:lnTo>
                    <a:pt x="520390" y="735965"/>
                  </a:lnTo>
                  <a:lnTo>
                    <a:pt x="41219" y="580263"/>
                  </a:lnTo>
                  <a:lnTo>
                    <a:pt x="27751" y="625992"/>
                  </a:lnTo>
                  <a:lnTo>
                    <a:pt x="16984" y="671865"/>
                  </a:lnTo>
                  <a:lnTo>
                    <a:pt x="8870" y="717793"/>
                  </a:lnTo>
                  <a:lnTo>
                    <a:pt x="3365" y="763685"/>
                  </a:lnTo>
                  <a:lnTo>
                    <a:pt x="424" y="809452"/>
                  </a:lnTo>
                  <a:lnTo>
                    <a:pt x="0" y="855006"/>
                  </a:lnTo>
                  <a:lnTo>
                    <a:pt x="2048" y="900257"/>
                  </a:lnTo>
                  <a:lnTo>
                    <a:pt x="6522" y="945116"/>
                  </a:lnTo>
                  <a:lnTo>
                    <a:pt x="13377" y="989493"/>
                  </a:lnTo>
                  <a:lnTo>
                    <a:pt x="22568" y="1033298"/>
                  </a:lnTo>
                  <a:lnTo>
                    <a:pt x="34049" y="1076443"/>
                  </a:lnTo>
                  <a:lnTo>
                    <a:pt x="47774" y="1118839"/>
                  </a:lnTo>
                  <a:lnTo>
                    <a:pt x="63698" y="1160395"/>
                  </a:lnTo>
                  <a:lnTo>
                    <a:pt x="81775" y="1201024"/>
                  </a:lnTo>
                  <a:lnTo>
                    <a:pt x="101959" y="1240634"/>
                  </a:lnTo>
                  <a:lnTo>
                    <a:pt x="124206" y="1279137"/>
                  </a:lnTo>
                  <a:lnTo>
                    <a:pt x="148469" y="1316444"/>
                  </a:lnTo>
                  <a:lnTo>
                    <a:pt x="174703" y="1352466"/>
                  </a:lnTo>
                  <a:lnTo>
                    <a:pt x="202863" y="1387112"/>
                  </a:lnTo>
                  <a:lnTo>
                    <a:pt x="232902" y="1420294"/>
                  </a:lnTo>
                  <a:lnTo>
                    <a:pt x="264776" y="1451923"/>
                  </a:lnTo>
                  <a:lnTo>
                    <a:pt x="298438" y="1481908"/>
                  </a:lnTo>
                  <a:lnTo>
                    <a:pt x="333844" y="1510161"/>
                  </a:lnTo>
                  <a:lnTo>
                    <a:pt x="370947" y="1536593"/>
                  </a:lnTo>
                  <a:lnTo>
                    <a:pt x="409702" y="1561113"/>
                  </a:lnTo>
                  <a:lnTo>
                    <a:pt x="450064" y="1583634"/>
                  </a:lnTo>
                  <a:lnTo>
                    <a:pt x="491987" y="1604064"/>
                  </a:lnTo>
                  <a:lnTo>
                    <a:pt x="535426" y="1622316"/>
                  </a:lnTo>
                  <a:lnTo>
                    <a:pt x="580334" y="1638300"/>
                  </a:lnTo>
                  <a:lnTo>
                    <a:pt x="626064" y="1651767"/>
                  </a:lnTo>
                  <a:lnTo>
                    <a:pt x="671937" y="1662535"/>
                  </a:lnTo>
                  <a:lnTo>
                    <a:pt x="717864" y="1670648"/>
                  </a:lnTo>
                  <a:lnTo>
                    <a:pt x="763756" y="1676153"/>
                  </a:lnTo>
                  <a:lnTo>
                    <a:pt x="809524" y="1679095"/>
                  </a:lnTo>
                  <a:lnTo>
                    <a:pt x="855078" y="1679519"/>
                  </a:lnTo>
                  <a:lnTo>
                    <a:pt x="900329" y="1677471"/>
                  </a:lnTo>
                  <a:lnTo>
                    <a:pt x="945187" y="1672997"/>
                  </a:lnTo>
                  <a:lnTo>
                    <a:pt x="989564" y="1666141"/>
                  </a:lnTo>
                  <a:lnTo>
                    <a:pt x="1033370" y="1656950"/>
                  </a:lnTo>
                  <a:lnTo>
                    <a:pt x="1076515" y="1645470"/>
                  </a:lnTo>
                  <a:lnTo>
                    <a:pt x="1118911" y="1631745"/>
                  </a:lnTo>
                  <a:lnTo>
                    <a:pt x="1160467" y="1615821"/>
                  </a:lnTo>
                  <a:lnTo>
                    <a:pt x="1201095" y="1597744"/>
                  </a:lnTo>
                  <a:lnTo>
                    <a:pt x="1240706" y="1577559"/>
                  </a:lnTo>
                  <a:lnTo>
                    <a:pt x="1279209" y="1555313"/>
                  </a:lnTo>
                  <a:lnTo>
                    <a:pt x="1316516" y="1531050"/>
                  </a:lnTo>
                  <a:lnTo>
                    <a:pt x="1352537" y="1504816"/>
                  </a:lnTo>
                  <a:lnTo>
                    <a:pt x="1387184" y="1476656"/>
                  </a:lnTo>
                  <a:lnTo>
                    <a:pt x="1420366" y="1446617"/>
                  </a:lnTo>
                  <a:lnTo>
                    <a:pt x="1451994" y="1414743"/>
                  </a:lnTo>
                  <a:lnTo>
                    <a:pt x="1481980" y="1381080"/>
                  </a:lnTo>
                  <a:lnTo>
                    <a:pt x="1510233" y="1345675"/>
                  </a:lnTo>
                  <a:lnTo>
                    <a:pt x="1536664" y="1308571"/>
                  </a:lnTo>
                  <a:lnTo>
                    <a:pt x="1561185" y="1269816"/>
                  </a:lnTo>
                  <a:lnTo>
                    <a:pt x="1583705" y="1229454"/>
                  </a:lnTo>
                  <a:lnTo>
                    <a:pt x="1604136" y="1187531"/>
                  </a:lnTo>
                  <a:lnTo>
                    <a:pt x="1622388" y="1144093"/>
                  </a:lnTo>
                  <a:lnTo>
                    <a:pt x="1638371" y="1099185"/>
                  </a:lnTo>
                  <a:lnTo>
                    <a:pt x="1651839" y="1053455"/>
                  </a:lnTo>
                  <a:lnTo>
                    <a:pt x="1662606" y="1007582"/>
                  </a:lnTo>
                  <a:lnTo>
                    <a:pt x="1670720" y="961654"/>
                  </a:lnTo>
                  <a:lnTo>
                    <a:pt x="1676225" y="915762"/>
                  </a:lnTo>
                  <a:lnTo>
                    <a:pt x="1679166" y="869995"/>
                  </a:lnTo>
                  <a:lnTo>
                    <a:pt x="1679591" y="824441"/>
                  </a:lnTo>
                  <a:lnTo>
                    <a:pt x="1677543" y="779190"/>
                  </a:lnTo>
                  <a:lnTo>
                    <a:pt x="1673068" y="734331"/>
                  </a:lnTo>
                  <a:lnTo>
                    <a:pt x="1666213" y="689954"/>
                  </a:lnTo>
                  <a:lnTo>
                    <a:pt x="1657022" y="646149"/>
                  </a:lnTo>
                  <a:lnTo>
                    <a:pt x="1645541" y="603004"/>
                  </a:lnTo>
                  <a:lnTo>
                    <a:pt x="1631816" y="560608"/>
                  </a:lnTo>
                  <a:lnTo>
                    <a:pt x="1615892" y="519052"/>
                  </a:lnTo>
                  <a:lnTo>
                    <a:pt x="1597815" y="478423"/>
                  </a:lnTo>
                  <a:lnTo>
                    <a:pt x="1577631" y="438813"/>
                  </a:lnTo>
                  <a:lnTo>
                    <a:pt x="1555384" y="400310"/>
                  </a:lnTo>
                  <a:lnTo>
                    <a:pt x="1531121" y="363003"/>
                  </a:lnTo>
                  <a:lnTo>
                    <a:pt x="1504887" y="326981"/>
                  </a:lnTo>
                  <a:lnTo>
                    <a:pt x="1476728" y="292335"/>
                  </a:lnTo>
                  <a:lnTo>
                    <a:pt x="1446688" y="259153"/>
                  </a:lnTo>
                  <a:lnTo>
                    <a:pt x="1414814" y="227524"/>
                  </a:lnTo>
                  <a:lnTo>
                    <a:pt x="1381152" y="197539"/>
                  </a:lnTo>
                  <a:lnTo>
                    <a:pt x="1345746" y="169286"/>
                  </a:lnTo>
                  <a:lnTo>
                    <a:pt x="1308643" y="142854"/>
                  </a:lnTo>
                  <a:lnTo>
                    <a:pt x="1269888" y="118334"/>
                  </a:lnTo>
                  <a:lnTo>
                    <a:pt x="1229526" y="95813"/>
                  </a:lnTo>
                  <a:lnTo>
                    <a:pt x="1187603" y="75383"/>
                  </a:lnTo>
                  <a:lnTo>
                    <a:pt x="1144164" y="57131"/>
                  </a:lnTo>
                  <a:lnTo>
                    <a:pt x="1099256" y="41148"/>
                  </a:lnTo>
                  <a:lnTo>
                    <a:pt x="1048546" y="26383"/>
                  </a:lnTo>
                  <a:lnTo>
                    <a:pt x="997099" y="14868"/>
                  </a:lnTo>
                  <a:lnTo>
                    <a:pt x="945061" y="6620"/>
                  </a:lnTo>
                  <a:lnTo>
                    <a:pt x="892577" y="1658"/>
                  </a:lnTo>
                  <a:lnTo>
                    <a:pt x="839795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66260" y="3198875"/>
              <a:ext cx="1680210" cy="1679575"/>
            </a:xfrm>
            <a:custGeom>
              <a:avLst/>
              <a:gdLst/>
              <a:ahLst/>
              <a:cxnLst/>
              <a:rect l="l" t="t" r="r" b="b"/>
              <a:pathLst>
                <a:path w="1680209" h="1679575">
                  <a:moveTo>
                    <a:pt x="41219" y="580263"/>
                  </a:moveTo>
                  <a:lnTo>
                    <a:pt x="27751" y="625992"/>
                  </a:lnTo>
                  <a:lnTo>
                    <a:pt x="16984" y="671865"/>
                  </a:lnTo>
                  <a:lnTo>
                    <a:pt x="8870" y="717793"/>
                  </a:lnTo>
                  <a:lnTo>
                    <a:pt x="3365" y="763685"/>
                  </a:lnTo>
                  <a:lnTo>
                    <a:pt x="424" y="809452"/>
                  </a:lnTo>
                  <a:lnTo>
                    <a:pt x="0" y="855006"/>
                  </a:lnTo>
                  <a:lnTo>
                    <a:pt x="2048" y="900257"/>
                  </a:lnTo>
                  <a:lnTo>
                    <a:pt x="6522" y="945116"/>
                  </a:lnTo>
                  <a:lnTo>
                    <a:pt x="13377" y="989493"/>
                  </a:lnTo>
                  <a:lnTo>
                    <a:pt x="22568" y="1033298"/>
                  </a:lnTo>
                  <a:lnTo>
                    <a:pt x="34049" y="1076443"/>
                  </a:lnTo>
                  <a:lnTo>
                    <a:pt x="47774" y="1118839"/>
                  </a:lnTo>
                  <a:lnTo>
                    <a:pt x="63698" y="1160395"/>
                  </a:lnTo>
                  <a:lnTo>
                    <a:pt x="81775" y="1201024"/>
                  </a:lnTo>
                  <a:lnTo>
                    <a:pt x="101959" y="1240634"/>
                  </a:lnTo>
                  <a:lnTo>
                    <a:pt x="124206" y="1279137"/>
                  </a:lnTo>
                  <a:lnTo>
                    <a:pt x="148469" y="1316444"/>
                  </a:lnTo>
                  <a:lnTo>
                    <a:pt x="174703" y="1352466"/>
                  </a:lnTo>
                  <a:lnTo>
                    <a:pt x="202863" y="1387112"/>
                  </a:lnTo>
                  <a:lnTo>
                    <a:pt x="232902" y="1420294"/>
                  </a:lnTo>
                  <a:lnTo>
                    <a:pt x="264776" y="1451923"/>
                  </a:lnTo>
                  <a:lnTo>
                    <a:pt x="298438" y="1481908"/>
                  </a:lnTo>
                  <a:lnTo>
                    <a:pt x="333844" y="1510161"/>
                  </a:lnTo>
                  <a:lnTo>
                    <a:pt x="370947" y="1536593"/>
                  </a:lnTo>
                  <a:lnTo>
                    <a:pt x="409702" y="1561113"/>
                  </a:lnTo>
                  <a:lnTo>
                    <a:pt x="450064" y="1583634"/>
                  </a:lnTo>
                  <a:lnTo>
                    <a:pt x="491987" y="1604064"/>
                  </a:lnTo>
                  <a:lnTo>
                    <a:pt x="535426" y="1622316"/>
                  </a:lnTo>
                  <a:lnTo>
                    <a:pt x="580334" y="1638300"/>
                  </a:lnTo>
                  <a:lnTo>
                    <a:pt x="626064" y="1651767"/>
                  </a:lnTo>
                  <a:lnTo>
                    <a:pt x="671937" y="1662535"/>
                  </a:lnTo>
                  <a:lnTo>
                    <a:pt x="717864" y="1670648"/>
                  </a:lnTo>
                  <a:lnTo>
                    <a:pt x="763756" y="1676153"/>
                  </a:lnTo>
                  <a:lnTo>
                    <a:pt x="809524" y="1679095"/>
                  </a:lnTo>
                  <a:lnTo>
                    <a:pt x="855078" y="1679519"/>
                  </a:lnTo>
                  <a:lnTo>
                    <a:pt x="900329" y="1677471"/>
                  </a:lnTo>
                  <a:lnTo>
                    <a:pt x="945187" y="1672997"/>
                  </a:lnTo>
                  <a:lnTo>
                    <a:pt x="989564" y="1666141"/>
                  </a:lnTo>
                  <a:lnTo>
                    <a:pt x="1033370" y="1656950"/>
                  </a:lnTo>
                  <a:lnTo>
                    <a:pt x="1076515" y="1645470"/>
                  </a:lnTo>
                  <a:lnTo>
                    <a:pt x="1118911" y="1631745"/>
                  </a:lnTo>
                  <a:lnTo>
                    <a:pt x="1160467" y="1615821"/>
                  </a:lnTo>
                  <a:lnTo>
                    <a:pt x="1201095" y="1597744"/>
                  </a:lnTo>
                  <a:lnTo>
                    <a:pt x="1240706" y="1577559"/>
                  </a:lnTo>
                  <a:lnTo>
                    <a:pt x="1279209" y="1555313"/>
                  </a:lnTo>
                  <a:lnTo>
                    <a:pt x="1316516" y="1531050"/>
                  </a:lnTo>
                  <a:lnTo>
                    <a:pt x="1352537" y="1504816"/>
                  </a:lnTo>
                  <a:lnTo>
                    <a:pt x="1387184" y="1476656"/>
                  </a:lnTo>
                  <a:lnTo>
                    <a:pt x="1420366" y="1446617"/>
                  </a:lnTo>
                  <a:lnTo>
                    <a:pt x="1451994" y="1414743"/>
                  </a:lnTo>
                  <a:lnTo>
                    <a:pt x="1481980" y="1381080"/>
                  </a:lnTo>
                  <a:lnTo>
                    <a:pt x="1510233" y="1345675"/>
                  </a:lnTo>
                  <a:lnTo>
                    <a:pt x="1536664" y="1308571"/>
                  </a:lnTo>
                  <a:lnTo>
                    <a:pt x="1561185" y="1269816"/>
                  </a:lnTo>
                  <a:lnTo>
                    <a:pt x="1583705" y="1229454"/>
                  </a:lnTo>
                  <a:lnTo>
                    <a:pt x="1604136" y="1187531"/>
                  </a:lnTo>
                  <a:lnTo>
                    <a:pt x="1622388" y="1144093"/>
                  </a:lnTo>
                  <a:lnTo>
                    <a:pt x="1638371" y="1099185"/>
                  </a:lnTo>
                  <a:lnTo>
                    <a:pt x="1651839" y="1053455"/>
                  </a:lnTo>
                  <a:lnTo>
                    <a:pt x="1662606" y="1007582"/>
                  </a:lnTo>
                  <a:lnTo>
                    <a:pt x="1670720" y="961654"/>
                  </a:lnTo>
                  <a:lnTo>
                    <a:pt x="1676225" y="915762"/>
                  </a:lnTo>
                  <a:lnTo>
                    <a:pt x="1679166" y="869995"/>
                  </a:lnTo>
                  <a:lnTo>
                    <a:pt x="1679591" y="824441"/>
                  </a:lnTo>
                  <a:lnTo>
                    <a:pt x="1677543" y="779190"/>
                  </a:lnTo>
                  <a:lnTo>
                    <a:pt x="1673068" y="734331"/>
                  </a:lnTo>
                  <a:lnTo>
                    <a:pt x="1666213" y="689954"/>
                  </a:lnTo>
                  <a:lnTo>
                    <a:pt x="1657022" y="646149"/>
                  </a:lnTo>
                  <a:lnTo>
                    <a:pt x="1645541" y="603004"/>
                  </a:lnTo>
                  <a:lnTo>
                    <a:pt x="1631816" y="560608"/>
                  </a:lnTo>
                  <a:lnTo>
                    <a:pt x="1615892" y="519052"/>
                  </a:lnTo>
                  <a:lnTo>
                    <a:pt x="1597815" y="478423"/>
                  </a:lnTo>
                  <a:lnTo>
                    <a:pt x="1577631" y="438813"/>
                  </a:lnTo>
                  <a:lnTo>
                    <a:pt x="1555384" y="400310"/>
                  </a:lnTo>
                  <a:lnTo>
                    <a:pt x="1531121" y="363003"/>
                  </a:lnTo>
                  <a:lnTo>
                    <a:pt x="1504887" y="326981"/>
                  </a:lnTo>
                  <a:lnTo>
                    <a:pt x="1476728" y="292335"/>
                  </a:lnTo>
                  <a:lnTo>
                    <a:pt x="1446688" y="259153"/>
                  </a:lnTo>
                  <a:lnTo>
                    <a:pt x="1414814" y="227524"/>
                  </a:lnTo>
                  <a:lnTo>
                    <a:pt x="1381152" y="197539"/>
                  </a:lnTo>
                  <a:lnTo>
                    <a:pt x="1345746" y="169286"/>
                  </a:lnTo>
                  <a:lnTo>
                    <a:pt x="1308643" y="142854"/>
                  </a:lnTo>
                  <a:lnTo>
                    <a:pt x="1269888" y="118334"/>
                  </a:lnTo>
                  <a:lnTo>
                    <a:pt x="1229526" y="95813"/>
                  </a:lnTo>
                  <a:lnTo>
                    <a:pt x="1187603" y="75383"/>
                  </a:lnTo>
                  <a:lnTo>
                    <a:pt x="1144164" y="57131"/>
                  </a:lnTo>
                  <a:lnTo>
                    <a:pt x="1099256" y="41148"/>
                  </a:lnTo>
                  <a:lnTo>
                    <a:pt x="1048546" y="26383"/>
                  </a:lnTo>
                  <a:lnTo>
                    <a:pt x="997099" y="14868"/>
                  </a:lnTo>
                  <a:lnTo>
                    <a:pt x="945061" y="6620"/>
                  </a:lnTo>
                  <a:lnTo>
                    <a:pt x="892577" y="1658"/>
                  </a:lnTo>
                  <a:lnTo>
                    <a:pt x="839795" y="0"/>
                  </a:lnTo>
                  <a:lnTo>
                    <a:pt x="839795" y="503809"/>
                  </a:lnTo>
                  <a:lnTo>
                    <a:pt x="889440" y="507450"/>
                  </a:lnTo>
                  <a:lnTo>
                    <a:pt x="936821" y="518029"/>
                  </a:lnTo>
                  <a:lnTo>
                    <a:pt x="981420" y="535025"/>
                  </a:lnTo>
                  <a:lnTo>
                    <a:pt x="1022716" y="557920"/>
                  </a:lnTo>
                  <a:lnTo>
                    <a:pt x="1060191" y="586194"/>
                  </a:lnTo>
                  <a:lnTo>
                    <a:pt x="1093325" y="619328"/>
                  </a:lnTo>
                  <a:lnTo>
                    <a:pt x="1121599" y="656803"/>
                  </a:lnTo>
                  <a:lnTo>
                    <a:pt x="1144493" y="698099"/>
                  </a:lnTo>
                  <a:lnTo>
                    <a:pt x="1161490" y="742697"/>
                  </a:lnTo>
                  <a:lnTo>
                    <a:pt x="1172068" y="790079"/>
                  </a:lnTo>
                  <a:lnTo>
                    <a:pt x="1175710" y="839724"/>
                  </a:lnTo>
                  <a:lnTo>
                    <a:pt x="1172068" y="889368"/>
                  </a:lnTo>
                  <a:lnTo>
                    <a:pt x="1161490" y="936750"/>
                  </a:lnTo>
                  <a:lnTo>
                    <a:pt x="1144493" y="981348"/>
                  </a:lnTo>
                  <a:lnTo>
                    <a:pt x="1121599" y="1022644"/>
                  </a:lnTo>
                  <a:lnTo>
                    <a:pt x="1093325" y="1060119"/>
                  </a:lnTo>
                  <a:lnTo>
                    <a:pt x="1060191" y="1093253"/>
                  </a:lnTo>
                  <a:lnTo>
                    <a:pt x="1022716" y="1121527"/>
                  </a:lnTo>
                  <a:lnTo>
                    <a:pt x="981420" y="1144422"/>
                  </a:lnTo>
                  <a:lnTo>
                    <a:pt x="936821" y="1161418"/>
                  </a:lnTo>
                  <a:lnTo>
                    <a:pt x="889440" y="1171997"/>
                  </a:lnTo>
                  <a:lnTo>
                    <a:pt x="839795" y="1175639"/>
                  </a:lnTo>
                  <a:lnTo>
                    <a:pt x="790150" y="1171997"/>
                  </a:lnTo>
                  <a:lnTo>
                    <a:pt x="742769" y="1161418"/>
                  </a:lnTo>
                  <a:lnTo>
                    <a:pt x="698170" y="1144422"/>
                  </a:lnTo>
                  <a:lnTo>
                    <a:pt x="656874" y="1121527"/>
                  </a:lnTo>
                  <a:lnTo>
                    <a:pt x="619399" y="1093253"/>
                  </a:lnTo>
                  <a:lnTo>
                    <a:pt x="586265" y="1060119"/>
                  </a:lnTo>
                  <a:lnTo>
                    <a:pt x="557991" y="1022644"/>
                  </a:lnTo>
                  <a:lnTo>
                    <a:pt x="535097" y="981348"/>
                  </a:lnTo>
                  <a:lnTo>
                    <a:pt x="518100" y="936750"/>
                  </a:lnTo>
                  <a:lnTo>
                    <a:pt x="507522" y="889368"/>
                  </a:lnTo>
                  <a:lnTo>
                    <a:pt x="503880" y="839724"/>
                  </a:lnTo>
                  <a:lnTo>
                    <a:pt x="504924" y="813331"/>
                  </a:lnTo>
                  <a:lnTo>
                    <a:pt x="508039" y="787177"/>
                  </a:lnTo>
                  <a:lnTo>
                    <a:pt x="513203" y="761357"/>
                  </a:lnTo>
                  <a:lnTo>
                    <a:pt x="520390" y="735965"/>
                  </a:lnTo>
                  <a:lnTo>
                    <a:pt x="41219" y="58026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8711" y="3262502"/>
              <a:ext cx="619125" cy="605790"/>
            </a:xfrm>
            <a:custGeom>
              <a:avLst/>
              <a:gdLst/>
              <a:ahLst/>
              <a:cxnLst/>
              <a:rect l="l" t="t" r="r" b="b"/>
              <a:pathLst>
                <a:path w="619125" h="605789">
                  <a:moveTo>
                    <a:pt x="348614" y="0"/>
                  </a:moveTo>
                  <a:lnTo>
                    <a:pt x="308251" y="27305"/>
                  </a:lnTo>
                  <a:lnTo>
                    <a:pt x="269698" y="56770"/>
                  </a:lnTo>
                  <a:lnTo>
                    <a:pt x="233029" y="88302"/>
                  </a:lnTo>
                  <a:lnTo>
                    <a:pt x="198317" y="121807"/>
                  </a:lnTo>
                  <a:lnTo>
                    <a:pt x="165637" y="157190"/>
                  </a:lnTo>
                  <a:lnTo>
                    <a:pt x="135064" y="194357"/>
                  </a:lnTo>
                  <a:lnTo>
                    <a:pt x="106671" y="233215"/>
                  </a:lnTo>
                  <a:lnTo>
                    <a:pt x="80532" y="273670"/>
                  </a:lnTo>
                  <a:lnTo>
                    <a:pt x="56721" y="315628"/>
                  </a:lnTo>
                  <a:lnTo>
                    <a:pt x="35313" y="358995"/>
                  </a:lnTo>
                  <a:lnTo>
                    <a:pt x="16381" y="403677"/>
                  </a:lnTo>
                  <a:lnTo>
                    <a:pt x="0" y="449580"/>
                  </a:lnTo>
                  <a:lnTo>
                    <a:pt x="479170" y="605282"/>
                  </a:lnTo>
                  <a:lnTo>
                    <a:pt x="496599" y="562024"/>
                  </a:lnTo>
                  <a:lnTo>
                    <a:pt x="519660" y="521900"/>
                  </a:lnTo>
                  <a:lnTo>
                    <a:pt x="547952" y="485422"/>
                  </a:lnTo>
                  <a:lnTo>
                    <a:pt x="581071" y="453101"/>
                  </a:lnTo>
                  <a:lnTo>
                    <a:pt x="618616" y="425450"/>
                  </a:lnTo>
                  <a:lnTo>
                    <a:pt x="348614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8711" y="3262502"/>
              <a:ext cx="619125" cy="605790"/>
            </a:xfrm>
            <a:custGeom>
              <a:avLst/>
              <a:gdLst/>
              <a:ahLst/>
              <a:cxnLst/>
              <a:rect l="l" t="t" r="r" b="b"/>
              <a:pathLst>
                <a:path w="619125" h="605789">
                  <a:moveTo>
                    <a:pt x="348614" y="0"/>
                  </a:moveTo>
                  <a:lnTo>
                    <a:pt x="308251" y="27305"/>
                  </a:lnTo>
                  <a:lnTo>
                    <a:pt x="269698" y="56770"/>
                  </a:lnTo>
                  <a:lnTo>
                    <a:pt x="233029" y="88302"/>
                  </a:lnTo>
                  <a:lnTo>
                    <a:pt x="198317" y="121807"/>
                  </a:lnTo>
                  <a:lnTo>
                    <a:pt x="165637" y="157190"/>
                  </a:lnTo>
                  <a:lnTo>
                    <a:pt x="135064" y="194357"/>
                  </a:lnTo>
                  <a:lnTo>
                    <a:pt x="106671" y="233215"/>
                  </a:lnTo>
                  <a:lnTo>
                    <a:pt x="80532" y="273670"/>
                  </a:lnTo>
                  <a:lnTo>
                    <a:pt x="56721" y="315628"/>
                  </a:lnTo>
                  <a:lnTo>
                    <a:pt x="35313" y="358995"/>
                  </a:lnTo>
                  <a:lnTo>
                    <a:pt x="16381" y="403677"/>
                  </a:lnTo>
                  <a:lnTo>
                    <a:pt x="0" y="449580"/>
                  </a:lnTo>
                  <a:lnTo>
                    <a:pt x="479170" y="605282"/>
                  </a:lnTo>
                  <a:lnTo>
                    <a:pt x="496599" y="562024"/>
                  </a:lnTo>
                  <a:lnTo>
                    <a:pt x="519660" y="521900"/>
                  </a:lnTo>
                  <a:lnTo>
                    <a:pt x="547952" y="485422"/>
                  </a:lnTo>
                  <a:lnTo>
                    <a:pt x="581071" y="453101"/>
                  </a:lnTo>
                  <a:lnTo>
                    <a:pt x="618616" y="425450"/>
                  </a:lnTo>
                  <a:lnTo>
                    <a:pt x="348614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07326" y="3223386"/>
              <a:ext cx="297815" cy="464820"/>
            </a:xfrm>
            <a:custGeom>
              <a:avLst/>
              <a:gdLst/>
              <a:ahLst/>
              <a:cxnLst/>
              <a:rect l="l" t="t" r="r" b="b"/>
              <a:pathLst>
                <a:path w="297815" h="464820">
                  <a:moveTo>
                    <a:pt x="68706" y="0"/>
                  </a:moveTo>
                  <a:lnTo>
                    <a:pt x="51202" y="9165"/>
                  </a:lnTo>
                  <a:lnTo>
                    <a:pt x="33924" y="18748"/>
                  </a:lnTo>
                  <a:lnTo>
                    <a:pt x="16861" y="28735"/>
                  </a:lnTo>
                  <a:lnTo>
                    <a:pt x="0" y="39115"/>
                  </a:lnTo>
                  <a:lnTo>
                    <a:pt x="270001" y="464565"/>
                  </a:lnTo>
                  <a:lnTo>
                    <a:pt x="283527" y="456358"/>
                  </a:lnTo>
                  <a:lnTo>
                    <a:pt x="297433" y="448818"/>
                  </a:lnTo>
                  <a:lnTo>
                    <a:pt x="68706" y="0"/>
                  </a:lnTo>
                  <a:close/>
                </a:path>
              </a:pathLst>
            </a:custGeom>
            <a:solidFill>
              <a:srgbClr val="189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7326" y="3223386"/>
              <a:ext cx="297815" cy="464820"/>
            </a:xfrm>
            <a:custGeom>
              <a:avLst/>
              <a:gdLst/>
              <a:ahLst/>
              <a:cxnLst/>
              <a:rect l="l" t="t" r="r" b="b"/>
              <a:pathLst>
                <a:path w="297815" h="464820">
                  <a:moveTo>
                    <a:pt x="68706" y="0"/>
                  </a:moveTo>
                  <a:lnTo>
                    <a:pt x="51202" y="9165"/>
                  </a:lnTo>
                  <a:lnTo>
                    <a:pt x="33924" y="18748"/>
                  </a:lnTo>
                  <a:lnTo>
                    <a:pt x="16861" y="28735"/>
                  </a:lnTo>
                  <a:lnTo>
                    <a:pt x="0" y="39115"/>
                  </a:lnTo>
                  <a:lnTo>
                    <a:pt x="270001" y="464565"/>
                  </a:lnTo>
                  <a:lnTo>
                    <a:pt x="276717" y="460373"/>
                  </a:lnTo>
                  <a:lnTo>
                    <a:pt x="283527" y="456358"/>
                  </a:lnTo>
                  <a:lnTo>
                    <a:pt x="290433" y="452510"/>
                  </a:lnTo>
                  <a:lnTo>
                    <a:pt x="297433" y="448818"/>
                  </a:lnTo>
                  <a:lnTo>
                    <a:pt x="6870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76033" y="3188842"/>
              <a:ext cx="259715" cy="483870"/>
            </a:xfrm>
            <a:custGeom>
              <a:avLst/>
              <a:gdLst/>
              <a:ahLst/>
              <a:cxnLst/>
              <a:rect l="l" t="t" r="r" b="b"/>
              <a:pathLst>
                <a:path w="259715" h="483870">
                  <a:moveTo>
                    <a:pt x="77089" y="0"/>
                  </a:moveTo>
                  <a:lnTo>
                    <a:pt x="57489" y="7879"/>
                  </a:lnTo>
                  <a:lnTo>
                    <a:pt x="38115" y="16271"/>
                  </a:lnTo>
                  <a:lnTo>
                    <a:pt x="18956" y="25163"/>
                  </a:lnTo>
                  <a:lnTo>
                    <a:pt x="0" y="34544"/>
                  </a:lnTo>
                  <a:lnTo>
                    <a:pt x="228726" y="483362"/>
                  </a:lnTo>
                  <a:lnTo>
                    <a:pt x="243967" y="476123"/>
                  </a:lnTo>
                  <a:lnTo>
                    <a:pt x="259588" y="469646"/>
                  </a:lnTo>
                  <a:lnTo>
                    <a:pt x="77089" y="0"/>
                  </a:lnTo>
                  <a:close/>
                </a:path>
              </a:pathLst>
            </a:custGeom>
            <a:solidFill>
              <a:srgbClr val="007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76033" y="3188842"/>
              <a:ext cx="259715" cy="483870"/>
            </a:xfrm>
            <a:custGeom>
              <a:avLst/>
              <a:gdLst/>
              <a:ahLst/>
              <a:cxnLst/>
              <a:rect l="l" t="t" r="r" b="b"/>
              <a:pathLst>
                <a:path w="259715" h="483870">
                  <a:moveTo>
                    <a:pt x="77089" y="0"/>
                  </a:moveTo>
                  <a:lnTo>
                    <a:pt x="57489" y="7879"/>
                  </a:lnTo>
                  <a:lnTo>
                    <a:pt x="38115" y="16271"/>
                  </a:lnTo>
                  <a:lnTo>
                    <a:pt x="18956" y="25163"/>
                  </a:lnTo>
                  <a:lnTo>
                    <a:pt x="0" y="34544"/>
                  </a:lnTo>
                  <a:lnTo>
                    <a:pt x="228726" y="483362"/>
                  </a:lnTo>
                  <a:lnTo>
                    <a:pt x="236299" y="479647"/>
                  </a:lnTo>
                  <a:lnTo>
                    <a:pt x="243967" y="476123"/>
                  </a:lnTo>
                  <a:lnTo>
                    <a:pt x="251729" y="472789"/>
                  </a:lnTo>
                  <a:lnTo>
                    <a:pt x="259588" y="469646"/>
                  </a:lnTo>
                  <a:lnTo>
                    <a:pt x="7708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53122" y="3132454"/>
              <a:ext cx="291465" cy="526415"/>
            </a:xfrm>
            <a:custGeom>
              <a:avLst/>
              <a:gdLst/>
              <a:ahLst/>
              <a:cxnLst/>
              <a:rect l="l" t="t" r="r" b="b"/>
              <a:pathLst>
                <a:path w="291465" h="526414">
                  <a:moveTo>
                    <a:pt x="272542" y="0"/>
                  </a:moveTo>
                  <a:lnTo>
                    <a:pt x="225983" y="3021"/>
                  </a:lnTo>
                  <a:lnTo>
                    <a:pt x="179728" y="8636"/>
                  </a:lnTo>
                  <a:lnTo>
                    <a:pt x="133889" y="16811"/>
                  </a:lnTo>
                  <a:lnTo>
                    <a:pt x="88580" y="27516"/>
                  </a:lnTo>
                  <a:lnTo>
                    <a:pt x="43912" y="40719"/>
                  </a:lnTo>
                  <a:lnTo>
                    <a:pt x="0" y="56387"/>
                  </a:lnTo>
                  <a:lnTo>
                    <a:pt x="182499" y="526034"/>
                  </a:lnTo>
                  <a:lnTo>
                    <a:pt x="208954" y="516965"/>
                  </a:lnTo>
                  <a:lnTo>
                    <a:pt x="236029" y="510159"/>
                  </a:lnTo>
                  <a:lnTo>
                    <a:pt x="263580" y="505638"/>
                  </a:lnTo>
                  <a:lnTo>
                    <a:pt x="291465" y="503428"/>
                  </a:lnTo>
                  <a:lnTo>
                    <a:pt x="272542" y="0"/>
                  </a:lnTo>
                  <a:close/>
                </a:path>
              </a:pathLst>
            </a:custGeom>
            <a:solidFill>
              <a:srgbClr val="2C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53122" y="3132454"/>
              <a:ext cx="291465" cy="526415"/>
            </a:xfrm>
            <a:custGeom>
              <a:avLst/>
              <a:gdLst/>
              <a:ahLst/>
              <a:cxnLst/>
              <a:rect l="l" t="t" r="r" b="b"/>
              <a:pathLst>
                <a:path w="291465" h="526414">
                  <a:moveTo>
                    <a:pt x="272542" y="0"/>
                  </a:moveTo>
                  <a:lnTo>
                    <a:pt x="225983" y="3021"/>
                  </a:lnTo>
                  <a:lnTo>
                    <a:pt x="179728" y="8636"/>
                  </a:lnTo>
                  <a:lnTo>
                    <a:pt x="133889" y="16811"/>
                  </a:lnTo>
                  <a:lnTo>
                    <a:pt x="88580" y="27516"/>
                  </a:lnTo>
                  <a:lnTo>
                    <a:pt x="43912" y="40719"/>
                  </a:lnTo>
                  <a:lnTo>
                    <a:pt x="0" y="56387"/>
                  </a:lnTo>
                  <a:lnTo>
                    <a:pt x="182499" y="526034"/>
                  </a:lnTo>
                  <a:lnTo>
                    <a:pt x="208954" y="516965"/>
                  </a:lnTo>
                  <a:lnTo>
                    <a:pt x="236029" y="510159"/>
                  </a:lnTo>
                  <a:lnTo>
                    <a:pt x="263580" y="505638"/>
                  </a:lnTo>
                  <a:lnTo>
                    <a:pt x="291465" y="503428"/>
                  </a:lnTo>
                  <a:lnTo>
                    <a:pt x="272542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25664" y="3131819"/>
              <a:ext cx="31750" cy="459105"/>
            </a:xfrm>
            <a:custGeom>
              <a:avLst/>
              <a:gdLst/>
              <a:ahLst/>
              <a:cxnLst/>
              <a:rect l="l" t="t" r="r" b="b"/>
              <a:pathLst>
                <a:path w="31750" h="459104">
                  <a:moveTo>
                    <a:pt x="0" y="459104"/>
                  </a:moveTo>
                  <a:lnTo>
                    <a:pt x="31623" y="459104"/>
                  </a:lnTo>
                  <a:lnTo>
                    <a:pt x="31623" y="0"/>
                  </a:lnTo>
                  <a:lnTo>
                    <a:pt x="0" y="0"/>
                  </a:lnTo>
                  <a:lnTo>
                    <a:pt x="0" y="459104"/>
                  </a:lnTo>
                  <a:close/>
                </a:path>
              </a:pathLst>
            </a:custGeom>
            <a:solidFill>
              <a:srgbClr val="5E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5664" y="3131819"/>
              <a:ext cx="31750" cy="504190"/>
            </a:xfrm>
            <a:custGeom>
              <a:avLst/>
              <a:gdLst/>
              <a:ahLst/>
              <a:cxnLst/>
              <a:rect l="l" t="t" r="r" b="b"/>
              <a:pathLst>
                <a:path w="31750" h="504189">
                  <a:moveTo>
                    <a:pt x="31623" y="503808"/>
                  </a:moveTo>
                  <a:lnTo>
                    <a:pt x="31623" y="0"/>
                  </a:lnTo>
                  <a:lnTo>
                    <a:pt x="0" y="634"/>
                  </a:lnTo>
                  <a:lnTo>
                    <a:pt x="18923" y="504062"/>
                  </a:lnTo>
                  <a:lnTo>
                    <a:pt x="31623" y="50380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97280" y="280417"/>
            <a:ext cx="10290022" cy="90858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65"/>
              </a:spcBef>
            </a:pPr>
            <a:r>
              <a:rPr sz="2800" b="1" dirty="0">
                <a:solidFill>
                  <a:srgbClr val="2A5244"/>
                </a:solidFill>
                <a:latin typeface="+mn-lt"/>
              </a:rPr>
              <a:t>В</a:t>
            </a:r>
            <a:r>
              <a:rPr sz="2800" b="1" spc="-170" dirty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dirty="0">
                <a:solidFill>
                  <a:srgbClr val="2A5244"/>
                </a:solidFill>
                <a:latin typeface="+mn-lt"/>
              </a:rPr>
              <a:t>долгосрочной</a:t>
            </a:r>
            <a:r>
              <a:rPr sz="2800" b="1" spc="-95" dirty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dirty="0" err="1">
                <a:solidFill>
                  <a:srgbClr val="2A5244"/>
                </a:solidFill>
                <a:latin typeface="+mn-lt"/>
              </a:rPr>
              <a:t>перспективе</a:t>
            </a:r>
            <a:r>
              <a:rPr sz="2800" b="1" spc="-105" dirty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dirty="0" err="1" smtClean="0">
                <a:solidFill>
                  <a:srgbClr val="2A5244"/>
                </a:solidFill>
                <a:latin typeface="+mn-lt"/>
              </a:rPr>
              <a:t>туристический</a:t>
            </a:r>
            <a:r>
              <a:rPr sz="2800" b="1" spc="-80" dirty="0" smtClean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spc="-10" dirty="0">
                <a:solidFill>
                  <a:srgbClr val="2A5244"/>
                </a:solidFill>
                <a:latin typeface="+mn-lt"/>
              </a:rPr>
              <a:t>поток </a:t>
            </a:r>
            <a:r>
              <a:rPr sz="2800" b="1" dirty="0">
                <a:solidFill>
                  <a:srgbClr val="2A5244"/>
                </a:solidFill>
                <a:latin typeface="+mn-lt"/>
              </a:rPr>
              <a:t>в</a:t>
            </a:r>
            <a:r>
              <a:rPr sz="2800" b="1" spc="-75" dirty="0">
                <a:solidFill>
                  <a:srgbClr val="2A5244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2A5244"/>
                </a:solidFill>
                <a:latin typeface="+mn-lt"/>
              </a:rPr>
              <a:t>Шерегеш</a:t>
            </a:r>
            <a:r>
              <a:rPr lang="ru-RU" sz="2800" b="1" dirty="0" smtClean="0">
                <a:solidFill>
                  <a:srgbClr val="2A5244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2A5244"/>
                </a:solidFill>
                <a:latin typeface="+mn-lt"/>
              </a:rPr>
            </a:br>
            <a:r>
              <a:rPr lang="ru-RU" sz="2800" b="1" dirty="0" smtClean="0">
                <a:solidFill>
                  <a:srgbClr val="2A5244"/>
                </a:solidFill>
                <a:latin typeface="+mn-lt"/>
              </a:rPr>
              <a:t>планируется увеличить в</a:t>
            </a:r>
            <a:r>
              <a:rPr sz="2800" b="1" spc="-60" dirty="0" smtClean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dirty="0">
                <a:solidFill>
                  <a:srgbClr val="2A5244"/>
                </a:solidFill>
                <a:latin typeface="+mn-lt"/>
              </a:rPr>
              <a:t>2,4</a:t>
            </a:r>
            <a:r>
              <a:rPr sz="2800" b="1" spc="-65" dirty="0">
                <a:solidFill>
                  <a:srgbClr val="2A5244"/>
                </a:solidFill>
                <a:latin typeface="+mn-lt"/>
              </a:rPr>
              <a:t> </a:t>
            </a:r>
            <a:r>
              <a:rPr sz="2800" b="1" dirty="0" err="1" smtClean="0">
                <a:solidFill>
                  <a:srgbClr val="2A5244"/>
                </a:solidFill>
                <a:latin typeface="+mn-lt"/>
              </a:rPr>
              <a:t>раза</a:t>
            </a:r>
            <a:endParaRPr sz="2800" b="1" spc="-10" dirty="0">
              <a:solidFill>
                <a:srgbClr val="2A5244"/>
              </a:solidFill>
              <a:latin typeface="+mn-l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4825" y="2684462"/>
            <a:ext cx="189230" cy="142875"/>
            <a:chOff x="504825" y="2684462"/>
            <a:chExt cx="189230" cy="142875"/>
          </a:xfrm>
        </p:grpSpPr>
        <p:sp>
          <p:nvSpPr>
            <p:cNvPr id="25" name="object 25"/>
            <p:cNvSpPr/>
            <p:nvPr/>
          </p:nvSpPr>
          <p:spPr>
            <a:xfrm>
              <a:off x="509587" y="2689225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9587" y="2689225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04825" y="2887662"/>
            <a:ext cx="189230" cy="142875"/>
            <a:chOff x="504825" y="2887662"/>
            <a:chExt cx="189230" cy="142875"/>
          </a:xfrm>
        </p:grpSpPr>
        <p:sp>
          <p:nvSpPr>
            <p:cNvPr id="28" name="object 28"/>
            <p:cNvSpPr/>
            <p:nvPr/>
          </p:nvSpPr>
          <p:spPr>
            <a:xfrm>
              <a:off x="509587" y="2892425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587" y="2892425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7354" y="2620086"/>
            <a:ext cx="1268095" cy="432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000" spc="-10" dirty="0">
                <a:latin typeface="Verdana"/>
                <a:cs typeface="Verdana"/>
              </a:rPr>
              <a:t>Зарубежный </a:t>
            </a:r>
            <a:r>
              <a:rPr sz="1000" spc="-20" dirty="0">
                <a:latin typeface="Verdana"/>
                <a:cs typeface="Verdana"/>
              </a:rPr>
              <a:t>поток </a:t>
            </a:r>
            <a:r>
              <a:rPr sz="1000" spc="-10" dirty="0">
                <a:latin typeface="Verdana"/>
                <a:cs typeface="Verdana"/>
              </a:rPr>
              <a:t>Внутренний</a:t>
            </a:r>
            <a:r>
              <a:rPr sz="1000" spc="-20" dirty="0">
                <a:latin typeface="Verdana"/>
                <a:cs typeface="Verdana"/>
              </a:rPr>
              <a:t> поток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6531" y="2676144"/>
            <a:ext cx="4986655" cy="2358390"/>
            <a:chOff x="446531" y="2676144"/>
            <a:chExt cx="4986655" cy="2358390"/>
          </a:xfrm>
        </p:grpSpPr>
        <p:sp>
          <p:nvSpPr>
            <p:cNvPr id="34" name="object 34"/>
            <p:cNvSpPr/>
            <p:nvPr/>
          </p:nvSpPr>
          <p:spPr>
            <a:xfrm>
              <a:off x="604329" y="4124452"/>
              <a:ext cx="396240" cy="831850"/>
            </a:xfrm>
            <a:custGeom>
              <a:avLst/>
              <a:gdLst/>
              <a:ahLst/>
              <a:cxnLst/>
              <a:rect l="l" t="t" r="r" b="b"/>
              <a:pathLst>
                <a:path w="396240" h="831850">
                  <a:moveTo>
                    <a:pt x="396239" y="0"/>
                  </a:moveTo>
                  <a:lnTo>
                    <a:pt x="0" y="0"/>
                  </a:lnTo>
                  <a:lnTo>
                    <a:pt x="0" y="831723"/>
                  </a:lnTo>
                  <a:lnTo>
                    <a:pt x="396239" y="831723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329" y="4124452"/>
              <a:ext cx="396240" cy="831850"/>
            </a:xfrm>
            <a:custGeom>
              <a:avLst/>
              <a:gdLst/>
              <a:ahLst/>
              <a:cxnLst/>
              <a:rect l="l" t="t" r="r" b="b"/>
              <a:pathLst>
                <a:path w="396240" h="831850">
                  <a:moveTo>
                    <a:pt x="0" y="0"/>
                  </a:moveTo>
                  <a:lnTo>
                    <a:pt x="396239" y="0"/>
                  </a:lnTo>
                  <a:lnTo>
                    <a:pt x="396239" y="831723"/>
                  </a:lnTo>
                  <a:lnTo>
                    <a:pt x="0" y="8317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17624" y="4060444"/>
              <a:ext cx="396240" cy="895985"/>
            </a:xfrm>
            <a:custGeom>
              <a:avLst/>
              <a:gdLst/>
              <a:ahLst/>
              <a:cxnLst/>
              <a:rect l="l" t="t" r="r" b="b"/>
              <a:pathLst>
                <a:path w="396239" h="895985">
                  <a:moveTo>
                    <a:pt x="396239" y="0"/>
                  </a:moveTo>
                  <a:lnTo>
                    <a:pt x="0" y="0"/>
                  </a:lnTo>
                  <a:lnTo>
                    <a:pt x="0" y="895730"/>
                  </a:lnTo>
                  <a:lnTo>
                    <a:pt x="396239" y="89573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7624" y="4060444"/>
              <a:ext cx="396240" cy="895985"/>
            </a:xfrm>
            <a:custGeom>
              <a:avLst/>
              <a:gdLst/>
              <a:ahLst/>
              <a:cxnLst/>
              <a:rect l="l" t="t" r="r" b="b"/>
              <a:pathLst>
                <a:path w="396239" h="895985">
                  <a:moveTo>
                    <a:pt x="0" y="0"/>
                  </a:moveTo>
                  <a:lnTo>
                    <a:pt x="396239" y="0"/>
                  </a:lnTo>
                  <a:lnTo>
                    <a:pt x="396239" y="895730"/>
                  </a:lnTo>
                  <a:lnTo>
                    <a:pt x="0" y="8957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30856" y="3996436"/>
              <a:ext cx="393700" cy="960119"/>
            </a:xfrm>
            <a:custGeom>
              <a:avLst/>
              <a:gdLst/>
              <a:ahLst/>
              <a:cxnLst/>
              <a:rect l="l" t="t" r="r" b="b"/>
              <a:pathLst>
                <a:path w="393700" h="960120">
                  <a:moveTo>
                    <a:pt x="393192" y="0"/>
                  </a:moveTo>
                  <a:lnTo>
                    <a:pt x="0" y="0"/>
                  </a:lnTo>
                  <a:lnTo>
                    <a:pt x="0" y="959738"/>
                  </a:lnTo>
                  <a:lnTo>
                    <a:pt x="393192" y="959738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30856" y="3996436"/>
              <a:ext cx="393700" cy="960119"/>
            </a:xfrm>
            <a:custGeom>
              <a:avLst/>
              <a:gdLst/>
              <a:ahLst/>
              <a:cxnLst/>
              <a:rect l="l" t="t" r="r" b="b"/>
              <a:pathLst>
                <a:path w="393700" h="960120">
                  <a:moveTo>
                    <a:pt x="0" y="0"/>
                  </a:moveTo>
                  <a:lnTo>
                    <a:pt x="393192" y="0"/>
                  </a:lnTo>
                  <a:lnTo>
                    <a:pt x="393192" y="959738"/>
                  </a:lnTo>
                  <a:lnTo>
                    <a:pt x="0" y="9597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30856" y="3969004"/>
              <a:ext cx="393700" cy="27940"/>
            </a:xfrm>
            <a:custGeom>
              <a:avLst/>
              <a:gdLst/>
              <a:ahLst/>
              <a:cxnLst/>
              <a:rect l="l" t="t" r="r" b="b"/>
              <a:pathLst>
                <a:path w="393700" h="27939">
                  <a:moveTo>
                    <a:pt x="39319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93192" y="27432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30856" y="3969004"/>
              <a:ext cx="393700" cy="27940"/>
            </a:xfrm>
            <a:custGeom>
              <a:avLst/>
              <a:gdLst/>
              <a:ahLst/>
              <a:cxnLst/>
              <a:rect l="l" t="t" r="r" b="b"/>
              <a:pathLst>
                <a:path w="393700" h="27939">
                  <a:moveTo>
                    <a:pt x="0" y="0"/>
                  </a:moveTo>
                  <a:lnTo>
                    <a:pt x="393192" y="0"/>
                  </a:lnTo>
                  <a:lnTo>
                    <a:pt x="393192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41040" y="3932427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4">
                  <a:moveTo>
                    <a:pt x="396239" y="0"/>
                  </a:moveTo>
                  <a:lnTo>
                    <a:pt x="0" y="0"/>
                  </a:lnTo>
                  <a:lnTo>
                    <a:pt x="0" y="1023747"/>
                  </a:lnTo>
                  <a:lnTo>
                    <a:pt x="396239" y="1023747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1040" y="3932427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4">
                  <a:moveTo>
                    <a:pt x="0" y="0"/>
                  </a:moveTo>
                  <a:lnTo>
                    <a:pt x="396239" y="0"/>
                  </a:lnTo>
                  <a:lnTo>
                    <a:pt x="396239" y="1023747"/>
                  </a:lnTo>
                  <a:lnTo>
                    <a:pt x="0" y="102374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41040" y="3898900"/>
              <a:ext cx="396240" cy="33655"/>
            </a:xfrm>
            <a:custGeom>
              <a:avLst/>
              <a:gdLst/>
              <a:ahLst/>
              <a:cxnLst/>
              <a:rect l="l" t="t" r="r" b="b"/>
              <a:pathLst>
                <a:path w="396239" h="33654">
                  <a:moveTo>
                    <a:pt x="396239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96239" y="33527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040" y="3898900"/>
              <a:ext cx="396240" cy="33655"/>
            </a:xfrm>
            <a:custGeom>
              <a:avLst/>
              <a:gdLst/>
              <a:ahLst/>
              <a:cxnLst/>
              <a:rect l="l" t="t" r="r" b="b"/>
              <a:pathLst>
                <a:path w="396239" h="33654">
                  <a:moveTo>
                    <a:pt x="0" y="0"/>
                  </a:moveTo>
                  <a:lnTo>
                    <a:pt x="396239" y="0"/>
                  </a:lnTo>
                  <a:lnTo>
                    <a:pt x="396239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54273" y="3868419"/>
              <a:ext cx="396240" cy="1087755"/>
            </a:xfrm>
            <a:custGeom>
              <a:avLst/>
              <a:gdLst/>
              <a:ahLst/>
              <a:cxnLst/>
              <a:rect l="l" t="t" r="r" b="b"/>
              <a:pathLst>
                <a:path w="396239" h="1087754">
                  <a:moveTo>
                    <a:pt x="396239" y="0"/>
                  </a:moveTo>
                  <a:lnTo>
                    <a:pt x="0" y="0"/>
                  </a:lnTo>
                  <a:lnTo>
                    <a:pt x="0" y="1087754"/>
                  </a:lnTo>
                  <a:lnTo>
                    <a:pt x="396239" y="1087754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54273" y="3868419"/>
              <a:ext cx="396240" cy="1087755"/>
            </a:xfrm>
            <a:custGeom>
              <a:avLst/>
              <a:gdLst/>
              <a:ahLst/>
              <a:cxnLst/>
              <a:rect l="l" t="t" r="r" b="b"/>
              <a:pathLst>
                <a:path w="396239" h="1087754">
                  <a:moveTo>
                    <a:pt x="0" y="0"/>
                  </a:moveTo>
                  <a:lnTo>
                    <a:pt x="396239" y="0"/>
                  </a:lnTo>
                  <a:lnTo>
                    <a:pt x="396239" y="1087754"/>
                  </a:lnTo>
                  <a:lnTo>
                    <a:pt x="0" y="1087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54273" y="3804411"/>
              <a:ext cx="396240" cy="64135"/>
            </a:xfrm>
            <a:custGeom>
              <a:avLst/>
              <a:gdLst/>
              <a:ahLst/>
              <a:cxnLst/>
              <a:rect l="l" t="t" r="r" b="b"/>
              <a:pathLst>
                <a:path w="396239" h="64135">
                  <a:moveTo>
                    <a:pt x="396239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96239" y="64007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54273" y="3804411"/>
              <a:ext cx="396240" cy="64135"/>
            </a:xfrm>
            <a:custGeom>
              <a:avLst/>
              <a:gdLst/>
              <a:ahLst/>
              <a:cxnLst/>
              <a:rect l="l" t="t" r="r" b="b"/>
              <a:pathLst>
                <a:path w="396239" h="64135">
                  <a:moveTo>
                    <a:pt x="0" y="0"/>
                  </a:moveTo>
                  <a:lnTo>
                    <a:pt x="396239" y="0"/>
                  </a:lnTo>
                  <a:lnTo>
                    <a:pt x="396239" y="64007"/>
                  </a:lnTo>
                  <a:lnTo>
                    <a:pt x="0" y="640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67504" y="3612388"/>
              <a:ext cx="396240" cy="1344295"/>
            </a:xfrm>
            <a:custGeom>
              <a:avLst/>
              <a:gdLst/>
              <a:ahLst/>
              <a:cxnLst/>
              <a:rect l="l" t="t" r="r" b="b"/>
              <a:pathLst>
                <a:path w="396239" h="1344295">
                  <a:moveTo>
                    <a:pt x="396240" y="0"/>
                  </a:moveTo>
                  <a:lnTo>
                    <a:pt x="0" y="0"/>
                  </a:lnTo>
                  <a:lnTo>
                    <a:pt x="0" y="1343787"/>
                  </a:lnTo>
                  <a:lnTo>
                    <a:pt x="396240" y="1343787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7504" y="3612388"/>
              <a:ext cx="396240" cy="1344295"/>
            </a:xfrm>
            <a:custGeom>
              <a:avLst/>
              <a:gdLst/>
              <a:ahLst/>
              <a:cxnLst/>
              <a:rect l="l" t="t" r="r" b="b"/>
              <a:pathLst>
                <a:path w="396239" h="1344295">
                  <a:moveTo>
                    <a:pt x="0" y="0"/>
                  </a:moveTo>
                  <a:lnTo>
                    <a:pt x="396240" y="0"/>
                  </a:lnTo>
                  <a:lnTo>
                    <a:pt x="396240" y="1343787"/>
                  </a:lnTo>
                  <a:lnTo>
                    <a:pt x="0" y="13437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67504" y="3472180"/>
              <a:ext cx="396240" cy="140335"/>
            </a:xfrm>
            <a:custGeom>
              <a:avLst/>
              <a:gdLst/>
              <a:ahLst/>
              <a:cxnLst/>
              <a:rect l="l" t="t" r="r" b="b"/>
              <a:pathLst>
                <a:path w="396239" h="140335">
                  <a:moveTo>
                    <a:pt x="39624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396240" y="140208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67504" y="3472180"/>
              <a:ext cx="396240" cy="140335"/>
            </a:xfrm>
            <a:custGeom>
              <a:avLst/>
              <a:gdLst/>
              <a:ahLst/>
              <a:cxnLst/>
              <a:rect l="l" t="t" r="r" b="b"/>
              <a:pathLst>
                <a:path w="396239" h="140335">
                  <a:moveTo>
                    <a:pt x="0" y="0"/>
                  </a:moveTo>
                  <a:lnTo>
                    <a:pt x="396240" y="0"/>
                  </a:lnTo>
                  <a:lnTo>
                    <a:pt x="396240" y="140208"/>
                  </a:lnTo>
                  <a:lnTo>
                    <a:pt x="0" y="1402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80736" y="3292348"/>
              <a:ext cx="396240" cy="1664335"/>
            </a:xfrm>
            <a:custGeom>
              <a:avLst/>
              <a:gdLst/>
              <a:ahLst/>
              <a:cxnLst/>
              <a:rect l="l" t="t" r="r" b="b"/>
              <a:pathLst>
                <a:path w="396239" h="1664335">
                  <a:moveTo>
                    <a:pt x="396239" y="0"/>
                  </a:moveTo>
                  <a:lnTo>
                    <a:pt x="0" y="0"/>
                  </a:lnTo>
                  <a:lnTo>
                    <a:pt x="0" y="1663827"/>
                  </a:lnTo>
                  <a:lnTo>
                    <a:pt x="396239" y="1663827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80736" y="3292348"/>
              <a:ext cx="396240" cy="1664335"/>
            </a:xfrm>
            <a:custGeom>
              <a:avLst/>
              <a:gdLst/>
              <a:ahLst/>
              <a:cxnLst/>
              <a:rect l="l" t="t" r="r" b="b"/>
              <a:pathLst>
                <a:path w="396239" h="1664335">
                  <a:moveTo>
                    <a:pt x="0" y="0"/>
                  </a:moveTo>
                  <a:lnTo>
                    <a:pt x="396239" y="0"/>
                  </a:lnTo>
                  <a:lnTo>
                    <a:pt x="396239" y="1663827"/>
                  </a:lnTo>
                  <a:lnTo>
                    <a:pt x="0" y="16638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80736" y="2990596"/>
              <a:ext cx="396240" cy="302260"/>
            </a:xfrm>
            <a:custGeom>
              <a:avLst/>
              <a:gdLst/>
              <a:ahLst/>
              <a:cxnLst/>
              <a:rect l="l" t="t" r="r" b="b"/>
              <a:pathLst>
                <a:path w="396239" h="302260">
                  <a:moveTo>
                    <a:pt x="396239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396239" y="301751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80736" y="2990596"/>
              <a:ext cx="396240" cy="302260"/>
            </a:xfrm>
            <a:custGeom>
              <a:avLst/>
              <a:gdLst/>
              <a:ahLst/>
              <a:cxnLst/>
              <a:rect l="l" t="t" r="r" b="b"/>
              <a:pathLst>
                <a:path w="396239" h="302260">
                  <a:moveTo>
                    <a:pt x="0" y="0"/>
                  </a:moveTo>
                  <a:lnTo>
                    <a:pt x="396239" y="0"/>
                  </a:lnTo>
                  <a:lnTo>
                    <a:pt x="396239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6531" y="4957572"/>
              <a:ext cx="4986655" cy="0"/>
            </a:xfrm>
            <a:custGeom>
              <a:avLst/>
              <a:gdLst/>
              <a:ahLst/>
              <a:cxnLst/>
              <a:rect l="l" t="t" r="r" b="b"/>
              <a:pathLst>
                <a:path w="4986655">
                  <a:moveTo>
                    <a:pt x="0" y="0"/>
                  </a:moveTo>
                  <a:lnTo>
                    <a:pt x="4986528" y="0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59225" y="4883150"/>
              <a:ext cx="809625" cy="146050"/>
            </a:xfrm>
            <a:custGeom>
              <a:avLst/>
              <a:gdLst/>
              <a:ahLst/>
              <a:cxnLst/>
              <a:rect l="l" t="t" r="r" b="b"/>
              <a:pathLst>
                <a:path w="809625" h="146050">
                  <a:moveTo>
                    <a:pt x="96901" y="0"/>
                  </a:moveTo>
                  <a:lnTo>
                    <a:pt x="39751" y="0"/>
                  </a:lnTo>
                  <a:lnTo>
                    <a:pt x="0" y="146050"/>
                  </a:lnTo>
                  <a:lnTo>
                    <a:pt x="57150" y="146050"/>
                  </a:lnTo>
                  <a:lnTo>
                    <a:pt x="96901" y="0"/>
                  </a:lnTo>
                  <a:close/>
                </a:path>
                <a:path w="809625" h="146050">
                  <a:moveTo>
                    <a:pt x="809625" y="0"/>
                  </a:moveTo>
                  <a:lnTo>
                    <a:pt x="752475" y="0"/>
                  </a:lnTo>
                  <a:lnTo>
                    <a:pt x="712851" y="146050"/>
                  </a:lnTo>
                  <a:lnTo>
                    <a:pt x="770001" y="1460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59224" y="4883150"/>
              <a:ext cx="809625" cy="146050"/>
            </a:xfrm>
            <a:custGeom>
              <a:avLst/>
              <a:gdLst/>
              <a:ahLst/>
              <a:cxnLst/>
              <a:rect l="l" t="t" r="r" b="b"/>
              <a:pathLst>
                <a:path w="809625" h="146050">
                  <a:moveTo>
                    <a:pt x="39750" y="0"/>
                  </a:moveTo>
                  <a:lnTo>
                    <a:pt x="0" y="146050"/>
                  </a:lnTo>
                </a:path>
                <a:path w="809625" h="146050">
                  <a:moveTo>
                    <a:pt x="96900" y="0"/>
                  </a:moveTo>
                  <a:lnTo>
                    <a:pt x="57150" y="146050"/>
                  </a:lnTo>
                </a:path>
                <a:path w="809625" h="146050">
                  <a:moveTo>
                    <a:pt x="752475" y="0"/>
                  </a:moveTo>
                  <a:lnTo>
                    <a:pt x="712851" y="146050"/>
                  </a:lnTo>
                </a:path>
                <a:path w="809625" h="146050">
                  <a:moveTo>
                    <a:pt x="809625" y="0"/>
                  </a:moveTo>
                  <a:lnTo>
                    <a:pt x="770001" y="14605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8029" y="2676144"/>
              <a:ext cx="4279265" cy="1167130"/>
            </a:xfrm>
            <a:custGeom>
              <a:avLst/>
              <a:gdLst/>
              <a:ahLst/>
              <a:cxnLst/>
              <a:rect l="l" t="t" r="r" b="b"/>
              <a:pathLst>
                <a:path w="4279265" h="1167129">
                  <a:moveTo>
                    <a:pt x="4192246" y="27528"/>
                  </a:moveTo>
                  <a:lnTo>
                    <a:pt x="0" y="1139062"/>
                  </a:lnTo>
                  <a:lnTo>
                    <a:pt x="7315" y="1166748"/>
                  </a:lnTo>
                  <a:lnTo>
                    <a:pt x="4199593" y="55219"/>
                  </a:lnTo>
                  <a:lnTo>
                    <a:pt x="4192246" y="27528"/>
                  </a:lnTo>
                  <a:close/>
                </a:path>
                <a:path w="4279265" h="1167129">
                  <a:moveTo>
                    <a:pt x="4273753" y="23875"/>
                  </a:moveTo>
                  <a:lnTo>
                    <a:pt x="4206024" y="23875"/>
                  </a:lnTo>
                  <a:lnTo>
                    <a:pt x="4213390" y="51561"/>
                  </a:lnTo>
                  <a:lnTo>
                    <a:pt x="4199593" y="55219"/>
                  </a:lnTo>
                  <a:lnTo>
                    <a:pt x="4206913" y="82803"/>
                  </a:lnTo>
                  <a:lnTo>
                    <a:pt x="4273753" y="23875"/>
                  </a:lnTo>
                  <a:close/>
                </a:path>
                <a:path w="4279265" h="1167129">
                  <a:moveTo>
                    <a:pt x="4206024" y="23875"/>
                  </a:moveTo>
                  <a:lnTo>
                    <a:pt x="4192246" y="27528"/>
                  </a:lnTo>
                  <a:lnTo>
                    <a:pt x="4199593" y="55219"/>
                  </a:lnTo>
                  <a:lnTo>
                    <a:pt x="4213390" y="51561"/>
                  </a:lnTo>
                  <a:lnTo>
                    <a:pt x="4206024" y="23875"/>
                  </a:lnTo>
                  <a:close/>
                </a:path>
                <a:path w="4279265" h="1167129">
                  <a:moveTo>
                    <a:pt x="4184942" y="0"/>
                  </a:moveTo>
                  <a:lnTo>
                    <a:pt x="4192246" y="27528"/>
                  </a:lnTo>
                  <a:lnTo>
                    <a:pt x="4206024" y="23875"/>
                  </a:lnTo>
                  <a:lnTo>
                    <a:pt x="4273753" y="23875"/>
                  </a:lnTo>
                  <a:lnTo>
                    <a:pt x="4278795" y="19430"/>
                  </a:lnTo>
                  <a:lnTo>
                    <a:pt x="418494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761233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12645" y="4377690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4027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6816" y="4442586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99794" y="4409313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49907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36928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24098" y="4345635"/>
            <a:ext cx="2349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36950" y="4313935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74211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49928" y="4185285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87190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2030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56809" y="3060013"/>
            <a:ext cx="2355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0,6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6816" y="3932682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62905" y="4025010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24098" y="3707129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00040" y="498538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2035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99794" y="386740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12645" y="3776853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1,6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36950" y="3611626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2,4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49928" y="3269436"/>
            <a:ext cx="234950" cy="3536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25" dirty="0">
                <a:latin typeface="Verdana"/>
                <a:cs typeface="Verdana"/>
              </a:rPr>
              <a:t>3,2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0,4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62905" y="2798444"/>
            <a:ext cx="2349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3,4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674038" y="5607050"/>
            <a:ext cx="189230" cy="142875"/>
            <a:chOff x="7674038" y="5607050"/>
            <a:chExt cx="189230" cy="142875"/>
          </a:xfrm>
        </p:grpSpPr>
        <p:sp>
          <p:nvSpPr>
            <p:cNvPr id="85" name="object 85"/>
            <p:cNvSpPr/>
            <p:nvPr/>
          </p:nvSpPr>
          <p:spPr>
            <a:xfrm>
              <a:off x="7678801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189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78801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7040562" y="5607050"/>
            <a:ext cx="189230" cy="142875"/>
            <a:chOff x="7040562" y="5607050"/>
            <a:chExt cx="189230" cy="142875"/>
          </a:xfrm>
        </p:grpSpPr>
        <p:sp>
          <p:nvSpPr>
            <p:cNvPr id="88" name="object 88"/>
            <p:cNvSpPr/>
            <p:nvPr/>
          </p:nvSpPr>
          <p:spPr>
            <a:xfrm>
              <a:off x="7045325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45325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7040562" y="5810250"/>
            <a:ext cx="189230" cy="142875"/>
            <a:chOff x="7040562" y="5810250"/>
            <a:chExt cx="189230" cy="142875"/>
          </a:xfrm>
        </p:grpSpPr>
        <p:sp>
          <p:nvSpPr>
            <p:cNvPr id="91" name="object 91"/>
            <p:cNvSpPr/>
            <p:nvPr/>
          </p:nvSpPr>
          <p:spPr>
            <a:xfrm>
              <a:off x="7045325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45325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7674038" y="5810250"/>
            <a:ext cx="189230" cy="142875"/>
            <a:chOff x="7674038" y="5810250"/>
            <a:chExt cx="189230" cy="142875"/>
          </a:xfrm>
        </p:grpSpPr>
        <p:sp>
          <p:nvSpPr>
            <p:cNvPr id="94" name="object 94"/>
            <p:cNvSpPr/>
            <p:nvPr/>
          </p:nvSpPr>
          <p:spPr>
            <a:xfrm>
              <a:off x="7678801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7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78801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8377237" y="5607050"/>
            <a:ext cx="189230" cy="142875"/>
            <a:chOff x="8377237" y="5607050"/>
            <a:chExt cx="189230" cy="142875"/>
          </a:xfrm>
        </p:grpSpPr>
        <p:sp>
          <p:nvSpPr>
            <p:cNvPr id="97" name="object 97"/>
            <p:cNvSpPr/>
            <p:nvPr/>
          </p:nvSpPr>
          <p:spPr>
            <a:xfrm>
              <a:off x="8382000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2C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82000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8377237" y="5810250"/>
            <a:ext cx="189230" cy="142875"/>
            <a:chOff x="8377237" y="5810250"/>
            <a:chExt cx="189230" cy="142875"/>
          </a:xfrm>
        </p:grpSpPr>
        <p:sp>
          <p:nvSpPr>
            <p:cNvPr id="100" name="object 100"/>
            <p:cNvSpPr/>
            <p:nvPr/>
          </p:nvSpPr>
          <p:spPr>
            <a:xfrm>
              <a:off x="8382000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5E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82000" y="58150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10512488" y="5607050"/>
            <a:ext cx="189230" cy="142875"/>
            <a:chOff x="10512488" y="5607050"/>
            <a:chExt cx="189230" cy="142875"/>
          </a:xfrm>
        </p:grpSpPr>
        <p:sp>
          <p:nvSpPr>
            <p:cNvPr id="103" name="object 103"/>
            <p:cNvSpPr/>
            <p:nvPr/>
          </p:nvSpPr>
          <p:spPr>
            <a:xfrm>
              <a:off x="10517251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517251" y="5611812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7277100" y="5544108"/>
            <a:ext cx="315595" cy="432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3400"/>
              </a:lnSpc>
              <a:spcBef>
                <a:spcPts val="95"/>
              </a:spcBef>
            </a:pPr>
            <a:r>
              <a:rPr sz="1000" spc="-25" dirty="0">
                <a:latin typeface="Verdana"/>
                <a:cs typeface="Verdana"/>
              </a:rPr>
              <a:t>СФО ЦФО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910830" y="5544108"/>
            <a:ext cx="384810" cy="432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3400"/>
              </a:lnSpc>
              <a:spcBef>
                <a:spcPts val="95"/>
              </a:spcBef>
            </a:pPr>
            <a:r>
              <a:rPr sz="1000" spc="-20" dirty="0">
                <a:latin typeface="Verdana"/>
                <a:cs typeface="Verdana"/>
              </a:rPr>
              <a:t>СЗФО </a:t>
            </a:r>
            <a:r>
              <a:rPr sz="1000" spc="-25" dirty="0">
                <a:latin typeface="Verdana"/>
                <a:cs typeface="Verdana"/>
              </a:rPr>
              <a:t>УФО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614282" y="5544108"/>
            <a:ext cx="1816100" cy="43243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sz="1000" dirty="0">
                <a:latin typeface="Verdana"/>
                <a:cs typeface="Verdana"/>
              </a:rPr>
              <a:t>Прочие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рынки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РФ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latin typeface="Verdana"/>
                <a:cs typeface="Verdana"/>
              </a:rPr>
              <a:t>Прочие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зарубежные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рынки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750042" y="5593791"/>
            <a:ext cx="4057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Китай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549895" y="4494403"/>
            <a:ext cx="3162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80%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926326" y="3438525"/>
            <a:ext cx="252729" cy="152400"/>
          </a:xfrm>
          <a:custGeom>
            <a:avLst/>
            <a:gdLst/>
            <a:ahLst/>
            <a:cxnLst/>
            <a:rect l="l" t="t" r="r" b="b"/>
            <a:pathLst>
              <a:path w="252729" h="152400">
                <a:moveTo>
                  <a:pt x="252412" y="0"/>
                </a:moveTo>
                <a:lnTo>
                  <a:pt x="0" y="0"/>
                </a:lnTo>
                <a:lnTo>
                  <a:pt x="0" y="152400"/>
                </a:lnTo>
                <a:lnTo>
                  <a:pt x="252412" y="152400"/>
                </a:lnTo>
                <a:lnTo>
                  <a:pt x="252412" y="0"/>
                </a:lnTo>
                <a:close/>
              </a:path>
            </a:pathLst>
          </a:custGeom>
          <a:solidFill>
            <a:srgbClr val="007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561073" y="3480054"/>
            <a:ext cx="6445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r>
              <a:rPr sz="10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7" baseline="25000" dirty="0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500" baseline="25000">
              <a:latin typeface="Verdana"/>
              <a:cs typeface="Verdan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783451" y="3286125"/>
            <a:ext cx="252729" cy="152400"/>
          </a:xfrm>
          <a:custGeom>
            <a:avLst/>
            <a:gdLst/>
            <a:ahLst/>
            <a:cxnLst/>
            <a:rect l="l" t="t" r="r" b="b"/>
            <a:pathLst>
              <a:path w="252729" h="152400">
                <a:moveTo>
                  <a:pt x="252412" y="0"/>
                </a:moveTo>
                <a:lnTo>
                  <a:pt x="0" y="0"/>
                </a:lnTo>
                <a:lnTo>
                  <a:pt x="0" y="152400"/>
                </a:lnTo>
                <a:lnTo>
                  <a:pt x="252412" y="152400"/>
                </a:lnTo>
                <a:lnTo>
                  <a:pt x="252412" y="0"/>
                </a:lnTo>
                <a:close/>
              </a:path>
            </a:pathLst>
          </a:custGeom>
          <a:solidFill>
            <a:srgbClr val="189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803135" y="3271774"/>
            <a:ext cx="23367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116826" y="3157473"/>
            <a:ext cx="252729" cy="152400"/>
          </a:xfrm>
          <a:prstGeom prst="rect">
            <a:avLst/>
          </a:prstGeom>
          <a:solidFill>
            <a:srgbClr val="5ED9A8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195"/>
              </a:lnSpc>
            </a:pPr>
            <a:r>
              <a:rPr sz="1000" spc="-25" dirty="0">
                <a:latin typeface="Verdana"/>
                <a:cs typeface="Verdana"/>
              </a:rPr>
              <a:t>1%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067550" y="3590925"/>
            <a:ext cx="252729" cy="152400"/>
          </a:xfrm>
          <a:custGeom>
            <a:avLst/>
            <a:gdLst/>
            <a:ahLst/>
            <a:cxnLst/>
            <a:rect l="l" t="t" r="r" b="b"/>
            <a:pathLst>
              <a:path w="252729" h="152400">
                <a:moveTo>
                  <a:pt x="252412" y="0"/>
                </a:moveTo>
                <a:lnTo>
                  <a:pt x="0" y="0"/>
                </a:lnTo>
                <a:lnTo>
                  <a:pt x="0" y="152400"/>
                </a:lnTo>
                <a:lnTo>
                  <a:pt x="252412" y="152400"/>
                </a:lnTo>
                <a:lnTo>
                  <a:pt x="252412" y="0"/>
                </a:lnTo>
                <a:close/>
              </a:path>
            </a:pathLst>
          </a:custGeom>
          <a:solidFill>
            <a:srgbClr val="2CB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087489" y="3576650"/>
            <a:ext cx="2343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9424225" y="2858833"/>
            <a:ext cx="2261870" cy="2262505"/>
            <a:chOff x="9424225" y="2858833"/>
            <a:chExt cx="2261870" cy="2262505"/>
          </a:xfrm>
        </p:grpSpPr>
        <p:sp>
          <p:nvSpPr>
            <p:cNvPr id="118" name="object 118"/>
            <p:cNvSpPr/>
            <p:nvPr/>
          </p:nvSpPr>
          <p:spPr>
            <a:xfrm>
              <a:off x="9428988" y="2863595"/>
              <a:ext cx="1136015" cy="2101850"/>
            </a:xfrm>
            <a:custGeom>
              <a:avLst/>
              <a:gdLst/>
              <a:ahLst/>
              <a:cxnLst/>
              <a:rect l="l" t="t" r="r" b="b"/>
              <a:pathLst>
                <a:path w="1136015" h="2101850">
                  <a:moveTo>
                    <a:pt x="1135633" y="0"/>
                  </a:moveTo>
                  <a:lnTo>
                    <a:pt x="1088024" y="589"/>
                  </a:lnTo>
                  <a:lnTo>
                    <a:pt x="1040901" y="3133"/>
                  </a:lnTo>
                  <a:lnTo>
                    <a:pt x="994304" y="7592"/>
                  </a:lnTo>
                  <a:lnTo>
                    <a:pt x="948274" y="13927"/>
                  </a:lnTo>
                  <a:lnTo>
                    <a:pt x="902848" y="22101"/>
                  </a:lnTo>
                  <a:lnTo>
                    <a:pt x="858067" y="32074"/>
                  </a:lnTo>
                  <a:lnTo>
                    <a:pt x="813969" y="43807"/>
                  </a:lnTo>
                  <a:lnTo>
                    <a:pt x="770596" y="57262"/>
                  </a:lnTo>
                  <a:lnTo>
                    <a:pt x="727985" y="72399"/>
                  </a:lnTo>
                  <a:lnTo>
                    <a:pt x="686176" y="89181"/>
                  </a:lnTo>
                  <a:lnTo>
                    <a:pt x="645209" y="107568"/>
                  </a:lnTo>
                  <a:lnTo>
                    <a:pt x="605124" y="127522"/>
                  </a:lnTo>
                  <a:lnTo>
                    <a:pt x="565959" y="149003"/>
                  </a:lnTo>
                  <a:lnTo>
                    <a:pt x="527754" y="171974"/>
                  </a:lnTo>
                  <a:lnTo>
                    <a:pt x="490548" y="196395"/>
                  </a:lnTo>
                  <a:lnTo>
                    <a:pt x="454382" y="222228"/>
                  </a:lnTo>
                  <a:lnTo>
                    <a:pt x="419293" y="249433"/>
                  </a:lnTo>
                  <a:lnTo>
                    <a:pt x="385323" y="277973"/>
                  </a:lnTo>
                  <a:lnTo>
                    <a:pt x="352510" y="307808"/>
                  </a:lnTo>
                  <a:lnTo>
                    <a:pt x="320893" y="338899"/>
                  </a:lnTo>
                  <a:lnTo>
                    <a:pt x="290513" y="371208"/>
                  </a:lnTo>
                  <a:lnTo>
                    <a:pt x="261408" y="404696"/>
                  </a:lnTo>
                  <a:lnTo>
                    <a:pt x="233618" y="439325"/>
                  </a:lnTo>
                  <a:lnTo>
                    <a:pt x="207183" y="475055"/>
                  </a:lnTo>
                  <a:lnTo>
                    <a:pt x="182141" y="511848"/>
                  </a:lnTo>
                  <a:lnTo>
                    <a:pt x="158533" y="549665"/>
                  </a:lnTo>
                  <a:lnTo>
                    <a:pt x="136398" y="588467"/>
                  </a:lnTo>
                  <a:lnTo>
                    <a:pt x="115774" y="628216"/>
                  </a:lnTo>
                  <a:lnTo>
                    <a:pt x="96703" y="668872"/>
                  </a:lnTo>
                  <a:lnTo>
                    <a:pt x="79222" y="710398"/>
                  </a:lnTo>
                  <a:lnTo>
                    <a:pt x="63372" y="752753"/>
                  </a:lnTo>
                  <a:lnTo>
                    <a:pt x="49191" y="795901"/>
                  </a:lnTo>
                  <a:lnTo>
                    <a:pt x="36720" y="839801"/>
                  </a:lnTo>
                  <a:lnTo>
                    <a:pt x="25998" y="884415"/>
                  </a:lnTo>
                  <a:lnTo>
                    <a:pt x="17064" y="929704"/>
                  </a:lnTo>
                  <a:lnTo>
                    <a:pt x="9958" y="975629"/>
                  </a:lnTo>
                  <a:lnTo>
                    <a:pt x="4719" y="1022153"/>
                  </a:lnTo>
                  <a:lnTo>
                    <a:pt x="1386" y="1069235"/>
                  </a:lnTo>
                  <a:lnTo>
                    <a:pt x="0" y="1116837"/>
                  </a:lnTo>
                  <a:lnTo>
                    <a:pt x="646" y="1165364"/>
                  </a:lnTo>
                  <a:lnTo>
                    <a:pt x="3357" y="1213554"/>
                  </a:lnTo>
                  <a:lnTo>
                    <a:pt x="8100" y="1261351"/>
                  </a:lnTo>
                  <a:lnTo>
                    <a:pt x="14845" y="1308700"/>
                  </a:lnTo>
                  <a:lnTo>
                    <a:pt x="23561" y="1355547"/>
                  </a:lnTo>
                  <a:lnTo>
                    <a:pt x="34214" y="1401835"/>
                  </a:lnTo>
                  <a:lnTo>
                    <a:pt x="46775" y="1447509"/>
                  </a:lnTo>
                  <a:lnTo>
                    <a:pt x="61211" y="1492514"/>
                  </a:lnTo>
                  <a:lnTo>
                    <a:pt x="77492" y="1536795"/>
                  </a:lnTo>
                  <a:lnTo>
                    <a:pt x="95585" y="1580296"/>
                  </a:lnTo>
                  <a:lnTo>
                    <a:pt x="115459" y="1622962"/>
                  </a:lnTo>
                  <a:lnTo>
                    <a:pt x="137083" y="1664737"/>
                  </a:lnTo>
                  <a:lnTo>
                    <a:pt x="160426" y="1705567"/>
                  </a:lnTo>
                  <a:lnTo>
                    <a:pt x="185455" y="1745395"/>
                  </a:lnTo>
                  <a:lnTo>
                    <a:pt x="212140" y="1784167"/>
                  </a:lnTo>
                  <a:lnTo>
                    <a:pt x="240449" y="1821826"/>
                  </a:lnTo>
                  <a:lnTo>
                    <a:pt x="270351" y="1858319"/>
                  </a:lnTo>
                  <a:lnTo>
                    <a:pt x="301813" y="1893589"/>
                  </a:lnTo>
                  <a:lnTo>
                    <a:pt x="334805" y="1927581"/>
                  </a:lnTo>
                  <a:lnTo>
                    <a:pt x="369295" y="1960239"/>
                  </a:lnTo>
                  <a:lnTo>
                    <a:pt x="405252" y="1991509"/>
                  </a:lnTo>
                  <a:lnTo>
                    <a:pt x="442644" y="2021335"/>
                  </a:lnTo>
                  <a:lnTo>
                    <a:pt x="481440" y="2049662"/>
                  </a:lnTo>
                  <a:lnTo>
                    <a:pt x="521608" y="2076434"/>
                  </a:lnTo>
                  <a:lnTo>
                    <a:pt x="563117" y="2101596"/>
                  </a:lnTo>
                  <a:lnTo>
                    <a:pt x="844676" y="1613915"/>
                  </a:lnTo>
                  <a:lnTo>
                    <a:pt x="803627" y="1587839"/>
                  </a:lnTo>
                  <a:lnTo>
                    <a:pt x="765585" y="1558853"/>
                  </a:lnTo>
                  <a:lnTo>
                    <a:pt x="730610" y="1527188"/>
                  </a:lnTo>
                  <a:lnTo>
                    <a:pt x="698764" y="1493074"/>
                  </a:lnTo>
                  <a:lnTo>
                    <a:pt x="670110" y="1456744"/>
                  </a:lnTo>
                  <a:lnTo>
                    <a:pt x="644709" y="1418428"/>
                  </a:lnTo>
                  <a:lnTo>
                    <a:pt x="622622" y="1378357"/>
                  </a:lnTo>
                  <a:lnTo>
                    <a:pt x="603911" y="1336761"/>
                  </a:lnTo>
                  <a:lnTo>
                    <a:pt x="588638" y="1293873"/>
                  </a:lnTo>
                  <a:lnTo>
                    <a:pt x="576865" y="1249922"/>
                  </a:lnTo>
                  <a:lnTo>
                    <a:pt x="568653" y="1205140"/>
                  </a:lnTo>
                  <a:lnTo>
                    <a:pt x="564063" y="1159758"/>
                  </a:lnTo>
                  <a:lnTo>
                    <a:pt x="563158" y="1114006"/>
                  </a:lnTo>
                  <a:lnTo>
                    <a:pt x="566000" y="1068116"/>
                  </a:lnTo>
                  <a:lnTo>
                    <a:pt x="572649" y="1022319"/>
                  </a:lnTo>
                  <a:lnTo>
                    <a:pt x="583167" y="976846"/>
                  </a:lnTo>
                  <a:lnTo>
                    <a:pt x="597617" y="931927"/>
                  </a:lnTo>
                  <a:lnTo>
                    <a:pt x="616059" y="887793"/>
                  </a:lnTo>
                  <a:lnTo>
                    <a:pt x="638555" y="844676"/>
                  </a:lnTo>
                  <a:lnTo>
                    <a:pt x="665687" y="802208"/>
                  </a:lnTo>
                  <a:lnTo>
                    <a:pt x="696177" y="762719"/>
                  </a:lnTo>
                  <a:lnTo>
                    <a:pt x="729777" y="726352"/>
                  </a:lnTo>
                  <a:lnTo>
                    <a:pt x="766238" y="693250"/>
                  </a:lnTo>
                  <a:lnTo>
                    <a:pt x="805308" y="663556"/>
                  </a:lnTo>
                  <a:lnTo>
                    <a:pt x="846740" y="637413"/>
                  </a:lnTo>
                  <a:lnTo>
                    <a:pt x="890283" y="614963"/>
                  </a:lnTo>
                  <a:lnTo>
                    <a:pt x="935688" y="596349"/>
                  </a:lnTo>
                  <a:lnTo>
                    <a:pt x="982706" y="581715"/>
                  </a:lnTo>
                  <a:lnTo>
                    <a:pt x="1031085" y="571203"/>
                  </a:lnTo>
                  <a:lnTo>
                    <a:pt x="1080578" y="564956"/>
                  </a:lnTo>
                  <a:lnTo>
                    <a:pt x="1130934" y="563117"/>
                  </a:lnTo>
                  <a:lnTo>
                    <a:pt x="1135633" y="0"/>
                  </a:lnTo>
                  <a:close/>
                </a:path>
              </a:pathLst>
            </a:custGeom>
            <a:solidFill>
              <a:srgbClr val="03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28988" y="2863595"/>
              <a:ext cx="1136015" cy="2101850"/>
            </a:xfrm>
            <a:custGeom>
              <a:avLst/>
              <a:gdLst/>
              <a:ahLst/>
              <a:cxnLst/>
              <a:rect l="l" t="t" r="r" b="b"/>
              <a:pathLst>
                <a:path w="1136015" h="2101850">
                  <a:moveTo>
                    <a:pt x="1135633" y="0"/>
                  </a:moveTo>
                  <a:lnTo>
                    <a:pt x="1088024" y="589"/>
                  </a:lnTo>
                  <a:lnTo>
                    <a:pt x="1040901" y="3133"/>
                  </a:lnTo>
                  <a:lnTo>
                    <a:pt x="994304" y="7592"/>
                  </a:lnTo>
                  <a:lnTo>
                    <a:pt x="948274" y="13927"/>
                  </a:lnTo>
                  <a:lnTo>
                    <a:pt x="902848" y="22101"/>
                  </a:lnTo>
                  <a:lnTo>
                    <a:pt x="858067" y="32074"/>
                  </a:lnTo>
                  <a:lnTo>
                    <a:pt x="813969" y="43807"/>
                  </a:lnTo>
                  <a:lnTo>
                    <a:pt x="770596" y="57262"/>
                  </a:lnTo>
                  <a:lnTo>
                    <a:pt x="727985" y="72399"/>
                  </a:lnTo>
                  <a:lnTo>
                    <a:pt x="686176" y="89181"/>
                  </a:lnTo>
                  <a:lnTo>
                    <a:pt x="645209" y="107568"/>
                  </a:lnTo>
                  <a:lnTo>
                    <a:pt x="605124" y="127522"/>
                  </a:lnTo>
                  <a:lnTo>
                    <a:pt x="565959" y="149003"/>
                  </a:lnTo>
                  <a:lnTo>
                    <a:pt x="527754" y="171974"/>
                  </a:lnTo>
                  <a:lnTo>
                    <a:pt x="490548" y="196395"/>
                  </a:lnTo>
                  <a:lnTo>
                    <a:pt x="454382" y="222228"/>
                  </a:lnTo>
                  <a:lnTo>
                    <a:pt x="419293" y="249433"/>
                  </a:lnTo>
                  <a:lnTo>
                    <a:pt x="385323" y="277973"/>
                  </a:lnTo>
                  <a:lnTo>
                    <a:pt x="352510" y="307808"/>
                  </a:lnTo>
                  <a:lnTo>
                    <a:pt x="320893" y="338899"/>
                  </a:lnTo>
                  <a:lnTo>
                    <a:pt x="290513" y="371208"/>
                  </a:lnTo>
                  <a:lnTo>
                    <a:pt x="261408" y="404696"/>
                  </a:lnTo>
                  <a:lnTo>
                    <a:pt x="233618" y="439325"/>
                  </a:lnTo>
                  <a:lnTo>
                    <a:pt x="207183" y="475055"/>
                  </a:lnTo>
                  <a:lnTo>
                    <a:pt x="182141" y="511848"/>
                  </a:lnTo>
                  <a:lnTo>
                    <a:pt x="158533" y="549665"/>
                  </a:lnTo>
                  <a:lnTo>
                    <a:pt x="136398" y="588467"/>
                  </a:lnTo>
                  <a:lnTo>
                    <a:pt x="115774" y="628216"/>
                  </a:lnTo>
                  <a:lnTo>
                    <a:pt x="96703" y="668872"/>
                  </a:lnTo>
                  <a:lnTo>
                    <a:pt x="79222" y="710398"/>
                  </a:lnTo>
                  <a:lnTo>
                    <a:pt x="63372" y="752753"/>
                  </a:lnTo>
                  <a:lnTo>
                    <a:pt x="49191" y="795901"/>
                  </a:lnTo>
                  <a:lnTo>
                    <a:pt x="36720" y="839801"/>
                  </a:lnTo>
                  <a:lnTo>
                    <a:pt x="25998" y="884415"/>
                  </a:lnTo>
                  <a:lnTo>
                    <a:pt x="17064" y="929704"/>
                  </a:lnTo>
                  <a:lnTo>
                    <a:pt x="9958" y="975629"/>
                  </a:lnTo>
                  <a:lnTo>
                    <a:pt x="4719" y="1022153"/>
                  </a:lnTo>
                  <a:lnTo>
                    <a:pt x="1386" y="1069235"/>
                  </a:lnTo>
                  <a:lnTo>
                    <a:pt x="0" y="1116837"/>
                  </a:lnTo>
                  <a:lnTo>
                    <a:pt x="646" y="1165364"/>
                  </a:lnTo>
                  <a:lnTo>
                    <a:pt x="3357" y="1213554"/>
                  </a:lnTo>
                  <a:lnTo>
                    <a:pt x="8100" y="1261351"/>
                  </a:lnTo>
                  <a:lnTo>
                    <a:pt x="14845" y="1308700"/>
                  </a:lnTo>
                  <a:lnTo>
                    <a:pt x="23561" y="1355547"/>
                  </a:lnTo>
                  <a:lnTo>
                    <a:pt x="34214" y="1401835"/>
                  </a:lnTo>
                  <a:lnTo>
                    <a:pt x="46775" y="1447509"/>
                  </a:lnTo>
                  <a:lnTo>
                    <a:pt x="61211" y="1492514"/>
                  </a:lnTo>
                  <a:lnTo>
                    <a:pt x="77492" y="1536795"/>
                  </a:lnTo>
                  <a:lnTo>
                    <a:pt x="95585" y="1580296"/>
                  </a:lnTo>
                  <a:lnTo>
                    <a:pt x="115459" y="1622962"/>
                  </a:lnTo>
                  <a:lnTo>
                    <a:pt x="137083" y="1664737"/>
                  </a:lnTo>
                  <a:lnTo>
                    <a:pt x="160426" y="1705567"/>
                  </a:lnTo>
                  <a:lnTo>
                    <a:pt x="185455" y="1745395"/>
                  </a:lnTo>
                  <a:lnTo>
                    <a:pt x="212140" y="1784167"/>
                  </a:lnTo>
                  <a:lnTo>
                    <a:pt x="240449" y="1821826"/>
                  </a:lnTo>
                  <a:lnTo>
                    <a:pt x="270351" y="1858319"/>
                  </a:lnTo>
                  <a:lnTo>
                    <a:pt x="301813" y="1893589"/>
                  </a:lnTo>
                  <a:lnTo>
                    <a:pt x="334805" y="1927581"/>
                  </a:lnTo>
                  <a:lnTo>
                    <a:pt x="369295" y="1960239"/>
                  </a:lnTo>
                  <a:lnTo>
                    <a:pt x="405252" y="1991509"/>
                  </a:lnTo>
                  <a:lnTo>
                    <a:pt x="442644" y="2021335"/>
                  </a:lnTo>
                  <a:lnTo>
                    <a:pt x="481440" y="2049662"/>
                  </a:lnTo>
                  <a:lnTo>
                    <a:pt x="521608" y="2076434"/>
                  </a:lnTo>
                  <a:lnTo>
                    <a:pt x="563117" y="2101596"/>
                  </a:lnTo>
                  <a:lnTo>
                    <a:pt x="844676" y="1613915"/>
                  </a:lnTo>
                  <a:lnTo>
                    <a:pt x="803627" y="1587839"/>
                  </a:lnTo>
                  <a:lnTo>
                    <a:pt x="765585" y="1558853"/>
                  </a:lnTo>
                  <a:lnTo>
                    <a:pt x="730610" y="1527188"/>
                  </a:lnTo>
                  <a:lnTo>
                    <a:pt x="698764" y="1493074"/>
                  </a:lnTo>
                  <a:lnTo>
                    <a:pt x="670110" y="1456744"/>
                  </a:lnTo>
                  <a:lnTo>
                    <a:pt x="644709" y="1418428"/>
                  </a:lnTo>
                  <a:lnTo>
                    <a:pt x="622622" y="1378357"/>
                  </a:lnTo>
                  <a:lnTo>
                    <a:pt x="603911" y="1336761"/>
                  </a:lnTo>
                  <a:lnTo>
                    <a:pt x="588638" y="1293873"/>
                  </a:lnTo>
                  <a:lnTo>
                    <a:pt x="576865" y="1249922"/>
                  </a:lnTo>
                  <a:lnTo>
                    <a:pt x="568653" y="1205140"/>
                  </a:lnTo>
                  <a:lnTo>
                    <a:pt x="564063" y="1159758"/>
                  </a:lnTo>
                  <a:lnTo>
                    <a:pt x="563158" y="1114006"/>
                  </a:lnTo>
                  <a:lnTo>
                    <a:pt x="566000" y="1068116"/>
                  </a:lnTo>
                  <a:lnTo>
                    <a:pt x="572649" y="1022319"/>
                  </a:lnTo>
                  <a:lnTo>
                    <a:pt x="583167" y="976846"/>
                  </a:lnTo>
                  <a:lnTo>
                    <a:pt x="597617" y="931927"/>
                  </a:lnTo>
                  <a:lnTo>
                    <a:pt x="616059" y="887793"/>
                  </a:lnTo>
                  <a:lnTo>
                    <a:pt x="638555" y="844676"/>
                  </a:lnTo>
                  <a:lnTo>
                    <a:pt x="665687" y="802208"/>
                  </a:lnTo>
                  <a:lnTo>
                    <a:pt x="696177" y="762719"/>
                  </a:lnTo>
                  <a:lnTo>
                    <a:pt x="729777" y="726352"/>
                  </a:lnTo>
                  <a:lnTo>
                    <a:pt x="766238" y="693250"/>
                  </a:lnTo>
                  <a:lnTo>
                    <a:pt x="805308" y="663556"/>
                  </a:lnTo>
                  <a:lnTo>
                    <a:pt x="846740" y="637413"/>
                  </a:lnTo>
                  <a:lnTo>
                    <a:pt x="890283" y="614963"/>
                  </a:lnTo>
                  <a:lnTo>
                    <a:pt x="935688" y="596349"/>
                  </a:lnTo>
                  <a:lnTo>
                    <a:pt x="982706" y="581715"/>
                  </a:lnTo>
                  <a:lnTo>
                    <a:pt x="1031085" y="571203"/>
                  </a:lnTo>
                  <a:lnTo>
                    <a:pt x="1080578" y="564956"/>
                  </a:lnTo>
                  <a:lnTo>
                    <a:pt x="1130934" y="563117"/>
                  </a:lnTo>
                  <a:lnTo>
                    <a:pt x="1135633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559923" y="2863595"/>
              <a:ext cx="1103630" cy="1025525"/>
            </a:xfrm>
            <a:custGeom>
              <a:avLst/>
              <a:gdLst/>
              <a:ahLst/>
              <a:cxnLst/>
              <a:rect l="l" t="t" r="r" b="b"/>
              <a:pathLst>
                <a:path w="1103629" h="1025525">
                  <a:moveTo>
                    <a:pt x="4699" y="0"/>
                  </a:moveTo>
                  <a:lnTo>
                    <a:pt x="0" y="563117"/>
                  </a:lnTo>
                  <a:lnTo>
                    <a:pt x="47271" y="565487"/>
                  </a:lnTo>
                  <a:lnTo>
                    <a:pt x="93541" y="571692"/>
                  </a:lnTo>
                  <a:lnTo>
                    <a:pt x="138636" y="581585"/>
                  </a:lnTo>
                  <a:lnTo>
                    <a:pt x="182382" y="595020"/>
                  </a:lnTo>
                  <a:lnTo>
                    <a:pt x="224605" y="611852"/>
                  </a:lnTo>
                  <a:lnTo>
                    <a:pt x="265131" y="631932"/>
                  </a:lnTo>
                  <a:lnTo>
                    <a:pt x="303788" y="655115"/>
                  </a:lnTo>
                  <a:lnTo>
                    <a:pt x="340400" y="681255"/>
                  </a:lnTo>
                  <a:lnTo>
                    <a:pt x="374795" y="710205"/>
                  </a:lnTo>
                  <a:lnTo>
                    <a:pt x="406798" y="741819"/>
                  </a:lnTo>
                  <a:lnTo>
                    <a:pt x="436237" y="775949"/>
                  </a:lnTo>
                  <a:lnTo>
                    <a:pt x="462937" y="812451"/>
                  </a:lnTo>
                  <a:lnTo>
                    <a:pt x="486724" y="851177"/>
                  </a:lnTo>
                  <a:lnTo>
                    <a:pt x="507425" y="891981"/>
                  </a:lnTo>
                  <a:lnTo>
                    <a:pt x="524866" y="934717"/>
                  </a:lnTo>
                  <a:lnTo>
                    <a:pt x="538874" y="979238"/>
                  </a:lnTo>
                  <a:lnTo>
                    <a:pt x="549275" y="1025397"/>
                  </a:lnTo>
                  <a:lnTo>
                    <a:pt x="1103376" y="924432"/>
                  </a:lnTo>
                  <a:lnTo>
                    <a:pt x="1093571" y="876483"/>
                  </a:lnTo>
                  <a:lnTo>
                    <a:pt x="1081807" y="829367"/>
                  </a:lnTo>
                  <a:lnTo>
                    <a:pt x="1068131" y="783123"/>
                  </a:lnTo>
                  <a:lnTo>
                    <a:pt x="1052591" y="737792"/>
                  </a:lnTo>
                  <a:lnTo>
                    <a:pt x="1035235" y="693414"/>
                  </a:lnTo>
                  <a:lnTo>
                    <a:pt x="1016109" y="650028"/>
                  </a:lnTo>
                  <a:lnTo>
                    <a:pt x="995262" y="607675"/>
                  </a:lnTo>
                  <a:lnTo>
                    <a:pt x="972741" y="566395"/>
                  </a:lnTo>
                  <a:lnTo>
                    <a:pt x="948593" y="526228"/>
                  </a:lnTo>
                  <a:lnTo>
                    <a:pt x="922866" y="487213"/>
                  </a:lnTo>
                  <a:lnTo>
                    <a:pt x="895608" y="449391"/>
                  </a:lnTo>
                  <a:lnTo>
                    <a:pt x="866866" y="412802"/>
                  </a:lnTo>
                  <a:lnTo>
                    <a:pt x="836688" y="377485"/>
                  </a:lnTo>
                  <a:lnTo>
                    <a:pt x="805121" y="343482"/>
                  </a:lnTo>
                  <a:lnTo>
                    <a:pt x="772212" y="310830"/>
                  </a:lnTo>
                  <a:lnTo>
                    <a:pt x="738010" y="279572"/>
                  </a:lnTo>
                  <a:lnTo>
                    <a:pt x="702562" y="249746"/>
                  </a:lnTo>
                  <a:lnTo>
                    <a:pt x="665915" y="221392"/>
                  </a:lnTo>
                  <a:lnTo>
                    <a:pt x="628117" y="194551"/>
                  </a:lnTo>
                  <a:lnTo>
                    <a:pt x="589215" y="169263"/>
                  </a:lnTo>
                  <a:lnTo>
                    <a:pt x="549257" y="145568"/>
                  </a:lnTo>
                  <a:lnTo>
                    <a:pt x="508291" y="123505"/>
                  </a:lnTo>
                  <a:lnTo>
                    <a:pt x="466364" y="103114"/>
                  </a:lnTo>
                  <a:lnTo>
                    <a:pt x="423523" y="84436"/>
                  </a:lnTo>
                  <a:lnTo>
                    <a:pt x="379817" y="67511"/>
                  </a:lnTo>
                  <a:lnTo>
                    <a:pt x="335292" y="52378"/>
                  </a:lnTo>
                  <a:lnTo>
                    <a:pt x="289997" y="39078"/>
                  </a:lnTo>
                  <a:lnTo>
                    <a:pt x="243978" y="27650"/>
                  </a:lnTo>
                  <a:lnTo>
                    <a:pt x="197283" y="18135"/>
                  </a:lnTo>
                  <a:lnTo>
                    <a:pt x="149960" y="10573"/>
                  </a:lnTo>
                  <a:lnTo>
                    <a:pt x="102057" y="5002"/>
                  </a:lnTo>
                  <a:lnTo>
                    <a:pt x="53621" y="1465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4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559923" y="2863595"/>
              <a:ext cx="1103630" cy="1025525"/>
            </a:xfrm>
            <a:custGeom>
              <a:avLst/>
              <a:gdLst/>
              <a:ahLst/>
              <a:cxnLst/>
              <a:rect l="l" t="t" r="r" b="b"/>
              <a:pathLst>
                <a:path w="1103629" h="1025525">
                  <a:moveTo>
                    <a:pt x="1103376" y="924432"/>
                  </a:moveTo>
                  <a:lnTo>
                    <a:pt x="1093571" y="876483"/>
                  </a:lnTo>
                  <a:lnTo>
                    <a:pt x="1081807" y="829367"/>
                  </a:lnTo>
                  <a:lnTo>
                    <a:pt x="1068131" y="783123"/>
                  </a:lnTo>
                  <a:lnTo>
                    <a:pt x="1052591" y="737792"/>
                  </a:lnTo>
                  <a:lnTo>
                    <a:pt x="1035235" y="693414"/>
                  </a:lnTo>
                  <a:lnTo>
                    <a:pt x="1016109" y="650028"/>
                  </a:lnTo>
                  <a:lnTo>
                    <a:pt x="995262" y="607675"/>
                  </a:lnTo>
                  <a:lnTo>
                    <a:pt x="972741" y="566395"/>
                  </a:lnTo>
                  <a:lnTo>
                    <a:pt x="948593" y="526228"/>
                  </a:lnTo>
                  <a:lnTo>
                    <a:pt x="922866" y="487213"/>
                  </a:lnTo>
                  <a:lnTo>
                    <a:pt x="895608" y="449391"/>
                  </a:lnTo>
                  <a:lnTo>
                    <a:pt x="866866" y="412802"/>
                  </a:lnTo>
                  <a:lnTo>
                    <a:pt x="836688" y="377485"/>
                  </a:lnTo>
                  <a:lnTo>
                    <a:pt x="805121" y="343482"/>
                  </a:lnTo>
                  <a:lnTo>
                    <a:pt x="772212" y="310830"/>
                  </a:lnTo>
                  <a:lnTo>
                    <a:pt x="738010" y="279572"/>
                  </a:lnTo>
                  <a:lnTo>
                    <a:pt x="702562" y="249746"/>
                  </a:lnTo>
                  <a:lnTo>
                    <a:pt x="665915" y="221392"/>
                  </a:lnTo>
                  <a:lnTo>
                    <a:pt x="628117" y="194551"/>
                  </a:lnTo>
                  <a:lnTo>
                    <a:pt x="589215" y="169263"/>
                  </a:lnTo>
                  <a:lnTo>
                    <a:pt x="549257" y="145568"/>
                  </a:lnTo>
                  <a:lnTo>
                    <a:pt x="508291" y="123505"/>
                  </a:lnTo>
                  <a:lnTo>
                    <a:pt x="466364" y="103114"/>
                  </a:lnTo>
                  <a:lnTo>
                    <a:pt x="423523" y="84436"/>
                  </a:lnTo>
                  <a:lnTo>
                    <a:pt x="379817" y="67511"/>
                  </a:lnTo>
                  <a:lnTo>
                    <a:pt x="335292" y="52378"/>
                  </a:lnTo>
                  <a:lnTo>
                    <a:pt x="289997" y="39078"/>
                  </a:lnTo>
                  <a:lnTo>
                    <a:pt x="243978" y="27650"/>
                  </a:lnTo>
                  <a:lnTo>
                    <a:pt x="197283" y="18135"/>
                  </a:lnTo>
                  <a:lnTo>
                    <a:pt x="149960" y="10573"/>
                  </a:lnTo>
                  <a:lnTo>
                    <a:pt x="102057" y="5002"/>
                  </a:lnTo>
                  <a:lnTo>
                    <a:pt x="53621" y="1465"/>
                  </a:lnTo>
                  <a:lnTo>
                    <a:pt x="4699" y="0"/>
                  </a:lnTo>
                  <a:lnTo>
                    <a:pt x="0" y="563117"/>
                  </a:lnTo>
                  <a:lnTo>
                    <a:pt x="47271" y="565487"/>
                  </a:lnTo>
                  <a:lnTo>
                    <a:pt x="93541" y="571692"/>
                  </a:lnTo>
                  <a:lnTo>
                    <a:pt x="138636" y="581585"/>
                  </a:lnTo>
                  <a:lnTo>
                    <a:pt x="182382" y="595020"/>
                  </a:lnTo>
                  <a:lnTo>
                    <a:pt x="224605" y="611852"/>
                  </a:lnTo>
                  <a:lnTo>
                    <a:pt x="265131" y="631932"/>
                  </a:lnTo>
                  <a:lnTo>
                    <a:pt x="303788" y="655115"/>
                  </a:lnTo>
                  <a:lnTo>
                    <a:pt x="340400" y="681255"/>
                  </a:lnTo>
                  <a:lnTo>
                    <a:pt x="374795" y="710205"/>
                  </a:lnTo>
                  <a:lnTo>
                    <a:pt x="406798" y="741819"/>
                  </a:lnTo>
                  <a:lnTo>
                    <a:pt x="436237" y="775949"/>
                  </a:lnTo>
                  <a:lnTo>
                    <a:pt x="462937" y="812451"/>
                  </a:lnTo>
                  <a:lnTo>
                    <a:pt x="486724" y="851177"/>
                  </a:lnTo>
                  <a:lnTo>
                    <a:pt x="507425" y="891981"/>
                  </a:lnTo>
                  <a:lnTo>
                    <a:pt x="524866" y="934717"/>
                  </a:lnTo>
                  <a:lnTo>
                    <a:pt x="538874" y="979238"/>
                  </a:lnTo>
                  <a:lnTo>
                    <a:pt x="549275" y="1025397"/>
                  </a:lnTo>
                  <a:lnTo>
                    <a:pt x="1103376" y="9244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109198" y="3788028"/>
              <a:ext cx="572135" cy="225425"/>
            </a:xfrm>
            <a:custGeom>
              <a:avLst/>
              <a:gdLst/>
              <a:ahLst/>
              <a:cxnLst/>
              <a:rect l="l" t="t" r="r" b="b"/>
              <a:pathLst>
                <a:path w="572134" h="225425">
                  <a:moveTo>
                    <a:pt x="554101" y="0"/>
                  </a:moveTo>
                  <a:lnTo>
                    <a:pt x="0" y="100965"/>
                  </a:lnTo>
                  <a:lnTo>
                    <a:pt x="4409" y="128889"/>
                  </a:lnTo>
                  <a:lnTo>
                    <a:pt x="7366" y="157003"/>
                  </a:lnTo>
                  <a:lnTo>
                    <a:pt x="8893" y="185261"/>
                  </a:lnTo>
                  <a:lnTo>
                    <a:pt x="9017" y="213614"/>
                  </a:lnTo>
                  <a:lnTo>
                    <a:pt x="572007" y="225425"/>
                  </a:lnTo>
                  <a:lnTo>
                    <a:pt x="571799" y="168788"/>
                  </a:lnTo>
                  <a:lnTo>
                    <a:pt x="568721" y="112283"/>
                  </a:lnTo>
                  <a:lnTo>
                    <a:pt x="562810" y="55993"/>
                  </a:lnTo>
                  <a:lnTo>
                    <a:pt x="554101" y="0"/>
                  </a:lnTo>
                  <a:close/>
                </a:path>
              </a:pathLst>
            </a:custGeom>
            <a:solidFill>
              <a:srgbClr val="189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109198" y="3788028"/>
              <a:ext cx="572135" cy="225425"/>
            </a:xfrm>
            <a:custGeom>
              <a:avLst/>
              <a:gdLst/>
              <a:ahLst/>
              <a:cxnLst/>
              <a:rect l="l" t="t" r="r" b="b"/>
              <a:pathLst>
                <a:path w="572134" h="225425">
                  <a:moveTo>
                    <a:pt x="572007" y="225425"/>
                  </a:moveTo>
                  <a:lnTo>
                    <a:pt x="571799" y="168788"/>
                  </a:lnTo>
                  <a:lnTo>
                    <a:pt x="568721" y="112283"/>
                  </a:lnTo>
                  <a:lnTo>
                    <a:pt x="562810" y="55993"/>
                  </a:lnTo>
                  <a:lnTo>
                    <a:pt x="554101" y="0"/>
                  </a:lnTo>
                  <a:lnTo>
                    <a:pt x="0" y="100965"/>
                  </a:lnTo>
                  <a:lnTo>
                    <a:pt x="4409" y="128889"/>
                  </a:lnTo>
                  <a:lnTo>
                    <a:pt x="7366" y="157003"/>
                  </a:lnTo>
                  <a:lnTo>
                    <a:pt x="8893" y="185261"/>
                  </a:lnTo>
                  <a:lnTo>
                    <a:pt x="9017" y="213614"/>
                  </a:lnTo>
                  <a:lnTo>
                    <a:pt x="572007" y="22542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106023" y="4001642"/>
              <a:ext cx="575310" cy="222885"/>
            </a:xfrm>
            <a:custGeom>
              <a:avLst/>
              <a:gdLst/>
              <a:ahLst/>
              <a:cxnLst/>
              <a:rect l="l" t="t" r="r" b="b"/>
              <a:pathLst>
                <a:path w="575309" h="222885">
                  <a:moveTo>
                    <a:pt x="12192" y="0"/>
                  </a:moveTo>
                  <a:lnTo>
                    <a:pt x="11001" y="26523"/>
                  </a:lnTo>
                  <a:lnTo>
                    <a:pt x="8572" y="52927"/>
                  </a:lnTo>
                  <a:lnTo>
                    <a:pt x="4905" y="79188"/>
                  </a:lnTo>
                  <a:lnTo>
                    <a:pt x="0" y="105282"/>
                  </a:lnTo>
                  <a:lnTo>
                    <a:pt x="550799" y="222376"/>
                  </a:lnTo>
                  <a:lnTo>
                    <a:pt x="560609" y="170170"/>
                  </a:lnTo>
                  <a:lnTo>
                    <a:pt x="567943" y="117617"/>
                  </a:lnTo>
                  <a:lnTo>
                    <a:pt x="572801" y="64803"/>
                  </a:lnTo>
                  <a:lnTo>
                    <a:pt x="575182" y="1181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7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106023" y="4001642"/>
              <a:ext cx="575310" cy="222885"/>
            </a:xfrm>
            <a:custGeom>
              <a:avLst/>
              <a:gdLst/>
              <a:ahLst/>
              <a:cxnLst/>
              <a:rect l="l" t="t" r="r" b="b"/>
              <a:pathLst>
                <a:path w="575309" h="222885">
                  <a:moveTo>
                    <a:pt x="550799" y="222376"/>
                  </a:moveTo>
                  <a:lnTo>
                    <a:pt x="560609" y="170170"/>
                  </a:lnTo>
                  <a:lnTo>
                    <a:pt x="567943" y="117617"/>
                  </a:lnTo>
                  <a:lnTo>
                    <a:pt x="572801" y="64803"/>
                  </a:lnTo>
                  <a:lnTo>
                    <a:pt x="575182" y="11810"/>
                  </a:lnTo>
                  <a:lnTo>
                    <a:pt x="12192" y="0"/>
                  </a:lnTo>
                  <a:lnTo>
                    <a:pt x="11001" y="26523"/>
                  </a:lnTo>
                  <a:lnTo>
                    <a:pt x="8572" y="52927"/>
                  </a:lnTo>
                  <a:lnTo>
                    <a:pt x="4905" y="79188"/>
                  </a:lnTo>
                  <a:lnTo>
                    <a:pt x="0" y="105282"/>
                  </a:lnTo>
                  <a:lnTo>
                    <a:pt x="550799" y="2223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904982" y="4106925"/>
              <a:ext cx="751840" cy="765810"/>
            </a:xfrm>
            <a:custGeom>
              <a:avLst/>
              <a:gdLst/>
              <a:ahLst/>
              <a:cxnLst/>
              <a:rect l="l" t="t" r="r" b="b"/>
              <a:pathLst>
                <a:path w="751840" h="765810">
                  <a:moveTo>
                    <a:pt x="201041" y="0"/>
                  </a:moveTo>
                  <a:lnTo>
                    <a:pt x="188813" y="47383"/>
                  </a:lnTo>
                  <a:lnTo>
                    <a:pt x="172610" y="93273"/>
                  </a:lnTo>
                  <a:lnTo>
                    <a:pt x="152577" y="137436"/>
                  </a:lnTo>
                  <a:lnTo>
                    <a:pt x="128857" y="179641"/>
                  </a:lnTo>
                  <a:lnTo>
                    <a:pt x="101595" y="219655"/>
                  </a:lnTo>
                  <a:lnTo>
                    <a:pt x="70935" y="257246"/>
                  </a:lnTo>
                  <a:lnTo>
                    <a:pt x="37022" y="292182"/>
                  </a:lnTo>
                  <a:lnTo>
                    <a:pt x="0" y="324231"/>
                  </a:lnTo>
                  <a:lnTo>
                    <a:pt x="349758" y="765556"/>
                  </a:lnTo>
                  <a:lnTo>
                    <a:pt x="387538" y="734258"/>
                  </a:lnTo>
                  <a:lnTo>
                    <a:pt x="423797" y="701458"/>
                  </a:lnTo>
                  <a:lnTo>
                    <a:pt x="458500" y="667215"/>
                  </a:lnTo>
                  <a:lnTo>
                    <a:pt x="491611" y="631586"/>
                  </a:lnTo>
                  <a:lnTo>
                    <a:pt x="523094" y="594630"/>
                  </a:lnTo>
                  <a:lnTo>
                    <a:pt x="552915" y="556404"/>
                  </a:lnTo>
                  <a:lnTo>
                    <a:pt x="581037" y="516967"/>
                  </a:lnTo>
                  <a:lnTo>
                    <a:pt x="607425" y="476376"/>
                  </a:lnTo>
                  <a:lnTo>
                    <a:pt x="632043" y="434690"/>
                  </a:lnTo>
                  <a:lnTo>
                    <a:pt x="654856" y="391967"/>
                  </a:lnTo>
                  <a:lnTo>
                    <a:pt x="675829" y="348265"/>
                  </a:lnTo>
                  <a:lnTo>
                    <a:pt x="694926" y="303641"/>
                  </a:lnTo>
                  <a:lnTo>
                    <a:pt x="712110" y="258154"/>
                  </a:lnTo>
                  <a:lnTo>
                    <a:pt x="727348" y="211861"/>
                  </a:lnTo>
                  <a:lnTo>
                    <a:pt x="740603" y="164822"/>
                  </a:lnTo>
                  <a:lnTo>
                    <a:pt x="751840" y="117093"/>
                  </a:lnTo>
                  <a:lnTo>
                    <a:pt x="201041" y="0"/>
                  </a:lnTo>
                  <a:close/>
                </a:path>
              </a:pathLst>
            </a:custGeom>
            <a:solidFill>
              <a:srgbClr val="2C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904982" y="4106925"/>
              <a:ext cx="751840" cy="765810"/>
            </a:xfrm>
            <a:custGeom>
              <a:avLst/>
              <a:gdLst/>
              <a:ahLst/>
              <a:cxnLst/>
              <a:rect l="l" t="t" r="r" b="b"/>
              <a:pathLst>
                <a:path w="751840" h="765810">
                  <a:moveTo>
                    <a:pt x="349758" y="765556"/>
                  </a:moveTo>
                  <a:lnTo>
                    <a:pt x="387538" y="734258"/>
                  </a:lnTo>
                  <a:lnTo>
                    <a:pt x="423797" y="701458"/>
                  </a:lnTo>
                  <a:lnTo>
                    <a:pt x="458500" y="667215"/>
                  </a:lnTo>
                  <a:lnTo>
                    <a:pt x="491611" y="631586"/>
                  </a:lnTo>
                  <a:lnTo>
                    <a:pt x="523094" y="594630"/>
                  </a:lnTo>
                  <a:lnTo>
                    <a:pt x="552915" y="556404"/>
                  </a:lnTo>
                  <a:lnTo>
                    <a:pt x="581037" y="516967"/>
                  </a:lnTo>
                  <a:lnTo>
                    <a:pt x="607425" y="476376"/>
                  </a:lnTo>
                  <a:lnTo>
                    <a:pt x="632043" y="434690"/>
                  </a:lnTo>
                  <a:lnTo>
                    <a:pt x="654856" y="391967"/>
                  </a:lnTo>
                  <a:lnTo>
                    <a:pt x="675829" y="348265"/>
                  </a:lnTo>
                  <a:lnTo>
                    <a:pt x="694926" y="303641"/>
                  </a:lnTo>
                  <a:lnTo>
                    <a:pt x="712110" y="258154"/>
                  </a:lnTo>
                  <a:lnTo>
                    <a:pt x="727348" y="211861"/>
                  </a:lnTo>
                  <a:lnTo>
                    <a:pt x="740603" y="164822"/>
                  </a:lnTo>
                  <a:lnTo>
                    <a:pt x="751840" y="117093"/>
                  </a:lnTo>
                  <a:lnTo>
                    <a:pt x="201041" y="0"/>
                  </a:lnTo>
                  <a:lnTo>
                    <a:pt x="188813" y="47383"/>
                  </a:lnTo>
                  <a:lnTo>
                    <a:pt x="172610" y="93273"/>
                  </a:lnTo>
                  <a:lnTo>
                    <a:pt x="152577" y="137436"/>
                  </a:lnTo>
                  <a:lnTo>
                    <a:pt x="128857" y="179641"/>
                  </a:lnTo>
                  <a:lnTo>
                    <a:pt x="101595" y="219655"/>
                  </a:lnTo>
                  <a:lnTo>
                    <a:pt x="70935" y="257246"/>
                  </a:lnTo>
                  <a:lnTo>
                    <a:pt x="37022" y="292182"/>
                  </a:lnTo>
                  <a:lnTo>
                    <a:pt x="0" y="324231"/>
                  </a:lnTo>
                  <a:lnTo>
                    <a:pt x="349758" y="7655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846943" y="4431156"/>
              <a:ext cx="408305" cy="521970"/>
            </a:xfrm>
            <a:custGeom>
              <a:avLst/>
              <a:gdLst/>
              <a:ahLst/>
              <a:cxnLst/>
              <a:rect l="l" t="t" r="r" b="b"/>
              <a:pathLst>
                <a:path w="408304" h="521970">
                  <a:moveTo>
                    <a:pt x="58038" y="0"/>
                  </a:moveTo>
                  <a:lnTo>
                    <a:pt x="44041" y="10739"/>
                  </a:lnTo>
                  <a:lnTo>
                    <a:pt x="29686" y="21050"/>
                  </a:lnTo>
                  <a:lnTo>
                    <a:pt x="14997" y="30932"/>
                  </a:lnTo>
                  <a:lnTo>
                    <a:pt x="0" y="40386"/>
                  </a:lnTo>
                  <a:lnTo>
                    <a:pt x="291718" y="521970"/>
                  </a:lnTo>
                  <a:lnTo>
                    <a:pt x="321696" y="503207"/>
                  </a:lnTo>
                  <a:lnTo>
                    <a:pt x="351043" y="483504"/>
                  </a:lnTo>
                  <a:lnTo>
                    <a:pt x="379747" y="462873"/>
                  </a:lnTo>
                  <a:lnTo>
                    <a:pt x="407797" y="441325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5E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846943" y="4431156"/>
              <a:ext cx="408305" cy="521970"/>
            </a:xfrm>
            <a:custGeom>
              <a:avLst/>
              <a:gdLst/>
              <a:ahLst/>
              <a:cxnLst/>
              <a:rect l="l" t="t" r="r" b="b"/>
              <a:pathLst>
                <a:path w="408304" h="521970">
                  <a:moveTo>
                    <a:pt x="291718" y="521970"/>
                  </a:moveTo>
                  <a:lnTo>
                    <a:pt x="321696" y="503207"/>
                  </a:lnTo>
                  <a:lnTo>
                    <a:pt x="351043" y="483504"/>
                  </a:lnTo>
                  <a:lnTo>
                    <a:pt x="379747" y="462873"/>
                  </a:lnTo>
                  <a:lnTo>
                    <a:pt x="407797" y="441325"/>
                  </a:lnTo>
                  <a:lnTo>
                    <a:pt x="58038" y="0"/>
                  </a:lnTo>
                  <a:lnTo>
                    <a:pt x="44041" y="10739"/>
                  </a:lnTo>
                  <a:lnTo>
                    <a:pt x="29686" y="21050"/>
                  </a:lnTo>
                  <a:lnTo>
                    <a:pt x="14997" y="30932"/>
                  </a:lnTo>
                  <a:lnTo>
                    <a:pt x="0" y="40386"/>
                  </a:lnTo>
                  <a:lnTo>
                    <a:pt x="291718" y="52197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992106" y="4471542"/>
              <a:ext cx="1146810" cy="644525"/>
            </a:xfrm>
            <a:custGeom>
              <a:avLst/>
              <a:gdLst/>
              <a:ahLst/>
              <a:cxnLst/>
              <a:rect l="l" t="t" r="r" b="b"/>
              <a:pathLst>
                <a:path w="1146809" h="644525">
                  <a:moveTo>
                    <a:pt x="854837" y="0"/>
                  </a:moveTo>
                  <a:lnTo>
                    <a:pt x="810058" y="24436"/>
                  </a:lnTo>
                  <a:lnTo>
                    <a:pt x="763741" y="44530"/>
                  </a:lnTo>
                  <a:lnTo>
                    <a:pt x="716184" y="60279"/>
                  </a:lnTo>
                  <a:lnTo>
                    <a:pt x="667686" y="71679"/>
                  </a:lnTo>
                  <a:lnTo>
                    <a:pt x="618543" y="78728"/>
                  </a:lnTo>
                  <a:lnTo>
                    <a:pt x="569055" y="81422"/>
                  </a:lnTo>
                  <a:lnTo>
                    <a:pt x="519519" y="79759"/>
                  </a:lnTo>
                  <a:lnTo>
                    <a:pt x="470233" y="73735"/>
                  </a:lnTo>
                  <a:lnTo>
                    <a:pt x="421497" y="63347"/>
                  </a:lnTo>
                  <a:lnTo>
                    <a:pt x="373606" y="48592"/>
                  </a:lnTo>
                  <a:lnTo>
                    <a:pt x="326861" y="29467"/>
                  </a:lnTo>
                  <a:lnTo>
                    <a:pt x="281559" y="5968"/>
                  </a:lnTo>
                  <a:lnTo>
                    <a:pt x="0" y="493648"/>
                  </a:lnTo>
                  <a:lnTo>
                    <a:pt x="43077" y="517284"/>
                  </a:lnTo>
                  <a:lnTo>
                    <a:pt x="86893" y="538905"/>
                  </a:lnTo>
                  <a:lnTo>
                    <a:pt x="131380" y="558512"/>
                  </a:lnTo>
                  <a:lnTo>
                    <a:pt x="176473" y="576105"/>
                  </a:lnTo>
                  <a:lnTo>
                    <a:pt x="222105" y="591685"/>
                  </a:lnTo>
                  <a:lnTo>
                    <a:pt x="268211" y="605254"/>
                  </a:lnTo>
                  <a:lnTo>
                    <a:pt x="314726" y="616811"/>
                  </a:lnTo>
                  <a:lnTo>
                    <a:pt x="361582" y="626356"/>
                  </a:lnTo>
                  <a:lnTo>
                    <a:pt x="408713" y="633892"/>
                  </a:lnTo>
                  <a:lnTo>
                    <a:pt x="456055" y="639418"/>
                  </a:lnTo>
                  <a:lnTo>
                    <a:pt x="503542" y="642935"/>
                  </a:lnTo>
                  <a:lnTo>
                    <a:pt x="551106" y="644444"/>
                  </a:lnTo>
                  <a:lnTo>
                    <a:pt x="598682" y="643945"/>
                  </a:lnTo>
                  <a:lnTo>
                    <a:pt x="646205" y="641438"/>
                  </a:lnTo>
                  <a:lnTo>
                    <a:pt x="693608" y="636926"/>
                  </a:lnTo>
                  <a:lnTo>
                    <a:pt x="740826" y="630407"/>
                  </a:lnTo>
                  <a:lnTo>
                    <a:pt x="787792" y="621884"/>
                  </a:lnTo>
                  <a:lnTo>
                    <a:pt x="834441" y="611355"/>
                  </a:lnTo>
                  <a:lnTo>
                    <a:pt x="880706" y="598823"/>
                  </a:lnTo>
                  <a:lnTo>
                    <a:pt x="926522" y="584288"/>
                  </a:lnTo>
                  <a:lnTo>
                    <a:pt x="971823" y="567750"/>
                  </a:lnTo>
                  <a:lnTo>
                    <a:pt x="1016543" y="549210"/>
                  </a:lnTo>
                  <a:lnTo>
                    <a:pt x="1060615" y="528668"/>
                  </a:lnTo>
                  <a:lnTo>
                    <a:pt x="1103975" y="506126"/>
                  </a:lnTo>
                  <a:lnTo>
                    <a:pt x="1146555" y="481583"/>
                  </a:lnTo>
                  <a:lnTo>
                    <a:pt x="8548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992106" y="4471542"/>
              <a:ext cx="1146810" cy="644525"/>
            </a:xfrm>
            <a:custGeom>
              <a:avLst/>
              <a:gdLst/>
              <a:ahLst/>
              <a:cxnLst/>
              <a:rect l="l" t="t" r="r" b="b"/>
              <a:pathLst>
                <a:path w="1146809" h="644525">
                  <a:moveTo>
                    <a:pt x="0" y="493648"/>
                  </a:moveTo>
                  <a:lnTo>
                    <a:pt x="43077" y="517284"/>
                  </a:lnTo>
                  <a:lnTo>
                    <a:pt x="86893" y="538905"/>
                  </a:lnTo>
                  <a:lnTo>
                    <a:pt x="131380" y="558512"/>
                  </a:lnTo>
                  <a:lnTo>
                    <a:pt x="176473" y="576105"/>
                  </a:lnTo>
                  <a:lnTo>
                    <a:pt x="222105" y="591685"/>
                  </a:lnTo>
                  <a:lnTo>
                    <a:pt x="268211" y="605254"/>
                  </a:lnTo>
                  <a:lnTo>
                    <a:pt x="314726" y="616811"/>
                  </a:lnTo>
                  <a:lnTo>
                    <a:pt x="361582" y="626356"/>
                  </a:lnTo>
                  <a:lnTo>
                    <a:pt x="408713" y="633892"/>
                  </a:lnTo>
                  <a:lnTo>
                    <a:pt x="456055" y="639418"/>
                  </a:lnTo>
                  <a:lnTo>
                    <a:pt x="503542" y="642935"/>
                  </a:lnTo>
                  <a:lnTo>
                    <a:pt x="551106" y="644444"/>
                  </a:lnTo>
                  <a:lnTo>
                    <a:pt x="598682" y="643945"/>
                  </a:lnTo>
                  <a:lnTo>
                    <a:pt x="646205" y="641438"/>
                  </a:lnTo>
                  <a:lnTo>
                    <a:pt x="693608" y="636926"/>
                  </a:lnTo>
                  <a:lnTo>
                    <a:pt x="740826" y="630407"/>
                  </a:lnTo>
                  <a:lnTo>
                    <a:pt x="787792" y="621884"/>
                  </a:lnTo>
                  <a:lnTo>
                    <a:pt x="834441" y="611355"/>
                  </a:lnTo>
                  <a:lnTo>
                    <a:pt x="880706" y="598823"/>
                  </a:lnTo>
                  <a:lnTo>
                    <a:pt x="926522" y="584288"/>
                  </a:lnTo>
                  <a:lnTo>
                    <a:pt x="971823" y="567750"/>
                  </a:lnTo>
                  <a:lnTo>
                    <a:pt x="1016543" y="549210"/>
                  </a:lnTo>
                  <a:lnTo>
                    <a:pt x="1060615" y="528668"/>
                  </a:lnTo>
                  <a:lnTo>
                    <a:pt x="1103975" y="506126"/>
                  </a:lnTo>
                  <a:lnTo>
                    <a:pt x="1146555" y="481583"/>
                  </a:lnTo>
                  <a:lnTo>
                    <a:pt x="854837" y="0"/>
                  </a:lnTo>
                  <a:lnTo>
                    <a:pt x="810058" y="24436"/>
                  </a:lnTo>
                  <a:lnTo>
                    <a:pt x="763741" y="44530"/>
                  </a:lnTo>
                  <a:lnTo>
                    <a:pt x="716184" y="60279"/>
                  </a:lnTo>
                  <a:lnTo>
                    <a:pt x="667686" y="71679"/>
                  </a:lnTo>
                  <a:lnTo>
                    <a:pt x="618543" y="78728"/>
                  </a:lnTo>
                  <a:lnTo>
                    <a:pt x="569055" y="81422"/>
                  </a:lnTo>
                  <a:lnTo>
                    <a:pt x="519519" y="79759"/>
                  </a:lnTo>
                  <a:lnTo>
                    <a:pt x="470233" y="73735"/>
                  </a:lnTo>
                  <a:lnTo>
                    <a:pt x="421497" y="63347"/>
                  </a:lnTo>
                  <a:lnTo>
                    <a:pt x="373606" y="48592"/>
                  </a:lnTo>
                  <a:lnTo>
                    <a:pt x="326861" y="29467"/>
                  </a:lnTo>
                  <a:lnTo>
                    <a:pt x="281559" y="5968"/>
                  </a:lnTo>
                  <a:lnTo>
                    <a:pt x="0" y="49364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9491218" y="3660775"/>
            <a:ext cx="3162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42%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013947" y="3166363"/>
            <a:ext cx="3162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22%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1433047" y="3773031"/>
            <a:ext cx="235585" cy="415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424794" y="4923231"/>
            <a:ext cx="31623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ru-RU" sz="1000" spc="-2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996676" y="4716398"/>
            <a:ext cx="252729" cy="152400"/>
          </a:xfrm>
          <a:custGeom>
            <a:avLst/>
            <a:gdLst/>
            <a:ahLst/>
            <a:cxnLst/>
            <a:rect l="l" t="t" r="r" b="b"/>
            <a:pathLst>
              <a:path w="252729" h="152400">
                <a:moveTo>
                  <a:pt x="252412" y="0"/>
                </a:moveTo>
                <a:lnTo>
                  <a:pt x="0" y="0"/>
                </a:lnTo>
                <a:lnTo>
                  <a:pt x="0" y="152400"/>
                </a:lnTo>
                <a:lnTo>
                  <a:pt x="252412" y="152400"/>
                </a:lnTo>
                <a:lnTo>
                  <a:pt x="252412" y="0"/>
                </a:lnTo>
                <a:close/>
              </a:path>
            </a:pathLst>
          </a:custGeom>
          <a:solidFill>
            <a:srgbClr val="5ED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1017250" y="4393438"/>
            <a:ext cx="510540" cy="48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ru-RU" sz="1000" spc="-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sz="1000" spc="-25" dirty="0">
                <a:latin typeface="Verdana"/>
                <a:cs typeface="Verdana"/>
              </a:rPr>
              <a:t>2</a:t>
            </a:r>
            <a:r>
              <a:rPr sz="1000" spc="-25" dirty="0">
                <a:latin typeface="Verdana"/>
                <a:cs typeface="Verdana"/>
              </a:rPr>
              <a:t>%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7146797" y="3860927"/>
            <a:ext cx="3742690" cy="296545"/>
            <a:chOff x="7146797" y="3860927"/>
            <a:chExt cx="3742690" cy="296545"/>
          </a:xfrm>
        </p:grpSpPr>
        <p:pic>
          <p:nvPicPr>
            <p:cNvPr id="139" name="object 1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7437" y="3860927"/>
              <a:ext cx="242591" cy="1405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797" y="4073271"/>
              <a:ext cx="319150" cy="8407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7756" y="3928491"/>
              <a:ext cx="641350" cy="140715"/>
            </a:xfrm>
            <a:prstGeom prst="rect">
              <a:avLst/>
            </a:prstGeom>
          </p:spPr>
        </p:pic>
      </p:grpSp>
      <p:sp>
        <p:nvSpPr>
          <p:cNvPr id="142" name="object 142"/>
          <p:cNvSpPr txBox="1"/>
          <p:nvPr/>
        </p:nvSpPr>
        <p:spPr>
          <a:xfrm>
            <a:off x="10209530" y="2507741"/>
            <a:ext cx="631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2035</a:t>
            </a:r>
            <a:r>
              <a:rPr sz="1200" b="1" spc="-50" dirty="0">
                <a:latin typeface="Verdana"/>
                <a:cs typeface="Verdana"/>
              </a:rPr>
              <a:t> </a:t>
            </a:r>
            <a:r>
              <a:rPr sz="1200" b="1" spc="-25" dirty="0">
                <a:latin typeface="Verdana"/>
                <a:cs typeface="Verdana"/>
              </a:rPr>
              <a:t>г.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998207" y="2504694"/>
            <a:ext cx="631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2022</a:t>
            </a:r>
            <a:r>
              <a:rPr sz="1200" b="1" spc="-50" dirty="0">
                <a:latin typeface="Verdana"/>
                <a:cs typeface="Verdana"/>
              </a:rPr>
              <a:t> </a:t>
            </a:r>
            <a:r>
              <a:rPr sz="1200" b="1" spc="-25" dirty="0">
                <a:latin typeface="Verdana"/>
                <a:cs typeface="Verdana"/>
              </a:rPr>
              <a:t>г.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204197" y="1991995"/>
            <a:ext cx="18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Verdana"/>
                <a:cs typeface="Verdana"/>
              </a:rPr>
              <a:t>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sldNum" sz="quarter" idx="7"/>
          </p:nvPr>
        </p:nvSpPr>
        <p:spPr>
          <a:xfrm>
            <a:off x="11931650" y="6529209"/>
            <a:ext cx="235584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7429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lang="ru-RU" spc="5" smtClean="0"/>
              <a:pPr marL="74295">
                <a:lnSpc>
                  <a:spcPct val="100000"/>
                </a:lnSpc>
                <a:spcBef>
                  <a:spcPts val="114"/>
                </a:spcBef>
              </a:pPr>
              <a:t>8</a:t>
            </a:fld>
            <a:endParaRPr spc="-25" dirty="0"/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CE96E1F1-A018-48BF-91BB-DF46E078D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" y="-11798"/>
            <a:ext cx="617709" cy="1201535"/>
          </a:xfrm>
          <a:prstGeom prst="rect">
            <a:avLst/>
          </a:prstGeom>
        </p:spPr>
      </p:pic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A08693E9-1315-2789-92D5-56CC6A68F98F}"/>
              </a:ext>
            </a:extLst>
          </p:cNvPr>
          <p:cNvSpPr/>
          <p:nvPr/>
        </p:nvSpPr>
        <p:spPr>
          <a:xfrm>
            <a:off x="102550" y="118872"/>
            <a:ext cx="4101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8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54C92009-0E8A-F499-3807-7A0A487C276C}"/>
              </a:ext>
            </a:extLst>
          </p:cNvPr>
          <p:cNvSpPr/>
          <p:nvPr/>
        </p:nvSpPr>
        <p:spPr>
          <a:xfrm>
            <a:off x="599707" y="1513065"/>
            <a:ext cx="5167964" cy="758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Потенциал роста турпотока (млн.чел.дней)</a:t>
            </a:r>
            <a:endParaRPr lang="ru-RU" dirty="0">
              <a:noFill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6DCFE57F-EE69-7DAB-9EA6-55B3BC0DEA7B}"/>
              </a:ext>
            </a:extLst>
          </p:cNvPr>
          <p:cNvSpPr/>
          <p:nvPr/>
        </p:nvSpPr>
        <p:spPr>
          <a:xfrm>
            <a:off x="6219338" y="1548233"/>
            <a:ext cx="5619736" cy="758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Распределение потенциального турпотока (млн.чел.дней) по ключевым географическим рынкам</a:t>
            </a:r>
            <a:endParaRPr lang="ru-RU" dirty="0">
              <a:noFill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7050" y="6529831"/>
            <a:ext cx="17208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600" y="1892426"/>
            <a:ext cx="4281805" cy="4273550"/>
          </a:xfrm>
          <a:custGeom>
            <a:avLst/>
            <a:gdLst/>
            <a:ahLst/>
            <a:cxnLst/>
            <a:rect l="l" t="t" r="r" b="b"/>
            <a:pathLst>
              <a:path w="4281805" h="4273550">
                <a:moveTo>
                  <a:pt x="4281551" y="0"/>
                </a:moveTo>
                <a:lnTo>
                  <a:pt x="0" y="0"/>
                </a:lnTo>
                <a:lnTo>
                  <a:pt x="0" y="4273423"/>
                </a:lnTo>
                <a:lnTo>
                  <a:pt x="4281551" y="4273423"/>
                </a:lnTo>
                <a:lnTo>
                  <a:pt x="42815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5629" y="484084"/>
            <a:ext cx="8068606" cy="34349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755"/>
              </a:spcBef>
            </a:pPr>
            <a:r>
              <a:rPr lang="ru-RU" sz="2400" b="1" dirty="0" smtClean="0">
                <a:solidFill>
                  <a:srgbClr val="2A5244"/>
                </a:solidFill>
                <a:cs typeface="Verdana"/>
              </a:rPr>
              <a:t>РАЗВИТИЕ ГОРНОЛЫЖНОЙ ИНФРАСТРУКТУРЫ</a:t>
            </a:r>
            <a:endParaRPr sz="2400" b="1" dirty="0">
              <a:solidFill>
                <a:srgbClr val="2A5244"/>
              </a:solidFill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9673" y="152527"/>
            <a:ext cx="2125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Туристическая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инфраструктура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7600" y="1892426"/>
            <a:ext cx="4281805" cy="42735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20675" marR="702310" indent="-143510">
              <a:lnSpc>
                <a:spcPct val="100000"/>
              </a:lnSpc>
              <a:spcBef>
                <a:spcPts val="950"/>
              </a:spcBef>
              <a:buFont typeface="Courier New"/>
              <a:buChar char="o"/>
              <a:tabLst>
                <a:tab pos="321310" algn="l"/>
              </a:tabLst>
            </a:pPr>
            <a:r>
              <a:rPr sz="1000" b="1" dirty="0">
                <a:latin typeface="Verdana"/>
                <a:cs typeface="Verdana"/>
              </a:rPr>
              <a:t>Ключевой</a:t>
            </a:r>
            <a:r>
              <a:rPr sz="1000" b="1" spc="-9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принцип</a:t>
            </a:r>
            <a:r>
              <a:rPr sz="1000" b="1" spc="-6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развития</a:t>
            </a:r>
            <a:r>
              <a:rPr sz="1000" b="1" spc="-40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снегоходных </a:t>
            </a:r>
            <a:r>
              <a:rPr sz="1000" b="1" dirty="0">
                <a:latin typeface="Verdana"/>
                <a:cs typeface="Verdana"/>
              </a:rPr>
              <a:t>трасс:</a:t>
            </a:r>
            <a:r>
              <a:rPr sz="1000" b="1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Принятие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закона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о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снегоходном </a:t>
            </a:r>
            <a:r>
              <a:rPr sz="1000" spc="-10" dirty="0">
                <a:latin typeface="Verdana"/>
                <a:cs typeface="Verdana"/>
              </a:rPr>
              <a:t>туризме, </a:t>
            </a:r>
            <a:r>
              <a:rPr sz="1000" dirty="0">
                <a:latin typeface="Verdana"/>
                <a:cs typeface="Verdana"/>
              </a:rPr>
              <a:t>разделение</a:t>
            </a:r>
            <a:r>
              <a:rPr sz="1000" spc="-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потоков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снегоходной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техники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и </a:t>
            </a:r>
            <a:r>
              <a:rPr sz="1000" spc="-10" dirty="0">
                <a:latin typeface="Verdana"/>
                <a:cs typeface="Verdana"/>
              </a:rPr>
              <a:t>горнолыжников</a:t>
            </a:r>
            <a:endParaRPr sz="1000" dirty="0">
              <a:latin typeface="Verdana"/>
              <a:cs typeface="Verdana"/>
            </a:endParaRPr>
          </a:p>
          <a:p>
            <a:pPr marL="320675" marR="794385" indent="-14351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21310" algn="l"/>
              </a:tabLst>
            </a:pPr>
            <a:r>
              <a:rPr sz="1000" b="1" spc="-10" dirty="0">
                <a:latin typeface="Verdana"/>
                <a:cs typeface="Verdana"/>
              </a:rPr>
              <a:t>Ключевое</a:t>
            </a:r>
            <a:r>
              <a:rPr sz="1000" b="1" spc="-8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условие</a:t>
            </a:r>
            <a:r>
              <a:rPr sz="1000" b="1" spc="-5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интенсивного</a:t>
            </a:r>
            <a:r>
              <a:rPr sz="1000" b="1" spc="-10" dirty="0">
                <a:latin typeface="Verdana"/>
                <a:cs typeface="Verdana"/>
              </a:rPr>
              <a:t> развития </a:t>
            </a:r>
            <a:r>
              <a:rPr sz="1000" b="1" dirty="0">
                <a:latin typeface="Verdana"/>
                <a:cs typeface="Verdana"/>
              </a:rPr>
              <a:t>трасс</a:t>
            </a:r>
            <a:r>
              <a:rPr sz="1000" b="1" spc="-4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и</a:t>
            </a:r>
            <a:r>
              <a:rPr sz="1000" b="1" spc="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привлечения</a:t>
            </a:r>
            <a:r>
              <a:rPr sz="1000" b="1" spc="-2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дополнительных инвесторов:</a:t>
            </a:r>
            <a:endParaRPr sz="1000" dirty="0">
              <a:latin typeface="Verdana"/>
              <a:cs typeface="Verdana"/>
            </a:endParaRPr>
          </a:p>
          <a:p>
            <a:pPr marL="320675" marR="509905">
              <a:lnSpc>
                <a:spcPct val="100000"/>
              </a:lnSpc>
              <a:spcBef>
                <a:spcPts val="605"/>
              </a:spcBef>
            </a:pPr>
            <a:r>
              <a:rPr sz="1000" dirty="0">
                <a:latin typeface="Verdana"/>
                <a:cs typeface="Verdana"/>
              </a:rPr>
              <a:t>Наделение</a:t>
            </a:r>
            <a:r>
              <a:rPr sz="1000" spc="-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высшего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органа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исполнительной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власти </a:t>
            </a:r>
            <a:r>
              <a:rPr sz="1000" dirty="0">
                <a:latin typeface="Verdana"/>
                <a:cs typeface="Verdana"/>
              </a:rPr>
              <a:t>Кузбасса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полномочиями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по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определению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органа, </a:t>
            </a:r>
            <a:r>
              <a:rPr sz="1000" dirty="0">
                <a:latin typeface="Verdana"/>
                <a:cs typeface="Verdana"/>
              </a:rPr>
              <a:t>осуществляющего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контроль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1A1A1A"/>
                </a:solidFill>
                <a:latin typeface="Verdana"/>
                <a:cs typeface="Verdana"/>
              </a:rPr>
              <a:t>внедорожной</a:t>
            </a:r>
            <a:endParaRPr sz="1000" dirty="0">
              <a:latin typeface="Verdana"/>
              <a:cs typeface="Verdana"/>
            </a:endParaRPr>
          </a:p>
          <a:p>
            <a:pPr marL="320675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1A1A1A"/>
                </a:solidFill>
                <a:latin typeface="Verdana"/>
                <a:cs typeface="Verdana"/>
              </a:rPr>
              <a:t>мототехники</a:t>
            </a:r>
            <a:r>
              <a:rPr sz="1000" spc="-70" dirty="0">
                <a:solidFill>
                  <a:srgbClr val="1A1A1A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A1A1A"/>
                </a:solidFill>
                <a:latin typeface="Verdana"/>
                <a:cs typeface="Verdana"/>
              </a:rPr>
              <a:t>(в</a:t>
            </a:r>
            <a:r>
              <a:rPr sz="1000" spc="-25" dirty="0">
                <a:solidFill>
                  <a:srgbClr val="1A1A1A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A1A1A"/>
                </a:solidFill>
                <a:latin typeface="Verdana"/>
                <a:cs typeface="Verdana"/>
              </a:rPr>
              <a:t>том</a:t>
            </a:r>
            <a:r>
              <a:rPr sz="1000" spc="20" dirty="0">
                <a:solidFill>
                  <a:srgbClr val="1A1A1A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A1A1A"/>
                </a:solidFill>
                <a:latin typeface="Verdana"/>
                <a:cs typeface="Verdana"/>
              </a:rPr>
              <a:t>числе</a:t>
            </a:r>
            <a:r>
              <a:rPr sz="1000" spc="-25" dirty="0">
                <a:solidFill>
                  <a:srgbClr val="1A1A1A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A1A1A"/>
                </a:solidFill>
                <a:latin typeface="Verdana"/>
                <a:cs typeface="Verdana"/>
              </a:rPr>
              <a:t>по</a:t>
            </a:r>
            <a:r>
              <a:rPr sz="1000" spc="-10" dirty="0">
                <a:solidFill>
                  <a:srgbClr val="1A1A1A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A1A1A"/>
                </a:solidFill>
                <a:latin typeface="Verdana"/>
                <a:cs typeface="Verdana"/>
              </a:rPr>
              <a:t>горнолыжным </a:t>
            </a:r>
            <a:r>
              <a:rPr sz="1000" spc="-10" dirty="0">
                <a:solidFill>
                  <a:srgbClr val="1A1A1A"/>
                </a:solidFill>
                <a:latin typeface="Verdana"/>
                <a:cs typeface="Verdana"/>
              </a:rPr>
              <a:t>трассам)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5085" y="4712208"/>
            <a:ext cx="6975475" cy="1508760"/>
            <a:chOff x="355085" y="4712208"/>
            <a:chExt cx="6975475" cy="15087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85" y="4712208"/>
              <a:ext cx="6975360" cy="15087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9181" y="4764532"/>
              <a:ext cx="6764020" cy="1401445"/>
            </a:xfrm>
            <a:custGeom>
              <a:avLst/>
              <a:gdLst/>
              <a:ahLst/>
              <a:cxnLst/>
              <a:rect l="l" t="t" r="r" b="b"/>
              <a:pathLst>
                <a:path w="6764020" h="1401445">
                  <a:moveTo>
                    <a:pt x="6763766" y="0"/>
                  </a:moveTo>
                  <a:lnTo>
                    <a:pt x="0" y="0"/>
                  </a:lnTo>
                  <a:lnTo>
                    <a:pt x="0" y="1401318"/>
                  </a:lnTo>
                  <a:lnTo>
                    <a:pt x="6763766" y="1401318"/>
                  </a:lnTo>
                  <a:lnTo>
                    <a:pt x="67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6277" y="5432552"/>
            <a:ext cx="182372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Развитие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крупной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горной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Verdana"/>
                <a:cs typeface="Verdana"/>
              </a:rPr>
              <a:t>арены,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сопоставимой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Verdana"/>
                <a:cs typeface="Verdana"/>
              </a:rPr>
              <a:t>с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ведущими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мировыми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СТК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894" y="5432552"/>
            <a:ext cx="249682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Разнообразие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трасс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позволит </a:t>
            </a:r>
            <a:r>
              <a:rPr sz="1000" dirty="0">
                <a:latin typeface="Verdana"/>
                <a:cs typeface="Verdana"/>
              </a:rPr>
              <a:t>привлечь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дополнительный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поток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и </a:t>
            </a:r>
            <a:r>
              <a:rPr sz="1000" dirty="0">
                <a:latin typeface="Verdana"/>
                <a:cs typeface="Verdana"/>
              </a:rPr>
              <a:t>увеличить</a:t>
            </a:r>
            <a:r>
              <a:rPr sz="1000" spc="-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длительность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пребывания </a:t>
            </a:r>
            <a:r>
              <a:rPr sz="1000" dirty="0">
                <a:latin typeface="Verdana"/>
                <a:cs typeface="Verdana"/>
              </a:rPr>
              <a:t>на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СТК/частоту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прибытий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5035" y="5432552"/>
            <a:ext cx="14668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Verdana"/>
                <a:cs typeface="Verdana"/>
              </a:rPr>
              <a:t>Целесообразно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Verdana"/>
                <a:cs typeface="Verdana"/>
              </a:rPr>
              <a:t>обеспечить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связность </a:t>
            </a:r>
            <a:r>
              <a:rPr sz="1000" dirty="0">
                <a:latin typeface="Verdana"/>
                <a:cs typeface="Verdana"/>
              </a:rPr>
              <a:t>всех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секторов канатными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дорогами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1290" y="4924536"/>
            <a:ext cx="5284470" cy="448309"/>
            <a:chOff x="661290" y="4924536"/>
            <a:chExt cx="5284470" cy="448309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290" y="4924536"/>
              <a:ext cx="491071" cy="4483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61742" y="4929124"/>
              <a:ext cx="433070" cy="439420"/>
            </a:xfrm>
            <a:custGeom>
              <a:avLst/>
              <a:gdLst/>
              <a:ahLst/>
              <a:cxnLst/>
              <a:rect l="l" t="t" r="r" b="b"/>
              <a:pathLst>
                <a:path w="433069" h="439420">
                  <a:moveTo>
                    <a:pt x="62611" y="405384"/>
                  </a:moveTo>
                  <a:lnTo>
                    <a:pt x="58801" y="401574"/>
                  </a:lnTo>
                  <a:lnTo>
                    <a:pt x="54102" y="401574"/>
                  </a:lnTo>
                  <a:lnTo>
                    <a:pt x="10795" y="401574"/>
                  </a:lnTo>
                  <a:lnTo>
                    <a:pt x="6858" y="405384"/>
                  </a:lnTo>
                  <a:lnTo>
                    <a:pt x="6858" y="414782"/>
                  </a:lnTo>
                  <a:lnTo>
                    <a:pt x="10795" y="418719"/>
                  </a:lnTo>
                  <a:lnTo>
                    <a:pt x="58801" y="418719"/>
                  </a:lnTo>
                  <a:lnTo>
                    <a:pt x="62611" y="414782"/>
                  </a:lnTo>
                  <a:lnTo>
                    <a:pt x="62611" y="405384"/>
                  </a:lnTo>
                  <a:close/>
                </a:path>
                <a:path w="433069" h="439420">
                  <a:moveTo>
                    <a:pt x="65151" y="191897"/>
                  </a:moveTo>
                  <a:lnTo>
                    <a:pt x="61341" y="188087"/>
                  </a:lnTo>
                  <a:lnTo>
                    <a:pt x="56642" y="188087"/>
                  </a:lnTo>
                  <a:lnTo>
                    <a:pt x="3937" y="188087"/>
                  </a:lnTo>
                  <a:lnTo>
                    <a:pt x="0" y="191897"/>
                  </a:lnTo>
                  <a:lnTo>
                    <a:pt x="0" y="201295"/>
                  </a:lnTo>
                  <a:lnTo>
                    <a:pt x="3937" y="205232"/>
                  </a:lnTo>
                  <a:lnTo>
                    <a:pt x="61341" y="205232"/>
                  </a:lnTo>
                  <a:lnTo>
                    <a:pt x="65151" y="201295"/>
                  </a:lnTo>
                  <a:lnTo>
                    <a:pt x="65151" y="191897"/>
                  </a:lnTo>
                  <a:close/>
                </a:path>
                <a:path w="433069" h="439420">
                  <a:moveTo>
                    <a:pt x="120142" y="52959"/>
                  </a:moveTo>
                  <a:lnTo>
                    <a:pt x="116205" y="49149"/>
                  </a:lnTo>
                  <a:lnTo>
                    <a:pt x="111506" y="49149"/>
                  </a:lnTo>
                  <a:lnTo>
                    <a:pt x="3937" y="49149"/>
                  </a:lnTo>
                  <a:lnTo>
                    <a:pt x="0" y="52959"/>
                  </a:lnTo>
                  <a:lnTo>
                    <a:pt x="0" y="62484"/>
                  </a:lnTo>
                  <a:lnTo>
                    <a:pt x="3937" y="66294"/>
                  </a:lnTo>
                  <a:lnTo>
                    <a:pt x="116205" y="66294"/>
                  </a:lnTo>
                  <a:lnTo>
                    <a:pt x="120142" y="62484"/>
                  </a:lnTo>
                  <a:lnTo>
                    <a:pt x="120142" y="52959"/>
                  </a:lnTo>
                  <a:close/>
                </a:path>
                <a:path w="433069" h="439420">
                  <a:moveTo>
                    <a:pt x="123190" y="97028"/>
                  </a:moveTo>
                  <a:lnTo>
                    <a:pt x="119380" y="93091"/>
                  </a:lnTo>
                  <a:lnTo>
                    <a:pt x="114681" y="93091"/>
                  </a:lnTo>
                  <a:lnTo>
                    <a:pt x="109982" y="93091"/>
                  </a:lnTo>
                  <a:lnTo>
                    <a:pt x="106045" y="97028"/>
                  </a:lnTo>
                  <a:lnTo>
                    <a:pt x="106045" y="106426"/>
                  </a:lnTo>
                  <a:lnTo>
                    <a:pt x="109982" y="110236"/>
                  </a:lnTo>
                  <a:lnTo>
                    <a:pt x="119380" y="110236"/>
                  </a:lnTo>
                  <a:lnTo>
                    <a:pt x="123190" y="106426"/>
                  </a:lnTo>
                  <a:lnTo>
                    <a:pt x="123190" y="97028"/>
                  </a:lnTo>
                  <a:close/>
                </a:path>
                <a:path w="433069" h="439420">
                  <a:moveTo>
                    <a:pt x="393573" y="377063"/>
                  </a:moveTo>
                  <a:lnTo>
                    <a:pt x="389763" y="373253"/>
                  </a:lnTo>
                  <a:lnTo>
                    <a:pt x="385064" y="373253"/>
                  </a:lnTo>
                  <a:lnTo>
                    <a:pt x="341757" y="373253"/>
                  </a:lnTo>
                  <a:lnTo>
                    <a:pt x="337820" y="377063"/>
                  </a:lnTo>
                  <a:lnTo>
                    <a:pt x="337820" y="386588"/>
                  </a:lnTo>
                  <a:lnTo>
                    <a:pt x="341757" y="390398"/>
                  </a:lnTo>
                  <a:lnTo>
                    <a:pt x="389763" y="390398"/>
                  </a:lnTo>
                  <a:lnTo>
                    <a:pt x="393573" y="386588"/>
                  </a:lnTo>
                  <a:lnTo>
                    <a:pt x="393573" y="377063"/>
                  </a:lnTo>
                  <a:close/>
                </a:path>
                <a:path w="433069" h="439420">
                  <a:moveTo>
                    <a:pt x="400558" y="310134"/>
                  </a:moveTo>
                  <a:lnTo>
                    <a:pt x="398272" y="306959"/>
                  </a:lnTo>
                  <a:lnTo>
                    <a:pt x="394843" y="305689"/>
                  </a:lnTo>
                  <a:lnTo>
                    <a:pt x="366014" y="295681"/>
                  </a:lnTo>
                  <a:lnTo>
                    <a:pt x="366014" y="313817"/>
                  </a:lnTo>
                  <a:lnTo>
                    <a:pt x="311531" y="332867"/>
                  </a:lnTo>
                  <a:lnTo>
                    <a:pt x="311531" y="294894"/>
                  </a:lnTo>
                  <a:lnTo>
                    <a:pt x="366014" y="313817"/>
                  </a:lnTo>
                  <a:lnTo>
                    <a:pt x="366014" y="295681"/>
                  </a:lnTo>
                  <a:lnTo>
                    <a:pt x="363778" y="294894"/>
                  </a:lnTo>
                  <a:lnTo>
                    <a:pt x="311531" y="276733"/>
                  </a:lnTo>
                  <a:lnTo>
                    <a:pt x="311531" y="262128"/>
                  </a:lnTo>
                  <a:lnTo>
                    <a:pt x="307594" y="258318"/>
                  </a:lnTo>
                  <a:lnTo>
                    <a:pt x="298196" y="258318"/>
                  </a:lnTo>
                  <a:lnTo>
                    <a:pt x="294386" y="262128"/>
                  </a:lnTo>
                  <a:lnTo>
                    <a:pt x="294386" y="385826"/>
                  </a:lnTo>
                  <a:lnTo>
                    <a:pt x="288925" y="381508"/>
                  </a:lnTo>
                  <a:lnTo>
                    <a:pt x="243547" y="340499"/>
                  </a:lnTo>
                  <a:lnTo>
                    <a:pt x="215734" y="302628"/>
                  </a:lnTo>
                  <a:lnTo>
                    <a:pt x="213868" y="294259"/>
                  </a:lnTo>
                  <a:lnTo>
                    <a:pt x="221018" y="278701"/>
                  </a:lnTo>
                  <a:lnTo>
                    <a:pt x="239801" y="264502"/>
                  </a:lnTo>
                  <a:lnTo>
                    <a:pt x="266153" y="251282"/>
                  </a:lnTo>
                  <a:lnTo>
                    <a:pt x="321767" y="227774"/>
                  </a:lnTo>
                  <a:lnTo>
                    <a:pt x="330073" y="224028"/>
                  </a:lnTo>
                  <a:lnTo>
                    <a:pt x="369189" y="224028"/>
                  </a:lnTo>
                  <a:lnTo>
                    <a:pt x="372999" y="220218"/>
                  </a:lnTo>
                  <a:lnTo>
                    <a:pt x="372999" y="210693"/>
                  </a:lnTo>
                  <a:lnTo>
                    <a:pt x="369189" y="206883"/>
                  </a:lnTo>
                  <a:lnTo>
                    <a:pt x="362331" y="206883"/>
                  </a:lnTo>
                  <a:lnTo>
                    <a:pt x="375551" y="197091"/>
                  </a:lnTo>
                  <a:lnTo>
                    <a:pt x="385826" y="186258"/>
                  </a:lnTo>
                  <a:lnTo>
                    <a:pt x="392468" y="174167"/>
                  </a:lnTo>
                  <a:lnTo>
                    <a:pt x="394843" y="160655"/>
                  </a:lnTo>
                  <a:lnTo>
                    <a:pt x="392925" y="147307"/>
                  </a:lnTo>
                  <a:lnTo>
                    <a:pt x="387134" y="134835"/>
                  </a:lnTo>
                  <a:lnTo>
                    <a:pt x="377698" y="123482"/>
                  </a:lnTo>
                  <a:lnTo>
                    <a:pt x="377698" y="160655"/>
                  </a:lnTo>
                  <a:lnTo>
                    <a:pt x="369722" y="178854"/>
                  </a:lnTo>
                  <a:lnTo>
                    <a:pt x="349097" y="194995"/>
                  </a:lnTo>
                  <a:lnTo>
                    <a:pt x="320738" y="209511"/>
                  </a:lnTo>
                  <a:lnTo>
                    <a:pt x="254901" y="237566"/>
                  </a:lnTo>
                  <a:lnTo>
                    <a:pt x="225234" y="253415"/>
                  </a:lnTo>
                  <a:lnTo>
                    <a:pt x="204508" y="271818"/>
                  </a:lnTo>
                  <a:lnTo>
                    <a:pt x="196723" y="294259"/>
                  </a:lnTo>
                  <a:lnTo>
                    <a:pt x="201041" y="311962"/>
                  </a:lnTo>
                  <a:lnTo>
                    <a:pt x="236042" y="357454"/>
                  </a:lnTo>
                  <a:lnTo>
                    <a:pt x="266954" y="385572"/>
                  </a:lnTo>
                  <a:lnTo>
                    <a:pt x="302831" y="414185"/>
                  </a:lnTo>
                  <a:lnTo>
                    <a:pt x="313055" y="421767"/>
                  </a:lnTo>
                  <a:lnTo>
                    <a:pt x="181737" y="421767"/>
                  </a:lnTo>
                  <a:lnTo>
                    <a:pt x="138353" y="394093"/>
                  </a:lnTo>
                  <a:lnTo>
                    <a:pt x="107696" y="369824"/>
                  </a:lnTo>
                  <a:lnTo>
                    <a:pt x="102235" y="364617"/>
                  </a:lnTo>
                  <a:lnTo>
                    <a:pt x="100965" y="363601"/>
                  </a:lnTo>
                  <a:lnTo>
                    <a:pt x="83324" y="345427"/>
                  </a:lnTo>
                  <a:lnTo>
                    <a:pt x="68173" y="325399"/>
                  </a:lnTo>
                  <a:lnTo>
                    <a:pt x="57581" y="304152"/>
                  </a:lnTo>
                  <a:lnTo>
                    <a:pt x="53594" y="282321"/>
                  </a:lnTo>
                  <a:lnTo>
                    <a:pt x="65481" y="257416"/>
                  </a:lnTo>
                  <a:lnTo>
                    <a:pt x="95910" y="237832"/>
                  </a:lnTo>
                  <a:lnTo>
                    <a:pt x="136956" y="222262"/>
                  </a:lnTo>
                  <a:lnTo>
                    <a:pt x="138290" y="221869"/>
                  </a:lnTo>
                  <a:lnTo>
                    <a:pt x="216712" y="199047"/>
                  </a:lnTo>
                  <a:lnTo>
                    <a:pt x="245135" y="188518"/>
                  </a:lnTo>
                  <a:lnTo>
                    <a:pt x="263791" y="176263"/>
                  </a:lnTo>
                  <a:lnTo>
                    <a:pt x="270510" y="160655"/>
                  </a:lnTo>
                  <a:lnTo>
                    <a:pt x="266192" y="143497"/>
                  </a:lnTo>
                  <a:lnTo>
                    <a:pt x="254901" y="129006"/>
                  </a:lnTo>
                  <a:lnTo>
                    <a:pt x="239001" y="116332"/>
                  </a:lnTo>
                  <a:lnTo>
                    <a:pt x="205524" y="94767"/>
                  </a:lnTo>
                  <a:lnTo>
                    <a:pt x="191795" y="84353"/>
                  </a:lnTo>
                  <a:lnTo>
                    <a:pt x="182029" y="73291"/>
                  </a:lnTo>
                  <a:lnTo>
                    <a:pt x="178308" y="61341"/>
                  </a:lnTo>
                  <a:lnTo>
                    <a:pt x="183692" y="40944"/>
                  </a:lnTo>
                  <a:lnTo>
                    <a:pt x="195999" y="27622"/>
                  </a:lnTo>
                  <a:lnTo>
                    <a:pt x="209435" y="20129"/>
                  </a:lnTo>
                  <a:lnTo>
                    <a:pt x="218186" y="17145"/>
                  </a:lnTo>
                  <a:lnTo>
                    <a:pt x="249809" y="17145"/>
                  </a:lnTo>
                  <a:lnTo>
                    <a:pt x="245033" y="23596"/>
                  </a:lnTo>
                  <a:lnTo>
                    <a:pt x="241122" y="31610"/>
                  </a:lnTo>
                  <a:lnTo>
                    <a:pt x="238467" y="41313"/>
                  </a:lnTo>
                  <a:lnTo>
                    <a:pt x="237490" y="52832"/>
                  </a:lnTo>
                  <a:lnTo>
                    <a:pt x="242443" y="67157"/>
                  </a:lnTo>
                  <a:lnTo>
                    <a:pt x="255854" y="78994"/>
                  </a:lnTo>
                  <a:lnTo>
                    <a:pt x="275475" y="89408"/>
                  </a:lnTo>
                  <a:lnTo>
                    <a:pt x="326898" y="111404"/>
                  </a:lnTo>
                  <a:lnTo>
                    <a:pt x="352196" y="125006"/>
                  </a:lnTo>
                  <a:lnTo>
                    <a:pt x="370586" y="141135"/>
                  </a:lnTo>
                  <a:lnTo>
                    <a:pt x="377698" y="160655"/>
                  </a:lnTo>
                  <a:lnTo>
                    <a:pt x="377698" y="123482"/>
                  </a:lnTo>
                  <a:lnTo>
                    <a:pt x="343154" y="100253"/>
                  </a:lnTo>
                  <a:lnTo>
                    <a:pt x="335788" y="96647"/>
                  </a:lnTo>
                  <a:lnTo>
                    <a:pt x="335788" y="89027"/>
                  </a:lnTo>
                  <a:lnTo>
                    <a:pt x="335788" y="75565"/>
                  </a:lnTo>
                  <a:lnTo>
                    <a:pt x="375005" y="56515"/>
                  </a:lnTo>
                  <a:lnTo>
                    <a:pt x="396494" y="46101"/>
                  </a:lnTo>
                  <a:lnTo>
                    <a:pt x="398399" y="43053"/>
                  </a:lnTo>
                  <a:lnTo>
                    <a:pt x="398399" y="39751"/>
                  </a:lnTo>
                  <a:lnTo>
                    <a:pt x="398272" y="36449"/>
                  </a:lnTo>
                  <a:lnTo>
                    <a:pt x="396494" y="33528"/>
                  </a:lnTo>
                  <a:lnTo>
                    <a:pt x="393446" y="32004"/>
                  </a:lnTo>
                  <a:lnTo>
                    <a:pt x="372884" y="21463"/>
                  </a:lnTo>
                  <a:lnTo>
                    <a:pt x="370205" y="20091"/>
                  </a:lnTo>
                  <a:lnTo>
                    <a:pt x="370205" y="39751"/>
                  </a:lnTo>
                  <a:lnTo>
                    <a:pt x="335788" y="56515"/>
                  </a:lnTo>
                  <a:lnTo>
                    <a:pt x="335788" y="21463"/>
                  </a:lnTo>
                  <a:lnTo>
                    <a:pt x="370205" y="39751"/>
                  </a:lnTo>
                  <a:lnTo>
                    <a:pt x="370205" y="20091"/>
                  </a:lnTo>
                  <a:lnTo>
                    <a:pt x="333756" y="1397"/>
                  </a:lnTo>
                  <a:lnTo>
                    <a:pt x="330835" y="0"/>
                  </a:lnTo>
                  <a:lnTo>
                    <a:pt x="322453" y="0"/>
                  </a:lnTo>
                  <a:lnTo>
                    <a:pt x="318643" y="3810"/>
                  </a:lnTo>
                  <a:lnTo>
                    <a:pt x="318643" y="89027"/>
                  </a:lnTo>
                  <a:lnTo>
                    <a:pt x="314198" y="87249"/>
                  </a:lnTo>
                  <a:lnTo>
                    <a:pt x="309880" y="85344"/>
                  </a:lnTo>
                  <a:lnTo>
                    <a:pt x="305562" y="83693"/>
                  </a:lnTo>
                  <a:lnTo>
                    <a:pt x="288010" y="76288"/>
                  </a:lnTo>
                  <a:lnTo>
                    <a:pt x="271564" y="68414"/>
                  </a:lnTo>
                  <a:lnTo>
                    <a:pt x="259384" y="60464"/>
                  </a:lnTo>
                  <a:lnTo>
                    <a:pt x="254635" y="52832"/>
                  </a:lnTo>
                  <a:lnTo>
                    <a:pt x="255485" y="43700"/>
                  </a:lnTo>
                  <a:lnTo>
                    <a:pt x="281838" y="17145"/>
                  </a:lnTo>
                  <a:lnTo>
                    <a:pt x="282575" y="17018"/>
                  </a:lnTo>
                  <a:lnTo>
                    <a:pt x="282702" y="17018"/>
                  </a:lnTo>
                  <a:lnTo>
                    <a:pt x="287020" y="16383"/>
                  </a:lnTo>
                  <a:lnTo>
                    <a:pt x="290195" y="12319"/>
                  </a:lnTo>
                  <a:lnTo>
                    <a:pt x="289941" y="7874"/>
                  </a:lnTo>
                  <a:lnTo>
                    <a:pt x="289560" y="3429"/>
                  </a:lnTo>
                  <a:lnTo>
                    <a:pt x="285877" y="0"/>
                  </a:lnTo>
                  <a:lnTo>
                    <a:pt x="217170" y="0"/>
                  </a:lnTo>
                  <a:lnTo>
                    <a:pt x="176796" y="21844"/>
                  </a:lnTo>
                  <a:lnTo>
                    <a:pt x="161163" y="61341"/>
                  </a:lnTo>
                  <a:lnTo>
                    <a:pt x="162229" y="70358"/>
                  </a:lnTo>
                  <a:lnTo>
                    <a:pt x="165252" y="78600"/>
                  </a:lnTo>
                  <a:lnTo>
                    <a:pt x="169938" y="86156"/>
                  </a:lnTo>
                  <a:lnTo>
                    <a:pt x="176022" y="93091"/>
                  </a:lnTo>
                  <a:lnTo>
                    <a:pt x="144272" y="93091"/>
                  </a:lnTo>
                  <a:lnTo>
                    <a:pt x="140335" y="97028"/>
                  </a:lnTo>
                  <a:lnTo>
                    <a:pt x="140335" y="106426"/>
                  </a:lnTo>
                  <a:lnTo>
                    <a:pt x="144272" y="110236"/>
                  </a:lnTo>
                  <a:lnTo>
                    <a:pt x="197866" y="110236"/>
                  </a:lnTo>
                  <a:lnTo>
                    <a:pt x="202438" y="113411"/>
                  </a:lnTo>
                  <a:lnTo>
                    <a:pt x="241744" y="140246"/>
                  </a:lnTo>
                  <a:lnTo>
                    <a:pt x="248539" y="147701"/>
                  </a:lnTo>
                  <a:lnTo>
                    <a:pt x="197612" y="147701"/>
                  </a:lnTo>
                  <a:lnTo>
                    <a:pt x="193802" y="151511"/>
                  </a:lnTo>
                  <a:lnTo>
                    <a:pt x="193802" y="161036"/>
                  </a:lnTo>
                  <a:lnTo>
                    <a:pt x="197612" y="164846"/>
                  </a:lnTo>
                  <a:lnTo>
                    <a:pt x="250825" y="164846"/>
                  </a:lnTo>
                  <a:lnTo>
                    <a:pt x="248285" y="167386"/>
                  </a:lnTo>
                  <a:lnTo>
                    <a:pt x="207556" y="183883"/>
                  </a:lnTo>
                  <a:lnTo>
                    <a:pt x="154051" y="199136"/>
                  </a:lnTo>
                  <a:lnTo>
                    <a:pt x="131660" y="205917"/>
                  </a:lnTo>
                  <a:lnTo>
                    <a:pt x="109791" y="213436"/>
                  </a:lnTo>
                  <a:lnTo>
                    <a:pt x="89408" y="221869"/>
                  </a:lnTo>
                  <a:lnTo>
                    <a:pt x="89408" y="191389"/>
                  </a:lnTo>
                  <a:lnTo>
                    <a:pt x="146138" y="171450"/>
                  </a:lnTo>
                  <a:lnTo>
                    <a:pt x="166751" y="164211"/>
                  </a:lnTo>
                  <a:lnTo>
                    <a:pt x="170180" y="163068"/>
                  </a:lnTo>
                  <a:lnTo>
                    <a:pt x="172593" y="159766"/>
                  </a:lnTo>
                  <a:lnTo>
                    <a:pt x="172466" y="156210"/>
                  </a:lnTo>
                  <a:lnTo>
                    <a:pt x="172466" y="152527"/>
                  </a:lnTo>
                  <a:lnTo>
                    <a:pt x="170180" y="149225"/>
                  </a:lnTo>
                  <a:lnTo>
                    <a:pt x="166751" y="148082"/>
                  </a:lnTo>
                  <a:lnTo>
                    <a:pt x="146685" y="141097"/>
                  </a:lnTo>
                  <a:lnTo>
                    <a:pt x="135382" y="137172"/>
                  </a:lnTo>
                  <a:lnTo>
                    <a:pt x="135382" y="156210"/>
                  </a:lnTo>
                  <a:lnTo>
                    <a:pt x="91948" y="171450"/>
                  </a:lnTo>
                  <a:lnTo>
                    <a:pt x="91948" y="141097"/>
                  </a:lnTo>
                  <a:lnTo>
                    <a:pt x="135382" y="156210"/>
                  </a:lnTo>
                  <a:lnTo>
                    <a:pt x="135382" y="137172"/>
                  </a:lnTo>
                  <a:lnTo>
                    <a:pt x="89408" y="121158"/>
                  </a:lnTo>
                  <a:lnTo>
                    <a:pt x="89408" y="109093"/>
                  </a:lnTo>
                  <a:lnTo>
                    <a:pt x="85598" y="105283"/>
                  </a:lnTo>
                  <a:lnTo>
                    <a:pt x="76073" y="105283"/>
                  </a:lnTo>
                  <a:lnTo>
                    <a:pt x="72263" y="109093"/>
                  </a:lnTo>
                  <a:lnTo>
                    <a:pt x="72263" y="230886"/>
                  </a:lnTo>
                  <a:lnTo>
                    <a:pt x="56540" y="242290"/>
                  </a:lnTo>
                  <a:lnTo>
                    <a:pt x="45351" y="254609"/>
                  </a:lnTo>
                  <a:lnTo>
                    <a:pt x="38658" y="267931"/>
                  </a:lnTo>
                  <a:lnTo>
                    <a:pt x="36449" y="282321"/>
                  </a:lnTo>
                  <a:lnTo>
                    <a:pt x="39408" y="303453"/>
                  </a:lnTo>
                  <a:lnTo>
                    <a:pt x="47574" y="323964"/>
                  </a:lnTo>
                  <a:lnTo>
                    <a:pt x="59855" y="343598"/>
                  </a:lnTo>
                  <a:lnTo>
                    <a:pt x="75184" y="362077"/>
                  </a:lnTo>
                  <a:lnTo>
                    <a:pt x="19304" y="362077"/>
                  </a:lnTo>
                  <a:lnTo>
                    <a:pt x="15494" y="365887"/>
                  </a:lnTo>
                  <a:lnTo>
                    <a:pt x="15494" y="375412"/>
                  </a:lnTo>
                  <a:lnTo>
                    <a:pt x="19304" y="379222"/>
                  </a:lnTo>
                  <a:lnTo>
                    <a:pt x="92583" y="379222"/>
                  </a:lnTo>
                  <a:lnTo>
                    <a:pt x="120789" y="402463"/>
                  </a:lnTo>
                  <a:lnTo>
                    <a:pt x="146786" y="420662"/>
                  </a:lnTo>
                  <a:lnTo>
                    <a:pt x="166395" y="432803"/>
                  </a:lnTo>
                  <a:lnTo>
                    <a:pt x="175387" y="437896"/>
                  </a:lnTo>
                  <a:lnTo>
                    <a:pt x="176657" y="438658"/>
                  </a:lnTo>
                  <a:lnTo>
                    <a:pt x="178054" y="438912"/>
                  </a:lnTo>
                  <a:lnTo>
                    <a:pt x="344551" y="438912"/>
                  </a:lnTo>
                  <a:lnTo>
                    <a:pt x="348361" y="435102"/>
                  </a:lnTo>
                  <a:lnTo>
                    <a:pt x="348361" y="427355"/>
                  </a:lnTo>
                  <a:lnTo>
                    <a:pt x="346710" y="424561"/>
                  </a:lnTo>
                  <a:lnTo>
                    <a:pt x="344297" y="423037"/>
                  </a:lnTo>
                  <a:lnTo>
                    <a:pt x="342442" y="421767"/>
                  </a:lnTo>
                  <a:lnTo>
                    <a:pt x="340639" y="420522"/>
                  </a:lnTo>
                  <a:lnTo>
                    <a:pt x="333527" y="415480"/>
                  </a:lnTo>
                  <a:lnTo>
                    <a:pt x="323608" y="408254"/>
                  </a:lnTo>
                  <a:lnTo>
                    <a:pt x="311531" y="399161"/>
                  </a:lnTo>
                  <a:lnTo>
                    <a:pt x="311531" y="385826"/>
                  </a:lnTo>
                  <a:lnTo>
                    <a:pt x="311531" y="351155"/>
                  </a:lnTo>
                  <a:lnTo>
                    <a:pt x="363689" y="332867"/>
                  </a:lnTo>
                  <a:lnTo>
                    <a:pt x="394843" y="321945"/>
                  </a:lnTo>
                  <a:lnTo>
                    <a:pt x="398272" y="320675"/>
                  </a:lnTo>
                  <a:lnTo>
                    <a:pt x="400443" y="317652"/>
                  </a:lnTo>
                  <a:lnTo>
                    <a:pt x="400558" y="310134"/>
                  </a:lnTo>
                  <a:close/>
                </a:path>
                <a:path w="433069" h="439420">
                  <a:moveTo>
                    <a:pt x="407289" y="210693"/>
                  </a:moveTo>
                  <a:lnTo>
                    <a:pt x="403479" y="206883"/>
                  </a:lnTo>
                  <a:lnTo>
                    <a:pt x="398780" y="206883"/>
                  </a:lnTo>
                  <a:lnTo>
                    <a:pt x="394081" y="206883"/>
                  </a:lnTo>
                  <a:lnTo>
                    <a:pt x="390144" y="210693"/>
                  </a:lnTo>
                  <a:lnTo>
                    <a:pt x="390144" y="220218"/>
                  </a:lnTo>
                  <a:lnTo>
                    <a:pt x="394081" y="224028"/>
                  </a:lnTo>
                  <a:lnTo>
                    <a:pt x="403479" y="224028"/>
                  </a:lnTo>
                  <a:lnTo>
                    <a:pt x="407289" y="220218"/>
                  </a:lnTo>
                  <a:lnTo>
                    <a:pt x="407289" y="210693"/>
                  </a:lnTo>
                  <a:close/>
                </a:path>
                <a:path w="433069" h="439420">
                  <a:moveTo>
                    <a:pt x="433070" y="86360"/>
                  </a:moveTo>
                  <a:lnTo>
                    <a:pt x="429260" y="82550"/>
                  </a:lnTo>
                  <a:lnTo>
                    <a:pt x="424434" y="82550"/>
                  </a:lnTo>
                  <a:lnTo>
                    <a:pt x="381127" y="82550"/>
                  </a:lnTo>
                  <a:lnTo>
                    <a:pt x="377317" y="86360"/>
                  </a:lnTo>
                  <a:lnTo>
                    <a:pt x="377317" y="95885"/>
                  </a:lnTo>
                  <a:lnTo>
                    <a:pt x="381127" y="99695"/>
                  </a:lnTo>
                  <a:lnTo>
                    <a:pt x="429260" y="99695"/>
                  </a:lnTo>
                  <a:lnTo>
                    <a:pt x="433070" y="95885"/>
                  </a:lnTo>
                  <a:lnTo>
                    <a:pt x="433070" y="86360"/>
                  </a:lnTo>
                  <a:close/>
                </a:path>
              </a:pathLst>
            </a:custGeom>
            <a:solidFill>
              <a:srgbClr val="A3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465" y="4929035"/>
              <a:ext cx="439000" cy="43900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465897" y="2267521"/>
            <a:ext cx="968375" cy="1737995"/>
            <a:chOff x="1465897" y="2267521"/>
            <a:chExt cx="968375" cy="1737995"/>
          </a:xfrm>
        </p:grpSpPr>
        <p:sp>
          <p:nvSpPr>
            <p:cNvPr id="29" name="object 29"/>
            <p:cNvSpPr/>
            <p:nvPr/>
          </p:nvSpPr>
          <p:spPr>
            <a:xfrm>
              <a:off x="1470152" y="2401061"/>
              <a:ext cx="963930" cy="1472565"/>
            </a:xfrm>
            <a:custGeom>
              <a:avLst/>
              <a:gdLst/>
              <a:ahLst/>
              <a:cxnLst/>
              <a:rect l="l" t="t" r="r" b="b"/>
              <a:pathLst>
                <a:path w="963930" h="1472564">
                  <a:moveTo>
                    <a:pt x="256032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256032" y="320040"/>
                  </a:lnTo>
                  <a:lnTo>
                    <a:pt x="256032" y="0"/>
                  </a:lnTo>
                  <a:close/>
                </a:path>
                <a:path w="963930" h="1472564">
                  <a:moveTo>
                    <a:pt x="481584" y="576072"/>
                  </a:moveTo>
                  <a:lnTo>
                    <a:pt x="0" y="576072"/>
                  </a:lnTo>
                  <a:lnTo>
                    <a:pt x="0" y="896112"/>
                  </a:lnTo>
                  <a:lnTo>
                    <a:pt x="481584" y="896112"/>
                  </a:lnTo>
                  <a:lnTo>
                    <a:pt x="481584" y="576072"/>
                  </a:lnTo>
                  <a:close/>
                </a:path>
                <a:path w="963930" h="1472564">
                  <a:moveTo>
                    <a:pt x="963549" y="1152144"/>
                  </a:moveTo>
                  <a:lnTo>
                    <a:pt x="0" y="1152144"/>
                  </a:lnTo>
                  <a:lnTo>
                    <a:pt x="0" y="1472184"/>
                  </a:lnTo>
                  <a:lnTo>
                    <a:pt x="963549" y="1472184"/>
                  </a:lnTo>
                  <a:lnTo>
                    <a:pt x="963549" y="1152144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0660" y="2272283"/>
              <a:ext cx="0" cy="1728470"/>
            </a:xfrm>
            <a:custGeom>
              <a:avLst/>
              <a:gdLst/>
              <a:ahLst/>
              <a:cxnLst/>
              <a:rect l="l" t="t" r="r" b="b"/>
              <a:pathLst>
                <a:path h="1728470">
                  <a:moveTo>
                    <a:pt x="0" y="0"/>
                  </a:moveTo>
                  <a:lnTo>
                    <a:pt x="0" y="1728215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55139" y="2472308"/>
            <a:ext cx="190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56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79422" y="3048380"/>
            <a:ext cx="2724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Verdana"/>
                <a:cs typeface="Verdana"/>
              </a:rPr>
              <a:t>100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051" y="3544951"/>
            <a:ext cx="81470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Очередь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II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Verdana"/>
                <a:cs typeface="Verdana"/>
              </a:rPr>
              <a:t>(до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2035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г.)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051" y="2469895"/>
            <a:ext cx="354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2022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051" y="2970022"/>
            <a:ext cx="960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Очередь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I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Verdana"/>
                <a:cs typeface="Verdana"/>
              </a:rPr>
              <a:t>(~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2030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г.)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64435" y="3544951"/>
            <a:ext cx="33083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Verdana"/>
                <a:cs typeface="Verdana"/>
              </a:rPr>
              <a:t>150-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Verdana"/>
                <a:cs typeface="Verdana"/>
              </a:rPr>
              <a:t>200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23361" y="2922524"/>
            <a:ext cx="4000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Строительство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новых </a:t>
            </a:r>
            <a:r>
              <a:rPr sz="1000" b="1" spc="-10" dirty="0">
                <a:latin typeface="Verdana"/>
                <a:cs typeface="Verdana"/>
              </a:rPr>
              <a:t>подъемников</a:t>
            </a:r>
            <a:r>
              <a:rPr sz="1000" b="1" spc="-7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и</a:t>
            </a:r>
            <a:r>
              <a:rPr sz="1000" b="1" spc="-2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трасс</a:t>
            </a:r>
            <a:r>
              <a:rPr sz="1000" b="1" spc="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в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секторах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B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23361" y="3075177"/>
            <a:ext cx="346265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(+21</a:t>
            </a:r>
            <a:r>
              <a:rPr sz="1000" spc="-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км),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(+3,5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км),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начало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строительства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новых </a:t>
            </a:r>
            <a:r>
              <a:rPr sz="1000" dirty="0">
                <a:latin typeface="Verdana"/>
                <a:cs typeface="Verdana"/>
              </a:rPr>
              <a:t>подъемников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и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трасс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в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секторе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и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F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(+60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км)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23361" y="3527805"/>
            <a:ext cx="371729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Verdana"/>
                <a:cs typeface="Verdana"/>
              </a:rPr>
              <a:t>Завершение</a:t>
            </a:r>
            <a:r>
              <a:rPr sz="1000" b="1" spc="-6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строительства </a:t>
            </a:r>
            <a:r>
              <a:rPr sz="1000" b="1" dirty="0">
                <a:latin typeface="Verdana"/>
                <a:cs typeface="Verdana"/>
              </a:rPr>
              <a:t>трасс</a:t>
            </a:r>
            <a:r>
              <a:rPr sz="1000" b="1" spc="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в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секторе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(+40) </a:t>
            </a:r>
            <a:r>
              <a:rPr sz="1000" dirty="0">
                <a:latin typeface="Verdana"/>
                <a:cs typeface="Verdana"/>
              </a:rPr>
              <a:t>дальнейшее</a:t>
            </a:r>
            <a:r>
              <a:rPr sz="1000" spc="-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строительство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трасс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сектора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B,F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(5)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Verdana"/>
                <a:cs typeface="Verdana"/>
              </a:rPr>
              <a:t>перспектива</a:t>
            </a:r>
            <a:r>
              <a:rPr sz="1000" spc="-7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развития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сектора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С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9181" y="4151121"/>
            <a:ext cx="6764020" cy="495300"/>
          </a:xfrm>
          <a:prstGeom prst="rect">
            <a:avLst/>
          </a:prstGeom>
          <a:solidFill>
            <a:srgbClr val="E7F3FD"/>
          </a:solidFill>
        </p:spPr>
        <p:txBody>
          <a:bodyPr vert="horz" wrap="square" lIns="0" tIns="81915" rIns="0" bIns="0" rtlCol="0">
            <a:spAutoFit/>
          </a:bodyPr>
          <a:lstStyle/>
          <a:p>
            <a:pPr marL="268605" marR="262890" indent="-3175">
              <a:lnSpc>
                <a:spcPct val="100000"/>
              </a:lnSpc>
              <a:spcBef>
                <a:spcPts val="645"/>
              </a:spcBef>
            </a:pPr>
            <a:r>
              <a:rPr sz="1100" dirty="0">
                <a:latin typeface="Verdana"/>
                <a:cs typeface="Verdana"/>
              </a:rPr>
              <a:t>В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перспективе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может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быть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рассмотрено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искусственное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освещение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трасс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для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ночного </a:t>
            </a:r>
            <a:r>
              <a:rPr sz="1100" dirty="0">
                <a:latin typeface="Verdana"/>
                <a:cs typeface="Verdana"/>
              </a:rPr>
              <a:t>катания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 каждом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из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секторов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(сегодня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существует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одна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освещенная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трасса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1460 </a:t>
            </a:r>
            <a:r>
              <a:rPr sz="1100" spc="-25" dirty="0">
                <a:latin typeface="Verdana"/>
                <a:cs typeface="Verdana"/>
              </a:rPr>
              <a:t>м)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9181" y="3459226"/>
            <a:ext cx="6764020" cy="0"/>
          </a:xfrm>
          <a:custGeom>
            <a:avLst/>
            <a:gdLst/>
            <a:ahLst/>
            <a:cxnLst/>
            <a:rect l="l" t="t" r="r" b="b"/>
            <a:pathLst>
              <a:path w="6764020">
                <a:moveTo>
                  <a:pt x="0" y="0"/>
                </a:moveTo>
                <a:lnTo>
                  <a:pt x="6763816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6633" y="1999614"/>
            <a:ext cx="296291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Verdana"/>
                <a:cs typeface="Verdana"/>
              </a:rPr>
              <a:t>Протяженность</a:t>
            </a:r>
            <a:r>
              <a:rPr sz="1000" b="1" spc="-6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горнолыжных</a:t>
            </a:r>
            <a:r>
              <a:rPr sz="1000" b="1" spc="-20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трасс,</a:t>
            </a:r>
            <a:r>
              <a:rPr sz="1000" b="1" spc="-1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км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7701" y="4151121"/>
            <a:ext cx="3681349" cy="151170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C7F689F-735A-4709-1012-D58E1BEDA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" y="-11798"/>
            <a:ext cx="617709" cy="1201535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15D19ED0-775B-9E1F-2576-319D5DEE2230}"/>
              </a:ext>
            </a:extLst>
          </p:cNvPr>
          <p:cNvSpPr/>
          <p:nvPr/>
        </p:nvSpPr>
        <p:spPr>
          <a:xfrm>
            <a:off x="102550" y="118872"/>
            <a:ext cx="4101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4DFBD19-C417-0DD8-4296-BD6CC6A8D6C3}"/>
              </a:ext>
            </a:extLst>
          </p:cNvPr>
          <p:cNvSpPr/>
          <p:nvPr/>
        </p:nvSpPr>
        <p:spPr>
          <a:xfrm>
            <a:off x="611570" y="1101641"/>
            <a:ext cx="6456043" cy="758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Для перехода к СТК мирового класса должно быть увеличено разнообразие трасс. У СТК есть все возможности для этого</a:t>
            </a:r>
            <a:endParaRPr lang="ru-RU" sz="1600" dirty="0">
              <a:noFill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93FD9CCA-BD92-F6A6-A621-7F0F8E946E73}"/>
              </a:ext>
            </a:extLst>
          </p:cNvPr>
          <p:cNvSpPr/>
          <p:nvPr/>
        </p:nvSpPr>
        <p:spPr>
          <a:xfrm>
            <a:off x="6851423" y="1106093"/>
            <a:ext cx="5188111" cy="789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Кузбасс обладает уникальными возможностями развития снегоходного и </a:t>
            </a:r>
            <a:r>
              <a:rPr lang="ru-RU" sz="1600" dirty="0" err="1">
                <a:solidFill>
                  <a:schemeClr val="tx1"/>
                </a:solidFill>
              </a:rPr>
              <a:t>мотовездеходного</a:t>
            </a:r>
            <a:r>
              <a:rPr lang="ru-RU" sz="1600" dirty="0">
                <a:solidFill>
                  <a:schemeClr val="tx1"/>
                </a:solidFill>
              </a:rPr>
              <a:t> туризма</a:t>
            </a:r>
            <a:endParaRPr lang="ru-RU" sz="1600" dirty="0">
              <a:noFill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p5g3OeG5wOQfsukf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Sq_EETDwRF13o4xqkG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6Sy.FRJ_lVMSPeMgE.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eY0aZoEhpnGPRPK4hl2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cljhs5KNrdYfvu5a.U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9tnbGoPDofixJ2V9bD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1055</Words>
  <Application>Microsoft Office PowerPoint</Application>
  <PresentationFormat>Произвольный</PresentationFormat>
  <Paragraphs>341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Слайд think-cell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ИНТЕНСИВНОЕ  РАЗВИТИЕ  КУРОРТА  ШЕРЕГЕШ</vt:lpstr>
      <vt:lpstr>В долгосрочной перспективе туристический поток в Шерегеш планируется увеличить в 2,4 раза</vt:lpstr>
      <vt:lpstr>Презентация PowerPoint</vt:lpstr>
      <vt:lpstr>Презентация PowerPoint</vt:lpstr>
      <vt:lpstr> РАЗМЕЩЕНИЕ  АЭРОПОРТОВОГО  КОМПЛЕКСА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Рубан Сергей Викторович</cp:lastModifiedBy>
  <cp:revision>620</cp:revision>
  <cp:lastPrinted>2023-06-26T08:02:20Z</cp:lastPrinted>
  <dcterms:created xsi:type="dcterms:W3CDTF">2019-04-02T07:58:05Z</dcterms:created>
  <dcterms:modified xsi:type="dcterms:W3CDTF">2023-06-27T10:31:27Z</dcterms:modified>
</cp:coreProperties>
</file>