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5" r:id="rId4"/>
    <p:sldId id="266" r:id="rId5"/>
    <p:sldId id="264" r:id="rId6"/>
    <p:sldId id="267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DA-4AC2-A427-FF9C09AF0C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DA-4AC2-A427-FF9C09AF0C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5DA-4AC2-A427-FF9C09AF0CE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5DA-4AC2-A427-FF9C09AF0CE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5DA-4AC2-A427-FF9C09AF0CE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5DA-4AC2-A427-FF9C09AF0CE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5DA-4AC2-A427-FF9C09AF0CE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5DA-4AC2-A427-FF9C09AF0CE5}"/>
              </c:ext>
            </c:extLst>
          </c:dPt>
          <c:cat>
            <c:numRef>
              <c:f>Лист1!$A$2:$A$9</c:f>
              <c:numCache>
                <c:formatCode>General</c:formatCode>
                <c:ptCount val="8"/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D5-4FA3-8B91-D4DBC783D4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7DCC8E-EF8E-4C23-BF1E-6369292FD14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24664D-B5D2-4547-952B-26AD3B081404}">
      <dgm:prSet phldrT="[Текст]"/>
      <dgm:spPr/>
      <dgm:t>
        <a:bodyPr/>
        <a:lstStyle/>
        <a:p>
          <a:r>
            <a:rPr lang="ru-RU" dirty="0"/>
            <a:t>Транспорт</a:t>
          </a:r>
        </a:p>
      </dgm:t>
    </dgm:pt>
    <dgm:pt modelId="{9CF5B791-3955-4E3E-8FCE-A54D51B00DE8}" type="parTrans" cxnId="{DD48CAF6-B2F1-4A20-BD35-2B784585770E}">
      <dgm:prSet/>
      <dgm:spPr/>
      <dgm:t>
        <a:bodyPr/>
        <a:lstStyle/>
        <a:p>
          <a:endParaRPr lang="ru-RU"/>
        </a:p>
      </dgm:t>
    </dgm:pt>
    <dgm:pt modelId="{E5F24E75-4D6E-41B7-89CF-64B26AB1ACD0}" type="sibTrans" cxnId="{DD48CAF6-B2F1-4A20-BD35-2B784585770E}">
      <dgm:prSet/>
      <dgm:spPr/>
      <dgm:t>
        <a:bodyPr/>
        <a:lstStyle/>
        <a:p>
          <a:endParaRPr lang="ru-RU"/>
        </a:p>
      </dgm:t>
    </dgm:pt>
    <dgm:pt modelId="{F2464C12-8C77-41AF-A702-249B291E0F0D}">
      <dgm:prSet phldrT="[Текст]"/>
      <dgm:spPr/>
      <dgm:t>
        <a:bodyPr/>
        <a:lstStyle/>
        <a:p>
          <a:r>
            <a:rPr lang="ru-RU" dirty="0"/>
            <a:t>Клиентоориентированность</a:t>
          </a:r>
        </a:p>
      </dgm:t>
    </dgm:pt>
    <dgm:pt modelId="{CC708F91-EA26-4C0D-AB30-C29EDFB58EDF}" type="parTrans" cxnId="{1B5AEE52-86D0-4F66-A160-7065E8E57419}">
      <dgm:prSet/>
      <dgm:spPr/>
      <dgm:t>
        <a:bodyPr/>
        <a:lstStyle/>
        <a:p>
          <a:endParaRPr lang="ru-RU"/>
        </a:p>
      </dgm:t>
    </dgm:pt>
    <dgm:pt modelId="{C93DB435-17C1-4447-A858-D0327F1BF9FC}" type="sibTrans" cxnId="{1B5AEE52-86D0-4F66-A160-7065E8E57419}">
      <dgm:prSet/>
      <dgm:spPr/>
      <dgm:t>
        <a:bodyPr/>
        <a:lstStyle/>
        <a:p>
          <a:endParaRPr lang="ru-RU"/>
        </a:p>
      </dgm:t>
    </dgm:pt>
    <dgm:pt modelId="{17D22AC6-F115-4C89-8C79-F84D0D4B374F}">
      <dgm:prSet phldrT="[Текст]"/>
      <dgm:spPr/>
      <dgm:t>
        <a:bodyPr/>
        <a:lstStyle/>
        <a:p>
          <a:r>
            <a:rPr lang="ru-RU" dirty="0"/>
            <a:t>Рост уровня сервиса</a:t>
          </a:r>
        </a:p>
      </dgm:t>
    </dgm:pt>
    <dgm:pt modelId="{4852D5C5-3345-4D6D-B192-C8E4C358E09A}" type="parTrans" cxnId="{3F3EF7CD-1A17-4504-AA70-CD73FBC0D119}">
      <dgm:prSet/>
      <dgm:spPr/>
      <dgm:t>
        <a:bodyPr/>
        <a:lstStyle/>
        <a:p>
          <a:endParaRPr lang="ru-RU"/>
        </a:p>
      </dgm:t>
    </dgm:pt>
    <dgm:pt modelId="{C6ED7E17-DFD4-475A-B86F-825DCDD8B84A}" type="sibTrans" cxnId="{3F3EF7CD-1A17-4504-AA70-CD73FBC0D119}">
      <dgm:prSet/>
      <dgm:spPr/>
      <dgm:t>
        <a:bodyPr/>
        <a:lstStyle/>
        <a:p>
          <a:endParaRPr lang="ru-RU"/>
        </a:p>
      </dgm:t>
    </dgm:pt>
    <dgm:pt modelId="{8F88AC66-F560-47FB-876F-E0E37777A81E}">
      <dgm:prSet phldrT="[Текст]"/>
      <dgm:spPr/>
      <dgm:t>
        <a:bodyPr/>
        <a:lstStyle/>
        <a:p>
          <a:r>
            <a:rPr lang="ru-RU" dirty="0"/>
            <a:t>Удовлетворенность пассажиров</a:t>
          </a:r>
        </a:p>
      </dgm:t>
    </dgm:pt>
    <dgm:pt modelId="{7BCC8948-9035-4506-9A5A-4B6B2BBD0824}" type="parTrans" cxnId="{42B857D5-71E5-4A1E-AF7D-00E041A89088}">
      <dgm:prSet/>
      <dgm:spPr/>
      <dgm:t>
        <a:bodyPr/>
        <a:lstStyle/>
        <a:p>
          <a:endParaRPr lang="ru-RU"/>
        </a:p>
      </dgm:t>
    </dgm:pt>
    <dgm:pt modelId="{66B6063A-C355-49B7-9B94-BB61C5C5C42C}" type="sibTrans" cxnId="{42B857D5-71E5-4A1E-AF7D-00E041A89088}">
      <dgm:prSet/>
      <dgm:spPr/>
      <dgm:t>
        <a:bodyPr/>
        <a:lstStyle/>
        <a:p>
          <a:endParaRPr lang="ru-RU"/>
        </a:p>
      </dgm:t>
    </dgm:pt>
    <dgm:pt modelId="{07D3D226-15C0-4620-BCAD-7866911A4CC3}">
      <dgm:prSet phldrT="[Текст]"/>
      <dgm:spPr/>
      <dgm:t>
        <a:bodyPr/>
        <a:lstStyle/>
        <a:p>
          <a:r>
            <a:rPr lang="ru-RU" dirty="0"/>
            <a:t>Город</a:t>
          </a:r>
        </a:p>
      </dgm:t>
    </dgm:pt>
    <dgm:pt modelId="{59610FDC-DFEE-407E-9696-CCE00B834856}" type="parTrans" cxnId="{8C54C858-9D30-4FE4-BEA5-E4C6B290E080}">
      <dgm:prSet/>
      <dgm:spPr/>
      <dgm:t>
        <a:bodyPr/>
        <a:lstStyle/>
        <a:p>
          <a:endParaRPr lang="ru-RU"/>
        </a:p>
      </dgm:t>
    </dgm:pt>
    <dgm:pt modelId="{1E7C6F5B-7BAB-4421-A6FF-5365EE9245C6}" type="sibTrans" cxnId="{8C54C858-9D30-4FE4-BEA5-E4C6B290E080}">
      <dgm:prSet/>
      <dgm:spPr/>
      <dgm:t>
        <a:bodyPr/>
        <a:lstStyle/>
        <a:p>
          <a:endParaRPr lang="ru-RU"/>
        </a:p>
      </dgm:t>
    </dgm:pt>
    <dgm:pt modelId="{D48EC30C-C336-4338-AFFE-128369BFD1A1}">
      <dgm:prSet phldrT="[Текст]"/>
      <dgm:spPr/>
      <dgm:t>
        <a:bodyPr/>
        <a:lstStyle/>
        <a:p>
          <a:r>
            <a:rPr lang="ru-RU" dirty="0"/>
            <a:t>Планирование застройки и улучшение </a:t>
          </a:r>
          <a:r>
            <a:rPr lang="ru-RU"/>
            <a:t>условий проживания</a:t>
          </a:r>
          <a:r>
            <a:rPr lang="en-US"/>
            <a:t>*</a:t>
          </a:r>
          <a:endParaRPr lang="ru-RU" dirty="0"/>
        </a:p>
      </dgm:t>
    </dgm:pt>
    <dgm:pt modelId="{20C21118-1C8F-4B7D-9870-877E9C08511B}" type="parTrans" cxnId="{55FC14E9-9AC9-47BD-B0BB-5708002B28F3}">
      <dgm:prSet/>
      <dgm:spPr/>
      <dgm:t>
        <a:bodyPr/>
        <a:lstStyle/>
        <a:p>
          <a:endParaRPr lang="ru-RU"/>
        </a:p>
      </dgm:t>
    </dgm:pt>
    <dgm:pt modelId="{056C3BB5-FF7D-4D17-A410-811D7E0086AA}" type="sibTrans" cxnId="{55FC14E9-9AC9-47BD-B0BB-5708002B28F3}">
      <dgm:prSet/>
      <dgm:spPr/>
      <dgm:t>
        <a:bodyPr/>
        <a:lstStyle/>
        <a:p>
          <a:endParaRPr lang="ru-RU"/>
        </a:p>
      </dgm:t>
    </dgm:pt>
    <dgm:pt modelId="{73C3AC8D-8C4E-4953-B7C9-18086C7F5E89}">
      <dgm:prSet phldrT="[Текст]"/>
      <dgm:spPr/>
      <dgm:t>
        <a:bodyPr/>
        <a:lstStyle/>
        <a:p>
          <a:r>
            <a:rPr lang="ru-RU" dirty="0"/>
            <a:t>Рост мобильности</a:t>
          </a:r>
        </a:p>
      </dgm:t>
    </dgm:pt>
    <dgm:pt modelId="{A7661FF6-2DF8-4307-883A-D3EFA8B68DF2}" type="parTrans" cxnId="{87FD9F63-D763-42AF-89AC-878F151E3D0E}">
      <dgm:prSet/>
      <dgm:spPr/>
      <dgm:t>
        <a:bodyPr/>
        <a:lstStyle/>
        <a:p>
          <a:endParaRPr lang="ru-RU"/>
        </a:p>
      </dgm:t>
    </dgm:pt>
    <dgm:pt modelId="{446036B4-9B1F-4D15-8208-4B458E28CE3E}" type="sibTrans" cxnId="{87FD9F63-D763-42AF-89AC-878F151E3D0E}">
      <dgm:prSet/>
      <dgm:spPr/>
      <dgm:t>
        <a:bodyPr/>
        <a:lstStyle/>
        <a:p>
          <a:endParaRPr lang="ru-RU"/>
        </a:p>
      </dgm:t>
    </dgm:pt>
    <dgm:pt modelId="{D2E13019-A7E0-450A-8291-784CA4D855CD}">
      <dgm:prSet phldrT="[Текст]"/>
      <dgm:spPr/>
      <dgm:t>
        <a:bodyPr/>
        <a:lstStyle/>
        <a:p>
          <a:r>
            <a:rPr lang="ru-RU" dirty="0"/>
            <a:t>Единый градостроительный и транспортный план развития</a:t>
          </a:r>
        </a:p>
      </dgm:t>
    </dgm:pt>
    <dgm:pt modelId="{8269A67A-3404-487C-8BB1-41DD9EB15E0D}" type="parTrans" cxnId="{9923C7E5-84E2-4C2F-95A3-C6215796CBE3}">
      <dgm:prSet/>
      <dgm:spPr/>
      <dgm:t>
        <a:bodyPr/>
        <a:lstStyle/>
        <a:p>
          <a:endParaRPr lang="ru-RU"/>
        </a:p>
      </dgm:t>
    </dgm:pt>
    <dgm:pt modelId="{E09BA378-32C2-4C36-8933-FFA4BBBD58B2}" type="sibTrans" cxnId="{9923C7E5-84E2-4C2F-95A3-C6215796CBE3}">
      <dgm:prSet/>
      <dgm:spPr/>
      <dgm:t>
        <a:bodyPr/>
        <a:lstStyle/>
        <a:p>
          <a:endParaRPr lang="ru-RU"/>
        </a:p>
      </dgm:t>
    </dgm:pt>
    <dgm:pt modelId="{BBDA9C0E-D09E-4CFA-A9BB-F5F378977E4A}">
      <dgm:prSet phldrT="[Текст]"/>
      <dgm:spPr/>
      <dgm:t>
        <a:bodyPr/>
        <a:lstStyle/>
        <a:p>
          <a:r>
            <a:rPr lang="ru-RU" dirty="0"/>
            <a:t>Госуправление</a:t>
          </a:r>
        </a:p>
      </dgm:t>
    </dgm:pt>
    <dgm:pt modelId="{FCCCB630-9FF8-4CE3-9938-EC2700E06350}" type="parTrans" cxnId="{90B8E779-20D7-47A0-B058-42FEC75600E1}">
      <dgm:prSet/>
      <dgm:spPr/>
      <dgm:t>
        <a:bodyPr/>
        <a:lstStyle/>
        <a:p>
          <a:endParaRPr lang="ru-RU"/>
        </a:p>
      </dgm:t>
    </dgm:pt>
    <dgm:pt modelId="{3495B953-2BE8-4E39-AF40-292B031F1F5C}" type="sibTrans" cxnId="{90B8E779-20D7-47A0-B058-42FEC75600E1}">
      <dgm:prSet/>
      <dgm:spPr/>
      <dgm:t>
        <a:bodyPr/>
        <a:lstStyle/>
        <a:p>
          <a:endParaRPr lang="ru-RU"/>
        </a:p>
      </dgm:t>
    </dgm:pt>
    <dgm:pt modelId="{BD297DC3-03D2-4508-ADBE-CE7307EE1E60}">
      <dgm:prSet phldrT="[Текст]"/>
      <dgm:spPr/>
      <dgm:t>
        <a:bodyPr/>
        <a:lstStyle/>
        <a:p>
          <a:r>
            <a:rPr lang="ru-RU" dirty="0"/>
            <a:t>Сквозной цифровой мониторинг, планирование и контроль</a:t>
          </a:r>
        </a:p>
      </dgm:t>
    </dgm:pt>
    <dgm:pt modelId="{8F7ED73F-D700-4C17-8B79-E46BA108DF5F}" type="parTrans" cxnId="{E84B3938-C9A2-4BA6-8925-A93DAA51FC1D}">
      <dgm:prSet/>
      <dgm:spPr/>
      <dgm:t>
        <a:bodyPr/>
        <a:lstStyle/>
        <a:p>
          <a:endParaRPr lang="ru-RU"/>
        </a:p>
      </dgm:t>
    </dgm:pt>
    <dgm:pt modelId="{7B195154-ECD2-4A21-BFC2-296DEFEBF37D}" type="sibTrans" cxnId="{E84B3938-C9A2-4BA6-8925-A93DAA51FC1D}">
      <dgm:prSet/>
      <dgm:spPr/>
      <dgm:t>
        <a:bodyPr/>
        <a:lstStyle/>
        <a:p>
          <a:endParaRPr lang="ru-RU"/>
        </a:p>
      </dgm:t>
    </dgm:pt>
    <dgm:pt modelId="{189BEC5F-79A8-4BCC-9918-5C37E3571EFF}">
      <dgm:prSet phldrT="[Текст]"/>
      <dgm:spPr/>
      <dgm:t>
        <a:bodyPr/>
        <a:lstStyle/>
        <a:p>
          <a:r>
            <a:rPr lang="ru-RU" dirty="0"/>
            <a:t>Комплексное управление в режиме реального времени</a:t>
          </a:r>
        </a:p>
      </dgm:t>
    </dgm:pt>
    <dgm:pt modelId="{E91E6A47-8FEE-4DAA-A014-2C25FADD01C9}" type="parTrans" cxnId="{BFCEE05D-BCE6-4AD0-BC50-6F473AB3FDF3}">
      <dgm:prSet/>
      <dgm:spPr/>
      <dgm:t>
        <a:bodyPr/>
        <a:lstStyle/>
        <a:p>
          <a:endParaRPr lang="ru-RU"/>
        </a:p>
      </dgm:t>
    </dgm:pt>
    <dgm:pt modelId="{69FE9A7E-AAC4-43B7-A016-EF1D4BAB2E81}" type="sibTrans" cxnId="{BFCEE05D-BCE6-4AD0-BC50-6F473AB3FDF3}">
      <dgm:prSet/>
      <dgm:spPr/>
      <dgm:t>
        <a:bodyPr/>
        <a:lstStyle/>
        <a:p>
          <a:endParaRPr lang="ru-RU"/>
        </a:p>
      </dgm:t>
    </dgm:pt>
    <dgm:pt modelId="{5BA7F59E-478E-47EA-9358-84352B699387}">
      <dgm:prSet phldrT="[Текст]"/>
      <dgm:spPr/>
      <dgm:t>
        <a:bodyPr/>
        <a:lstStyle/>
        <a:p>
          <a:r>
            <a:rPr lang="ru-RU" dirty="0"/>
            <a:t>Оптимизация расходов консолидированного бюджета</a:t>
          </a:r>
        </a:p>
      </dgm:t>
    </dgm:pt>
    <dgm:pt modelId="{D10889DA-F687-41DE-8157-2BE8CF74DC2E}" type="parTrans" cxnId="{F2EE6057-43A2-45EB-94F1-80392FE53C87}">
      <dgm:prSet/>
      <dgm:spPr/>
      <dgm:t>
        <a:bodyPr/>
        <a:lstStyle/>
        <a:p>
          <a:endParaRPr lang="ru-RU"/>
        </a:p>
      </dgm:t>
    </dgm:pt>
    <dgm:pt modelId="{4EBF30F9-15BE-45F7-BA1C-DCD573FD5779}" type="sibTrans" cxnId="{F2EE6057-43A2-45EB-94F1-80392FE53C87}">
      <dgm:prSet/>
      <dgm:spPr/>
      <dgm:t>
        <a:bodyPr/>
        <a:lstStyle/>
        <a:p>
          <a:endParaRPr lang="ru-RU"/>
        </a:p>
      </dgm:t>
    </dgm:pt>
    <dgm:pt modelId="{D2350417-C871-4816-BD54-A8B7D8D06BB0}">
      <dgm:prSet phldrT="[Текст]"/>
      <dgm:spPr/>
      <dgm:t>
        <a:bodyPr/>
        <a:lstStyle/>
        <a:p>
          <a:r>
            <a:rPr lang="ru-RU" dirty="0"/>
            <a:t>Оптимизация обновления подвижного состава</a:t>
          </a:r>
        </a:p>
      </dgm:t>
    </dgm:pt>
    <dgm:pt modelId="{47094FD7-B026-4099-AD4F-2DAFD96BA294}" type="parTrans" cxnId="{F6A5E5DD-C2C4-403A-9FB0-ABB8566090F1}">
      <dgm:prSet/>
      <dgm:spPr/>
      <dgm:t>
        <a:bodyPr/>
        <a:lstStyle/>
        <a:p>
          <a:endParaRPr lang="ru-RU"/>
        </a:p>
      </dgm:t>
    </dgm:pt>
    <dgm:pt modelId="{C492867F-F848-4AB1-930C-2A61ADC6814C}" type="sibTrans" cxnId="{F6A5E5DD-C2C4-403A-9FB0-ABB8566090F1}">
      <dgm:prSet/>
      <dgm:spPr/>
      <dgm:t>
        <a:bodyPr/>
        <a:lstStyle/>
        <a:p>
          <a:endParaRPr lang="ru-RU"/>
        </a:p>
      </dgm:t>
    </dgm:pt>
    <dgm:pt modelId="{672D01C9-C938-4070-A72B-C804ABB190F4}">
      <dgm:prSet phldrT="[Текст]"/>
      <dgm:spPr/>
      <dgm:t>
        <a:bodyPr/>
        <a:lstStyle/>
        <a:p>
          <a:r>
            <a:rPr lang="ru-RU" dirty="0"/>
            <a:t>Транспортно-экономический баланс для ресурса развития</a:t>
          </a:r>
        </a:p>
      </dgm:t>
    </dgm:pt>
    <dgm:pt modelId="{5072E3AC-B35B-42B8-863F-FF6E6C2552CE}" type="parTrans" cxnId="{59FCD35F-592C-4B09-8FE0-B1BF7C6CC016}">
      <dgm:prSet/>
      <dgm:spPr/>
      <dgm:t>
        <a:bodyPr/>
        <a:lstStyle/>
        <a:p>
          <a:endParaRPr lang="ru-RU"/>
        </a:p>
      </dgm:t>
    </dgm:pt>
    <dgm:pt modelId="{F1109612-73B4-463F-86A4-66DC5F449DE8}" type="sibTrans" cxnId="{59FCD35F-592C-4B09-8FE0-B1BF7C6CC016}">
      <dgm:prSet/>
      <dgm:spPr/>
      <dgm:t>
        <a:bodyPr/>
        <a:lstStyle/>
        <a:p>
          <a:endParaRPr lang="ru-RU"/>
        </a:p>
      </dgm:t>
    </dgm:pt>
    <dgm:pt modelId="{097B9E09-A1A4-4BE2-AFBD-1D7E77F62870}">
      <dgm:prSet phldrT="[Текст]"/>
      <dgm:spPr/>
      <dgm:t>
        <a:bodyPr/>
        <a:lstStyle/>
        <a:p>
          <a:r>
            <a:rPr lang="ru-RU" dirty="0"/>
            <a:t>Стимулирование пользователей</a:t>
          </a:r>
        </a:p>
      </dgm:t>
    </dgm:pt>
    <dgm:pt modelId="{7D7CCC06-0835-4893-AF87-44C99EB37FF1}" type="parTrans" cxnId="{024F742F-270D-4AAF-B92F-BC75244267D5}">
      <dgm:prSet/>
      <dgm:spPr/>
      <dgm:t>
        <a:bodyPr/>
        <a:lstStyle/>
        <a:p>
          <a:endParaRPr lang="ru-RU"/>
        </a:p>
      </dgm:t>
    </dgm:pt>
    <dgm:pt modelId="{0157F80F-DDB4-4193-8CA9-8D854F73FCE0}" type="sibTrans" cxnId="{024F742F-270D-4AAF-B92F-BC75244267D5}">
      <dgm:prSet/>
      <dgm:spPr/>
      <dgm:t>
        <a:bodyPr/>
        <a:lstStyle/>
        <a:p>
          <a:endParaRPr lang="ru-RU"/>
        </a:p>
      </dgm:t>
    </dgm:pt>
    <dgm:pt modelId="{F65BC8B9-F088-42CA-A455-AB8DACBA67D3}">
      <dgm:prSet phldrT="[Текст]"/>
      <dgm:spPr/>
      <dgm:t>
        <a:bodyPr/>
        <a:lstStyle/>
        <a:p>
          <a:r>
            <a:rPr lang="ru-RU" dirty="0"/>
            <a:t>Снижение динамики автомобилизации</a:t>
          </a:r>
        </a:p>
      </dgm:t>
    </dgm:pt>
    <dgm:pt modelId="{BEFC2AC6-9C5A-4112-8453-50E7BD2FD48D}" type="parTrans" cxnId="{3067BFB8-356E-4C94-BA45-6C0F85D39E04}">
      <dgm:prSet/>
      <dgm:spPr/>
      <dgm:t>
        <a:bodyPr/>
        <a:lstStyle/>
        <a:p>
          <a:endParaRPr lang="ru-RU"/>
        </a:p>
      </dgm:t>
    </dgm:pt>
    <dgm:pt modelId="{640A0AC8-99CB-4989-8FAB-5EAA9225A45A}" type="sibTrans" cxnId="{3067BFB8-356E-4C94-BA45-6C0F85D39E04}">
      <dgm:prSet/>
      <dgm:spPr/>
      <dgm:t>
        <a:bodyPr/>
        <a:lstStyle/>
        <a:p>
          <a:endParaRPr lang="ru-RU"/>
        </a:p>
      </dgm:t>
    </dgm:pt>
    <dgm:pt modelId="{52FBB648-9141-4090-A1B0-FF3D9206A236}">
      <dgm:prSet phldrT="[Текст]"/>
      <dgm:spPr/>
      <dgm:t>
        <a:bodyPr/>
        <a:lstStyle/>
        <a:p>
          <a:r>
            <a:rPr lang="ru-RU" dirty="0"/>
            <a:t>Повышение безопасности</a:t>
          </a:r>
        </a:p>
      </dgm:t>
    </dgm:pt>
    <dgm:pt modelId="{9CD71543-B216-4BD6-84D9-23F0BD66D7D3}" type="parTrans" cxnId="{E0046EAB-EA86-4499-BC65-970667079FC3}">
      <dgm:prSet/>
      <dgm:spPr/>
      <dgm:t>
        <a:bodyPr/>
        <a:lstStyle/>
        <a:p>
          <a:endParaRPr lang="ru-RU"/>
        </a:p>
      </dgm:t>
    </dgm:pt>
    <dgm:pt modelId="{4472E498-700E-45F6-9B8A-AA2270E42718}" type="sibTrans" cxnId="{E0046EAB-EA86-4499-BC65-970667079FC3}">
      <dgm:prSet/>
      <dgm:spPr/>
      <dgm:t>
        <a:bodyPr/>
        <a:lstStyle/>
        <a:p>
          <a:endParaRPr lang="ru-RU"/>
        </a:p>
      </dgm:t>
    </dgm:pt>
    <dgm:pt modelId="{C5011BD7-CFAE-40F9-9F2A-030A9A2DAC36}">
      <dgm:prSet phldrT="[Текст]"/>
      <dgm:spPr/>
      <dgm:t>
        <a:bodyPr/>
        <a:lstStyle/>
        <a:p>
          <a:r>
            <a:rPr lang="ru-RU" dirty="0"/>
            <a:t>Снижение числа и продолжительности транспортных заторов</a:t>
          </a:r>
          <a:r>
            <a:rPr lang="en-US" dirty="0"/>
            <a:t>*</a:t>
          </a:r>
          <a:endParaRPr lang="ru-RU" dirty="0"/>
        </a:p>
      </dgm:t>
    </dgm:pt>
    <dgm:pt modelId="{F14E1105-2FAF-404E-8B96-C9AC60C6E996}" type="parTrans" cxnId="{18A81E10-8518-4495-B930-38B546A9722B}">
      <dgm:prSet/>
      <dgm:spPr/>
      <dgm:t>
        <a:bodyPr/>
        <a:lstStyle/>
        <a:p>
          <a:endParaRPr lang="ru-RU"/>
        </a:p>
      </dgm:t>
    </dgm:pt>
    <dgm:pt modelId="{9692EBB4-52E9-41A1-8AF4-375D151AC5E8}" type="sibTrans" cxnId="{18A81E10-8518-4495-B930-38B546A9722B}">
      <dgm:prSet/>
      <dgm:spPr/>
      <dgm:t>
        <a:bodyPr/>
        <a:lstStyle/>
        <a:p>
          <a:endParaRPr lang="ru-RU"/>
        </a:p>
      </dgm:t>
    </dgm:pt>
    <dgm:pt modelId="{71C1FC2A-B8EC-42E5-AC4B-E9CE03514F50}">
      <dgm:prSet phldrT="[Текст]"/>
      <dgm:spPr/>
      <dgm:t>
        <a:bodyPr/>
        <a:lstStyle/>
        <a:p>
          <a:r>
            <a:rPr lang="ru-RU" dirty="0"/>
            <a:t>Налаживание междугородних связей</a:t>
          </a:r>
          <a:r>
            <a:rPr lang="en-US" dirty="0"/>
            <a:t>*</a:t>
          </a:r>
          <a:endParaRPr lang="ru-RU" dirty="0"/>
        </a:p>
      </dgm:t>
    </dgm:pt>
    <dgm:pt modelId="{FD5A234B-24CE-41D3-80E0-463125435978}" type="parTrans" cxnId="{958970DB-B5E4-4BB1-8B18-64EC14D569F1}">
      <dgm:prSet/>
      <dgm:spPr/>
      <dgm:t>
        <a:bodyPr/>
        <a:lstStyle/>
        <a:p>
          <a:endParaRPr lang="ru-RU"/>
        </a:p>
      </dgm:t>
    </dgm:pt>
    <dgm:pt modelId="{F9ECD96B-E3A9-4ECF-A99E-58B6773A90C8}" type="sibTrans" cxnId="{958970DB-B5E4-4BB1-8B18-64EC14D569F1}">
      <dgm:prSet/>
      <dgm:spPr/>
      <dgm:t>
        <a:bodyPr/>
        <a:lstStyle/>
        <a:p>
          <a:endParaRPr lang="ru-RU"/>
        </a:p>
      </dgm:t>
    </dgm:pt>
    <dgm:pt modelId="{5CD090AF-541C-4864-BA9B-4C123C2D5605}">
      <dgm:prSet phldrT="[Текст]"/>
      <dgm:spPr/>
      <dgm:t>
        <a:bodyPr/>
        <a:lstStyle/>
        <a:p>
          <a:r>
            <a:rPr lang="ru-RU" dirty="0"/>
            <a:t>Создание и модернизация устаревшей городской инфраструктуры</a:t>
          </a:r>
          <a:r>
            <a:rPr lang="en-US" dirty="0"/>
            <a:t>*</a:t>
          </a:r>
          <a:endParaRPr lang="ru-RU" dirty="0"/>
        </a:p>
      </dgm:t>
    </dgm:pt>
    <dgm:pt modelId="{02AF4C96-5AFB-4881-8AD1-5279B3DA4AEB}" type="parTrans" cxnId="{3BE9A156-53C1-4B53-A887-559DCC97E60B}">
      <dgm:prSet/>
      <dgm:spPr/>
      <dgm:t>
        <a:bodyPr/>
        <a:lstStyle/>
        <a:p>
          <a:endParaRPr lang="ru-RU"/>
        </a:p>
      </dgm:t>
    </dgm:pt>
    <dgm:pt modelId="{40C45D15-D549-4FF6-B3D8-24733EC47851}" type="sibTrans" cxnId="{3BE9A156-53C1-4B53-A887-559DCC97E60B}">
      <dgm:prSet/>
      <dgm:spPr/>
      <dgm:t>
        <a:bodyPr/>
        <a:lstStyle/>
        <a:p>
          <a:endParaRPr lang="ru-RU"/>
        </a:p>
      </dgm:t>
    </dgm:pt>
    <dgm:pt modelId="{4B5E4AC7-38B7-46E4-91D1-B1688CF601BA}">
      <dgm:prSet phldrT="[Текст]"/>
      <dgm:spPr/>
      <dgm:t>
        <a:bodyPr/>
        <a:lstStyle/>
        <a:p>
          <a:r>
            <a:rPr lang="ru-RU" dirty="0"/>
            <a:t>Социально-экономическая эффективность </a:t>
          </a:r>
        </a:p>
      </dgm:t>
    </dgm:pt>
    <dgm:pt modelId="{7508BC19-1CDB-41A7-A5EC-7677EAEA219E}" type="parTrans" cxnId="{D0DD22CE-0C4F-43A5-8543-9859C27AD056}">
      <dgm:prSet/>
      <dgm:spPr/>
      <dgm:t>
        <a:bodyPr/>
        <a:lstStyle/>
        <a:p>
          <a:endParaRPr lang="ru-RU"/>
        </a:p>
      </dgm:t>
    </dgm:pt>
    <dgm:pt modelId="{ABB511D8-BC3D-4072-BC4A-36071AC201F8}" type="sibTrans" cxnId="{D0DD22CE-0C4F-43A5-8543-9859C27AD056}">
      <dgm:prSet/>
      <dgm:spPr/>
      <dgm:t>
        <a:bodyPr/>
        <a:lstStyle/>
        <a:p>
          <a:endParaRPr lang="ru-RU"/>
        </a:p>
      </dgm:t>
    </dgm:pt>
    <dgm:pt modelId="{CB44A995-D01C-44A4-8D2C-AA3E6EEC0EB2}">
      <dgm:prSet phldrT="[Текст]"/>
      <dgm:spPr/>
      <dgm:t>
        <a:bodyPr/>
        <a:lstStyle/>
        <a:p>
          <a:r>
            <a:rPr lang="ru-RU" dirty="0"/>
            <a:t>Повышение инвестиционной привлекательности</a:t>
          </a:r>
          <a:r>
            <a:rPr lang="en-US" dirty="0"/>
            <a:t>*</a:t>
          </a:r>
          <a:endParaRPr lang="ru-RU" dirty="0"/>
        </a:p>
      </dgm:t>
    </dgm:pt>
    <dgm:pt modelId="{58876589-8300-4788-960B-120159573246}" type="parTrans" cxnId="{F5834C82-756C-4A87-94AD-28A8199B57DA}">
      <dgm:prSet/>
      <dgm:spPr/>
      <dgm:t>
        <a:bodyPr/>
        <a:lstStyle/>
        <a:p>
          <a:endParaRPr lang="ru-RU"/>
        </a:p>
      </dgm:t>
    </dgm:pt>
    <dgm:pt modelId="{35DB9368-621B-43D7-92AF-37CA3BA4841F}" type="sibTrans" cxnId="{F5834C82-756C-4A87-94AD-28A8199B57DA}">
      <dgm:prSet/>
      <dgm:spPr/>
      <dgm:t>
        <a:bodyPr/>
        <a:lstStyle/>
        <a:p>
          <a:endParaRPr lang="ru-RU"/>
        </a:p>
      </dgm:t>
    </dgm:pt>
    <dgm:pt modelId="{152D1E79-C880-416A-B3C0-89A874851848}">
      <dgm:prSet phldrT="[Текст]"/>
      <dgm:spPr/>
      <dgm:t>
        <a:bodyPr/>
        <a:lstStyle/>
        <a:p>
          <a:r>
            <a:rPr lang="ru-RU" dirty="0"/>
            <a:t>Увеличение возможностей для маятниковой миграции в агломерациях*</a:t>
          </a:r>
        </a:p>
      </dgm:t>
    </dgm:pt>
    <dgm:pt modelId="{F1B8BB06-D4B1-4C7C-A664-7AA8281CB87E}" type="parTrans" cxnId="{6B8DBE39-2007-4A2E-974F-D6DE4556B19C}">
      <dgm:prSet/>
      <dgm:spPr/>
      <dgm:t>
        <a:bodyPr/>
        <a:lstStyle/>
        <a:p>
          <a:endParaRPr lang="ru-RU"/>
        </a:p>
      </dgm:t>
    </dgm:pt>
    <dgm:pt modelId="{5802ABFF-61E7-4B48-A6B4-AC72FB088447}" type="sibTrans" cxnId="{6B8DBE39-2007-4A2E-974F-D6DE4556B19C}">
      <dgm:prSet/>
      <dgm:spPr/>
      <dgm:t>
        <a:bodyPr/>
        <a:lstStyle/>
        <a:p>
          <a:endParaRPr lang="ru-RU"/>
        </a:p>
      </dgm:t>
    </dgm:pt>
    <dgm:pt modelId="{EB9E3182-C396-4939-BC88-F6B45E4AF11F}">
      <dgm:prSet phldrT="[Текст]"/>
      <dgm:spPr/>
      <dgm:t>
        <a:bodyPr/>
        <a:lstStyle/>
        <a:p>
          <a:r>
            <a:rPr lang="ru-RU" dirty="0"/>
            <a:t>Приоритетное использования транспорта общего пользования</a:t>
          </a:r>
        </a:p>
      </dgm:t>
    </dgm:pt>
    <dgm:pt modelId="{E650CCAC-4A31-4570-8FA5-D985B540ED19}" type="parTrans" cxnId="{088053DD-FD78-4B3A-9D9A-691685691417}">
      <dgm:prSet/>
      <dgm:spPr/>
      <dgm:t>
        <a:bodyPr/>
        <a:lstStyle/>
        <a:p>
          <a:endParaRPr lang="ru-RU"/>
        </a:p>
      </dgm:t>
    </dgm:pt>
    <dgm:pt modelId="{D7EC5B26-B570-4ADC-AC1D-4E7ACEE4BEB0}" type="sibTrans" cxnId="{088053DD-FD78-4B3A-9D9A-691685691417}">
      <dgm:prSet/>
      <dgm:spPr/>
      <dgm:t>
        <a:bodyPr/>
        <a:lstStyle/>
        <a:p>
          <a:endParaRPr lang="ru-RU"/>
        </a:p>
      </dgm:t>
    </dgm:pt>
    <dgm:pt modelId="{D5C3AA06-A5DE-45D5-96B0-CF790A77DF1F}">
      <dgm:prSet phldrT="[Текст]"/>
      <dgm:spPr/>
      <dgm:t>
        <a:bodyPr/>
        <a:lstStyle/>
        <a:p>
          <a:r>
            <a:rPr lang="ru-RU" dirty="0"/>
            <a:t>Повышение транспортной доступности территорий</a:t>
          </a:r>
        </a:p>
      </dgm:t>
    </dgm:pt>
    <dgm:pt modelId="{7116CB1C-87BE-4E99-A041-2926D393FB5C}" type="parTrans" cxnId="{CA3B2607-A468-4BC9-9CDA-48FC4B81B58C}">
      <dgm:prSet/>
      <dgm:spPr/>
      <dgm:t>
        <a:bodyPr/>
        <a:lstStyle/>
        <a:p>
          <a:endParaRPr lang="ru-RU"/>
        </a:p>
      </dgm:t>
    </dgm:pt>
    <dgm:pt modelId="{31B47E14-6F90-48E8-996F-005B2D156D08}" type="sibTrans" cxnId="{CA3B2607-A468-4BC9-9CDA-48FC4B81B58C}">
      <dgm:prSet/>
      <dgm:spPr/>
      <dgm:t>
        <a:bodyPr/>
        <a:lstStyle/>
        <a:p>
          <a:endParaRPr lang="ru-RU"/>
        </a:p>
      </dgm:t>
    </dgm:pt>
    <dgm:pt modelId="{BD872DE0-E1CB-4B49-8DD6-BF45CAD66949}">
      <dgm:prSet phldrT="[Текст]"/>
      <dgm:spPr/>
      <dgm:t>
        <a:bodyPr/>
        <a:lstStyle/>
        <a:p>
          <a:r>
            <a:rPr lang="ru-RU" dirty="0"/>
            <a:t>Формирование комфортной и безопасной городской среды</a:t>
          </a:r>
        </a:p>
      </dgm:t>
    </dgm:pt>
    <dgm:pt modelId="{7D745FDA-A966-41ED-80B3-45D55D07D039}" type="parTrans" cxnId="{4F8F5810-AE16-4393-8F4E-426CB90FD516}">
      <dgm:prSet/>
      <dgm:spPr/>
      <dgm:t>
        <a:bodyPr/>
        <a:lstStyle/>
        <a:p>
          <a:endParaRPr lang="ru-RU"/>
        </a:p>
      </dgm:t>
    </dgm:pt>
    <dgm:pt modelId="{0AE37EC0-8566-4CC0-805A-005D90A0F222}" type="sibTrans" cxnId="{4F8F5810-AE16-4393-8F4E-426CB90FD516}">
      <dgm:prSet/>
      <dgm:spPr/>
      <dgm:t>
        <a:bodyPr/>
        <a:lstStyle/>
        <a:p>
          <a:endParaRPr lang="ru-RU"/>
        </a:p>
      </dgm:t>
    </dgm:pt>
    <dgm:pt modelId="{6951760B-A8CA-42F1-9B58-CF0ACC6ECBF2}">
      <dgm:prSet phldrT="[Текст]"/>
      <dgm:spPr/>
      <dgm:t>
        <a:bodyPr/>
        <a:lstStyle/>
        <a:p>
          <a:endParaRPr lang="ru-RU" dirty="0"/>
        </a:p>
      </dgm:t>
    </dgm:pt>
    <dgm:pt modelId="{1B8EC23C-C8C5-4EBE-8611-2561B4B6346D}" type="parTrans" cxnId="{82CF06E3-B003-4CDD-90F1-59A4E7F35242}">
      <dgm:prSet/>
      <dgm:spPr/>
      <dgm:t>
        <a:bodyPr/>
        <a:lstStyle/>
        <a:p>
          <a:endParaRPr lang="ru-RU"/>
        </a:p>
      </dgm:t>
    </dgm:pt>
    <dgm:pt modelId="{77910075-BCB1-44A1-B442-63F07FA83CA9}" type="sibTrans" cxnId="{82CF06E3-B003-4CDD-90F1-59A4E7F35242}">
      <dgm:prSet/>
      <dgm:spPr/>
      <dgm:t>
        <a:bodyPr/>
        <a:lstStyle/>
        <a:p>
          <a:endParaRPr lang="ru-RU"/>
        </a:p>
      </dgm:t>
    </dgm:pt>
    <dgm:pt modelId="{D35092B4-A9D7-4DC5-9E5A-10E2EE5D00C5}" type="pres">
      <dgm:prSet presAssocID="{1F7DCC8E-EF8E-4C23-BF1E-6369292FD143}" presName="Name0" presStyleCnt="0">
        <dgm:presLayoutVars>
          <dgm:dir/>
          <dgm:animLvl val="lvl"/>
          <dgm:resizeHandles val="exact"/>
        </dgm:presLayoutVars>
      </dgm:prSet>
      <dgm:spPr/>
    </dgm:pt>
    <dgm:pt modelId="{7288436B-88BA-4F75-94E0-E14419CBCDB7}" type="pres">
      <dgm:prSet presAssocID="{5624664D-B5D2-4547-952B-26AD3B081404}" presName="composite" presStyleCnt="0"/>
      <dgm:spPr/>
    </dgm:pt>
    <dgm:pt modelId="{6721E1A9-57E5-404D-835B-354B3FA972C0}" type="pres">
      <dgm:prSet presAssocID="{5624664D-B5D2-4547-952B-26AD3B08140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497BB94D-0DEC-4E01-A968-109AB746AA75}" type="pres">
      <dgm:prSet presAssocID="{5624664D-B5D2-4547-952B-26AD3B081404}" presName="desTx" presStyleLbl="alignAccFollowNode1" presStyleIdx="0" presStyleCnt="3">
        <dgm:presLayoutVars>
          <dgm:bulletEnabled val="1"/>
        </dgm:presLayoutVars>
      </dgm:prSet>
      <dgm:spPr/>
    </dgm:pt>
    <dgm:pt modelId="{DDA69E20-CF79-4F8C-9320-BEB6CE3A0AF7}" type="pres">
      <dgm:prSet presAssocID="{E5F24E75-4D6E-41B7-89CF-64B26AB1ACD0}" presName="space" presStyleCnt="0"/>
      <dgm:spPr/>
    </dgm:pt>
    <dgm:pt modelId="{44CFA4C9-02EC-494E-ACBF-3685430240EE}" type="pres">
      <dgm:prSet presAssocID="{07D3D226-15C0-4620-BCAD-7866911A4CC3}" presName="composite" presStyleCnt="0"/>
      <dgm:spPr/>
    </dgm:pt>
    <dgm:pt modelId="{ADA1FA62-7C2C-43AD-BCC6-6CCE55353407}" type="pres">
      <dgm:prSet presAssocID="{07D3D226-15C0-4620-BCAD-7866911A4CC3}" presName="parTx" presStyleLbl="alignNode1" presStyleIdx="1" presStyleCnt="3" custLinFactNeighborY="-1960">
        <dgm:presLayoutVars>
          <dgm:chMax val="0"/>
          <dgm:chPref val="0"/>
          <dgm:bulletEnabled val="1"/>
        </dgm:presLayoutVars>
      </dgm:prSet>
      <dgm:spPr/>
    </dgm:pt>
    <dgm:pt modelId="{BE1A7DE0-29F4-46A6-B73E-5B47FCBC389F}" type="pres">
      <dgm:prSet presAssocID="{07D3D226-15C0-4620-BCAD-7866911A4CC3}" presName="desTx" presStyleLbl="alignAccFollowNode1" presStyleIdx="1" presStyleCnt="3">
        <dgm:presLayoutVars>
          <dgm:bulletEnabled val="1"/>
        </dgm:presLayoutVars>
      </dgm:prSet>
      <dgm:spPr/>
    </dgm:pt>
    <dgm:pt modelId="{EAB7A6C2-8A26-4EEE-B116-B8D716444BF9}" type="pres">
      <dgm:prSet presAssocID="{1E7C6F5B-7BAB-4421-A6FF-5365EE9245C6}" presName="space" presStyleCnt="0"/>
      <dgm:spPr/>
    </dgm:pt>
    <dgm:pt modelId="{D9D8DF5F-6392-43E6-BD0D-DA6D9ADAB7AA}" type="pres">
      <dgm:prSet presAssocID="{BBDA9C0E-D09E-4CFA-A9BB-F5F378977E4A}" presName="composite" presStyleCnt="0"/>
      <dgm:spPr/>
    </dgm:pt>
    <dgm:pt modelId="{8CA54416-BB8E-4A3F-98EB-6E843D925AAF}" type="pres">
      <dgm:prSet presAssocID="{BBDA9C0E-D09E-4CFA-A9BB-F5F378977E4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95B0226-BF22-4E9E-84B4-198D595DB746}" type="pres">
      <dgm:prSet presAssocID="{BBDA9C0E-D09E-4CFA-A9BB-F5F378977E4A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2E5FC00-1815-4C53-A229-479D1D8086B3}" type="presOf" srcId="{F65BC8B9-F088-42CA-A455-AB8DACBA67D3}" destId="{497BB94D-0DEC-4E01-A968-109AB746AA75}" srcOrd="0" destOrd="5" presId="urn:microsoft.com/office/officeart/2005/8/layout/hList1"/>
    <dgm:cxn modelId="{9FE1FB03-4D24-4D56-AEEF-5D7A123BDCB0}" type="presOf" srcId="{C5011BD7-CFAE-40F9-9F2A-030A9A2DAC36}" destId="{497BB94D-0DEC-4E01-A968-109AB746AA75}" srcOrd="0" destOrd="7" presId="urn:microsoft.com/office/officeart/2005/8/layout/hList1"/>
    <dgm:cxn modelId="{CA3B2607-A468-4BC9-9CDA-48FC4B81B58C}" srcId="{07D3D226-15C0-4620-BCAD-7866911A4CC3}" destId="{D5C3AA06-A5DE-45D5-96B0-CF790A77DF1F}" srcOrd="2" destOrd="0" parTransId="{7116CB1C-87BE-4E99-A041-2926D393FB5C}" sibTransId="{31B47E14-6F90-48E8-996F-005B2D156D08}"/>
    <dgm:cxn modelId="{18A81E10-8518-4495-B930-38B546A9722B}" srcId="{5624664D-B5D2-4547-952B-26AD3B081404}" destId="{C5011BD7-CFAE-40F9-9F2A-030A9A2DAC36}" srcOrd="7" destOrd="0" parTransId="{F14E1105-2FAF-404E-8B96-C9AC60C6E996}" sibTransId="{9692EBB4-52E9-41A1-8AF4-375D151AC5E8}"/>
    <dgm:cxn modelId="{4F8F5810-AE16-4393-8F4E-426CB90FD516}" srcId="{07D3D226-15C0-4620-BCAD-7866911A4CC3}" destId="{BD872DE0-E1CB-4B49-8DD6-BF45CAD66949}" srcOrd="5" destOrd="0" parTransId="{7D745FDA-A966-41ED-80B3-45D55D07D039}" sibTransId="{0AE37EC0-8566-4CC0-805A-005D90A0F222}"/>
    <dgm:cxn modelId="{05251A28-A7ED-43FE-8650-A59DD9C40641}" type="presOf" srcId="{17D22AC6-F115-4C89-8C79-F84D0D4B374F}" destId="{497BB94D-0DEC-4E01-A968-109AB746AA75}" srcOrd="0" destOrd="1" presId="urn:microsoft.com/office/officeart/2005/8/layout/hList1"/>
    <dgm:cxn modelId="{D4197B2B-3549-45D4-B117-716C24E6CFE1}" type="presOf" srcId="{BBDA9C0E-D09E-4CFA-A9BB-F5F378977E4A}" destId="{8CA54416-BB8E-4A3F-98EB-6E843D925AAF}" srcOrd="0" destOrd="0" presId="urn:microsoft.com/office/officeart/2005/8/layout/hList1"/>
    <dgm:cxn modelId="{024F742F-270D-4AAF-B92F-BC75244267D5}" srcId="{5624664D-B5D2-4547-952B-26AD3B081404}" destId="{097B9E09-A1A4-4BE2-AFBD-1D7E77F62870}" srcOrd="4" destOrd="0" parTransId="{7D7CCC06-0835-4893-AF87-44C99EB37FF1}" sibTransId="{0157F80F-DDB4-4193-8CA9-8D854F73FCE0}"/>
    <dgm:cxn modelId="{8DDDA935-D1FA-44A7-83C6-7125F4D6DE24}" type="presOf" srcId="{CB44A995-D01C-44A4-8D2C-AA3E6EEC0EB2}" destId="{A95B0226-BF22-4E9E-84B4-198D595DB746}" srcOrd="0" destOrd="6" presId="urn:microsoft.com/office/officeart/2005/8/layout/hList1"/>
    <dgm:cxn modelId="{6668A036-DD68-4A85-95DF-F912BC8178D9}" type="presOf" srcId="{BD297DC3-03D2-4508-ADBE-CE7307EE1E60}" destId="{A95B0226-BF22-4E9E-84B4-198D595DB746}" srcOrd="0" destOrd="0" presId="urn:microsoft.com/office/officeart/2005/8/layout/hList1"/>
    <dgm:cxn modelId="{E84B3938-C9A2-4BA6-8925-A93DAA51FC1D}" srcId="{BBDA9C0E-D09E-4CFA-A9BB-F5F378977E4A}" destId="{BD297DC3-03D2-4508-ADBE-CE7307EE1E60}" srcOrd="0" destOrd="0" parTransId="{8F7ED73F-D700-4C17-8B79-E46BA108DF5F}" sibTransId="{7B195154-ECD2-4A21-BFC2-296DEFEBF37D}"/>
    <dgm:cxn modelId="{6B8DBE39-2007-4A2E-974F-D6DE4556B19C}" srcId="{5624664D-B5D2-4547-952B-26AD3B081404}" destId="{152D1E79-C880-416A-B3C0-89A874851848}" srcOrd="9" destOrd="0" parTransId="{F1B8BB06-D4B1-4C7C-A664-7AA8281CB87E}" sibTransId="{5802ABFF-61E7-4B48-A6B4-AC72FB088447}"/>
    <dgm:cxn modelId="{68CE9E3A-BD08-4FE9-BB39-4D9B1A710675}" type="presOf" srcId="{D48EC30C-C336-4338-AFFE-128369BFD1A1}" destId="{BE1A7DE0-29F4-46A6-B73E-5B47FCBC389F}" srcOrd="0" destOrd="0" presId="urn:microsoft.com/office/officeart/2005/8/layout/hList1"/>
    <dgm:cxn modelId="{F5E33A5C-A684-497D-8C4B-9DE0DBC8CA65}" type="presOf" srcId="{71C1FC2A-B8EC-42E5-AC4B-E9CE03514F50}" destId="{497BB94D-0DEC-4E01-A968-109AB746AA75}" srcOrd="0" destOrd="8" presId="urn:microsoft.com/office/officeart/2005/8/layout/hList1"/>
    <dgm:cxn modelId="{BFCEE05D-BCE6-4AD0-BC50-6F473AB3FDF3}" srcId="{BBDA9C0E-D09E-4CFA-A9BB-F5F378977E4A}" destId="{189BEC5F-79A8-4BCC-9918-5C37E3571EFF}" srcOrd="1" destOrd="0" parTransId="{E91E6A47-8FEE-4DAA-A014-2C25FADD01C9}" sibTransId="{69FE9A7E-AAC4-43B7-A016-EF1D4BAB2E81}"/>
    <dgm:cxn modelId="{59FCD35F-592C-4B09-8FE0-B1BF7C6CC016}" srcId="{BBDA9C0E-D09E-4CFA-A9BB-F5F378977E4A}" destId="{672D01C9-C938-4070-A72B-C804ABB190F4}" srcOrd="4" destOrd="0" parTransId="{5072E3AC-B35B-42B8-863F-FF6E6C2552CE}" sibTransId="{F1109612-73B4-463F-86A4-66DC5F449DE8}"/>
    <dgm:cxn modelId="{87FD9F63-D763-42AF-89AC-878F151E3D0E}" srcId="{5624664D-B5D2-4547-952B-26AD3B081404}" destId="{73C3AC8D-8C4E-4953-B7C9-18086C7F5E89}" srcOrd="3" destOrd="0" parTransId="{A7661FF6-2DF8-4307-883A-D3EFA8B68DF2}" sibTransId="{446036B4-9B1F-4D15-8208-4B458E28CE3E}"/>
    <dgm:cxn modelId="{57C7BA64-2985-48BD-A364-6B36FD38BABB}" type="presOf" srcId="{5CD090AF-541C-4864-BA9B-4C123C2D5605}" destId="{BE1A7DE0-29F4-46A6-B73E-5B47FCBC389F}" srcOrd="0" destOrd="3" presId="urn:microsoft.com/office/officeart/2005/8/layout/hList1"/>
    <dgm:cxn modelId="{1D148668-458E-4433-AF38-EBBDA7B11B43}" type="presOf" srcId="{672D01C9-C938-4070-A72B-C804ABB190F4}" destId="{A95B0226-BF22-4E9E-84B4-198D595DB746}" srcOrd="0" destOrd="4" presId="urn:microsoft.com/office/officeart/2005/8/layout/hList1"/>
    <dgm:cxn modelId="{18D00F69-C342-403A-9001-759B898B7B6B}" type="presOf" srcId="{D2E13019-A7E0-450A-8291-784CA4D855CD}" destId="{BE1A7DE0-29F4-46A6-B73E-5B47FCBC389F}" srcOrd="0" destOrd="1" presId="urn:microsoft.com/office/officeart/2005/8/layout/hList1"/>
    <dgm:cxn modelId="{1B5AEE52-86D0-4F66-A160-7065E8E57419}" srcId="{5624664D-B5D2-4547-952B-26AD3B081404}" destId="{F2464C12-8C77-41AF-A702-249B291E0F0D}" srcOrd="0" destOrd="0" parTransId="{CC708F91-EA26-4C0D-AB30-C29EDFB58EDF}" sibTransId="{C93DB435-17C1-4447-A858-D0327F1BF9FC}"/>
    <dgm:cxn modelId="{27CBC475-22FE-42B4-9AB6-A8D38DDEBAC4}" type="presOf" srcId="{EB9E3182-C396-4939-BC88-F6B45E4AF11F}" destId="{BE1A7DE0-29F4-46A6-B73E-5B47FCBC389F}" srcOrd="0" destOrd="4" presId="urn:microsoft.com/office/officeart/2005/8/layout/hList1"/>
    <dgm:cxn modelId="{3BE9A156-53C1-4B53-A887-559DCC97E60B}" srcId="{07D3D226-15C0-4620-BCAD-7866911A4CC3}" destId="{5CD090AF-541C-4864-BA9B-4C123C2D5605}" srcOrd="3" destOrd="0" parTransId="{02AF4C96-5AFB-4881-8AD1-5279B3DA4AEB}" sibTransId="{40C45D15-D549-4FF6-B3D8-24733EC47851}"/>
    <dgm:cxn modelId="{5545D776-A117-419D-8E86-4288A8448546}" type="presOf" srcId="{097B9E09-A1A4-4BE2-AFBD-1D7E77F62870}" destId="{497BB94D-0DEC-4E01-A968-109AB746AA75}" srcOrd="0" destOrd="4" presId="urn:microsoft.com/office/officeart/2005/8/layout/hList1"/>
    <dgm:cxn modelId="{F2EE6057-43A2-45EB-94F1-80392FE53C87}" srcId="{BBDA9C0E-D09E-4CFA-A9BB-F5F378977E4A}" destId="{5BA7F59E-478E-47EA-9358-84352B699387}" srcOrd="2" destOrd="0" parTransId="{D10889DA-F687-41DE-8157-2BE8CF74DC2E}" sibTransId="{4EBF30F9-15BE-45F7-BA1C-DCD573FD5779}"/>
    <dgm:cxn modelId="{B9686C58-496F-45BA-96FF-7A3192869B52}" type="presOf" srcId="{189BEC5F-79A8-4BCC-9918-5C37E3571EFF}" destId="{A95B0226-BF22-4E9E-84B4-198D595DB746}" srcOrd="0" destOrd="1" presId="urn:microsoft.com/office/officeart/2005/8/layout/hList1"/>
    <dgm:cxn modelId="{8C54C858-9D30-4FE4-BEA5-E4C6B290E080}" srcId="{1F7DCC8E-EF8E-4C23-BF1E-6369292FD143}" destId="{07D3D226-15C0-4620-BCAD-7866911A4CC3}" srcOrd="1" destOrd="0" parTransId="{59610FDC-DFEE-407E-9696-CCE00B834856}" sibTransId="{1E7C6F5B-7BAB-4421-A6FF-5365EE9245C6}"/>
    <dgm:cxn modelId="{90B8E779-20D7-47A0-B058-42FEC75600E1}" srcId="{1F7DCC8E-EF8E-4C23-BF1E-6369292FD143}" destId="{BBDA9C0E-D09E-4CFA-A9BB-F5F378977E4A}" srcOrd="2" destOrd="0" parTransId="{FCCCB630-9FF8-4CE3-9938-EC2700E06350}" sibTransId="{3495B953-2BE8-4E39-AF40-292B031F1F5C}"/>
    <dgm:cxn modelId="{DDCDAD7E-8930-420D-8537-4A65C9E8FCCD}" type="presOf" srcId="{5624664D-B5D2-4547-952B-26AD3B081404}" destId="{6721E1A9-57E5-404D-835B-354B3FA972C0}" srcOrd="0" destOrd="0" presId="urn:microsoft.com/office/officeart/2005/8/layout/hList1"/>
    <dgm:cxn modelId="{F5834C82-756C-4A87-94AD-28A8199B57DA}" srcId="{BBDA9C0E-D09E-4CFA-A9BB-F5F378977E4A}" destId="{CB44A995-D01C-44A4-8D2C-AA3E6EEC0EB2}" srcOrd="6" destOrd="0" parTransId="{58876589-8300-4788-960B-120159573246}" sibTransId="{35DB9368-621B-43D7-92AF-37CA3BA4841F}"/>
    <dgm:cxn modelId="{DDF38A9A-8065-40E2-A338-C73C3ED20B44}" type="presOf" srcId="{5BA7F59E-478E-47EA-9358-84352B699387}" destId="{A95B0226-BF22-4E9E-84B4-198D595DB746}" srcOrd="0" destOrd="2" presId="urn:microsoft.com/office/officeart/2005/8/layout/hList1"/>
    <dgm:cxn modelId="{E0046EAB-EA86-4499-BC65-970667079FC3}" srcId="{5624664D-B5D2-4547-952B-26AD3B081404}" destId="{52FBB648-9141-4090-A1B0-FF3D9206A236}" srcOrd="6" destOrd="0" parTransId="{9CD71543-B216-4BD6-84D9-23F0BD66D7D3}" sibTransId="{4472E498-700E-45F6-9B8A-AA2270E42718}"/>
    <dgm:cxn modelId="{4ACCB4B4-F06A-4449-B8B0-148C0BF3F39B}" type="presOf" srcId="{73C3AC8D-8C4E-4953-B7C9-18086C7F5E89}" destId="{497BB94D-0DEC-4E01-A968-109AB746AA75}" srcOrd="0" destOrd="3" presId="urn:microsoft.com/office/officeart/2005/8/layout/hList1"/>
    <dgm:cxn modelId="{3067BFB8-356E-4C94-BA45-6C0F85D39E04}" srcId="{5624664D-B5D2-4547-952B-26AD3B081404}" destId="{F65BC8B9-F088-42CA-A455-AB8DACBA67D3}" srcOrd="5" destOrd="0" parTransId="{BEFC2AC6-9C5A-4112-8453-50E7BD2FD48D}" sibTransId="{640A0AC8-99CB-4989-8FAB-5EAA9225A45A}"/>
    <dgm:cxn modelId="{70DD9FBA-7899-444A-ADAA-8451C78C01A8}" type="presOf" srcId="{52FBB648-9141-4090-A1B0-FF3D9206A236}" destId="{497BB94D-0DEC-4E01-A968-109AB746AA75}" srcOrd="0" destOrd="6" presId="urn:microsoft.com/office/officeart/2005/8/layout/hList1"/>
    <dgm:cxn modelId="{7D85A9BE-5E4E-4050-943F-63469EE9DF9C}" type="presOf" srcId="{1F7DCC8E-EF8E-4C23-BF1E-6369292FD143}" destId="{D35092B4-A9D7-4DC5-9E5A-10E2EE5D00C5}" srcOrd="0" destOrd="0" presId="urn:microsoft.com/office/officeart/2005/8/layout/hList1"/>
    <dgm:cxn modelId="{EACA4BC6-F418-4F64-B127-567A78ACB1AA}" type="presOf" srcId="{BD872DE0-E1CB-4B49-8DD6-BF45CAD66949}" destId="{BE1A7DE0-29F4-46A6-B73E-5B47FCBC389F}" srcOrd="0" destOrd="5" presId="urn:microsoft.com/office/officeart/2005/8/layout/hList1"/>
    <dgm:cxn modelId="{34DDFBC8-2746-44E9-8503-1FB2CCBD8DF0}" type="presOf" srcId="{4B5E4AC7-38B7-46E4-91D1-B1688CF601BA}" destId="{A95B0226-BF22-4E9E-84B4-198D595DB746}" srcOrd="0" destOrd="5" presId="urn:microsoft.com/office/officeart/2005/8/layout/hList1"/>
    <dgm:cxn modelId="{3F3EF7CD-1A17-4504-AA70-CD73FBC0D119}" srcId="{5624664D-B5D2-4547-952B-26AD3B081404}" destId="{17D22AC6-F115-4C89-8C79-F84D0D4B374F}" srcOrd="1" destOrd="0" parTransId="{4852D5C5-3345-4D6D-B192-C8E4C358E09A}" sibTransId="{C6ED7E17-DFD4-475A-B86F-825DCDD8B84A}"/>
    <dgm:cxn modelId="{D0DD22CE-0C4F-43A5-8543-9859C27AD056}" srcId="{BBDA9C0E-D09E-4CFA-A9BB-F5F378977E4A}" destId="{4B5E4AC7-38B7-46E4-91D1-B1688CF601BA}" srcOrd="5" destOrd="0" parTransId="{7508BC19-1CDB-41A7-A5EC-7677EAEA219E}" sibTransId="{ABB511D8-BC3D-4072-BC4A-36071AC201F8}"/>
    <dgm:cxn modelId="{89AE00D0-A047-4226-8C70-DE6BE6C481DA}" type="presOf" srcId="{D2350417-C871-4816-BD54-A8B7D8D06BB0}" destId="{A95B0226-BF22-4E9E-84B4-198D595DB746}" srcOrd="0" destOrd="3" presId="urn:microsoft.com/office/officeart/2005/8/layout/hList1"/>
    <dgm:cxn modelId="{0BC954D1-A9FF-4192-B274-3F3461FA1D52}" type="presOf" srcId="{8F88AC66-F560-47FB-876F-E0E37777A81E}" destId="{497BB94D-0DEC-4E01-A968-109AB746AA75}" srcOrd="0" destOrd="2" presId="urn:microsoft.com/office/officeart/2005/8/layout/hList1"/>
    <dgm:cxn modelId="{42B857D5-71E5-4A1E-AF7D-00E041A89088}" srcId="{5624664D-B5D2-4547-952B-26AD3B081404}" destId="{8F88AC66-F560-47FB-876F-E0E37777A81E}" srcOrd="2" destOrd="0" parTransId="{7BCC8948-9035-4506-9A5A-4B6B2BBD0824}" sibTransId="{66B6063A-C355-49B7-9B94-BB61C5C5C42C}"/>
    <dgm:cxn modelId="{403818D7-E696-4778-A495-FF7211C5AA38}" type="presOf" srcId="{D5C3AA06-A5DE-45D5-96B0-CF790A77DF1F}" destId="{BE1A7DE0-29F4-46A6-B73E-5B47FCBC389F}" srcOrd="0" destOrd="2" presId="urn:microsoft.com/office/officeart/2005/8/layout/hList1"/>
    <dgm:cxn modelId="{0396BDD8-7685-4182-89AE-7FE1597AC7B9}" type="presOf" srcId="{6951760B-A8CA-42F1-9B58-CF0ACC6ECBF2}" destId="{BE1A7DE0-29F4-46A6-B73E-5B47FCBC389F}" srcOrd="0" destOrd="6" presId="urn:microsoft.com/office/officeart/2005/8/layout/hList1"/>
    <dgm:cxn modelId="{958970DB-B5E4-4BB1-8B18-64EC14D569F1}" srcId="{5624664D-B5D2-4547-952B-26AD3B081404}" destId="{71C1FC2A-B8EC-42E5-AC4B-E9CE03514F50}" srcOrd="8" destOrd="0" parTransId="{FD5A234B-24CE-41D3-80E0-463125435978}" sibTransId="{F9ECD96B-E3A9-4ECF-A99E-58B6773A90C8}"/>
    <dgm:cxn modelId="{088053DD-FD78-4B3A-9D9A-691685691417}" srcId="{07D3D226-15C0-4620-BCAD-7866911A4CC3}" destId="{EB9E3182-C396-4939-BC88-F6B45E4AF11F}" srcOrd="4" destOrd="0" parTransId="{E650CCAC-4A31-4570-8FA5-D985B540ED19}" sibTransId="{D7EC5B26-B570-4ADC-AC1D-4E7ACEE4BEB0}"/>
    <dgm:cxn modelId="{F6A5E5DD-C2C4-403A-9FB0-ABB8566090F1}" srcId="{BBDA9C0E-D09E-4CFA-A9BB-F5F378977E4A}" destId="{D2350417-C871-4816-BD54-A8B7D8D06BB0}" srcOrd="3" destOrd="0" parTransId="{47094FD7-B026-4099-AD4F-2DAFD96BA294}" sibTransId="{C492867F-F848-4AB1-930C-2A61ADC6814C}"/>
    <dgm:cxn modelId="{13F68EDE-AEBA-4D19-A4DF-7D13E1C16925}" type="presOf" srcId="{152D1E79-C880-416A-B3C0-89A874851848}" destId="{497BB94D-0DEC-4E01-A968-109AB746AA75}" srcOrd="0" destOrd="9" presId="urn:microsoft.com/office/officeart/2005/8/layout/hList1"/>
    <dgm:cxn modelId="{82CF06E3-B003-4CDD-90F1-59A4E7F35242}" srcId="{07D3D226-15C0-4620-BCAD-7866911A4CC3}" destId="{6951760B-A8CA-42F1-9B58-CF0ACC6ECBF2}" srcOrd="6" destOrd="0" parTransId="{1B8EC23C-C8C5-4EBE-8611-2561B4B6346D}" sibTransId="{77910075-BCB1-44A1-B442-63F07FA83CA9}"/>
    <dgm:cxn modelId="{9923C7E5-84E2-4C2F-95A3-C6215796CBE3}" srcId="{07D3D226-15C0-4620-BCAD-7866911A4CC3}" destId="{D2E13019-A7E0-450A-8291-784CA4D855CD}" srcOrd="1" destOrd="0" parTransId="{8269A67A-3404-487C-8BB1-41DD9EB15E0D}" sibTransId="{E09BA378-32C2-4C36-8933-FFA4BBBD58B2}"/>
    <dgm:cxn modelId="{55FC14E9-9AC9-47BD-B0BB-5708002B28F3}" srcId="{07D3D226-15C0-4620-BCAD-7866911A4CC3}" destId="{D48EC30C-C336-4338-AFFE-128369BFD1A1}" srcOrd="0" destOrd="0" parTransId="{20C21118-1C8F-4B7D-9870-877E9C08511B}" sibTransId="{056C3BB5-FF7D-4D17-A410-811D7E0086AA}"/>
    <dgm:cxn modelId="{9535ECF1-43D4-4397-BF86-F14A8FE9EF6D}" type="presOf" srcId="{07D3D226-15C0-4620-BCAD-7866911A4CC3}" destId="{ADA1FA62-7C2C-43AD-BCC6-6CCE55353407}" srcOrd="0" destOrd="0" presId="urn:microsoft.com/office/officeart/2005/8/layout/hList1"/>
    <dgm:cxn modelId="{401740F4-34E4-4C8E-AACC-7CD26ECDE1FD}" type="presOf" srcId="{F2464C12-8C77-41AF-A702-249B291E0F0D}" destId="{497BB94D-0DEC-4E01-A968-109AB746AA75}" srcOrd="0" destOrd="0" presId="urn:microsoft.com/office/officeart/2005/8/layout/hList1"/>
    <dgm:cxn modelId="{DD48CAF6-B2F1-4A20-BD35-2B784585770E}" srcId="{1F7DCC8E-EF8E-4C23-BF1E-6369292FD143}" destId="{5624664D-B5D2-4547-952B-26AD3B081404}" srcOrd="0" destOrd="0" parTransId="{9CF5B791-3955-4E3E-8FCE-A54D51B00DE8}" sibTransId="{E5F24E75-4D6E-41B7-89CF-64B26AB1ACD0}"/>
    <dgm:cxn modelId="{1F5D5E23-AD5F-4404-AD49-29BD12BD2983}" type="presParOf" srcId="{D35092B4-A9D7-4DC5-9E5A-10E2EE5D00C5}" destId="{7288436B-88BA-4F75-94E0-E14419CBCDB7}" srcOrd="0" destOrd="0" presId="urn:microsoft.com/office/officeart/2005/8/layout/hList1"/>
    <dgm:cxn modelId="{2190F064-82AC-43BF-AB8A-1CF6D1D6CAA4}" type="presParOf" srcId="{7288436B-88BA-4F75-94E0-E14419CBCDB7}" destId="{6721E1A9-57E5-404D-835B-354B3FA972C0}" srcOrd="0" destOrd="0" presId="urn:microsoft.com/office/officeart/2005/8/layout/hList1"/>
    <dgm:cxn modelId="{3035140E-02D1-4577-8A74-291F2B6E97A2}" type="presParOf" srcId="{7288436B-88BA-4F75-94E0-E14419CBCDB7}" destId="{497BB94D-0DEC-4E01-A968-109AB746AA75}" srcOrd="1" destOrd="0" presId="urn:microsoft.com/office/officeart/2005/8/layout/hList1"/>
    <dgm:cxn modelId="{7AEEDDD9-8B7D-4974-9DE0-320365CA069E}" type="presParOf" srcId="{D35092B4-A9D7-4DC5-9E5A-10E2EE5D00C5}" destId="{DDA69E20-CF79-4F8C-9320-BEB6CE3A0AF7}" srcOrd="1" destOrd="0" presId="urn:microsoft.com/office/officeart/2005/8/layout/hList1"/>
    <dgm:cxn modelId="{031E6344-0EF1-47A1-B445-A87194CBBA21}" type="presParOf" srcId="{D35092B4-A9D7-4DC5-9E5A-10E2EE5D00C5}" destId="{44CFA4C9-02EC-494E-ACBF-3685430240EE}" srcOrd="2" destOrd="0" presId="urn:microsoft.com/office/officeart/2005/8/layout/hList1"/>
    <dgm:cxn modelId="{86D1C0AC-3B67-47BF-AE45-FAAEE3C4B23E}" type="presParOf" srcId="{44CFA4C9-02EC-494E-ACBF-3685430240EE}" destId="{ADA1FA62-7C2C-43AD-BCC6-6CCE55353407}" srcOrd="0" destOrd="0" presId="urn:microsoft.com/office/officeart/2005/8/layout/hList1"/>
    <dgm:cxn modelId="{6085767A-A179-40B3-B1A4-28B32748EBE9}" type="presParOf" srcId="{44CFA4C9-02EC-494E-ACBF-3685430240EE}" destId="{BE1A7DE0-29F4-46A6-B73E-5B47FCBC389F}" srcOrd="1" destOrd="0" presId="urn:microsoft.com/office/officeart/2005/8/layout/hList1"/>
    <dgm:cxn modelId="{89A69E13-2C55-4F1C-A572-352452D7D1C2}" type="presParOf" srcId="{D35092B4-A9D7-4DC5-9E5A-10E2EE5D00C5}" destId="{EAB7A6C2-8A26-4EEE-B116-B8D716444BF9}" srcOrd="3" destOrd="0" presId="urn:microsoft.com/office/officeart/2005/8/layout/hList1"/>
    <dgm:cxn modelId="{86BDE6E8-B838-4A20-87A4-3E2D4FD1BDDE}" type="presParOf" srcId="{D35092B4-A9D7-4DC5-9E5A-10E2EE5D00C5}" destId="{D9D8DF5F-6392-43E6-BD0D-DA6D9ADAB7AA}" srcOrd="4" destOrd="0" presId="urn:microsoft.com/office/officeart/2005/8/layout/hList1"/>
    <dgm:cxn modelId="{9A475410-B88C-4154-A511-98017901198D}" type="presParOf" srcId="{D9D8DF5F-6392-43E6-BD0D-DA6D9ADAB7AA}" destId="{8CA54416-BB8E-4A3F-98EB-6E843D925AAF}" srcOrd="0" destOrd="0" presId="urn:microsoft.com/office/officeart/2005/8/layout/hList1"/>
    <dgm:cxn modelId="{3EA2CBA7-E5DD-4BF4-B08F-07EF07DD389B}" type="presParOf" srcId="{D9D8DF5F-6392-43E6-BD0D-DA6D9ADAB7AA}" destId="{A95B0226-BF22-4E9E-84B4-198D595DB74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1AEE6B-89CA-4630-AC9A-BBFD4EEAB84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180F1B-300F-474B-ABE1-926E74852888}">
      <dgm:prSet/>
      <dgm:spPr/>
      <dgm:t>
        <a:bodyPr/>
        <a:lstStyle/>
        <a:p>
          <a:r>
            <a:rPr lang="ru-RU" dirty="0"/>
            <a:t>Единая цифровая платформа </a:t>
          </a:r>
          <a:endParaRPr lang="en-US" dirty="0"/>
        </a:p>
      </dgm:t>
    </dgm:pt>
    <dgm:pt modelId="{584486F0-E60B-4574-A917-6016BDB5D31C}" type="parTrans" cxnId="{BD5678B1-C151-4543-B238-007FAE83B9A2}">
      <dgm:prSet/>
      <dgm:spPr/>
      <dgm:t>
        <a:bodyPr/>
        <a:lstStyle/>
        <a:p>
          <a:endParaRPr lang="en-US"/>
        </a:p>
      </dgm:t>
    </dgm:pt>
    <dgm:pt modelId="{2A8A348E-6FDA-4BEB-AFE1-6334AB9FA9F6}" type="sibTrans" cxnId="{BD5678B1-C151-4543-B238-007FAE83B9A2}">
      <dgm:prSet/>
      <dgm:spPr/>
      <dgm:t>
        <a:bodyPr/>
        <a:lstStyle/>
        <a:p>
          <a:endParaRPr lang="en-US"/>
        </a:p>
      </dgm:t>
    </dgm:pt>
    <dgm:pt modelId="{AF3A5F76-DAB1-4B41-B90A-F6AD2CDA6339}">
      <dgm:prSet/>
      <dgm:spPr/>
      <dgm:t>
        <a:bodyPr/>
        <a:lstStyle/>
        <a:p>
          <a:r>
            <a:rPr lang="ru-RU" dirty="0"/>
            <a:t>Аппаратно-программный комплекс</a:t>
          </a:r>
          <a:endParaRPr lang="en-US" dirty="0"/>
        </a:p>
      </dgm:t>
    </dgm:pt>
    <dgm:pt modelId="{EC4A05D2-DABF-482E-9C59-A682561AA38D}" type="parTrans" cxnId="{89DCC07D-700B-46E4-9329-996A2CCFB24E}">
      <dgm:prSet/>
      <dgm:spPr/>
      <dgm:t>
        <a:bodyPr/>
        <a:lstStyle/>
        <a:p>
          <a:endParaRPr lang="en-US"/>
        </a:p>
      </dgm:t>
    </dgm:pt>
    <dgm:pt modelId="{8AE96FAF-2E4C-473C-A991-88796A1B8E8A}" type="sibTrans" cxnId="{89DCC07D-700B-46E4-9329-996A2CCFB24E}">
      <dgm:prSet/>
      <dgm:spPr/>
      <dgm:t>
        <a:bodyPr/>
        <a:lstStyle/>
        <a:p>
          <a:endParaRPr lang="en-US"/>
        </a:p>
      </dgm:t>
    </dgm:pt>
    <dgm:pt modelId="{3BCAC1A3-5977-4785-B603-E92026C393F1}">
      <dgm:prSet/>
      <dgm:spPr/>
      <dgm:t>
        <a:bodyPr/>
        <a:lstStyle/>
        <a:p>
          <a:r>
            <a:rPr lang="ru-RU" dirty="0" err="1"/>
            <a:t>Сетецентрическая</a:t>
          </a:r>
          <a:r>
            <a:rPr lang="ru-RU" dirty="0"/>
            <a:t> двухуровневая архитектура</a:t>
          </a:r>
          <a:endParaRPr lang="en-US" dirty="0"/>
        </a:p>
      </dgm:t>
    </dgm:pt>
    <dgm:pt modelId="{753EEF09-CBF4-4EDE-8DD4-81844BE09D82}" type="parTrans" cxnId="{02F06DB1-A0D6-45CE-AC1D-AFABCBC01754}">
      <dgm:prSet/>
      <dgm:spPr/>
      <dgm:t>
        <a:bodyPr/>
        <a:lstStyle/>
        <a:p>
          <a:endParaRPr lang="en-US"/>
        </a:p>
      </dgm:t>
    </dgm:pt>
    <dgm:pt modelId="{ED39EF57-7E4C-4021-9559-BF38402198A7}" type="sibTrans" cxnId="{02F06DB1-A0D6-45CE-AC1D-AFABCBC01754}">
      <dgm:prSet/>
      <dgm:spPr/>
      <dgm:t>
        <a:bodyPr/>
        <a:lstStyle/>
        <a:p>
          <a:endParaRPr lang="en-US"/>
        </a:p>
      </dgm:t>
    </dgm:pt>
    <dgm:pt modelId="{7DF8C983-8D80-4BB2-B6C3-08AE6AB1F401}">
      <dgm:prSet/>
      <dgm:spPr/>
      <dgm:t>
        <a:bodyPr/>
        <a:lstStyle/>
        <a:p>
          <a:r>
            <a:rPr lang="ru-RU" dirty="0"/>
            <a:t>Статус национальной – для РФ, всех субъектов РФ и муниципалитетов, субъектов рынка общественного автотранспорта</a:t>
          </a:r>
          <a:endParaRPr lang="en-US" dirty="0"/>
        </a:p>
      </dgm:t>
    </dgm:pt>
    <dgm:pt modelId="{03656A0F-D32D-438B-BD4F-0239E5AABF1B}" type="parTrans" cxnId="{93314337-AAED-42F8-9693-541809758DE6}">
      <dgm:prSet/>
      <dgm:spPr/>
      <dgm:t>
        <a:bodyPr/>
        <a:lstStyle/>
        <a:p>
          <a:endParaRPr lang="en-US"/>
        </a:p>
      </dgm:t>
    </dgm:pt>
    <dgm:pt modelId="{1BD992BE-30E7-4408-B7F5-0838980BCD78}" type="sibTrans" cxnId="{93314337-AAED-42F8-9693-541809758DE6}">
      <dgm:prSet/>
      <dgm:spPr/>
      <dgm:t>
        <a:bodyPr/>
        <a:lstStyle/>
        <a:p>
          <a:endParaRPr lang="en-US"/>
        </a:p>
      </dgm:t>
    </dgm:pt>
    <dgm:pt modelId="{1BACC021-EB91-4417-8AC5-72CBDBDF3E43}">
      <dgm:prSet/>
      <dgm:spPr/>
      <dgm:t>
        <a:bodyPr/>
        <a:lstStyle/>
        <a:p>
          <a:r>
            <a:rPr lang="ru-RU" dirty="0"/>
            <a:t>Управляется концессионным оператором под контролем государства</a:t>
          </a:r>
          <a:endParaRPr lang="en-US" dirty="0"/>
        </a:p>
      </dgm:t>
    </dgm:pt>
    <dgm:pt modelId="{BDCA7125-9767-4635-BE00-1B688D56E507}" type="parTrans" cxnId="{96DC63F7-93DD-4947-BF70-5F605FF52860}">
      <dgm:prSet/>
      <dgm:spPr/>
      <dgm:t>
        <a:bodyPr/>
        <a:lstStyle/>
        <a:p>
          <a:endParaRPr lang="en-US"/>
        </a:p>
      </dgm:t>
    </dgm:pt>
    <dgm:pt modelId="{4657D169-BD73-40D2-BBA5-EC47AC5FB277}" type="sibTrans" cxnId="{96DC63F7-93DD-4947-BF70-5F605FF52860}">
      <dgm:prSet/>
      <dgm:spPr/>
      <dgm:t>
        <a:bodyPr/>
        <a:lstStyle/>
        <a:p>
          <a:endParaRPr lang="en-US"/>
        </a:p>
      </dgm:t>
    </dgm:pt>
    <dgm:pt modelId="{01D5E0C3-18E8-404F-8FBC-74D593B5DC59}" type="pres">
      <dgm:prSet presAssocID="{151AEE6B-89CA-4630-AC9A-BBFD4EEAB843}" presName="outerComposite" presStyleCnt="0">
        <dgm:presLayoutVars>
          <dgm:chMax val="5"/>
          <dgm:dir/>
          <dgm:resizeHandles val="exact"/>
        </dgm:presLayoutVars>
      </dgm:prSet>
      <dgm:spPr/>
    </dgm:pt>
    <dgm:pt modelId="{78D12F4B-E047-42B1-B0E4-B2F52E7ACB1C}" type="pres">
      <dgm:prSet presAssocID="{151AEE6B-89CA-4630-AC9A-BBFD4EEAB843}" presName="dummyMaxCanvas" presStyleCnt="0">
        <dgm:presLayoutVars/>
      </dgm:prSet>
      <dgm:spPr/>
    </dgm:pt>
    <dgm:pt modelId="{F0D401CD-9F40-4D77-A717-A853B4328566}" type="pres">
      <dgm:prSet presAssocID="{151AEE6B-89CA-4630-AC9A-BBFD4EEAB843}" presName="OneNode_1" presStyleLbl="node1" presStyleIdx="0" presStyleCnt="1" custScaleY="132331" custLinFactNeighborX="550" custLinFactNeighborY="24287">
        <dgm:presLayoutVars>
          <dgm:bulletEnabled val="1"/>
        </dgm:presLayoutVars>
      </dgm:prSet>
      <dgm:spPr/>
    </dgm:pt>
  </dgm:ptLst>
  <dgm:cxnLst>
    <dgm:cxn modelId="{93314337-AAED-42F8-9693-541809758DE6}" srcId="{E8180F1B-300F-474B-ABE1-926E74852888}" destId="{7DF8C983-8D80-4BB2-B6C3-08AE6AB1F401}" srcOrd="2" destOrd="0" parTransId="{03656A0F-D32D-438B-BD4F-0239E5AABF1B}" sibTransId="{1BD992BE-30E7-4408-B7F5-0838980BCD78}"/>
    <dgm:cxn modelId="{50D38343-DF4C-4A33-BDFB-026E52708086}" type="presOf" srcId="{7DF8C983-8D80-4BB2-B6C3-08AE6AB1F401}" destId="{F0D401CD-9F40-4D77-A717-A853B4328566}" srcOrd="0" destOrd="3" presId="urn:microsoft.com/office/officeart/2005/8/layout/vProcess5"/>
    <dgm:cxn modelId="{82A6BA69-6D57-4B4C-877E-093E7535ADB4}" type="presOf" srcId="{1BACC021-EB91-4417-8AC5-72CBDBDF3E43}" destId="{F0D401CD-9F40-4D77-A717-A853B4328566}" srcOrd="0" destOrd="4" presId="urn:microsoft.com/office/officeart/2005/8/layout/vProcess5"/>
    <dgm:cxn modelId="{AD48806E-455C-4DFA-A3E7-DED2F70DFD1B}" type="presOf" srcId="{AF3A5F76-DAB1-4B41-B90A-F6AD2CDA6339}" destId="{F0D401CD-9F40-4D77-A717-A853B4328566}" srcOrd="0" destOrd="1" presId="urn:microsoft.com/office/officeart/2005/8/layout/vProcess5"/>
    <dgm:cxn modelId="{6F5E2E77-0B10-47AE-A67B-B86D17EC4D1D}" type="presOf" srcId="{3BCAC1A3-5977-4785-B603-E92026C393F1}" destId="{F0D401CD-9F40-4D77-A717-A853B4328566}" srcOrd="0" destOrd="2" presId="urn:microsoft.com/office/officeart/2005/8/layout/vProcess5"/>
    <dgm:cxn modelId="{89DCC07D-700B-46E4-9329-996A2CCFB24E}" srcId="{E8180F1B-300F-474B-ABE1-926E74852888}" destId="{AF3A5F76-DAB1-4B41-B90A-F6AD2CDA6339}" srcOrd="0" destOrd="0" parTransId="{EC4A05D2-DABF-482E-9C59-A682561AA38D}" sibTransId="{8AE96FAF-2E4C-473C-A991-88796A1B8E8A}"/>
    <dgm:cxn modelId="{66D6D298-512C-4295-9332-8C881666887F}" type="presOf" srcId="{E8180F1B-300F-474B-ABE1-926E74852888}" destId="{F0D401CD-9F40-4D77-A717-A853B4328566}" srcOrd="0" destOrd="0" presId="urn:microsoft.com/office/officeart/2005/8/layout/vProcess5"/>
    <dgm:cxn modelId="{02F06DB1-A0D6-45CE-AC1D-AFABCBC01754}" srcId="{E8180F1B-300F-474B-ABE1-926E74852888}" destId="{3BCAC1A3-5977-4785-B603-E92026C393F1}" srcOrd="1" destOrd="0" parTransId="{753EEF09-CBF4-4EDE-8DD4-81844BE09D82}" sibTransId="{ED39EF57-7E4C-4021-9559-BF38402198A7}"/>
    <dgm:cxn modelId="{BD5678B1-C151-4543-B238-007FAE83B9A2}" srcId="{151AEE6B-89CA-4630-AC9A-BBFD4EEAB843}" destId="{E8180F1B-300F-474B-ABE1-926E74852888}" srcOrd="0" destOrd="0" parTransId="{584486F0-E60B-4574-A917-6016BDB5D31C}" sibTransId="{2A8A348E-6FDA-4BEB-AFE1-6334AB9FA9F6}"/>
    <dgm:cxn modelId="{57D0ABD2-0F49-4DB3-9E58-04616DFF62F7}" type="presOf" srcId="{151AEE6B-89CA-4630-AC9A-BBFD4EEAB843}" destId="{01D5E0C3-18E8-404F-8FBC-74D593B5DC59}" srcOrd="0" destOrd="0" presId="urn:microsoft.com/office/officeart/2005/8/layout/vProcess5"/>
    <dgm:cxn modelId="{96DC63F7-93DD-4947-BF70-5F605FF52860}" srcId="{E8180F1B-300F-474B-ABE1-926E74852888}" destId="{1BACC021-EB91-4417-8AC5-72CBDBDF3E43}" srcOrd="3" destOrd="0" parTransId="{BDCA7125-9767-4635-BE00-1B688D56E507}" sibTransId="{4657D169-BD73-40D2-BBA5-EC47AC5FB277}"/>
    <dgm:cxn modelId="{AA198DF0-E114-40AF-A089-688E3EB3B06F}" type="presParOf" srcId="{01D5E0C3-18E8-404F-8FBC-74D593B5DC59}" destId="{78D12F4B-E047-42B1-B0E4-B2F52E7ACB1C}" srcOrd="0" destOrd="0" presId="urn:microsoft.com/office/officeart/2005/8/layout/vProcess5"/>
    <dgm:cxn modelId="{7605E987-94AC-4154-A3E2-C4440D3CAE4F}" type="presParOf" srcId="{01D5E0C3-18E8-404F-8FBC-74D593B5DC59}" destId="{F0D401CD-9F40-4D77-A717-A853B4328566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725950-D3BE-4412-836E-D8C153BB9171}" type="doc">
      <dgm:prSet loTypeId="urn:microsoft.com/office/officeart/2008/layout/Increasing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9F49A2-6DA4-4DB2-B260-E34DC03DC1DE}">
      <dgm:prSet phldrT="[Текст]" custT="1"/>
      <dgm:spPr/>
      <dgm:t>
        <a:bodyPr/>
        <a:lstStyle/>
        <a:p>
          <a:pPr marL="0" algn="ctr" defTabSz="914400" rtl="0" eaLnBrk="1" latinLnBrk="0" hangingPunct="1"/>
          <a:r>
            <a:rPr lang="ru-RU" sz="1800" kern="1200" cap="all" dirty="0"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rPr>
            <a:t>       	</a:t>
          </a:r>
        </a:p>
        <a:p>
          <a:pPr marL="0" algn="ctr" defTabSz="914400" rtl="0" eaLnBrk="1" latinLnBrk="0" hangingPunct="1"/>
          <a:r>
            <a:rPr lang="ru-RU" sz="1800" kern="1200" cap="all" dirty="0"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rPr>
            <a:t>Подготовка</a:t>
          </a:r>
        </a:p>
      </dgm:t>
    </dgm:pt>
    <dgm:pt modelId="{70B8E69B-367F-4454-9B27-0E96BB517986}" type="parTrans" cxnId="{787B3CC7-473C-4A49-B29F-ABBEBA57E1F7}">
      <dgm:prSet/>
      <dgm:spPr/>
      <dgm:t>
        <a:bodyPr/>
        <a:lstStyle/>
        <a:p>
          <a:endParaRPr lang="ru-RU"/>
        </a:p>
      </dgm:t>
    </dgm:pt>
    <dgm:pt modelId="{6BB8BB2B-5336-44F7-B35C-06C30E129C30}" type="sibTrans" cxnId="{787B3CC7-473C-4A49-B29F-ABBEBA57E1F7}">
      <dgm:prSet/>
      <dgm:spPr/>
      <dgm:t>
        <a:bodyPr/>
        <a:lstStyle/>
        <a:p>
          <a:endParaRPr lang="ru-RU"/>
        </a:p>
      </dgm:t>
    </dgm:pt>
    <dgm:pt modelId="{5FFF4982-68B0-45B5-916C-C5BDD66E64B0}">
      <dgm:prSet phldrT="[Текст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1400" dirty="0"/>
            <a:t>Технико-экономические параметры</a:t>
          </a:r>
        </a:p>
      </dgm:t>
    </dgm:pt>
    <dgm:pt modelId="{82ADC33A-CFD7-4ECB-8D6A-5FED1E686332}" type="parTrans" cxnId="{87930DB8-FF58-4C97-AAC7-BA3E26D06B14}">
      <dgm:prSet/>
      <dgm:spPr/>
      <dgm:t>
        <a:bodyPr/>
        <a:lstStyle/>
        <a:p>
          <a:endParaRPr lang="ru-RU"/>
        </a:p>
      </dgm:t>
    </dgm:pt>
    <dgm:pt modelId="{5E55618C-59C5-4C33-9FC8-983DBBBFBF4E}" type="sibTrans" cxnId="{87930DB8-FF58-4C97-AAC7-BA3E26D06B14}">
      <dgm:prSet/>
      <dgm:spPr/>
      <dgm:t>
        <a:bodyPr/>
        <a:lstStyle/>
        <a:p>
          <a:endParaRPr lang="ru-RU"/>
        </a:p>
      </dgm:t>
    </dgm:pt>
    <dgm:pt modelId="{97A65F8E-8865-4B94-9024-54C3B0C51A61}">
      <dgm:prSet phldrT="[Текст]" custT="1"/>
      <dgm:spPr/>
      <dgm:t>
        <a:bodyPr/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cap="all" dirty="0">
              <a:solidFill>
                <a:srgbClr val="8AAB75">
                  <a:lumMod val="75000"/>
                </a:srgbClr>
              </a:solidFill>
              <a:latin typeface="Avenir Next LT Pro"/>
              <a:ea typeface="+mn-ea"/>
              <a:cs typeface="+mn-cs"/>
            </a:rPr>
            <a:t>    Проектирование и создание</a:t>
          </a:r>
        </a:p>
      </dgm:t>
    </dgm:pt>
    <dgm:pt modelId="{4939C68A-84BD-4338-AA7F-D6071D50D984}" type="parTrans" cxnId="{EBBDBE7F-6E71-4E00-8F96-55CF4EC66E96}">
      <dgm:prSet/>
      <dgm:spPr/>
      <dgm:t>
        <a:bodyPr/>
        <a:lstStyle/>
        <a:p>
          <a:endParaRPr lang="ru-RU"/>
        </a:p>
      </dgm:t>
    </dgm:pt>
    <dgm:pt modelId="{B2C1030A-EE90-47EB-9694-E998D71B3A89}" type="sibTrans" cxnId="{EBBDBE7F-6E71-4E00-8F96-55CF4EC66E96}">
      <dgm:prSet/>
      <dgm:spPr/>
      <dgm:t>
        <a:bodyPr/>
        <a:lstStyle/>
        <a:p>
          <a:endParaRPr lang="ru-RU"/>
        </a:p>
      </dgm:t>
    </dgm:pt>
    <dgm:pt modelId="{C804BDDB-68B8-4BA5-BB50-5F0612B8A8D0}">
      <dgm:prSet phldrT="[Текст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1400" dirty="0"/>
            <a:t>Финансовая модель</a:t>
          </a:r>
        </a:p>
      </dgm:t>
    </dgm:pt>
    <dgm:pt modelId="{84C8B863-067F-4197-8ACB-EBEAA58379BB}" type="parTrans" cxnId="{54410EF6-957A-4BF8-BAE7-B16EC24F62C6}">
      <dgm:prSet/>
      <dgm:spPr/>
      <dgm:t>
        <a:bodyPr/>
        <a:lstStyle/>
        <a:p>
          <a:endParaRPr lang="ru-RU"/>
        </a:p>
      </dgm:t>
    </dgm:pt>
    <dgm:pt modelId="{3048C2AC-F9CC-4323-A003-95D1F5B73A8E}" type="sibTrans" cxnId="{54410EF6-957A-4BF8-BAE7-B16EC24F62C6}">
      <dgm:prSet/>
      <dgm:spPr/>
      <dgm:t>
        <a:bodyPr/>
        <a:lstStyle/>
        <a:p>
          <a:endParaRPr lang="ru-RU"/>
        </a:p>
      </dgm:t>
    </dgm:pt>
    <dgm:pt modelId="{A7161779-C7B8-4A52-938B-FA0C09116EE5}">
      <dgm:prSet phldrT="[Текст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1400" dirty="0"/>
            <a:t>Юридическая и инвестиционная модель</a:t>
          </a:r>
        </a:p>
      </dgm:t>
    </dgm:pt>
    <dgm:pt modelId="{317C92B4-9677-4D6E-8CB3-71252005007D}" type="parTrans" cxnId="{62DC980F-EF21-4A95-8FEA-C0832C224691}">
      <dgm:prSet/>
      <dgm:spPr/>
      <dgm:t>
        <a:bodyPr/>
        <a:lstStyle/>
        <a:p>
          <a:endParaRPr lang="ru-RU"/>
        </a:p>
      </dgm:t>
    </dgm:pt>
    <dgm:pt modelId="{F23CBF67-3FD4-462A-8958-B0C24D5185C6}" type="sibTrans" cxnId="{62DC980F-EF21-4A95-8FEA-C0832C224691}">
      <dgm:prSet/>
      <dgm:spPr/>
      <dgm:t>
        <a:bodyPr/>
        <a:lstStyle/>
        <a:p>
          <a:endParaRPr lang="ru-RU"/>
        </a:p>
      </dgm:t>
    </dgm:pt>
    <dgm:pt modelId="{4970E1C5-C4B4-44AC-85F3-EEB4810BAF3D}">
      <dgm:prSet phldrT="[Текст]" custT="1"/>
      <dgm:spPr/>
      <dgm:t>
        <a:bodyPr/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cap="all" dirty="0">
              <a:solidFill>
                <a:srgbClr val="8AAB75">
                  <a:lumMod val="75000"/>
                </a:srgbClr>
              </a:solidFill>
              <a:latin typeface="Avenir Next LT Pro"/>
              <a:ea typeface="+mn-ea"/>
              <a:cs typeface="+mn-cs"/>
            </a:rPr>
            <a:t>Финансовое закрытие</a:t>
          </a:r>
        </a:p>
      </dgm:t>
    </dgm:pt>
    <dgm:pt modelId="{6639D9CC-BC1D-49B9-9BA9-F462F161DF15}" type="parTrans" cxnId="{17C21172-AD8B-458D-849F-6F5CE10E0FB1}">
      <dgm:prSet/>
      <dgm:spPr/>
      <dgm:t>
        <a:bodyPr/>
        <a:lstStyle/>
        <a:p>
          <a:endParaRPr lang="ru-RU"/>
        </a:p>
      </dgm:t>
    </dgm:pt>
    <dgm:pt modelId="{E75330E9-366A-4DB2-9FC5-A8E8247B6548}" type="sibTrans" cxnId="{17C21172-AD8B-458D-849F-6F5CE10E0FB1}">
      <dgm:prSet/>
      <dgm:spPr/>
      <dgm:t>
        <a:bodyPr/>
        <a:lstStyle/>
        <a:p>
          <a:endParaRPr lang="ru-RU"/>
        </a:p>
      </dgm:t>
    </dgm:pt>
    <dgm:pt modelId="{E54C54EC-0858-4033-8355-0AE4A54A1FBC}">
      <dgm:prSet phldrT="[Текст]" custT="1"/>
      <dgm:spPr/>
      <dgm:t>
        <a:bodyPr/>
        <a:lstStyle/>
        <a:p>
          <a:r>
            <a:rPr lang="ru-RU" sz="1800" kern="1200" cap="all" dirty="0">
              <a:solidFill>
                <a:srgbClr val="8AAB75">
                  <a:lumMod val="75000"/>
                </a:srgbClr>
              </a:solidFill>
              <a:latin typeface="Avenir Next LT Pro"/>
              <a:ea typeface="+mn-ea"/>
              <a:cs typeface="+mn-cs"/>
            </a:rPr>
            <a:t> Заключение   концессии</a:t>
          </a:r>
        </a:p>
      </dgm:t>
    </dgm:pt>
    <dgm:pt modelId="{7C38EE79-6FBC-44D2-8CF1-BB06B65FBAC1}" type="parTrans" cxnId="{5BB33A8F-8519-4907-8CCB-DC4735534BB3}">
      <dgm:prSet/>
      <dgm:spPr/>
      <dgm:t>
        <a:bodyPr/>
        <a:lstStyle/>
        <a:p>
          <a:endParaRPr lang="ru-RU"/>
        </a:p>
      </dgm:t>
    </dgm:pt>
    <dgm:pt modelId="{94B7CEBE-BB89-47FD-9851-F91D604309AA}" type="sibTrans" cxnId="{5BB33A8F-8519-4907-8CCB-DC4735534BB3}">
      <dgm:prSet/>
      <dgm:spPr/>
      <dgm:t>
        <a:bodyPr/>
        <a:lstStyle/>
        <a:p>
          <a:endParaRPr lang="ru-RU"/>
        </a:p>
      </dgm:t>
    </dgm:pt>
    <dgm:pt modelId="{2A9F6F6D-5ECC-4241-A26E-341547293989}">
      <dgm:prSet phldrT="[Текст]" custT="1"/>
      <dgm:spPr/>
      <dgm:t>
        <a:bodyPr/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Внесение пакета по концессии в Правительство</a:t>
          </a:r>
        </a:p>
      </dgm:t>
    </dgm:pt>
    <dgm:pt modelId="{7DD7BDA7-93EB-4FC1-B6C8-897431DF7C3D}" type="parTrans" cxnId="{B3B2C3EE-D2AE-4C48-B828-2E7856F83634}">
      <dgm:prSet/>
      <dgm:spPr/>
      <dgm:t>
        <a:bodyPr/>
        <a:lstStyle/>
        <a:p>
          <a:endParaRPr lang="ru-RU"/>
        </a:p>
      </dgm:t>
    </dgm:pt>
    <dgm:pt modelId="{CAE82C9C-034A-4397-BAE7-989383BD4D6A}" type="sibTrans" cxnId="{B3B2C3EE-D2AE-4C48-B828-2E7856F83634}">
      <dgm:prSet/>
      <dgm:spPr/>
      <dgm:t>
        <a:bodyPr/>
        <a:lstStyle/>
        <a:p>
          <a:endParaRPr lang="ru-RU"/>
        </a:p>
      </dgm:t>
    </dgm:pt>
    <dgm:pt modelId="{D73888EB-62F9-4580-AD73-F5B510D5A34B}">
      <dgm:prSet phldrT="[Текст]" custT="1"/>
      <dgm:spPr/>
      <dgm:t>
        <a:bodyPr/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Согласование и принятие Распоряжения Правительства</a:t>
          </a:r>
        </a:p>
      </dgm:t>
    </dgm:pt>
    <dgm:pt modelId="{9995D688-F75B-468C-87A7-90AE28851C5D}" type="parTrans" cxnId="{90878FAA-66E9-4001-8D70-31C442BC20D0}">
      <dgm:prSet/>
      <dgm:spPr/>
      <dgm:t>
        <a:bodyPr/>
        <a:lstStyle/>
        <a:p>
          <a:endParaRPr lang="ru-RU"/>
        </a:p>
      </dgm:t>
    </dgm:pt>
    <dgm:pt modelId="{5A33C75D-066C-4143-8568-AE1A5550E550}" type="sibTrans" cxnId="{90878FAA-66E9-4001-8D70-31C442BC20D0}">
      <dgm:prSet/>
      <dgm:spPr/>
      <dgm:t>
        <a:bodyPr/>
        <a:lstStyle/>
        <a:p>
          <a:endParaRPr lang="ru-RU"/>
        </a:p>
      </dgm:t>
    </dgm:pt>
    <dgm:pt modelId="{C296A1C8-6408-42DA-83DC-C4A2C5E1B820}">
      <dgm:prSet phldrT="[Текст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1400" dirty="0"/>
            <a:t>Концессионное соглашение и проект Распоряжения Правительства</a:t>
          </a:r>
        </a:p>
        <a:p>
          <a:pPr>
            <a:buFont typeface="Arial" panose="020B0604020202020204" pitchFamily="34" charset="0"/>
            <a:buChar char="•"/>
          </a:pPr>
          <a:endParaRPr lang="ru-RU" sz="1400" dirty="0">
            <a:solidFill>
              <a:schemeClr val="accent1">
                <a:lumMod val="75000"/>
              </a:schemeClr>
            </a:solidFill>
          </a:endParaRPr>
        </a:p>
        <a:p>
          <a:pPr>
            <a:buFont typeface="Arial" panose="020B0604020202020204" pitchFamily="34" charset="0"/>
            <a:buChar char="•"/>
          </a:pPr>
          <a:endParaRPr lang="ru-RU" sz="1400" dirty="0">
            <a:solidFill>
              <a:schemeClr val="accent1">
                <a:lumMod val="75000"/>
              </a:schemeClr>
            </a:solidFill>
          </a:endParaRPr>
        </a:p>
        <a:p>
          <a:pPr>
            <a:buFont typeface="Arial" panose="020B0604020202020204" pitchFamily="34" charset="0"/>
            <a:buChar char="•"/>
          </a:pPr>
          <a:r>
            <a:rPr lang="ru-RU" sz="1800" dirty="0">
              <a:solidFill>
                <a:schemeClr val="accent1">
                  <a:lumMod val="50000"/>
                </a:schemeClr>
              </a:solidFill>
            </a:rPr>
            <a:t>3-4 </a:t>
          </a:r>
          <a:r>
            <a:rPr lang="ru-RU" sz="1800" dirty="0" err="1">
              <a:solidFill>
                <a:schemeClr val="accent1">
                  <a:lumMod val="50000"/>
                </a:schemeClr>
              </a:solidFill>
            </a:rPr>
            <a:t>мес</a:t>
          </a:r>
          <a:r>
            <a:rPr lang="ru-RU" sz="1800" dirty="0">
              <a:solidFill>
                <a:schemeClr val="accent1">
                  <a:lumMod val="50000"/>
                </a:schemeClr>
              </a:solidFill>
            </a:rPr>
            <a:t> </a:t>
          </a:r>
          <a:endParaRPr lang="ru-RU" sz="1400" dirty="0">
            <a:solidFill>
              <a:schemeClr val="accent1">
                <a:lumMod val="50000"/>
              </a:schemeClr>
            </a:solidFill>
          </a:endParaRPr>
        </a:p>
      </dgm:t>
    </dgm:pt>
    <dgm:pt modelId="{482FB140-22CD-42E1-A1BE-4087AF9E210C}" type="parTrans" cxnId="{F0D3E746-1001-4B0C-8A97-1FD7FFB3D3E7}">
      <dgm:prSet/>
      <dgm:spPr/>
      <dgm:t>
        <a:bodyPr/>
        <a:lstStyle/>
        <a:p>
          <a:endParaRPr lang="ru-RU"/>
        </a:p>
      </dgm:t>
    </dgm:pt>
    <dgm:pt modelId="{56960F0F-F612-4667-A51D-BB4A6A215A5B}" type="sibTrans" cxnId="{F0D3E746-1001-4B0C-8A97-1FD7FFB3D3E7}">
      <dgm:prSet/>
      <dgm:spPr/>
      <dgm:t>
        <a:bodyPr/>
        <a:lstStyle/>
        <a:p>
          <a:endParaRPr lang="ru-RU"/>
        </a:p>
      </dgm:t>
    </dgm:pt>
    <dgm:pt modelId="{A37B7807-8AC0-43E8-81BE-A7A8D3A00963}">
      <dgm:prSet phldrT="[Текст]" custT="1"/>
      <dgm:spPr/>
      <dgm:t>
        <a:bodyPr/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Назначение уполномоченного ФОИВ</a:t>
          </a:r>
        </a:p>
      </dgm:t>
    </dgm:pt>
    <dgm:pt modelId="{977A724D-322E-4573-8DF5-CD0ACB1355B8}" type="parTrans" cxnId="{DFAF07EE-DA13-43E0-AA4F-591F4F46D1B9}">
      <dgm:prSet/>
      <dgm:spPr/>
      <dgm:t>
        <a:bodyPr/>
        <a:lstStyle/>
        <a:p>
          <a:endParaRPr lang="ru-RU"/>
        </a:p>
      </dgm:t>
    </dgm:pt>
    <dgm:pt modelId="{BCF47FE2-24A0-472A-A508-CB0A59F0D33E}" type="sibTrans" cxnId="{DFAF07EE-DA13-43E0-AA4F-591F4F46D1B9}">
      <dgm:prSet/>
      <dgm:spPr/>
      <dgm:t>
        <a:bodyPr/>
        <a:lstStyle/>
        <a:p>
          <a:endParaRPr lang="ru-RU"/>
        </a:p>
      </dgm:t>
    </dgm:pt>
    <dgm:pt modelId="{53D65FCE-922A-474B-9E83-28B619D44F20}">
      <dgm:prSet phldrT="[Текст]" custT="1"/>
      <dgm:spPr/>
      <dgm:t>
        <a:bodyPr/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Проведение переговоров и подписание концессионного соглашения</a:t>
          </a:r>
        </a:p>
      </dgm:t>
    </dgm:pt>
    <dgm:pt modelId="{6AC60DBC-74C6-4B72-ACF1-15569C4C4576}" type="parTrans" cxnId="{923070D1-208B-40F4-A6C4-6E11500A2D90}">
      <dgm:prSet/>
      <dgm:spPr/>
      <dgm:t>
        <a:bodyPr/>
        <a:lstStyle/>
        <a:p>
          <a:endParaRPr lang="ru-RU"/>
        </a:p>
      </dgm:t>
    </dgm:pt>
    <dgm:pt modelId="{9B064C9A-BFC5-4873-A711-B41452E5FF85}" type="sibTrans" cxnId="{923070D1-208B-40F4-A6C4-6E11500A2D90}">
      <dgm:prSet/>
      <dgm:spPr/>
      <dgm:t>
        <a:bodyPr/>
        <a:lstStyle/>
        <a:p>
          <a:endParaRPr lang="ru-RU"/>
        </a:p>
      </dgm:t>
    </dgm:pt>
    <dgm:pt modelId="{7AFB6953-6BA4-4E68-AECD-683A5A1907FE}">
      <dgm:prSet phldrT="[Текст]"/>
      <dgm:spPr/>
      <dgm:t>
        <a:bodyPr/>
        <a:lstStyle/>
        <a:p>
          <a:pPr marL="0"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gm:t>
    </dgm:pt>
    <dgm:pt modelId="{3C010BD0-3A6E-44E3-87D2-FF4C00C802C2}" type="parTrans" cxnId="{5DB394D8-3862-430A-A843-42F7823B2005}">
      <dgm:prSet/>
      <dgm:spPr/>
      <dgm:t>
        <a:bodyPr/>
        <a:lstStyle/>
        <a:p>
          <a:endParaRPr lang="ru-RU"/>
        </a:p>
      </dgm:t>
    </dgm:pt>
    <dgm:pt modelId="{94E27FA1-4BA9-4AE6-A02A-E79F3CD024E3}" type="sibTrans" cxnId="{5DB394D8-3862-430A-A843-42F7823B2005}">
      <dgm:prSet/>
      <dgm:spPr/>
      <dgm:t>
        <a:bodyPr/>
        <a:lstStyle/>
        <a:p>
          <a:endParaRPr lang="ru-RU"/>
        </a:p>
      </dgm:t>
    </dgm:pt>
    <dgm:pt modelId="{314D0ED1-FA45-45BF-BE07-F0D0D9B87670}">
      <dgm:prSet phldrT="[Текст]" custT="1"/>
      <dgm:spPr/>
      <dgm:t>
        <a:bodyPr/>
        <a:lstStyle/>
        <a:p>
          <a:pPr marL="0"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accent1">
                  <a:lumMod val="50000"/>
                </a:schemeClr>
              </a:solidFill>
              <a:latin typeface="Avenir Next LT Pro"/>
              <a:ea typeface="+mn-ea"/>
              <a:cs typeface="+mn-cs"/>
            </a:rPr>
            <a:t>8-9 </a:t>
          </a:r>
          <a:r>
            <a:rPr lang="ru-RU" sz="1800" kern="1200" dirty="0" err="1">
              <a:solidFill>
                <a:schemeClr val="accent1">
                  <a:lumMod val="50000"/>
                </a:schemeClr>
              </a:solidFill>
              <a:latin typeface="Avenir Next LT Pro"/>
              <a:ea typeface="+mn-ea"/>
              <a:cs typeface="+mn-cs"/>
            </a:rPr>
            <a:t>мес</a:t>
          </a:r>
          <a:endParaRPr lang="ru-RU" sz="800" kern="1200" dirty="0">
            <a:solidFill>
              <a:schemeClr val="accent1">
                <a:lumMod val="50000"/>
              </a:schemeClr>
            </a:solidFill>
          </a:endParaRPr>
        </a:p>
      </dgm:t>
    </dgm:pt>
    <dgm:pt modelId="{9658198C-54E7-457B-881D-0A48889B7949}" type="parTrans" cxnId="{032549D8-DFAF-4FF6-A999-F53F0E3E2FE9}">
      <dgm:prSet/>
      <dgm:spPr/>
      <dgm:t>
        <a:bodyPr/>
        <a:lstStyle/>
        <a:p>
          <a:endParaRPr lang="ru-RU"/>
        </a:p>
      </dgm:t>
    </dgm:pt>
    <dgm:pt modelId="{38B38119-16B6-4648-9571-901B9CD50096}" type="sibTrans" cxnId="{032549D8-DFAF-4FF6-A999-F53F0E3E2FE9}">
      <dgm:prSet/>
      <dgm:spPr/>
      <dgm:t>
        <a:bodyPr/>
        <a:lstStyle/>
        <a:p>
          <a:endParaRPr lang="ru-RU"/>
        </a:p>
      </dgm:t>
    </dgm:pt>
    <dgm:pt modelId="{C3C86FFB-574F-4E1C-B88F-512BE76D3F7A}">
      <dgm:prSet phldrT="[Текст]" custT="1"/>
      <dgm:spPr/>
      <dgm:t>
        <a:bodyPr/>
        <a:lstStyle/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Привлечение средств акционеров</a:t>
          </a:r>
        </a:p>
      </dgm:t>
    </dgm:pt>
    <dgm:pt modelId="{899EC206-DD9F-4617-BF05-BD1C61FD6FD4}" type="parTrans" cxnId="{AB9F78F3-5F9B-4AE7-A469-C114EAF8C473}">
      <dgm:prSet/>
      <dgm:spPr/>
      <dgm:t>
        <a:bodyPr/>
        <a:lstStyle/>
        <a:p>
          <a:endParaRPr lang="ru-RU"/>
        </a:p>
      </dgm:t>
    </dgm:pt>
    <dgm:pt modelId="{7CBCF9BB-C24D-450B-80E8-F8EE23889FE6}" type="sibTrans" cxnId="{AB9F78F3-5F9B-4AE7-A469-C114EAF8C473}">
      <dgm:prSet/>
      <dgm:spPr/>
      <dgm:t>
        <a:bodyPr/>
        <a:lstStyle/>
        <a:p>
          <a:endParaRPr lang="ru-RU"/>
        </a:p>
      </dgm:t>
    </dgm:pt>
    <dgm:pt modelId="{AC0A1E55-1A9A-49AD-AFC3-5B58A4008E5D}">
      <dgm:prSet phldrT="[Текст]" custT="1"/>
      <dgm:spPr/>
      <dgm:t>
        <a:bodyPr/>
        <a:lstStyle/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Подписание кредитной документации с банками</a:t>
          </a:r>
        </a:p>
      </dgm:t>
    </dgm:pt>
    <dgm:pt modelId="{B080C942-2525-4E55-B6A2-895D22EF01BB}" type="parTrans" cxnId="{40860C94-E985-41BC-AD87-AB680FDB619A}">
      <dgm:prSet/>
      <dgm:spPr/>
      <dgm:t>
        <a:bodyPr/>
        <a:lstStyle/>
        <a:p>
          <a:endParaRPr lang="ru-RU"/>
        </a:p>
      </dgm:t>
    </dgm:pt>
    <dgm:pt modelId="{F1F20ADF-2E77-4BB1-AE04-A03412B03119}" type="sibTrans" cxnId="{40860C94-E985-41BC-AD87-AB680FDB619A}">
      <dgm:prSet/>
      <dgm:spPr/>
      <dgm:t>
        <a:bodyPr/>
        <a:lstStyle/>
        <a:p>
          <a:endParaRPr lang="ru-RU"/>
        </a:p>
      </dgm:t>
    </dgm:pt>
    <dgm:pt modelId="{1A5E4483-B47E-4FB7-9546-1BB8DBBEA2EE}">
      <dgm:prSet phldrT="[Текст]" custT="1"/>
      <dgm:spPr/>
      <dgm:t>
        <a:bodyPr/>
        <a:lstStyle/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Подписание прямого соглашения с </a:t>
          </a:r>
          <a:r>
            <a:rPr lang="ru-RU" sz="14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концедентом</a:t>
          </a:r>
          <a:endParaRPr lang="ru-RU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venir Next LT Pro"/>
            <a:ea typeface="+mn-ea"/>
            <a:cs typeface="+mn-cs"/>
          </a:endParaRP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Акт о финансовом закрытии</a:t>
          </a: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venir Next LT Pro"/>
            <a:ea typeface="+mn-ea"/>
            <a:cs typeface="+mn-cs"/>
          </a:endParaRP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venir Next LT Pro"/>
            <a:ea typeface="+mn-ea"/>
            <a:cs typeface="+mn-cs"/>
          </a:endParaRPr>
        </a:p>
        <a:p>
          <a:pPr marL="0" lvl="0" indent="0" algn="l" defTabSz="3556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800" kern="1200" dirty="0">
              <a:solidFill>
                <a:schemeClr val="accent1">
                  <a:lumMod val="50000"/>
                </a:schemeClr>
              </a:solidFill>
              <a:latin typeface="Avenir Next LT Pro"/>
              <a:ea typeface="+mn-ea"/>
              <a:cs typeface="+mn-cs"/>
            </a:rPr>
            <a:t>3-4 </a:t>
          </a:r>
          <a:r>
            <a:rPr lang="ru-RU" sz="1800" kern="1200" dirty="0" err="1">
              <a:solidFill>
                <a:schemeClr val="accent1">
                  <a:lumMod val="50000"/>
                </a:schemeClr>
              </a:solidFill>
              <a:latin typeface="Avenir Next LT Pro"/>
              <a:ea typeface="+mn-ea"/>
              <a:cs typeface="+mn-cs"/>
            </a:rPr>
            <a:t>мес</a:t>
          </a:r>
          <a:endParaRPr lang="ru-RU" sz="1800" kern="1200" dirty="0">
            <a:solidFill>
              <a:schemeClr val="accent1">
                <a:lumMod val="50000"/>
              </a:schemeClr>
            </a:solidFill>
            <a:latin typeface="Avenir Next LT Pro"/>
            <a:ea typeface="+mn-ea"/>
            <a:cs typeface="+mn-cs"/>
          </a:endParaRPr>
        </a:p>
      </dgm:t>
    </dgm:pt>
    <dgm:pt modelId="{9F95F240-A106-4B37-B8D3-00276496C71B}" type="parTrans" cxnId="{AE9115DB-2551-44C5-93C4-79B5503E079A}">
      <dgm:prSet/>
      <dgm:spPr/>
      <dgm:t>
        <a:bodyPr/>
        <a:lstStyle/>
        <a:p>
          <a:endParaRPr lang="ru-RU"/>
        </a:p>
      </dgm:t>
    </dgm:pt>
    <dgm:pt modelId="{87BBCA8C-92A7-495E-B3FC-5AE79AB3EA4B}" type="sibTrans" cxnId="{AE9115DB-2551-44C5-93C4-79B5503E079A}">
      <dgm:prSet/>
      <dgm:spPr/>
      <dgm:t>
        <a:bodyPr/>
        <a:lstStyle/>
        <a:p>
          <a:endParaRPr lang="ru-RU"/>
        </a:p>
      </dgm:t>
    </dgm:pt>
    <dgm:pt modelId="{92275C01-BA3B-4314-861B-7AAE50E04944}">
      <dgm:prSet phldrT="[Текст]" custT="1"/>
      <dgm:spPr/>
      <dgm:t>
        <a:bodyPr/>
        <a:lstStyle/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Проектная документация</a:t>
          </a:r>
        </a:p>
      </dgm:t>
    </dgm:pt>
    <dgm:pt modelId="{2D838298-9741-40D3-B09B-3FE66E8A2671}" type="parTrans" cxnId="{4BBB1D29-9DD7-4F26-8A8A-83042C94E5C2}">
      <dgm:prSet/>
      <dgm:spPr/>
      <dgm:t>
        <a:bodyPr/>
        <a:lstStyle/>
        <a:p>
          <a:endParaRPr lang="ru-RU"/>
        </a:p>
      </dgm:t>
    </dgm:pt>
    <dgm:pt modelId="{2595E4E6-888A-488F-BE80-EDE13BBEC45B}" type="sibTrans" cxnId="{4BBB1D29-9DD7-4F26-8A8A-83042C94E5C2}">
      <dgm:prSet/>
      <dgm:spPr/>
      <dgm:t>
        <a:bodyPr/>
        <a:lstStyle/>
        <a:p>
          <a:endParaRPr lang="ru-RU"/>
        </a:p>
      </dgm:t>
    </dgm:pt>
    <dgm:pt modelId="{40DEEDE5-D9C8-482D-B9D2-F63903D69D58}">
      <dgm:prSet phldrT="[Текст]" custT="1"/>
      <dgm:spPr/>
      <dgm:t>
        <a:bodyPr/>
        <a:lstStyle/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Согласование с </a:t>
          </a:r>
          <a:r>
            <a:rPr lang="ru-RU" sz="14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концедентом</a:t>
          </a:r>
          <a:endParaRPr lang="ru-RU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venir Next LT Pro"/>
            <a:ea typeface="+mn-ea"/>
            <a:cs typeface="+mn-cs"/>
          </a:endParaRPr>
        </a:p>
      </dgm:t>
    </dgm:pt>
    <dgm:pt modelId="{A7978845-4294-4E7F-894F-953A134D024F}" type="parTrans" cxnId="{72D13BC6-25FF-4BC2-B1E0-50D7009B673A}">
      <dgm:prSet/>
      <dgm:spPr/>
      <dgm:t>
        <a:bodyPr/>
        <a:lstStyle/>
        <a:p>
          <a:endParaRPr lang="ru-RU"/>
        </a:p>
      </dgm:t>
    </dgm:pt>
    <dgm:pt modelId="{5A0B80C2-D8C5-4D07-9630-27BB5C3087F9}" type="sibTrans" cxnId="{72D13BC6-25FF-4BC2-B1E0-50D7009B673A}">
      <dgm:prSet/>
      <dgm:spPr/>
      <dgm:t>
        <a:bodyPr/>
        <a:lstStyle/>
        <a:p>
          <a:endParaRPr lang="ru-RU"/>
        </a:p>
      </dgm:t>
    </dgm:pt>
    <dgm:pt modelId="{4D98EE5C-1E2D-4525-B687-A136917D1495}">
      <dgm:prSet phldrT="[Текст]" custT="1"/>
      <dgm:spPr/>
      <dgm:t>
        <a:bodyPr/>
        <a:lstStyle/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ТЗ на проектирование</a:t>
          </a:r>
        </a:p>
      </dgm:t>
    </dgm:pt>
    <dgm:pt modelId="{4E329939-C55E-4C1A-9FE2-61718F958B06}" type="parTrans" cxnId="{EC3A930D-9F50-4CAC-8B09-1231F1515DCE}">
      <dgm:prSet/>
      <dgm:spPr/>
      <dgm:t>
        <a:bodyPr/>
        <a:lstStyle/>
        <a:p>
          <a:endParaRPr lang="ru-RU"/>
        </a:p>
      </dgm:t>
    </dgm:pt>
    <dgm:pt modelId="{F885E848-9B12-4093-B778-C142251D9215}" type="sibTrans" cxnId="{EC3A930D-9F50-4CAC-8B09-1231F1515DCE}">
      <dgm:prSet/>
      <dgm:spPr/>
      <dgm:t>
        <a:bodyPr/>
        <a:lstStyle/>
        <a:p>
          <a:endParaRPr lang="ru-RU"/>
        </a:p>
      </dgm:t>
    </dgm:pt>
    <dgm:pt modelId="{C7879673-540C-4A0F-8A3B-5F82DA1FE3FE}">
      <dgm:prSet phldrT="[Текст]" custT="1"/>
      <dgm:spPr/>
      <dgm:t>
        <a:bodyPr/>
        <a:lstStyle/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Создание системы</a:t>
          </a:r>
        </a:p>
      </dgm:t>
    </dgm:pt>
    <dgm:pt modelId="{E5AA9D7A-416E-4E43-9214-C3FAC90A625D}" type="parTrans" cxnId="{76FDBC17-AC97-4AA9-B7D3-0A5C9E5D2126}">
      <dgm:prSet/>
      <dgm:spPr/>
      <dgm:t>
        <a:bodyPr/>
        <a:lstStyle/>
        <a:p>
          <a:endParaRPr lang="ru-RU"/>
        </a:p>
      </dgm:t>
    </dgm:pt>
    <dgm:pt modelId="{683907AE-A53B-44C6-96DF-88041AA46105}" type="sibTrans" cxnId="{76FDBC17-AC97-4AA9-B7D3-0A5C9E5D2126}">
      <dgm:prSet/>
      <dgm:spPr/>
      <dgm:t>
        <a:bodyPr/>
        <a:lstStyle/>
        <a:p>
          <a:endParaRPr lang="ru-RU"/>
        </a:p>
      </dgm:t>
    </dgm:pt>
    <dgm:pt modelId="{9D6A965E-E740-428B-BAE0-F5C6396665D5}">
      <dgm:prSet phldrT="[Текст]" custT="1"/>
      <dgm:spPr/>
      <dgm:t>
        <a:bodyPr/>
        <a:lstStyle/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Интеграция / создание региональных подсистем по плану в концессионном соглашении</a:t>
          </a: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venir Next LT Pro"/>
            <a:ea typeface="+mn-ea"/>
            <a:cs typeface="+mn-cs"/>
          </a:endParaRP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800" kern="1200" dirty="0">
              <a:solidFill>
                <a:schemeClr val="accent1">
                  <a:lumMod val="50000"/>
                </a:schemeClr>
              </a:solidFill>
              <a:latin typeface="Avenir Next LT Pro"/>
              <a:ea typeface="+mn-ea"/>
              <a:cs typeface="+mn-cs"/>
            </a:rPr>
            <a:t>график в КС</a:t>
          </a:r>
        </a:p>
      </dgm:t>
    </dgm:pt>
    <dgm:pt modelId="{4F7EE728-A352-4FE6-B2C1-8CEC3BC32F60}" type="parTrans" cxnId="{2C29F6AE-E0A6-48BD-B1E1-87925E4CE869}">
      <dgm:prSet/>
      <dgm:spPr/>
      <dgm:t>
        <a:bodyPr/>
        <a:lstStyle/>
        <a:p>
          <a:endParaRPr lang="ru-RU"/>
        </a:p>
      </dgm:t>
    </dgm:pt>
    <dgm:pt modelId="{2F54C612-6265-4D1D-9270-9B1D251BD662}" type="sibTrans" cxnId="{2C29F6AE-E0A6-48BD-B1E1-87925E4CE869}">
      <dgm:prSet/>
      <dgm:spPr/>
      <dgm:t>
        <a:bodyPr/>
        <a:lstStyle/>
        <a:p>
          <a:endParaRPr lang="ru-RU"/>
        </a:p>
      </dgm:t>
    </dgm:pt>
    <dgm:pt modelId="{569BB2A8-ED30-4E69-BAE9-8B77F61A0798}" type="pres">
      <dgm:prSet presAssocID="{80725950-D3BE-4412-836E-D8C153BB917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AFE446FA-20B9-4C84-A932-C91ACC91889C}" type="pres">
      <dgm:prSet presAssocID="{7D9F49A2-6DA4-4DB2-B260-E34DC03DC1DE}" presName="composite" presStyleCnt="0"/>
      <dgm:spPr/>
    </dgm:pt>
    <dgm:pt modelId="{45360BED-1F7F-464C-899A-4CAFAC9121BE}" type="pres">
      <dgm:prSet presAssocID="{7D9F49A2-6DA4-4DB2-B260-E34DC03DC1DE}" presName="BackAccent" presStyleLbl="bgShp" presStyleIdx="0" presStyleCnt="4"/>
      <dgm:spPr/>
    </dgm:pt>
    <dgm:pt modelId="{3FA43F8E-F91B-4AD5-B0D4-82CC8FF91A0A}" type="pres">
      <dgm:prSet presAssocID="{7D9F49A2-6DA4-4DB2-B260-E34DC03DC1DE}" presName="Accent" presStyleLbl="alignNode1" presStyleIdx="0" presStyleCnt="4"/>
      <dgm:spPr/>
    </dgm:pt>
    <dgm:pt modelId="{725CE0EE-6E73-46C6-80E2-838FE6D121B5}" type="pres">
      <dgm:prSet presAssocID="{7D9F49A2-6DA4-4DB2-B260-E34DC03DC1DE}" presName="Child" presStyleLbl="revTx" presStyleIdx="0" presStyleCnt="8">
        <dgm:presLayoutVars>
          <dgm:chMax val="0"/>
          <dgm:chPref val="0"/>
          <dgm:bulletEnabled val="1"/>
        </dgm:presLayoutVars>
      </dgm:prSet>
      <dgm:spPr/>
    </dgm:pt>
    <dgm:pt modelId="{0651DC2D-121D-4887-9BEE-2308297069AF}" type="pres">
      <dgm:prSet presAssocID="{7D9F49A2-6DA4-4DB2-B260-E34DC03DC1DE}" presName="Parent" presStyleLbl="revTx" presStyleIdx="1" presStyleCnt="8" custScaleX="172637">
        <dgm:presLayoutVars>
          <dgm:chMax val="1"/>
          <dgm:chPref val="1"/>
          <dgm:bulletEnabled val="1"/>
        </dgm:presLayoutVars>
      </dgm:prSet>
      <dgm:spPr/>
    </dgm:pt>
    <dgm:pt modelId="{9238C200-B432-47DA-879D-D4930BB3B850}" type="pres">
      <dgm:prSet presAssocID="{6BB8BB2B-5336-44F7-B35C-06C30E129C30}" presName="sibTrans" presStyleCnt="0"/>
      <dgm:spPr/>
    </dgm:pt>
    <dgm:pt modelId="{C4F1895B-0787-4C1E-94AB-54D4A5BC6A05}" type="pres">
      <dgm:prSet presAssocID="{E54C54EC-0858-4033-8355-0AE4A54A1FBC}" presName="composite" presStyleCnt="0"/>
      <dgm:spPr/>
    </dgm:pt>
    <dgm:pt modelId="{80FFFF8A-0E45-441E-B8BF-F333161FB577}" type="pres">
      <dgm:prSet presAssocID="{E54C54EC-0858-4033-8355-0AE4A54A1FBC}" presName="BackAccent" presStyleLbl="bgShp" presStyleIdx="1" presStyleCnt="4"/>
      <dgm:spPr/>
    </dgm:pt>
    <dgm:pt modelId="{EABA0DE8-0471-4626-B50F-64B0945F1050}" type="pres">
      <dgm:prSet presAssocID="{E54C54EC-0858-4033-8355-0AE4A54A1FBC}" presName="Accent" presStyleLbl="alignNode1" presStyleIdx="1" presStyleCnt="4"/>
      <dgm:spPr/>
    </dgm:pt>
    <dgm:pt modelId="{6E275CCF-754F-407B-97A9-4986C8AEA73B}" type="pres">
      <dgm:prSet presAssocID="{E54C54EC-0858-4033-8355-0AE4A54A1FBC}" presName="Child" presStyleLbl="revTx" presStyleIdx="2" presStyleCnt="8">
        <dgm:presLayoutVars>
          <dgm:chMax val="0"/>
          <dgm:chPref val="0"/>
          <dgm:bulletEnabled val="1"/>
        </dgm:presLayoutVars>
      </dgm:prSet>
      <dgm:spPr/>
    </dgm:pt>
    <dgm:pt modelId="{4670C835-E3A9-4B66-A642-02A4A01C5DAC}" type="pres">
      <dgm:prSet presAssocID="{E54C54EC-0858-4033-8355-0AE4A54A1FBC}" presName="Parent" presStyleLbl="revTx" presStyleIdx="3" presStyleCnt="8" custScaleX="120808">
        <dgm:presLayoutVars>
          <dgm:chMax val="1"/>
          <dgm:chPref val="1"/>
          <dgm:bulletEnabled val="1"/>
        </dgm:presLayoutVars>
      </dgm:prSet>
      <dgm:spPr/>
    </dgm:pt>
    <dgm:pt modelId="{1E672316-C080-4D12-9DD9-917BD3151367}" type="pres">
      <dgm:prSet presAssocID="{94B7CEBE-BB89-47FD-9851-F91D604309AA}" presName="sibTrans" presStyleCnt="0"/>
      <dgm:spPr/>
    </dgm:pt>
    <dgm:pt modelId="{A03635DB-B182-41D2-90BE-16FA57443C3A}" type="pres">
      <dgm:prSet presAssocID="{4970E1C5-C4B4-44AC-85F3-EEB4810BAF3D}" presName="composite" presStyleCnt="0"/>
      <dgm:spPr/>
    </dgm:pt>
    <dgm:pt modelId="{F0898669-15B1-47A8-8610-DA237BFA126E}" type="pres">
      <dgm:prSet presAssocID="{4970E1C5-C4B4-44AC-85F3-EEB4810BAF3D}" presName="BackAccent" presStyleLbl="bgShp" presStyleIdx="2" presStyleCnt="4"/>
      <dgm:spPr/>
    </dgm:pt>
    <dgm:pt modelId="{7BF1A94B-8C11-41AC-819B-C3D9863C9DA6}" type="pres">
      <dgm:prSet presAssocID="{4970E1C5-C4B4-44AC-85F3-EEB4810BAF3D}" presName="Accent" presStyleLbl="alignNode1" presStyleIdx="2" presStyleCnt="4"/>
      <dgm:spPr/>
    </dgm:pt>
    <dgm:pt modelId="{C215FEB1-FD1E-48E1-8143-DE32AD634FC8}" type="pres">
      <dgm:prSet presAssocID="{4970E1C5-C4B4-44AC-85F3-EEB4810BAF3D}" presName="Child" presStyleLbl="revTx" presStyleIdx="4" presStyleCnt="8">
        <dgm:presLayoutVars>
          <dgm:chMax val="0"/>
          <dgm:chPref val="0"/>
          <dgm:bulletEnabled val="1"/>
        </dgm:presLayoutVars>
      </dgm:prSet>
      <dgm:spPr/>
    </dgm:pt>
    <dgm:pt modelId="{0B54BBAF-1730-4DE8-8738-00056638211B}" type="pres">
      <dgm:prSet presAssocID="{4970E1C5-C4B4-44AC-85F3-EEB4810BAF3D}" presName="Parent" presStyleLbl="revTx" presStyleIdx="5" presStyleCnt="8" custScaleX="131915">
        <dgm:presLayoutVars>
          <dgm:chMax val="1"/>
          <dgm:chPref val="1"/>
          <dgm:bulletEnabled val="1"/>
        </dgm:presLayoutVars>
      </dgm:prSet>
      <dgm:spPr/>
    </dgm:pt>
    <dgm:pt modelId="{8551AC23-3F1F-417C-87FF-7BD8740EBBFB}" type="pres">
      <dgm:prSet presAssocID="{E75330E9-366A-4DB2-9FC5-A8E8247B6548}" presName="sibTrans" presStyleCnt="0"/>
      <dgm:spPr/>
    </dgm:pt>
    <dgm:pt modelId="{280C12ED-D8CE-4231-A480-18E6A4DBD3C6}" type="pres">
      <dgm:prSet presAssocID="{97A65F8E-8865-4B94-9024-54C3B0C51A61}" presName="composite" presStyleCnt="0"/>
      <dgm:spPr/>
    </dgm:pt>
    <dgm:pt modelId="{85E95D48-2ADC-4824-B5AE-87291785014D}" type="pres">
      <dgm:prSet presAssocID="{97A65F8E-8865-4B94-9024-54C3B0C51A61}" presName="BackAccent" presStyleLbl="bgShp" presStyleIdx="3" presStyleCnt="4"/>
      <dgm:spPr/>
    </dgm:pt>
    <dgm:pt modelId="{20CD3EC3-8D9D-4A2B-8B82-1C2498E5A87E}" type="pres">
      <dgm:prSet presAssocID="{97A65F8E-8865-4B94-9024-54C3B0C51A61}" presName="Accent" presStyleLbl="alignNode1" presStyleIdx="3" presStyleCnt="4"/>
      <dgm:spPr/>
    </dgm:pt>
    <dgm:pt modelId="{46AFDF0C-AB6B-445B-A6B5-AA61D2B5C514}" type="pres">
      <dgm:prSet presAssocID="{97A65F8E-8865-4B94-9024-54C3B0C51A61}" presName="Child" presStyleLbl="revTx" presStyleIdx="6" presStyleCnt="8">
        <dgm:presLayoutVars>
          <dgm:chMax val="0"/>
          <dgm:chPref val="0"/>
          <dgm:bulletEnabled val="1"/>
        </dgm:presLayoutVars>
      </dgm:prSet>
      <dgm:spPr/>
    </dgm:pt>
    <dgm:pt modelId="{DAD176C5-8C41-42D6-88E2-B54018A8DE7B}" type="pres">
      <dgm:prSet presAssocID="{97A65F8E-8865-4B94-9024-54C3B0C51A61}" presName="Parent" presStyleLbl="revTx" presStyleIdx="7" presStyleCnt="8" custScaleX="199550">
        <dgm:presLayoutVars>
          <dgm:chMax val="1"/>
          <dgm:chPref val="1"/>
          <dgm:bulletEnabled val="1"/>
        </dgm:presLayoutVars>
      </dgm:prSet>
      <dgm:spPr/>
    </dgm:pt>
  </dgm:ptLst>
  <dgm:cxnLst>
    <dgm:cxn modelId="{8BD70A05-1A66-4CCB-8DF8-D7890760CE16}" type="presOf" srcId="{7AFB6953-6BA4-4E68-AECD-683A5A1907FE}" destId="{6E275CCF-754F-407B-97A9-4986C8AEA73B}" srcOrd="0" destOrd="4" presId="urn:microsoft.com/office/officeart/2008/layout/IncreasingCircleProcess"/>
    <dgm:cxn modelId="{7BC29205-6553-487B-85E5-A716048EB42B}" type="presOf" srcId="{A7161779-C7B8-4A52-938B-FA0C09116EE5}" destId="{725CE0EE-6E73-46C6-80E2-838FE6D121B5}" srcOrd="0" destOrd="2" presId="urn:microsoft.com/office/officeart/2008/layout/IncreasingCircleProcess"/>
    <dgm:cxn modelId="{F4B75B0B-C1F3-4D4A-B4BA-5D614C04A651}" type="presOf" srcId="{1A5E4483-B47E-4FB7-9546-1BB8DBBEA2EE}" destId="{C215FEB1-FD1E-48E1-8143-DE32AD634FC8}" srcOrd="0" destOrd="2" presId="urn:microsoft.com/office/officeart/2008/layout/IncreasingCircleProcess"/>
    <dgm:cxn modelId="{EC3A930D-9F50-4CAC-8B09-1231F1515DCE}" srcId="{97A65F8E-8865-4B94-9024-54C3B0C51A61}" destId="{4D98EE5C-1E2D-4525-B687-A136917D1495}" srcOrd="0" destOrd="0" parTransId="{4E329939-C55E-4C1A-9FE2-61718F958B06}" sibTransId="{F885E848-9B12-4093-B778-C142251D9215}"/>
    <dgm:cxn modelId="{62DC980F-EF21-4A95-8FEA-C0832C224691}" srcId="{7D9F49A2-6DA4-4DB2-B260-E34DC03DC1DE}" destId="{A7161779-C7B8-4A52-938B-FA0C09116EE5}" srcOrd="2" destOrd="0" parTransId="{317C92B4-9677-4D6E-8CB3-71252005007D}" sibTransId="{F23CBF67-3FD4-462A-8958-B0C24D5185C6}"/>
    <dgm:cxn modelId="{2D9D0F14-6B06-4F86-BDEE-89113F658208}" type="presOf" srcId="{97A65F8E-8865-4B94-9024-54C3B0C51A61}" destId="{DAD176C5-8C41-42D6-88E2-B54018A8DE7B}" srcOrd="0" destOrd="0" presId="urn:microsoft.com/office/officeart/2008/layout/IncreasingCircleProcess"/>
    <dgm:cxn modelId="{76FDBC17-AC97-4AA9-B7D3-0A5C9E5D2126}" srcId="{97A65F8E-8865-4B94-9024-54C3B0C51A61}" destId="{C7879673-540C-4A0F-8A3B-5F82DA1FE3FE}" srcOrd="3" destOrd="0" parTransId="{E5AA9D7A-416E-4E43-9214-C3FAC90A625D}" sibTransId="{683907AE-A53B-44C6-96DF-88041AA46105}"/>
    <dgm:cxn modelId="{F690F91B-EC27-446F-9014-C93AE8A80A22}" type="presOf" srcId="{7D9F49A2-6DA4-4DB2-B260-E34DC03DC1DE}" destId="{0651DC2D-121D-4887-9BEE-2308297069AF}" srcOrd="0" destOrd="0" presId="urn:microsoft.com/office/officeart/2008/layout/IncreasingCircleProcess"/>
    <dgm:cxn modelId="{4BBB1D29-9DD7-4F26-8A8A-83042C94E5C2}" srcId="{97A65F8E-8865-4B94-9024-54C3B0C51A61}" destId="{92275C01-BA3B-4314-861B-7AAE50E04944}" srcOrd="1" destOrd="0" parTransId="{2D838298-9741-40D3-B09B-3FE66E8A2671}" sibTransId="{2595E4E6-888A-488F-BE80-EDE13BBEC45B}"/>
    <dgm:cxn modelId="{1FC1972C-59AA-4EC5-ADB4-9EEC18AA2822}" type="presOf" srcId="{92275C01-BA3B-4314-861B-7AAE50E04944}" destId="{46AFDF0C-AB6B-445B-A6B5-AA61D2B5C514}" srcOrd="0" destOrd="1" presId="urn:microsoft.com/office/officeart/2008/layout/IncreasingCircleProcess"/>
    <dgm:cxn modelId="{F32A4B3D-9938-470D-841F-BA5FF6C4FB78}" type="presOf" srcId="{D73888EB-62F9-4580-AD73-F5B510D5A34B}" destId="{6E275CCF-754F-407B-97A9-4986C8AEA73B}" srcOrd="0" destOrd="2" presId="urn:microsoft.com/office/officeart/2008/layout/IncreasingCircleProcess"/>
    <dgm:cxn modelId="{61E75C5B-ABDC-42DD-BCA6-82B57AADE4C4}" type="presOf" srcId="{4D98EE5C-1E2D-4525-B687-A136917D1495}" destId="{46AFDF0C-AB6B-445B-A6B5-AA61D2B5C514}" srcOrd="0" destOrd="0" presId="urn:microsoft.com/office/officeart/2008/layout/IncreasingCircleProcess"/>
    <dgm:cxn modelId="{F0D3E746-1001-4B0C-8A97-1FD7FFB3D3E7}" srcId="{7D9F49A2-6DA4-4DB2-B260-E34DC03DC1DE}" destId="{C296A1C8-6408-42DA-83DC-C4A2C5E1B820}" srcOrd="3" destOrd="0" parTransId="{482FB140-22CD-42E1-A1BE-4087AF9E210C}" sibTransId="{56960F0F-F612-4667-A51D-BB4A6A215A5B}"/>
    <dgm:cxn modelId="{3FE46749-992B-498A-B205-A254579D1FDA}" type="presOf" srcId="{314D0ED1-FA45-45BF-BE07-F0D0D9B87670}" destId="{6E275CCF-754F-407B-97A9-4986C8AEA73B}" srcOrd="0" destOrd="5" presId="urn:microsoft.com/office/officeart/2008/layout/IncreasingCircleProcess"/>
    <dgm:cxn modelId="{A2FA5C4E-20D2-439D-BE81-D6CC4E46CF67}" type="presOf" srcId="{4970E1C5-C4B4-44AC-85F3-EEB4810BAF3D}" destId="{0B54BBAF-1730-4DE8-8738-00056638211B}" srcOrd="0" destOrd="0" presId="urn:microsoft.com/office/officeart/2008/layout/IncreasingCircleProcess"/>
    <dgm:cxn modelId="{17C21172-AD8B-458D-849F-6F5CE10E0FB1}" srcId="{80725950-D3BE-4412-836E-D8C153BB9171}" destId="{4970E1C5-C4B4-44AC-85F3-EEB4810BAF3D}" srcOrd="2" destOrd="0" parTransId="{6639D9CC-BC1D-49B9-9BA9-F462F161DF15}" sibTransId="{E75330E9-366A-4DB2-9FC5-A8E8247B6548}"/>
    <dgm:cxn modelId="{C3F07475-1DF3-48CC-92B1-0D94577841BA}" type="presOf" srcId="{C804BDDB-68B8-4BA5-BB50-5F0612B8A8D0}" destId="{725CE0EE-6E73-46C6-80E2-838FE6D121B5}" srcOrd="0" destOrd="1" presId="urn:microsoft.com/office/officeart/2008/layout/IncreasingCircleProcess"/>
    <dgm:cxn modelId="{80E9A07F-E640-4C70-8216-FF8AE11C111B}" type="presOf" srcId="{A37B7807-8AC0-43E8-81BE-A7A8D3A00963}" destId="{6E275CCF-754F-407B-97A9-4986C8AEA73B}" srcOrd="0" destOrd="1" presId="urn:microsoft.com/office/officeart/2008/layout/IncreasingCircleProcess"/>
    <dgm:cxn modelId="{EBBDBE7F-6E71-4E00-8F96-55CF4EC66E96}" srcId="{80725950-D3BE-4412-836E-D8C153BB9171}" destId="{97A65F8E-8865-4B94-9024-54C3B0C51A61}" srcOrd="3" destOrd="0" parTransId="{4939C68A-84BD-4338-AA7F-D6071D50D984}" sibTransId="{B2C1030A-EE90-47EB-9694-E998D71B3A89}"/>
    <dgm:cxn modelId="{A2770482-6324-4414-83B0-00340309787A}" type="presOf" srcId="{40DEEDE5-D9C8-482D-B9D2-F63903D69D58}" destId="{46AFDF0C-AB6B-445B-A6B5-AA61D2B5C514}" srcOrd="0" destOrd="2" presId="urn:microsoft.com/office/officeart/2008/layout/IncreasingCircleProcess"/>
    <dgm:cxn modelId="{8F77ED84-8AEE-4EF1-AFB5-EE829EE40B0B}" type="presOf" srcId="{5FFF4982-68B0-45B5-916C-C5BDD66E64B0}" destId="{725CE0EE-6E73-46C6-80E2-838FE6D121B5}" srcOrd="0" destOrd="0" presId="urn:microsoft.com/office/officeart/2008/layout/IncreasingCircleProcess"/>
    <dgm:cxn modelId="{3F5B7285-0953-4794-8A32-89C549E827C4}" type="presOf" srcId="{9D6A965E-E740-428B-BAE0-F5C6396665D5}" destId="{46AFDF0C-AB6B-445B-A6B5-AA61D2B5C514}" srcOrd="0" destOrd="4" presId="urn:microsoft.com/office/officeart/2008/layout/IncreasingCircleProcess"/>
    <dgm:cxn modelId="{5BB33A8F-8519-4907-8CCB-DC4735534BB3}" srcId="{80725950-D3BE-4412-836E-D8C153BB9171}" destId="{E54C54EC-0858-4033-8355-0AE4A54A1FBC}" srcOrd="1" destOrd="0" parTransId="{7C38EE79-6FBC-44D2-8CF1-BB06B65FBAC1}" sibTransId="{94B7CEBE-BB89-47FD-9851-F91D604309AA}"/>
    <dgm:cxn modelId="{40860C94-E985-41BC-AD87-AB680FDB619A}" srcId="{4970E1C5-C4B4-44AC-85F3-EEB4810BAF3D}" destId="{AC0A1E55-1A9A-49AD-AFC3-5B58A4008E5D}" srcOrd="1" destOrd="0" parTransId="{B080C942-2525-4E55-B6A2-895D22EF01BB}" sibTransId="{F1F20ADF-2E77-4BB1-AE04-A03412B03119}"/>
    <dgm:cxn modelId="{90878FAA-66E9-4001-8D70-31C442BC20D0}" srcId="{E54C54EC-0858-4033-8355-0AE4A54A1FBC}" destId="{D73888EB-62F9-4580-AD73-F5B510D5A34B}" srcOrd="2" destOrd="0" parTransId="{9995D688-F75B-468C-87A7-90AE28851C5D}" sibTransId="{5A33C75D-066C-4143-8568-AE1A5550E550}"/>
    <dgm:cxn modelId="{169BBDAA-D178-48D9-9E6D-E55836C59AF6}" type="presOf" srcId="{C296A1C8-6408-42DA-83DC-C4A2C5E1B820}" destId="{725CE0EE-6E73-46C6-80E2-838FE6D121B5}" srcOrd="0" destOrd="3" presId="urn:microsoft.com/office/officeart/2008/layout/IncreasingCircleProcess"/>
    <dgm:cxn modelId="{2C29F6AE-E0A6-48BD-B1E1-87925E4CE869}" srcId="{97A65F8E-8865-4B94-9024-54C3B0C51A61}" destId="{9D6A965E-E740-428B-BAE0-F5C6396665D5}" srcOrd="4" destOrd="0" parTransId="{4F7EE728-A352-4FE6-B2C1-8CEC3BC32F60}" sibTransId="{2F54C612-6265-4D1D-9270-9B1D251BD662}"/>
    <dgm:cxn modelId="{DB5315B3-E2AC-4112-8542-DA845B7BF9C8}" type="presOf" srcId="{C3C86FFB-574F-4E1C-B88F-512BE76D3F7A}" destId="{C215FEB1-FD1E-48E1-8143-DE32AD634FC8}" srcOrd="0" destOrd="0" presId="urn:microsoft.com/office/officeart/2008/layout/IncreasingCircleProcess"/>
    <dgm:cxn modelId="{87930DB8-FF58-4C97-AAC7-BA3E26D06B14}" srcId="{7D9F49A2-6DA4-4DB2-B260-E34DC03DC1DE}" destId="{5FFF4982-68B0-45B5-916C-C5BDD66E64B0}" srcOrd="0" destOrd="0" parTransId="{82ADC33A-CFD7-4ECB-8D6A-5FED1E686332}" sibTransId="{5E55618C-59C5-4C33-9FC8-983DBBBFBF4E}"/>
    <dgm:cxn modelId="{D547B9BD-0A68-4080-9135-D4EF4F096C13}" type="presOf" srcId="{AC0A1E55-1A9A-49AD-AFC3-5B58A4008E5D}" destId="{C215FEB1-FD1E-48E1-8143-DE32AD634FC8}" srcOrd="0" destOrd="1" presId="urn:microsoft.com/office/officeart/2008/layout/IncreasingCircleProcess"/>
    <dgm:cxn modelId="{72D13BC6-25FF-4BC2-B1E0-50D7009B673A}" srcId="{97A65F8E-8865-4B94-9024-54C3B0C51A61}" destId="{40DEEDE5-D9C8-482D-B9D2-F63903D69D58}" srcOrd="2" destOrd="0" parTransId="{A7978845-4294-4E7F-894F-953A134D024F}" sibTransId="{5A0B80C2-D8C5-4D07-9630-27BB5C3087F9}"/>
    <dgm:cxn modelId="{787B3CC7-473C-4A49-B29F-ABBEBA57E1F7}" srcId="{80725950-D3BE-4412-836E-D8C153BB9171}" destId="{7D9F49A2-6DA4-4DB2-B260-E34DC03DC1DE}" srcOrd="0" destOrd="0" parTransId="{70B8E69B-367F-4454-9B27-0E96BB517986}" sibTransId="{6BB8BB2B-5336-44F7-B35C-06C30E129C30}"/>
    <dgm:cxn modelId="{923070D1-208B-40F4-A6C4-6E11500A2D90}" srcId="{E54C54EC-0858-4033-8355-0AE4A54A1FBC}" destId="{53D65FCE-922A-474B-9E83-28B619D44F20}" srcOrd="3" destOrd="0" parTransId="{6AC60DBC-74C6-4B72-ACF1-15569C4C4576}" sibTransId="{9B064C9A-BFC5-4873-A711-B41452E5FF85}"/>
    <dgm:cxn modelId="{D69EA2D1-4E53-4A84-A4E9-86194FDE1719}" type="presOf" srcId="{80725950-D3BE-4412-836E-D8C153BB9171}" destId="{569BB2A8-ED30-4E69-BAE9-8B77F61A0798}" srcOrd="0" destOrd="0" presId="urn:microsoft.com/office/officeart/2008/layout/IncreasingCircleProcess"/>
    <dgm:cxn modelId="{2C7D10D2-EA79-403A-8E53-89D2FF7B6013}" type="presOf" srcId="{E54C54EC-0858-4033-8355-0AE4A54A1FBC}" destId="{4670C835-E3A9-4B66-A642-02A4A01C5DAC}" srcOrd="0" destOrd="0" presId="urn:microsoft.com/office/officeart/2008/layout/IncreasingCircleProcess"/>
    <dgm:cxn modelId="{032549D8-DFAF-4FF6-A999-F53F0E3E2FE9}" srcId="{E54C54EC-0858-4033-8355-0AE4A54A1FBC}" destId="{314D0ED1-FA45-45BF-BE07-F0D0D9B87670}" srcOrd="5" destOrd="0" parTransId="{9658198C-54E7-457B-881D-0A48889B7949}" sibTransId="{38B38119-16B6-4648-9571-901B9CD50096}"/>
    <dgm:cxn modelId="{5DB394D8-3862-430A-A843-42F7823B2005}" srcId="{E54C54EC-0858-4033-8355-0AE4A54A1FBC}" destId="{7AFB6953-6BA4-4E68-AECD-683A5A1907FE}" srcOrd="4" destOrd="0" parTransId="{3C010BD0-3A6E-44E3-87D2-FF4C00C802C2}" sibTransId="{94E27FA1-4BA9-4AE6-A02A-E79F3CD024E3}"/>
    <dgm:cxn modelId="{AE9115DB-2551-44C5-93C4-79B5503E079A}" srcId="{4970E1C5-C4B4-44AC-85F3-EEB4810BAF3D}" destId="{1A5E4483-B47E-4FB7-9546-1BB8DBBEA2EE}" srcOrd="2" destOrd="0" parTransId="{9F95F240-A106-4B37-B8D3-00276496C71B}" sibTransId="{87BBCA8C-92A7-495E-B3FC-5AE79AB3EA4B}"/>
    <dgm:cxn modelId="{5C7A61DD-0BCA-4E4F-80F5-D95316461028}" type="presOf" srcId="{C7879673-540C-4A0F-8A3B-5F82DA1FE3FE}" destId="{46AFDF0C-AB6B-445B-A6B5-AA61D2B5C514}" srcOrd="0" destOrd="3" presId="urn:microsoft.com/office/officeart/2008/layout/IncreasingCircleProcess"/>
    <dgm:cxn modelId="{DFAF07EE-DA13-43E0-AA4F-591F4F46D1B9}" srcId="{E54C54EC-0858-4033-8355-0AE4A54A1FBC}" destId="{A37B7807-8AC0-43E8-81BE-A7A8D3A00963}" srcOrd="1" destOrd="0" parTransId="{977A724D-322E-4573-8DF5-CD0ACB1355B8}" sibTransId="{BCF47FE2-24A0-472A-A508-CB0A59F0D33E}"/>
    <dgm:cxn modelId="{B3B2C3EE-D2AE-4C48-B828-2E7856F83634}" srcId="{E54C54EC-0858-4033-8355-0AE4A54A1FBC}" destId="{2A9F6F6D-5ECC-4241-A26E-341547293989}" srcOrd="0" destOrd="0" parTransId="{7DD7BDA7-93EB-4FC1-B6C8-897431DF7C3D}" sibTransId="{CAE82C9C-034A-4397-BAE7-989383BD4D6A}"/>
    <dgm:cxn modelId="{8DF9C8F2-1357-49AE-8D4F-F96518D8A9DD}" type="presOf" srcId="{53D65FCE-922A-474B-9E83-28B619D44F20}" destId="{6E275CCF-754F-407B-97A9-4986C8AEA73B}" srcOrd="0" destOrd="3" presId="urn:microsoft.com/office/officeart/2008/layout/IncreasingCircleProcess"/>
    <dgm:cxn modelId="{AB9F78F3-5F9B-4AE7-A469-C114EAF8C473}" srcId="{4970E1C5-C4B4-44AC-85F3-EEB4810BAF3D}" destId="{C3C86FFB-574F-4E1C-B88F-512BE76D3F7A}" srcOrd="0" destOrd="0" parTransId="{899EC206-DD9F-4617-BF05-BD1C61FD6FD4}" sibTransId="{7CBCF9BB-C24D-450B-80E8-F8EE23889FE6}"/>
    <dgm:cxn modelId="{911BA6F5-720D-4951-A806-47D284369965}" type="presOf" srcId="{2A9F6F6D-5ECC-4241-A26E-341547293989}" destId="{6E275CCF-754F-407B-97A9-4986C8AEA73B}" srcOrd="0" destOrd="0" presId="urn:microsoft.com/office/officeart/2008/layout/IncreasingCircleProcess"/>
    <dgm:cxn modelId="{54410EF6-957A-4BF8-BAE7-B16EC24F62C6}" srcId="{7D9F49A2-6DA4-4DB2-B260-E34DC03DC1DE}" destId="{C804BDDB-68B8-4BA5-BB50-5F0612B8A8D0}" srcOrd="1" destOrd="0" parTransId="{84C8B863-067F-4197-8ACB-EBEAA58379BB}" sibTransId="{3048C2AC-F9CC-4323-A003-95D1F5B73A8E}"/>
    <dgm:cxn modelId="{C1635F56-9127-4040-A17D-12486A763D71}" type="presParOf" srcId="{569BB2A8-ED30-4E69-BAE9-8B77F61A0798}" destId="{AFE446FA-20B9-4C84-A932-C91ACC91889C}" srcOrd="0" destOrd="0" presId="urn:microsoft.com/office/officeart/2008/layout/IncreasingCircleProcess"/>
    <dgm:cxn modelId="{AA70249F-7CF6-4D5A-825A-56B9D451C4FC}" type="presParOf" srcId="{AFE446FA-20B9-4C84-A932-C91ACC91889C}" destId="{45360BED-1F7F-464C-899A-4CAFAC9121BE}" srcOrd="0" destOrd="0" presId="urn:microsoft.com/office/officeart/2008/layout/IncreasingCircleProcess"/>
    <dgm:cxn modelId="{3F6D7B1C-B1FC-432A-8606-67399EAC1662}" type="presParOf" srcId="{AFE446FA-20B9-4C84-A932-C91ACC91889C}" destId="{3FA43F8E-F91B-4AD5-B0D4-82CC8FF91A0A}" srcOrd="1" destOrd="0" presId="urn:microsoft.com/office/officeart/2008/layout/IncreasingCircleProcess"/>
    <dgm:cxn modelId="{56394419-8392-4D12-8218-1F79C4635469}" type="presParOf" srcId="{AFE446FA-20B9-4C84-A932-C91ACC91889C}" destId="{725CE0EE-6E73-46C6-80E2-838FE6D121B5}" srcOrd="2" destOrd="0" presId="urn:microsoft.com/office/officeart/2008/layout/IncreasingCircleProcess"/>
    <dgm:cxn modelId="{142A4023-84B5-4E50-BC3E-5C8CC6CEE886}" type="presParOf" srcId="{AFE446FA-20B9-4C84-A932-C91ACC91889C}" destId="{0651DC2D-121D-4887-9BEE-2308297069AF}" srcOrd="3" destOrd="0" presId="urn:microsoft.com/office/officeart/2008/layout/IncreasingCircleProcess"/>
    <dgm:cxn modelId="{EFF39C0F-3810-485E-BF2A-4375C2B33B52}" type="presParOf" srcId="{569BB2A8-ED30-4E69-BAE9-8B77F61A0798}" destId="{9238C200-B432-47DA-879D-D4930BB3B850}" srcOrd="1" destOrd="0" presId="urn:microsoft.com/office/officeart/2008/layout/IncreasingCircleProcess"/>
    <dgm:cxn modelId="{962A40BC-D455-49DA-A5DF-59DE9F06CE6E}" type="presParOf" srcId="{569BB2A8-ED30-4E69-BAE9-8B77F61A0798}" destId="{C4F1895B-0787-4C1E-94AB-54D4A5BC6A05}" srcOrd="2" destOrd="0" presId="urn:microsoft.com/office/officeart/2008/layout/IncreasingCircleProcess"/>
    <dgm:cxn modelId="{6216E322-3F0F-474D-89A5-196C4C356A6C}" type="presParOf" srcId="{C4F1895B-0787-4C1E-94AB-54D4A5BC6A05}" destId="{80FFFF8A-0E45-441E-B8BF-F333161FB577}" srcOrd="0" destOrd="0" presId="urn:microsoft.com/office/officeart/2008/layout/IncreasingCircleProcess"/>
    <dgm:cxn modelId="{0D8D8B72-CCEF-48B8-AD15-634D6DFDF1DF}" type="presParOf" srcId="{C4F1895B-0787-4C1E-94AB-54D4A5BC6A05}" destId="{EABA0DE8-0471-4626-B50F-64B0945F1050}" srcOrd="1" destOrd="0" presId="urn:microsoft.com/office/officeart/2008/layout/IncreasingCircleProcess"/>
    <dgm:cxn modelId="{CA0D0C17-AA16-493D-A475-E2FA87C85CDA}" type="presParOf" srcId="{C4F1895B-0787-4C1E-94AB-54D4A5BC6A05}" destId="{6E275CCF-754F-407B-97A9-4986C8AEA73B}" srcOrd="2" destOrd="0" presId="urn:microsoft.com/office/officeart/2008/layout/IncreasingCircleProcess"/>
    <dgm:cxn modelId="{E14F7CCB-D9B9-4B6D-A00C-7B8DBB901BC3}" type="presParOf" srcId="{C4F1895B-0787-4C1E-94AB-54D4A5BC6A05}" destId="{4670C835-E3A9-4B66-A642-02A4A01C5DAC}" srcOrd="3" destOrd="0" presId="urn:microsoft.com/office/officeart/2008/layout/IncreasingCircleProcess"/>
    <dgm:cxn modelId="{80EFABA4-078A-416D-BDC6-76D5E951E150}" type="presParOf" srcId="{569BB2A8-ED30-4E69-BAE9-8B77F61A0798}" destId="{1E672316-C080-4D12-9DD9-917BD3151367}" srcOrd="3" destOrd="0" presId="urn:microsoft.com/office/officeart/2008/layout/IncreasingCircleProcess"/>
    <dgm:cxn modelId="{B99CF8FB-1459-49EC-A0D6-8163445AA478}" type="presParOf" srcId="{569BB2A8-ED30-4E69-BAE9-8B77F61A0798}" destId="{A03635DB-B182-41D2-90BE-16FA57443C3A}" srcOrd="4" destOrd="0" presId="urn:microsoft.com/office/officeart/2008/layout/IncreasingCircleProcess"/>
    <dgm:cxn modelId="{7A162C60-1A50-4189-96A3-CE90A7B421FB}" type="presParOf" srcId="{A03635DB-B182-41D2-90BE-16FA57443C3A}" destId="{F0898669-15B1-47A8-8610-DA237BFA126E}" srcOrd="0" destOrd="0" presId="urn:microsoft.com/office/officeart/2008/layout/IncreasingCircleProcess"/>
    <dgm:cxn modelId="{E22C6D5F-2837-4541-B2C9-6135B9075486}" type="presParOf" srcId="{A03635DB-B182-41D2-90BE-16FA57443C3A}" destId="{7BF1A94B-8C11-41AC-819B-C3D9863C9DA6}" srcOrd="1" destOrd="0" presId="urn:microsoft.com/office/officeart/2008/layout/IncreasingCircleProcess"/>
    <dgm:cxn modelId="{2B0183D7-445C-4F90-B545-37C7A67E40A7}" type="presParOf" srcId="{A03635DB-B182-41D2-90BE-16FA57443C3A}" destId="{C215FEB1-FD1E-48E1-8143-DE32AD634FC8}" srcOrd="2" destOrd="0" presId="urn:microsoft.com/office/officeart/2008/layout/IncreasingCircleProcess"/>
    <dgm:cxn modelId="{DEA3F24D-E9A8-414E-AD2C-879B7866925E}" type="presParOf" srcId="{A03635DB-B182-41D2-90BE-16FA57443C3A}" destId="{0B54BBAF-1730-4DE8-8738-00056638211B}" srcOrd="3" destOrd="0" presId="urn:microsoft.com/office/officeart/2008/layout/IncreasingCircleProcess"/>
    <dgm:cxn modelId="{1D030AE4-4958-4059-9558-8AAD4D55F1A4}" type="presParOf" srcId="{569BB2A8-ED30-4E69-BAE9-8B77F61A0798}" destId="{8551AC23-3F1F-417C-87FF-7BD8740EBBFB}" srcOrd="5" destOrd="0" presId="urn:microsoft.com/office/officeart/2008/layout/IncreasingCircleProcess"/>
    <dgm:cxn modelId="{3BDA8691-D47B-4F3F-9B29-9AC95FF98FC5}" type="presParOf" srcId="{569BB2A8-ED30-4E69-BAE9-8B77F61A0798}" destId="{280C12ED-D8CE-4231-A480-18E6A4DBD3C6}" srcOrd="6" destOrd="0" presId="urn:microsoft.com/office/officeart/2008/layout/IncreasingCircleProcess"/>
    <dgm:cxn modelId="{31260C08-A797-4DAD-8F77-9CFB19AF4A18}" type="presParOf" srcId="{280C12ED-D8CE-4231-A480-18E6A4DBD3C6}" destId="{85E95D48-2ADC-4824-B5AE-87291785014D}" srcOrd="0" destOrd="0" presId="urn:microsoft.com/office/officeart/2008/layout/IncreasingCircleProcess"/>
    <dgm:cxn modelId="{9100E6EB-7033-4866-9331-73B8E33DA648}" type="presParOf" srcId="{280C12ED-D8CE-4231-A480-18E6A4DBD3C6}" destId="{20CD3EC3-8D9D-4A2B-8B82-1C2498E5A87E}" srcOrd="1" destOrd="0" presId="urn:microsoft.com/office/officeart/2008/layout/IncreasingCircleProcess"/>
    <dgm:cxn modelId="{DABFE868-4EFD-45EE-A8A8-8A7472A95CAA}" type="presParOf" srcId="{280C12ED-D8CE-4231-A480-18E6A4DBD3C6}" destId="{46AFDF0C-AB6B-445B-A6B5-AA61D2B5C514}" srcOrd="2" destOrd="0" presId="urn:microsoft.com/office/officeart/2008/layout/IncreasingCircleProcess"/>
    <dgm:cxn modelId="{E65BAB4C-B3BE-439D-B7CD-E24BD659D28F}" type="presParOf" srcId="{280C12ED-D8CE-4231-A480-18E6A4DBD3C6}" destId="{DAD176C5-8C41-42D6-88E2-B54018A8DE7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21E1A9-57E5-404D-835B-354B3FA972C0}">
      <dsp:nvSpPr>
        <dsp:cNvPr id="0" name=""/>
        <dsp:cNvSpPr/>
      </dsp:nvSpPr>
      <dsp:spPr>
        <a:xfrm>
          <a:off x="3247" y="79951"/>
          <a:ext cx="3166407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Транспорт</a:t>
          </a:r>
        </a:p>
      </dsp:txBody>
      <dsp:txXfrm>
        <a:off x="3247" y="79951"/>
        <a:ext cx="3166407" cy="432000"/>
      </dsp:txXfrm>
    </dsp:sp>
    <dsp:sp modelId="{497BB94D-0DEC-4E01-A968-109AB746AA75}">
      <dsp:nvSpPr>
        <dsp:cNvPr id="0" name=""/>
        <dsp:cNvSpPr/>
      </dsp:nvSpPr>
      <dsp:spPr>
        <a:xfrm>
          <a:off x="3247" y="511951"/>
          <a:ext cx="3166407" cy="39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Клиентоориентированность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Рост уровня сервиса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Удовлетворенность пассажиров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Рост мобильности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Стимулирование пользователей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Снижение динамики автомобилизации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Повышение безопасности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Снижение числа и продолжительности транспортных заторов</a:t>
          </a:r>
          <a:r>
            <a:rPr lang="en-US" sz="1500" kern="1200" dirty="0"/>
            <a:t>*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Налаживание междугородних связей</a:t>
          </a:r>
          <a:r>
            <a:rPr lang="en-US" sz="1500" kern="1200" dirty="0"/>
            <a:t>*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Увеличение возможностей для маятниковой миграции в агломерациях*</a:t>
          </a:r>
        </a:p>
      </dsp:txBody>
      <dsp:txXfrm>
        <a:off x="3247" y="511951"/>
        <a:ext cx="3166407" cy="3952800"/>
      </dsp:txXfrm>
    </dsp:sp>
    <dsp:sp modelId="{ADA1FA62-7C2C-43AD-BCC6-6CCE55353407}">
      <dsp:nvSpPr>
        <dsp:cNvPr id="0" name=""/>
        <dsp:cNvSpPr/>
      </dsp:nvSpPr>
      <dsp:spPr>
        <a:xfrm>
          <a:off x="3612952" y="71484"/>
          <a:ext cx="3166407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Город</a:t>
          </a:r>
        </a:p>
      </dsp:txBody>
      <dsp:txXfrm>
        <a:off x="3612952" y="71484"/>
        <a:ext cx="3166407" cy="432000"/>
      </dsp:txXfrm>
    </dsp:sp>
    <dsp:sp modelId="{BE1A7DE0-29F4-46A6-B73E-5B47FCBC389F}">
      <dsp:nvSpPr>
        <dsp:cNvPr id="0" name=""/>
        <dsp:cNvSpPr/>
      </dsp:nvSpPr>
      <dsp:spPr>
        <a:xfrm>
          <a:off x="3612952" y="511951"/>
          <a:ext cx="3166407" cy="39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Планирование застройки и улучшение </a:t>
          </a:r>
          <a:r>
            <a:rPr lang="ru-RU" sz="1500" kern="1200"/>
            <a:t>условий проживания</a:t>
          </a:r>
          <a:r>
            <a:rPr lang="en-US" sz="1500" kern="1200"/>
            <a:t>*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Единый градостроительный и транспортный план развития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Повышение транспортной доступности территорий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Создание и модернизация устаревшей городской инфраструктуры</a:t>
          </a:r>
          <a:r>
            <a:rPr lang="en-US" sz="1500" kern="1200" dirty="0"/>
            <a:t>*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Приоритетное использования транспорта общего пользования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Формирование комфортной и безопасной городской среды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500" kern="1200" dirty="0"/>
        </a:p>
      </dsp:txBody>
      <dsp:txXfrm>
        <a:off x="3612952" y="511951"/>
        <a:ext cx="3166407" cy="3952800"/>
      </dsp:txXfrm>
    </dsp:sp>
    <dsp:sp modelId="{8CA54416-BB8E-4A3F-98EB-6E843D925AAF}">
      <dsp:nvSpPr>
        <dsp:cNvPr id="0" name=""/>
        <dsp:cNvSpPr/>
      </dsp:nvSpPr>
      <dsp:spPr>
        <a:xfrm>
          <a:off x="7222656" y="79951"/>
          <a:ext cx="3166407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Госуправление</a:t>
          </a:r>
        </a:p>
      </dsp:txBody>
      <dsp:txXfrm>
        <a:off x="7222656" y="79951"/>
        <a:ext cx="3166407" cy="432000"/>
      </dsp:txXfrm>
    </dsp:sp>
    <dsp:sp modelId="{A95B0226-BF22-4E9E-84B4-198D595DB746}">
      <dsp:nvSpPr>
        <dsp:cNvPr id="0" name=""/>
        <dsp:cNvSpPr/>
      </dsp:nvSpPr>
      <dsp:spPr>
        <a:xfrm>
          <a:off x="7222656" y="511951"/>
          <a:ext cx="3166407" cy="39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Сквозной цифровой мониторинг, планирование и контроль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Комплексное управление в режиме реального времени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Оптимизация расходов консолидированного бюджета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Оптимизация обновления подвижного состава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Транспортно-экономический баланс для ресурса развития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Социально-экономическая эффективность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Повышение инвестиционной привлекательности</a:t>
          </a:r>
          <a:r>
            <a:rPr lang="en-US" sz="1500" kern="1200" dirty="0"/>
            <a:t>*</a:t>
          </a:r>
          <a:endParaRPr lang="ru-RU" sz="1500" kern="1200" dirty="0"/>
        </a:p>
      </dsp:txBody>
      <dsp:txXfrm>
        <a:off x="7222656" y="511951"/>
        <a:ext cx="3166407" cy="3952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401CD-9F40-4D77-A717-A853B4328566}">
      <dsp:nvSpPr>
        <dsp:cNvPr id="0" name=""/>
        <dsp:cNvSpPr/>
      </dsp:nvSpPr>
      <dsp:spPr>
        <a:xfrm>
          <a:off x="0" y="1391428"/>
          <a:ext cx="5033490" cy="3168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Единая цифровая платформа </a:t>
          </a:r>
          <a:endParaRPr lang="en-U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Аппаратно-программный комплекс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 err="1"/>
            <a:t>Сетецентрическая</a:t>
          </a:r>
          <a:r>
            <a:rPr lang="ru-RU" sz="1800" kern="1200" dirty="0"/>
            <a:t> двухуровневая архитектура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Статус национальной – для РФ, всех субъектов РФ и муниципалитетов, субъектов рынка общественного автотранспорта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Управляется концессионным оператором под контролем государства</a:t>
          </a:r>
          <a:endParaRPr lang="en-US" sz="1800" kern="1200" dirty="0"/>
        </a:p>
      </dsp:txBody>
      <dsp:txXfrm>
        <a:off x="92788" y="1484216"/>
        <a:ext cx="4847914" cy="29824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360BED-1F7F-464C-899A-4CAFAC9121BE}">
      <dsp:nvSpPr>
        <dsp:cNvPr id="0" name=""/>
        <dsp:cNvSpPr/>
      </dsp:nvSpPr>
      <dsp:spPr>
        <a:xfrm>
          <a:off x="597" y="0"/>
          <a:ext cx="516917" cy="51691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A43F8E-F91B-4AD5-B0D4-82CC8FF91A0A}">
      <dsp:nvSpPr>
        <dsp:cNvPr id="0" name=""/>
        <dsp:cNvSpPr/>
      </dsp:nvSpPr>
      <dsp:spPr>
        <a:xfrm>
          <a:off x="52288" y="51691"/>
          <a:ext cx="413534" cy="413534"/>
        </a:xfrm>
        <a:prstGeom prst="chord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5CE0EE-6E73-46C6-80E2-838FE6D121B5}">
      <dsp:nvSpPr>
        <dsp:cNvPr id="0" name=""/>
        <dsp:cNvSpPr/>
      </dsp:nvSpPr>
      <dsp:spPr>
        <a:xfrm>
          <a:off x="625206" y="516917"/>
          <a:ext cx="1529215" cy="2175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/>
            <a:t>Технико-экономические параметры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/>
            <a:t>Финансовая модель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/>
            <a:t>Юридическая и инвестиционная модель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/>
            <a:t>Концессионное соглашение и проект Распоряжения Правительства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kern="1200" dirty="0">
            <a:solidFill>
              <a:schemeClr val="accent1">
                <a:lumMod val="75000"/>
              </a:schemeClr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kern="1200" dirty="0">
            <a:solidFill>
              <a:schemeClr val="accent1">
                <a:lumMod val="75000"/>
              </a:schemeClr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800" kern="1200" dirty="0">
              <a:solidFill>
                <a:schemeClr val="accent1">
                  <a:lumMod val="50000"/>
                </a:schemeClr>
              </a:solidFill>
            </a:rPr>
            <a:t>3-4 </a:t>
          </a:r>
          <a:r>
            <a:rPr lang="ru-RU" sz="1800" kern="1200" dirty="0" err="1">
              <a:solidFill>
                <a:schemeClr val="accent1">
                  <a:lumMod val="50000"/>
                </a:schemeClr>
              </a:solidFill>
            </a:rPr>
            <a:t>мес</a:t>
          </a:r>
          <a:r>
            <a:rPr lang="ru-RU" sz="1800" kern="1200" dirty="0">
              <a:solidFill>
                <a:schemeClr val="accent1">
                  <a:lumMod val="50000"/>
                </a:schemeClr>
              </a:solidFill>
            </a:rPr>
            <a:t> </a:t>
          </a:r>
          <a:endParaRPr lang="ru-RU" sz="1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25206" y="516917"/>
        <a:ext cx="1529215" cy="2175363"/>
      </dsp:txXfrm>
    </dsp:sp>
    <dsp:sp modelId="{0651DC2D-121D-4887-9BEE-2308297069AF}">
      <dsp:nvSpPr>
        <dsp:cNvPr id="0" name=""/>
        <dsp:cNvSpPr/>
      </dsp:nvSpPr>
      <dsp:spPr>
        <a:xfrm>
          <a:off x="69818" y="0"/>
          <a:ext cx="2639992" cy="516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cap="all" dirty="0"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rPr>
            <a:t>       	</a:t>
          </a:r>
        </a:p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cap="all" dirty="0"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rPr>
            <a:t>Подготовка</a:t>
          </a:r>
        </a:p>
      </dsp:txBody>
      <dsp:txXfrm>
        <a:off x="69818" y="0"/>
        <a:ext cx="2639992" cy="516917"/>
      </dsp:txXfrm>
    </dsp:sp>
    <dsp:sp modelId="{80FFFF8A-0E45-441E-B8BF-F333161FB577}">
      <dsp:nvSpPr>
        <dsp:cNvPr id="0" name=""/>
        <dsp:cNvSpPr/>
      </dsp:nvSpPr>
      <dsp:spPr>
        <a:xfrm>
          <a:off x="2817501" y="0"/>
          <a:ext cx="516917" cy="51691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A0DE8-0471-4626-B50F-64B0945F1050}">
      <dsp:nvSpPr>
        <dsp:cNvPr id="0" name=""/>
        <dsp:cNvSpPr/>
      </dsp:nvSpPr>
      <dsp:spPr>
        <a:xfrm>
          <a:off x="2869193" y="51691"/>
          <a:ext cx="413534" cy="413534"/>
        </a:xfrm>
        <a:prstGeom prst="chord">
          <a:avLst>
            <a:gd name="adj1" fmla="val 0"/>
            <a:gd name="adj2" fmla="val 10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75CCF-754F-407B-97A9-4986C8AEA73B}">
      <dsp:nvSpPr>
        <dsp:cNvPr id="0" name=""/>
        <dsp:cNvSpPr/>
      </dsp:nvSpPr>
      <dsp:spPr>
        <a:xfrm>
          <a:off x="3442110" y="516917"/>
          <a:ext cx="1529215" cy="2175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Внесение пакета по концессии в Правительство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Назначение уполномоченного ФОИВ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Согласование и принятие Распоряжения Правительства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Проведение переговоров и подписание концессионного соглашения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accent1">
                  <a:lumMod val="50000"/>
                </a:schemeClr>
              </a:solidFill>
              <a:latin typeface="Avenir Next LT Pro"/>
              <a:ea typeface="+mn-ea"/>
              <a:cs typeface="+mn-cs"/>
            </a:rPr>
            <a:t>8-9 </a:t>
          </a:r>
          <a:r>
            <a:rPr lang="ru-RU" sz="1800" kern="1200" dirty="0" err="1">
              <a:solidFill>
                <a:schemeClr val="accent1">
                  <a:lumMod val="50000"/>
                </a:schemeClr>
              </a:solidFill>
              <a:latin typeface="Avenir Next LT Pro"/>
              <a:ea typeface="+mn-ea"/>
              <a:cs typeface="+mn-cs"/>
            </a:rPr>
            <a:t>мес</a:t>
          </a:r>
          <a:endParaRPr lang="ru-RU" sz="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442110" y="516917"/>
        <a:ext cx="1529215" cy="2175363"/>
      </dsp:txXfrm>
    </dsp:sp>
    <dsp:sp modelId="{4670C835-E3A9-4B66-A642-02A4A01C5DAC}">
      <dsp:nvSpPr>
        <dsp:cNvPr id="0" name=""/>
        <dsp:cNvSpPr/>
      </dsp:nvSpPr>
      <dsp:spPr>
        <a:xfrm>
          <a:off x="3283011" y="0"/>
          <a:ext cx="1847414" cy="516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cap="all" dirty="0">
              <a:solidFill>
                <a:srgbClr val="8AAB75">
                  <a:lumMod val="75000"/>
                </a:srgbClr>
              </a:solidFill>
              <a:latin typeface="Avenir Next LT Pro"/>
              <a:ea typeface="+mn-ea"/>
              <a:cs typeface="+mn-cs"/>
            </a:rPr>
            <a:t> Заключение   концессии</a:t>
          </a:r>
        </a:p>
      </dsp:txBody>
      <dsp:txXfrm>
        <a:off x="3283011" y="0"/>
        <a:ext cx="1847414" cy="516917"/>
      </dsp:txXfrm>
    </dsp:sp>
    <dsp:sp modelId="{F0898669-15B1-47A8-8610-DA237BFA126E}">
      <dsp:nvSpPr>
        <dsp:cNvPr id="0" name=""/>
        <dsp:cNvSpPr/>
      </dsp:nvSpPr>
      <dsp:spPr>
        <a:xfrm>
          <a:off x="5238117" y="0"/>
          <a:ext cx="516917" cy="51691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F1A94B-8C11-41AC-819B-C3D9863C9DA6}">
      <dsp:nvSpPr>
        <dsp:cNvPr id="0" name=""/>
        <dsp:cNvSpPr/>
      </dsp:nvSpPr>
      <dsp:spPr>
        <a:xfrm>
          <a:off x="5289809" y="51691"/>
          <a:ext cx="413534" cy="413534"/>
        </a:xfrm>
        <a:prstGeom prst="chord">
          <a:avLst>
            <a:gd name="adj1" fmla="val 198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15FEB1-FD1E-48E1-8143-DE32AD634FC8}">
      <dsp:nvSpPr>
        <dsp:cNvPr id="0" name=""/>
        <dsp:cNvSpPr/>
      </dsp:nvSpPr>
      <dsp:spPr>
        <a:xfrm>
          <a:off x="5862726" y="516917"/>
          <a:ext cx="1529215" cy="2175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Привлечение средств акционеров</a:t>
          </a: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Подписание кредитной документации с банками</a:t>
          </a: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Подписание прямого соглашения с </a:t>
          </a:r>
          <a:r>
            <a:rPr lang="ru-RU" sz="14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концедентом</a:t>
          </a:r>
          <a:endParaRPr lang="ru-RU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venir Next LT Pro"/>
            <a:ea typeface="+mn-ea"/>
            <a:cs typeface="+mn-cs"/>
          </a:endParaRP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Акт о финансовом закрытии</a:t>
          </a: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venir Next LT Pro"/>
            <a:ea typeface="+mn-ea"/>
            <a:cs typeface="+mn-cs"/>
          </a:endParaRP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venir Next LT Pro"/>
            <a:ea typeface="+mn-ea"/>
            <a:cs typeface="+mn-cs"/>
          </a:endParaRPr>
        </a:p>
        <a:p>
          <a:pPr marL="0" lvl="0" indent="0" algn="l" defTabSz="3556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800" kern="1200" dirty="0">
              <a:solidFill>
                <a:schemeClr val="accent1">
                  <a:lumMod val="50000"/>
                </a:schemeClr>
              </a:solidFill>
              <a:latin typeface="Avenir Next LT Pro"/>
              <a:ea typeface="+mn-ea"/>
              <a:cs typeface="+mn-cs"/>
            </a:rPr>
            <a:t>3-4 </a:t>
          </a:r>
          <a:r>
            <a:rPr lang="ru-RU" sz="1800" kern="1200" dirty="0" err="1">
              <a:solidFill>
                <a:schemeClr val="accent1">
                  <a:lumMod val="50000"/>
                </a:schemeClr>
              </a:solidFill>
              <a:latin typeface="Avenir Next LT Pro"/>
              <a:ea typeface="+mn-ea"/>
              <a:cs typeface="+mn-cs"/>
            </a:rPr>
            <a:t>мес</a:t>
          </a:r>
          <a:endParaRPr lang="ru-RU" sz="1800" kern="1200" dirty="0">
            <a:solidFill>
              <a:schemeClr val="accent1">
                <a:lumMod val="50000"/>
              </a:schemeClr>
            </a:solidFill>
            <a:latin typeface="Avenir Next LT Pro"/>
            <a:ea typeface="+mn-ea"/>
            <a:cs typeface="+mn-cs"/>
          </a:endParaRPr>
        </a:p>
      </dsp:txBody>
      <dsp:txXfrm>
        <a:off x="5862726" y="516917"/>
        <a:ext cx="1529215" cy="2175363"/>
      </dsp:txXfrm>
    </dsp:sp>
    <dsp:sp modelId="{0B54BBAF-1730-4DE8-8738-00056638211B}">
      <dsp:nvSpPr>
        <dsp:cNvPr id="0" name=""/>
        <dsp:cNvSpPr/>
      </dsp:nvSpPr>
      <dsp:spPr>
        <a:xfrm>
          <a:off x="5618701" y="0"/>
          <a:ext cx="2017264" cy="516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cap="all" dirty="0">
              <a:solidFill>
                <a:srgbClr val="8AAB75">
                  <a:lumMod val="75000"/>
                </a:srgbClr>
              </a:solidFill>
              <a:latin typeface="Avenir Next LT Pro"/>
              <a:ea typeface="+mn-ea"/>
              <a:cs typeface="+mn-cs"/>
            </a:rPr>
            <a:t>Финансовое закрытие</a:t>
          </a:r>
        </a:p>
      </dsp:txBody>
      <dsp:txXfrm>
        <a:off x="5618701" y="0"/>
        <a:ext cx="2017264" cy="516917"/>
      </dsp:txXfrm>
    </dsp:sp>
    <dsp:sp modelId="{85E95D48-2ADC-4824-B5AE-87291785014D}">
      <dsp:nvSpPr>
        <dsp:cNvPr id="0" name=""/>
        <dsp:cNvSpPr/>
      </dsp:nvSpPr>
      <dsp:spPr>
        <a:xfrm>
          <a:off x="7880215" y="0"/>
          <a:ext cx="516917" cy="51691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CD3EC3-8D9D-4A2B-8B82-1C2498E5A87E}">
      <dsp:nvSpPr>
        <dsp:cNvPr id="0" name=""/>
        <dsp:cNvSpPr/>
      </dsp:nvSpPr>
      <dsp:spPr>
        <a:xfrm>
          <a:off x="7931907" y="51691"/>
          <a:ext cx="413534" cy="413534"/>
        </a:xfrm>
        <a:prstGeom prst="chord">
          <a:avLst>
            <a:gd name="adj1" fmla="val 162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FDF0C-AB6B-445B-A6B5-AA61D2B5C514}">
      <dsp:nvSpPr>
        <dsp:cNvPr id="0" name=""/>
        <dsp:cNvSpPr/>
      </dsp:nvSpPr>
      <dsp:spPr>
        <a:xfrm>
          <a:off x="8504825" y="516917"/>
          <a:ext cx="1529215" cy="2175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ТЗ на проектирование</a:t>
          </a: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Проектная документация</a:t>
          </a: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Согласование с </a:t>
          </a:r>
          <a:r>
            <a:rPr lang="ru-RU" sz="1400" kern="1200" dirty="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концедентом</a:t>
          </a:r>
          <a:endParaRPr lang="ru-RU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venir Next LT Pro"/>
            <a:ea typeface="+mn-ea"/>
            <a:cs typeface="+mn-cs"/>
          </a:endParaRP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Создание системы</a:t>
          </a: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venir Next LT Pro"/>
              <a:ea typeface="+mn-ea"/>
              <a:cs typeface="+mn-cs"/>
            </a:rPr>
            <a:t>Интеграция / создание региональных подсистем по плану в концессионном соглашении</a:t>
          </a: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venir Next LT Pro"/>
            <a:ea typeface="+mn-ea"/>
            <a:cs typeface="+mn-cs"/>
          </a:endParaRPr>
        </a:p>
        <a:p>
          <a:pPr marL="0" lvl="0" indent="0" algn="l" defTabSz="6223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800" kern="1200" dirty="0">
              <a:solidFill>
                <a:schemeClr val="accent1">
                  <a:lumMod val="50000"/>
                </a:schemeClr>
              </a:solidFill>
              <a:latin typeface="Avenir Next LT Pro"/>
              <a:ea typeface="+mn-ea"/>
              <a:cs typeface="+mn-cs"/>
            </a:rPr>
            <a:t>график в КС</a:t>
          </a:r>
        </a:p>
      </dsp:txBody>
      <dsp:txXfrm>
        <a:off x="8504825" y="516917"/>
        <a:ext cx="1529215" cy="2175363"/>
      </dsp:txXfrm>
    </dsp:sp>
    <dsp:sp modelId="{DAD176C5-8C41-42D6-88E2-B54018A8DE7B}">
      <dsp:nvSpPr>
        <dsp:cNvPr id="0" name=""/>
        <dsp:cNvSpPr/>
      </dsp:nvSpPr>
      <dsp:spPr>
        <a:xfrm>
          <a:off x="7743657" y="0"/>
          <a:ext cx="3051549" cy="516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cap="all" dirty="0">
              <a:solidFill>
                <a:srgbClr val="8AAB75">
                  <a:lumMod val="75000"/>
                </a:srgbClr>
              </a:solidFill>
              <a:latin typeface="Avenir Next LT Pro"/>
              <a:ea typeface="+mn-ea"/>
              <a:cs typeface="+mn-cs"/>
            </a:rPr>
            <a:t>    Проектирование и создание</a:t>
          </a:r>
        </a:p>
      </dsp:txBody>
      <dsp:txXfrm>
        <a:off x="7743657" y="0"/>
        <a:ext cx="3051549" cy="516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36EBFC4-9A66-413A-A68A-E4C1719C0E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E54B68-B14E-48B0-A22C-70311D7CAC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D1A9E-706B-46D5-8508-2E24AD8447BD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C961A20-2E2E-4E42-91CB-2EB7167881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F82384E-FC52-4165-AB38-0AA66301EF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A238E-6694-48D3-813F-F9A3F52CA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056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CCF13-EC63-40DE-B9AD-0365A20CD6E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6EB61-C1DD-426D-B456-2A0F212A2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6931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5F8-3D81-4736-AC9B-99E7CFD4D05A}" type="datetime1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7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C10A-B2D8-406C-A104-92BFC1907A99}" type="datetime1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F47933D1-3155-480D-AA42-39FF00390360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0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E675-823A-49A6-90F7-6C839B830EAF}" type="datetime1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1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F64A-B3F1-496D-AB63-FEB8F287BB1E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1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C3AE-B4BA-4870-8BB7-BC1303AB2E19}" type="datetime1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CA27-457E-4F35-9B03-5F7392FB9505}" type="datetime1">
              <a:rPr lang="en-US" smtClean="0"/>
              <a:t>6/19/2024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0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3D53-50A6-4A64-BA8A-EDE2D7451CF5}" type="datetime1">
              <a:rPr lang="en-US" smtClean="0"/>
              <a:t>6/19/2024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4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FD72-EDDA-4C9E-96FC-0B5BD9651CC0}" type="datetime1">
              <a:rPr lang="en-US" smtClean="0"/>
              <a:t>6/19/2024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E71A-D91F-42B8-9DEF-AE6158EA63FC}" type="datetime1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7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4FF6-A592-4543-AF01-41D0A929438A}" type="datetime1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3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42198-BCF3-4167-BE96-0E36AFA50FEF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7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9" name="Rectangle 158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3" name="Right Triangle 162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lowchart: Document 164">
            <a:extLst>
              <a:ext uri="{FF2B5EF4-FFF2-40B4-BE49-F238E27FC236}">
                <a16:creationId xmlns:a16="http://schemas.microsoft.com/office/drawing/2014/main" id="{41FB6F01-9581-4ED4-833E-048E9F3C8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896105" y="1562107"/>
            <a:ext cx="6858000" cy="3733791"/>
          </a:xfrm>
          <a:prstGeom prst="flowChartDocumen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6BCBAA-FD09-41A6-BBE8-7C8E62531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933" y="545715"/>
            <a:ext cx="5555624" cy="2232199"/>
          </a:xfrm>
        </p:spPr>
        <p:txBody>
          <a:bodyPr anchor="t">
            <a:normAutofit/>
          </a:bodyPr>
          <a:lstStyle/>
          <a:p>
            <a:pPr algn="l"/>
            <a:r>
              <a:rPr lang="ru-RU" sz="3800" dirty="0">
                <a:solidFill>
                  <a:schemeClr val="tx2"/>
                </a:solidFill>
              </a:rPr>
              <a:t>Национальная цифровая платформа общественного автотранспорта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8154E95-6695-42BA-BDA3-21D85CC81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733" y="2178096"/>
            <a:ext cx="5555624" cy="2063925"/>
          </a:xfrm>
        </p:spPr>
        <p:txBody>
          <a:bodyPr anchor="b">
            <a:normAutofit/>
          </a:bodyPr>
          <a:lstStyle/>
          <a:p>
            <a:pPr algn="l"/>
            <a:r>
              <a:rPr lang="ru-RU" dirty="0">
                <a:solidFill>
                  <a:schemeClr val="tx2"/>
                </a:solidFill>
              </a:rPr>
              <a:t>Инвестиционное проектное предложение</a:t>
            </a:r>
          </a:p>
        </p:txBody>
      </p:sp>
      <p:pic>
        <p:nvPicPr>
          <p:cNvPr id="4" name="Picture 3" descr="Изображение выглядит как Симметрия, круг, искусство&#10;&#10;Автоматически созданное описание">
            <a:extLst>
              <a:ext uri="{FF2B5EF4-FFF2-40B4-BE49-F238E27FC236}">
                <a16:creationId xmlns:a16="http://schemas.microsoft.com/office/drawing/2014/main" id="{F091D623-CB04-FF3B-27AE-ECDDFC4D99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6" r="10387" b="2"/>
          <a:stretch/>
        </p:blipFill>
        <p:spPr>
          <a:xfrm>
            <a:off x="6379896" y="168275"/>
            <a:ext cx="5428837" cy="6076684"/>
          </a:xfrm>
          <a:prstGeom prst="rect">
            <a:avLst/>
          </a:prstGeom>
        </p:spPr>
      </p:pic>
      <p:pic>
        <p:nvPicPr>
          <p:cNvPr id="197" name="Рисунок 196">
            <a:extLst>
              <a:ext uri="{FF2B5EF4-FFF2-40B4-BE49-F238E27FC236}">
                <a16:creationId xmlns:a16="http://schemas.microsoft.com/office/drawing/2014/main" id="{A63F723B-BDE9-484D-8243-6D87DE4EC8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299" y="6129093"/>
            <a:ext cx="1260000" cy="503191"/>
          </a:xfrm>
          <a:prstGeom prst="rect">
            <a:avLst/>
          </a:prstGeom>
          <a:noFill/>
        </p:spPr>
      </p:pic>
      <p:pic>
        <p:nvPicPr>
          <p:cNvPr id="200" name="Рисунок 199">
            <a:extLst>
              <a:ext uri="{FF2B5EF4-FFF2-40B4-BE49-F238E27FC236}">
                <a16:creationId xmlns:a16="http://schemas.microsoft.com/office/drawing/2014/main" id="{42086EFC-E927-49B6-8594-5CF5D2FC657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52" y="5974511"/>
            <a:ext cx="1260000" cy="711769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7A8F788F-D38C-46F5-98A7-780C2DBB5B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98775" y="6024517"/>
            <a:ext cx="648000" cy="601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7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9" name="Rectangle 158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3" name="Right Triangle 162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5" name="Flowchart: Document 164">
            <a:extLst>
              <a:ext uri="{FF2B5EF4-FFF2-40B4-BE49-F238E27FC236}">
                <a16:creationId xmlns:a16="http://schemas.microsoft.com/office/drawing/2014/main" id="{41FB6F01-9581-4ED4-833E-048E9F3C8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896105" y="1562107"/>
            <a:ext cx="6858000" cy="3733791"/>
          </a:xfrm>
          <a:prstGeom prst="flowChartDocumen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4938B4F-4EB6-498F-9D53-39827B5A9E54}"/>
              </a:ext>
            </a:extLst>
          </p:cNvPr>
          <p:cNvSpPr txBox="1"/>
          <p:nvPr/>
        </p:nvSpPr>
        <p:spPr>
          <a:xfrm>
            <a:off x="534256" y="523982"/>
            <a:ext cx="10645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Актуальность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62E366-521F-4483-9B73-2C71CBC2276A}"/>
              </a:ext>
            </a:extLst>
          </p:cNvPr>
          <p:cNvSpPr txBox="1"/>
          <p:nvPr/>
        </p:nvSpPr>
        <p:spPr>
          <a:xfrm>
            <a:off x="11180128" y="6248400"/>
            <a:ext cx="6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3F5E07-D520-44FC-9EAA-7264FE1E16E8}"/>
              </a:ext>
            </a:extLst>
          </p:cNvPr>
          <p:cNvSpPr txBox="1"/>
          <p:nvPr/>
        </p:nvSpPr>
        <p:spPr>
          <a:xfrm>
            <a:off x="583545" y="1252777"/>
            <a:ext cx="1019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ru-RU" cap="all" dirty="0">
                <a:solidFill>
                  <a:schemeClr val="accent4">
                    <a:lumMod val="75000"/>
                  </a:schemeClr>
                </a:solidFill>
              </a:rPr>
              <a:t>Общественный транспорт нового поколения</a:t>
            </a: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54328746-E6D6-4551-A505-CCF12B1430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1164986"/>
              </p:ext>
            </p:extLst>
          </p:nvPr>
        </p:nvGraphicFramePr>
        <p:xfrm>
          <a:off x="692246" y="1594106"/>
          <a:ext cx="10392312" cy="454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5A109EE-293C-9053-10C7-67006BB456A9}"/>
              </a:ext>
            </a:extLst>
          </p:cNvPr>
          <p:cNvSpPr txBox="1"/>
          <p:nvPr/>
        </p:nvSpPr>
        <p:spPr>
          <a:xfrm>
            <a:off x="629830" y="6353215"/>
            <a:ext cx="1021266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dirty="0"/>
              <a:t>*Вызовы требующие решения из презентации заместителя председателя правительства </a:t>
            </a:r>
            <a:r>
              <a:rPr lang="ru-RU" sz="1300" dirty="0" err="1"/>
              <a:t>М.Ш.Хуснуллина</a:t>
            </a:r>
            <a:r>
              <a:rPr lang="ru-RU" sz="1300" dirty="0"/>
              <a:t> «Стратегия агрессивного развития»</a:t>
            </a:r>
          </a:p>
        </p:txBody>
      </p:sp>
    </p:spTree>
    <p:extLst>
      <p:ext uri="{BB962C8B-B14F-4D97-AF65-F5344CB8AC3E}">
        <p14:creationId xmlns:p14="http://schemas.microsoft.com/office/powerpoint/2010/main" val="348740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9" name="Rectangle 158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3" name="Right Triangle 162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5" name="Flowchart: Document 164">
            <a:extLst>
              <a:ext uri="{FF2B5EF4-FFF2-40B4-BE49-F238E27FC236}">
                <a16:creationId xmlns:a16="http://schemas.microsoft.com/office/drawing/2014/main" id="{41FB6F01-9581-4ED4-833E-048E9F3C8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896105" y="1562107"/>
            <a:ext cx="6858000" cy="3733791"/>
          </a:xfrm>
          <a:prstGeom prst="flowChartDocumen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4938B4F-4EB6-498F-9D53-39827B5A9E54}"/>
              </a:ext>
            </a:extLst>
          </p:cNvPr>
          <p:cNvSpPr txBox="1"/>
          <p:nvPr/>
        </p:nvSpPr>
        <p:spPr>
          <a:xfrm>
            <a:off x="534256" y="523982"/>
            <a:ext cx="10645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Образ целевого результата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D2BA8D9-45D7-451A-9B5C-E54DF69AE1E7}"/>
              </a:ext>
            </a:extLst>
          </p:cNvPr>
          <p:cNvSpPr txBox="1"/>
          <p:nvPr/>
        </p:nvSpPr>
        <p:spPr>
          <a:xfrm>
            <a:off x="6447409" y="1335015"/>
            <a:ext cx="503349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Решаемые задачи</a:t>
            </a:r>
          </a:p>
          <a:p>
            <a:pPr marL="285750" indent="-28575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2000" dirty="0"/>
              <a:t>Интеграция с существующими региональными и муниципальными подсистемами. </a:t>
            </a:r>
          </a:p>
          <a:p>
            <a:pPr marL="285750" indent="-28575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2000" dirty="0"/>
              <a:t>Создание региональных и муниципальных подсистем на базе единого платформенного решения (при их отсутствии)</a:t>
            </a:r>
          </a:p>
          <a:p>
            <a:pPr marL="285750" indent="-28575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2000" dirty="0"/>
              <a:t>Сбор и обработка данных в едином цифровом формате</a:t>
            </a:r>
          </a:p>
          <a:p>
            <a:pPr marL="285750" indent="-28575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2000" dirty="0"/>
              <a:t>Доступность данных для анализа, проектирования и принятия решений любого уровня</a:t>
            </a:r>
          </a:p>
        </p:txBody>
      </p:sp>
      <p:graphicFrame>
        <p:nvGraphicFramePr>
          <p:cNvPr id="200" name="TextBox 1">
            <a:extLst>
              <a:ext uri="{FF2B5EF4-FFF2-40B4-BE49-F238E27FC236}">
                <a16:creationId xmlns:a16="http://schemas.microsoft.com/office/drawing/2014/main" id="{19B2A29B-A313-2D87-5CE7-B8D892D479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3390315"/>
              </p:ext>
            </p:extLst>
          </p:nvPr>
        </p:nvGraphicFramePr>
        <p:xfrm>
          <a:off x="607008" y="-106357"/>
          <a:ext cx="5033490" cy="47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id="{80600556-285A-47BA-84B3-87325BD6EE65}"/>
              </a:ext>
            </a:extLst>
          </p:cNvPr>
          <p:cNvSpPr txBox="1"/>
          <p:nvPr/>
        </p:nvSpPr>
        <p:spPr>
          <a:xfrm>
            <a:off x="11180128" y="6248400"/>
            <a:ext cx="6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E87EA5-5D91-4D22-B055-225FBE96A238}"/>
              </a:ext>
            </a:extLst>
          </p:cNvPr>
          <p:cNvSpPr txBox="1"/>
          <p:nvPr/>
        </p:nvSpPr>
        <p:spPr>
          <a:xfrm>
            <a:off x="700556" y="4624779"/>
            <a:ext cx="48463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ru-RU" cap="all" dirty="0">
                <a:solidFill>
                  <a:schemeClr val="accent4">
                    <a:lumMod val="75000"/>
                  </a:schemeClr>
                </a:solidFill>
              </a:rPr>
              <a:t>ДОСТУПНЫ Все необходимые Технические и технологические решения</a:t>
            </a:r>
          </a:p>
          <a:p>
            <a:pPr algn="ctr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ru-RU" cap="all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ru-RU" cap="all" dirty="0">
                <a:solidFill>
                  <a:schemeClr val="accent4">
                    <a:lumMod val="75000"/>
                  </a:schemeClr>
                </a:solidFill>
              </a:rPr>
              <a:t>Основной вопрос – источники инвестиций.</a:t>
            </a:r>
          </a:p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ru-RU" cap="all" dirty="0">
                <a:solidFill>
                  <a:schemeClr val="accent4">
                    <a:lumMod val="75000"/>
                  </a:schemeClr>
                </a:solidFill>
              </a:rPr>
              <a:t>решается через федеральную концессию</a:t>
            </a:r>
          </a:p>
        </p:txBody>
      </p:sp>
    </p:spTree>
    <p:extLst>
      <p:ext uri="{BB962C8B-B14F-4D97-AF65-F5344CB8AC3E}">
        <p14:creationId xmlns:p14="http://schemas.microsoft.com/office/powerpoint/2010/main" val="2699995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9" name="Rectangle 158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3" name="Right Triangle 162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5" name="Flowchart: Document 164">
            <a:extLst>
              <a:ext uri="{FF2B5EF4-FFF2-40B4-BE49-F238E27FC236}">
                <a16:creationId xmlns:a16="http://schemas.microsoft.com/office/drawing/2014/main" id="{41FB6F01-9581-4ED4-833E-048E9F3C8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896105" y="1562107"/>
            <a:ext cx="6858000" cy="3733791"/>
          </a:xfrm>
          <a:prstGeom prst="flowChartDocumen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4938B4F-4EB6-498F-9D53-39827B5A9E54}"/>
              </a:ext>
            </a:extLst>
          </p:cNvPr>
          <p:cNvSpPr txBox="1"/>
          <p:nvPr/>
        </p:nvSpPr>
        <p:spPr>
          <a:xfrm>
            <a:off x="534256" y="523982"/>
            <a:ext cx="10645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Пользователи и функционал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BF9224-609D-406B-A6DE-9744890B8F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2223984"/>
              </p:ext>
            </p:extLst>
          </p:nvPr>
        </p:nvGraphicFramePr>
        <p:xfrm>
          <a:off x="3709138" y="1919865"/>
          <a:ext cx="4646761" cy="346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D6613E0-3D77-4137-9BB1-866F28457777}"/>
              </a:ext>
            </a:extLst>
          </p:cNvPr>
          <p:cNvSpPr txBox="1"/>
          <p:nvPr/>
        </p:nvSpPr>
        <p:spPr>
          <a:xfrm>
            <a:off x="5088281" y="2966774"/>
            <a:ext cx="19027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Национальная</a:t>
            </a: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цифровая</a:t>
            </a: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платформа</a:t>
            </a: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общественного</a:t>
            </a: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транспорта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F14100-2B2A-41FC-A053-193D4880F3BB}"/>
              </a:ext>
            </a:extLst>
          </p:cNvPr>
          <p:cNvSpPr txBox="1"/>
          <p:nvPr/>
        </p:nvSpPr>
        <p:spPr>
          <a:xfrm>
            <a:off x="6018801" y="1192961"/>
            <a:ext cx="416189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cap="all" dirty="0">
                <a:solidFill>
                  <a:schemeClr val="accent4">
                    <a:lumMod val="75000"/>
                  </a:schemeClr>
                </a:solidFill>
              </a:rPr>
              <a:t>ГАИ</a:t>
            </a:r>
          </a:p>
          <a:p>
            <a:pPr marL="285750" indent="-285750" algn="r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Контроль режима работы водителей и перевозчиков</a:t>
            </a:r>
          </a:p>
          <a:p>
            <a:pPr marL="285750" indent="-28575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ru-RU" sz="16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E9142A6-C6D1-49E2-99A1-709DC2EC4207}"/>
              </a:ext>
            </a:extLst>
          </p:cNvPr>
          <p:cNvSpPr txBox="1"/>
          <p:nvPr/>
        </p:nvSpPr>
        <p:spPr>
          <a:xfrm>
            <a:off x="253508" y="2902190"/>
            <a:ext cx="416189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cap="all" dirty="0">
                <a:solidFill>
                  <a:schemeClr val="accent4">
                    <a:lumMod val="75000"/>
                  </a:schemeClr>
                </a:solidFill>
              </a:rPr>
              <a:t>Платежные и билетные системы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Транзакции оплаты поездок, процессинг, иное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Иные сервисы для пассажиров</a:t>
            </a:r>
          </a:p>
          <a:p>
            <a:pPr marL="285750" indent="-28575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ru-RU" sz="16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69532E2-5248-40B4-8E69-7A27DCC730C5}"/>
              </a:ext>
            </a:extLst>
          </p:cNvPr>
          <p:cNvSpPr txBox="1"/>
          <p:nvPr/>
        </p:nvSpPr>
        <p:spPr>
          <a:xfrm>
            <a:off x="7605720" y="4473890"/>
            <a:ext cx="41618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cap="all" dirty="0">
                <a:solidFill>
                  <a:schemeClr val="accent4">
                    <a:lumMod val="75000"/>
                  </a:schemeClr>
                </a:solidFill>
              </a:rPr>
              <a:t>Пассажиры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Планирование поездок и стоимости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Сквозные тарифы для мультимодальных поездок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92744F3-275C-4BAD-BA06-49ADDA48FE05}"/>
              </a:ext>
            </a:extLst>
          </p:cNvPr>
          <p:cNvSpPr txBox="1"/>
          <p:nvPr/>
        </p:nvSpPr>
        <p:spPr>
          <a:xfrm>
            <a:off x="615313" y="4261251"/>
            <a:ext cx="46252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cap="all" dirty="0">
                <a:solidFill>
                  <a:schemeClr val="accent4">
                    <a:lumMod val="75000"/>
                  </a:schemeClr>
                </a:solidFill>
              </a:rPr>
              <a:t>Минтранс России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Цифровое планирование и контроль - бюджетных расходов, эффективности в отрасли, клиентоориентированности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Платформа единого математического транспортного моделирования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0780D82-0726-488F-A270-3B83B98FA056}"/>
              </a:ext>
            </a:extLst>
          </p:cNvPr>
          <p:cNvSpPr txBox="1"/>
          <p:nvPr/>
        </p:nvSpPr>
        <p:spPr>
          <a:xfrm>
            <a:off x="7945557" y="2477055"/>
            <a:ext cx="386317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cap="all" dirty="0">
                <a:solidFill>
                  <a:schemeClr val="accent4">
                    <a:lumMod val="75000"/>
                  </a:schemeClr>
                </a:solidFill>
              </a:rPr>
              <a:t>субъекты РФ и муниципалитеты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Цифровое моделирование и планирование, контроль - маршрутов, загрузки, транспортной работы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Планирование и контроль бюджетных расходов, субсидий, брутто-контрактов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E75C87A-DCC0-4138-A788-FBD81BFF4885}"/>
              </a:ext>
            </a:extLst>
          </p:cNvPr>
          <p:cNvSpPr txBox="1"/>
          <p:nvPr/>
        </p:nvSpPr>
        <p:spPr>
          <a:xfrm>
            <a:off x="1592257" y="1185215"/>
            <a:ext cx="416189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cap="all" dirty="0">
                <a:solidFill>
                  <a:schemeClr val="accent4">
                    <a:lumMod val="75000"/>
                  </a:schemeClr>
                </a:solidFill>
              </a:rPr>
              <a:t>Перевозчики и водители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Учет поездок и контроль режима нагрузки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Диспетчеризация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Планирование выручки и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ru-RU" sz="1600" dirty="0"/>
              <a:t>      инвестиций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012406E-0907-4DF1-92A3-262B33FAA7B0}"/>
              </a:ext>
            </a:extLst>
          </p:cNvPr>
          <p:cNvSpPr txBox="1"/>
          <p:nvPr/>
        </p:nvSpPr>
        <p:spPr>
          <a:xfrm>
            <a:off x="11180128" y="6248400"/>
            <a:ext cx="6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54B9E2-A6C5-B844-1CF6-D497AEB465FE}"/>
              </a:ext>
            </a:extLst>
          </p:cNvPr>
          <p:cNvSpPr txBox="1"/>
          <p:nvPr/>
        </p:nvSpPr>
        <p:spPr>
          <a:xfrm>
            <a:off x="3997754" y="5406571"/>
            <a:ext cx="533397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cap="all" dirty="0">
                <a:solidFill>
                  <a:schemeClr val="accent4">
                    <a:lumMod val="75000"/>
                  </a:schemeClr>
                </a:solidFill>
              </a:rPr>
              <a:t>МИНСТРОЙ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Цифровой учет маршрутизации  - в градостроительном и бюджетном планировании, в строительстве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600" dirty="0"/>
              <a:t>Платформа единого математического градостроительного моделирования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4161603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9" name="Rectangle 158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3" name="Right Triangle 162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5" name="Flowchart: Document 164">
            <a:extLst>
              <a:ext uri="{FF2B5EF4-FFF2-40B4-BE49-F238E27FC236}">
                <a16:creationId xmlns:a16="http://schemas.microsoft.com/office/drawing/2014/main" id="{41FB6F01-9581-4ED4-833E-048E9F3C8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896105" y="1562107"/>
            <a:ext cx="6858000" cy="3733791"/>
          </a:xfrm>
          <a:prstGeom prst="flowChartDocumen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4938B4F-4EB6-498F-9D53-39827B5A9E54}"/>
              </a:ext>
            </a:extLst>
          </p:cNvPr>
          <p:cNvSpPr txBox="1"/>
          <p:nvPr/>
        </p:nvSpPr>
        <p:spPr>
          <a:xfrm>
            <a:off x="534256" y="523982"/>
            <a:ext cx="10645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Концессионное финансирование проекта</a:t>
            </a:r>
          </a:p>
        </p:txBody>
      </p: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B00ABB21-0C5E-4BDB-BE09-476AC578CB8A}"/>
              </a:ext>
            </a:extLst>
          </p:cNvPr>
          <p:cNvGrpSpPr>
            <a:grpSpLocks/>
          </p:cNvGrpSpPr>
          <p:nvPr/>
        </p:nvGrpSpPr>
        <p:grpSpPr>
          <a:xfrm>
            <a:off x="612733" y="1333200"/>
            <a:ext cx="6624000" cy="5220000"/>
            <a:chOff x="5160757" y="883849"/>
            <a:chExt cx="5451033" cy="4581120"/>
          </a:xfrm>
        </p:grpSpPr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id="{8B677415-8BA4-4DBA-A7A0-CA50933583A0}"/>
                </a:ext>
              </a:extLst>
            </p:cNvPr>
            <p:cNvSpPr/>
            <p:nvPr/>
          </p:nvSpPr>
          <p:spPr bwMode="auto">
            <a:xfrm>
              <a:off x="7404602" y="2004333"/>
              <a:ext cx="1177708" cy="508603"/>
            </a:xfrm>
            <a:prstGeom prst="rect">
              <a:avLst/>
            </a:prstGeom>
            <a:solidFill>
              <a:srgbClr val="B1D2B8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Medium"/>
                  <a:ea typeface="Roboto Medium"/>
                  <a:cs typeface="Segoe UI"/>
                </a:rPr>
                <a:t>Концессионер</a:t>
              </a: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cs typeface="Arial"/>
              </a:endParaRPr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id="{2E787E72-EEF3-460C-8699-24DD15B0AC94}"/>
                </a:ext>
              </a:extLst>
            </p:cNvPr>
            <p:cNvSpPr/>
            <p:nvPr/>
          </p:nvSpPr>
          <p:spPr bwMode="auto">
            <a:xfrm>
              <a:off x="7404602" y="3074822"/>
              <a:ext cx="1177708" cy="921533"/>
            </a:xfrm>
            <a:prstGeom prst="rect">
              <a:avLst/>
            </a:prstGeom>
            <a:noFill/>
            <a:ln w="22225" cap="flat" cmpd="sng" algn="ctr">
              <a:solidFill>
                <a:schemeClr val="accent1">
                  <a:lumMod val="7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Medium"/>
                  <a:ea typeface="Roboto Medium"/>
                  <a:cs typeface="Segoe UI"/>
                </a:rPr>
                <a:t>Цифровая инфраструктура</a:t>
              </a:r>
            </a:p>
          </p:txBody>
        </p:sp>
        <p:pic>
          <p:nvPicPr>
            <p:cNvPr id="40" name="Рисунок 39">
              <a:extLst>
                <a:ext uri="{FF2B5EF4-FFF2-40B4-BE49-F238E27FC236}">
                  <a16:creationId xmlns:a16="http://schemas.microsoft.com/office/drawing/2014/main" id="{F28BFFF3-529B-47C8-9D27-C6E775A72C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/>
          </p:blipFill>
          <p:spPr bwMode="auto">
            <a:xfrm>
              <a:off x="5932197" y="4592314"/>
              <a:ext cx="604102" cy="604102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09E050C-C7C4-43AA-BF71-4ECB0D1DE52B}"/>
                </a:ext>
              </a:extLst>
            </p:cNvPr>
            <p:cNvSpPr txBox="1"/>
            <p:nvPr/>
          </p:nvSpPr>
          <p:spPr bwMode="auto">
            <a:xfrm>
              <a:off x="5689416" y="5205925"/>
              <a:ext cx="100725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Пассажиры</a:t>
              </a:r>
            </a:p>
          </p:txBody>
        </p:sp>
        <p:cxnSp>
          <p:nvCxnSpPr>
            <p:cNvPr id="42" name="Соединительная линия уступом 11">
              <a:extLst>
                <a:ext uri="{FF2B5EF4-FFF2-40B4-BE49-F238E27FC236}">
                  <a16:creationId xmlns:a16="http://schemas.microsoft.com/office/drawing/2014/main" id="{B740123E-A5FB-4630-81D9-F21C108894D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51298" y="3958210"/>
              <a:ext cx="1241155" cy="1200061"/>
            </a:xfrm>
            <a:prstGeom prst="bentConnector2">
              <a:avLst/>
            </a:prstGeom>
            <a:noFill/>
            <a:ln w="6350" cap="flat" cmpd="sng" algn="ctr">
              <a:solidFill>
                <a:srgbClr val="545454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0EFE098-2048-4216-AB50-C5E0586CD1E7}"/>
                </a:ext>
              </a:extLst>
            </p:cNvPr>
            <p:cNvSpPr txBox="1"/>
            <p:nvPr/>
          </p:nvSpPr>
          <p:spPr bwMode="auto">
            <a:xfrm>
              <a:off x="6773629" y="4789091"/>
              <a:ext cx="10338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7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Безналичная оплата проезда</a:t>
              </a:r>
            </a:p>
          </p:txBody>
        </p:sp>
        <p:pic>
          <p:nvPicPr>
            <p:cNvPr id="44" name="Рисунок 43">
              <a:extLst>
                <a:ext uri="{FF2B5EF4-FFF2-40B4-BE49-F238E27FC236}">
                  <a16:creationId xmlns:a16="http://schemas.microsoft.com/office/drawing/2014/main" id="{E0A76E20-0768-43E6-A48E-05A3D296C9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7201707" y="4436411"/>
              <a:ext cx="381303" cy="360741"/>
            </a:xfrm>
            <a:prstGeom prst="rect">
              <a:avLst/>
            </a:prstGeom>
          </p:spPr>
        </p:pic>
        <p:sp>
          <p:nvSpPr>
            <p:cNvPr id="45" name="Прямоугольник 44">
              <a:extLst>
                <a:ext uri="{FF2B5EF4-FFF2-40B4-BE49-F238E27FC236}">
                  <a16:creationId xmlns:a16="http://schemas.microsoft.com/office/drawing/2014/main" id="{2848E445-B49A-4720-86B9-4BAB3D23519F}"/>
                </a:ext>
              </a:extLst>
            </p:cNvPr>
            <p:cNvSpPr/>
            <p:nvPr/>
          </p:nvSpPr>
          <p:spPr bwMode="auto">
            <a:xfrm>
              <a:off x="9009194" y="2003019"/>
              <a:ext cx="1177708" cy="508603"/>
            </a:xfrm>
            <a:prstGeom prst="rect">
              <a:avLst/>
            </a:prstGeom>
            <a:solidFill>
              <a:srgbClr val="B1D2B8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Medium"/>
                  <a:ea typeface="Roboto Medium"/>
                  <a:cs typeface="Segoe UI"/>
                </a:rPr>
                <a:t>Гос. Органы/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kern="0" dirty="0">
                  <a:solidFill>
                    <a:srgbClr val="545454"/>
                  </a:solidFill>
                  <a:latin typeface="Roboto Medium"/>
                  <a:ea typeface="Roboto Medium"/>
                  <a:cs typeface="Segoe UI"/>
                </a:rPr>
                <a:t>Субъекты РФ/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Medium"/>
                  <a:ea typeface="Roboto Medium"/>
                  <a:cs typeface="Segoe UI"/>
                </a:rPr>
                <a:t>Муниципалитеты</a:t>
              </a: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cs typeface="Arial"/>
              </a:endParaRPr>
            </a:p>
          </p:txBody>
        </p:sp>
        <p:cxnSp>
          <p:nvCxnSpPr>
            <p:cNvPr id="46" name="Соединительная линия уступом 15">
              <a:extLst>
                <a:ext uri="{FF2B5EF4-FFF2-40B4-BE49-F238E27FC236}">
                  <a16:creationId xmlns:a16="http://schemas.microsoft.com/office/drawing/2014/main" id="{E83194FE-9D72-4991-86E6-4173151F82BD}"/>
                </a:ext>
              </a:extLst>
            </p:cNvPr>
            <p:cNvCxnSpPr>
              <a:cxnSpLocks/>
              <a:stCxn id="45" idx="2"/>
            </p:cNvCxnSpPr>
            <p:nvPr/>
          </p:nvCxnSpPr>
          <p:spPr bwMode="auto">
            <a:xfrm rot="5400000">
              <a:off x="8719793" y="2369457"/>
              <a:ext cx="736089" cy="1020420"/>
            </a:xfrm>
            <a:prstGeom prst="bentConnector2">
              <a:avLst/>
            </a:prstGeom>
            <a:noFill/>
            <a:ln w="6350" cap="flat" cmpd="sng" algn="ctr">
              <a:solidFill>
                <a:srgbClr val="54545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852DA03-111B-4AC9-8210-D5BB1D8EBABC}"/>
                </a:ext>
              </a:extLst>
            </p:cNvPr>
            <p:cNvSpPr txBox="1"/>
            <p:nvPr/>
          </p:nvSpPr>
          <p:spPr bwMode="auto">
            <a:xfrm>
              <a:off x="9567184" y="2976199"/>
              <a:ext cx="104460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7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Получение массивов данных и управление</a:t>
              </a:r>
            </a:p>
          </p:txBody>
        </p:sp>
        <p:cxnSp>
          <p:nvCxnSpPr>
            <p:cNvPr id="48" name="Прямая со стрелкой 47">
              <a:extLst>
                <a:ext uri="{FF2B5EF4-FFF2-40B4-BE49-F238E27FC236}">
                  <a16:creationId xmlns:a16="http://schemas.microsoft.com/office/drawing/2014/main" id="{85138678-00F0-454A-B22B-EC0098EA90B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61318" y="2257321"/>
              <a:ext cx="803017" cy="1313"/>
            </a:xfrm>
            <a:prstGeom prst="straightConnector1">
              <a:avLst/>
            </a:prstGeom>
            <a:noFill/>
            <a:ln w="6350" cap="flat" cmpd="sng" algn="ctr">
              <a:solidFill>
                <a:srgbClr val="545454"/>
              </a:solidFill>
              <a:prstDash val="solid"/>
              <a:miter lim="800000"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Прямоугольник 48">
              <a:extLst>
                <a:ext uri="{FF2B5EF4-FFF2-40B4-BE49-F238E27FC236}">
                  <a16:creationId xmlns:a16="http://schemas.microsoft.com/office/drawing/2014/main" id="{2FC7BFE9-C74F-4528-BE45-969DEA3D7C8B}"/>
                </a:ext>
              </a:extLst>
            </p:cNvPr>
            <p:cNvSpPr/>
            <p:nvPr/>
          </p:nvSpPr>
          <p:spPr bwMode="auto">
            <a:xfrm>
              <a:off x="8693799" y="883849"/>
              <a:ext cx="1177708" cy="508603"/>
            </a:xfrm>
            <a:prstGeom prst="rect">
              <a:avLst/>
            </a:prstGeom>
            <a:solidFill>
              <a:srgbClr val="B1D2B8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Medium"/>
                  <a:ea typeface="Roboto Medium"/>
                  <a:cs typeface="Segoe UI"/>
                </a:rPr>
                <a:t>РФ (</a:t>
              </a:r>
              <a:r>
                <a:rPr kumimoji="0" lang="ru-RU" sz="10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Medium"/>
                  <a:ea typeface="Roboto Medium"/>
                  <a:cs typeface="Segoe UI"/>
                </a:rPr>
                <a:t>концедент</a:t>
              </a:r>
              <a:r>
                <a:rPr kumimoji="0" lang="ru-RU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Medium"/>
                  <a:ea typeface="Roboto Medium"/>
                  <a:cs typeface="Segoe UI"/>
                </a:rPr>
                <a:t>)</a:t>
              </a:r>
            </a:p>
          </p:txBody>
        </p:sp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9D3358E8-475F-4D84-8208-36EBF611E652}"/>
                </a:ext>
              </a:extLst>
            </p:cNvPr>
            <p:cNvSpPr/>
            <p:nvPr/>
          </p:nvSpPr>
          <p:spPr bwMode="auto">
            <a:xfrm>
              <a:off x="5343343" y="2004333"/>
              <a:ext cx="1177708" cy="508603"/>
            </a:xfrm>
            <a:prstGeom prst="rect">
              <a:avLst/>
            </a:prstGeom>
            <a:solidFill>
              <a:srgbClr val="B1D2B8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Medium"/>
                  <a:ea typeface="Roboto Medium"/>
                  <a:cs typeface="Segoe UI"/>
                </a:rPr>
                <a:t>Банк 1</a:t>
              </a:r>
            </a:p>
          </p:txBody>
        </p:sp>
        <p:sp>
          <p:nvSpPr>
            <p:cNvPr id="51" name="Прямоугольник 50">
              <a:extLst>
                <a:ext uri="{FF2B5EF4-FFF2-40B4-BE49-F238E27FC236}">
                  <a16:creationId xmlns:a16="http://schemas.microsoft.com/office/drawing/2014/main" id="{40B286C5-51BC-44B5-8643-74602E2A98C1}"/>
                </a:ext>
              </a:extLst>
            </p:cNvPr>
            <p:cNvSpPr/>
            <p:nvPr/>
          </p:nvSpPr>
          <p:spPr bwMode="auto">
            <a:xfrm>
              <a:off x="5972464" y="928324"/>
              <a:ext cx="1177708" cy="508603"/>
            </a:xfrm>
            <a:prstGeom prst="rect">
              <a:avLst/>
            </a:prstGeom>
            <a:solidFill>
              <a:srgbClr val="B1D2B8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Medium"/>
                  <a:ea typeface="Roboto Medium"/>
                  <a:cs typeface="Segoe UI"/>
                </a:rPr>
                <a:t>Инвесторы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Medium"/>
                  <a:ea typeface="Roboto Medium"/>
                  <a:cs typeface="Segoe UI"/>
                </a:rPr>
                <a:t>/Банк 2</a:t>
              </a:r>
            </a:p>
          </p:txBody>
        </p:sp>
        <p:cxnSp>
          <p:nvCxnSpPr>
            <p:cNvPr id="52" name="Соединительная линия уступом 29">
              <a:extLst>
                <a:ext uri="{FF2B5EF4-FFF2-40B4-BE49-F238E27FC236}">
                  <a16:creationId xmlns:a16="http://schemas.microsoft.com/office/drawing/2014/main" id="{A05E39B1-1C0D-4200-926E-0E048891D196}"/>
                </a:ext>
              </a:extLst>
            </p:cNvPr>
            <p:cNvCxnSpPr>
              <a:cxnSpLocks/>
              <a:stCxn id="51" idx="2"/>
              <a:endCxn id="38" idx="0"/>
            </p:cNvCxnSpPr>
            <p:nvPr/>
          </p:nvCxnSpPr>
          <p:spPr bwMode="auto">
            <a:xfrm rot="16199999" flipH="1">
              <a:off x="6993684" y="1004560"/>
              <a:ext cx="567406" cy="1432138"/>
            </a:xfrm>
            <a:prstGeom prst="bentConnector3">
              <a:avLst>
                <a:gd name="adj1" fmla="val 50000"/>
              </a:avLst>
            </a:prstGeom>
            <a:noFill/>
            <a:ln w="6350" cap="flat" cmpd="sng" algn="ctr">
              <a:solidFill>
                <a:srgbClr val="54545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53" name="Соединительная линия уступом 37">
              <a:extLst>
                <a:ext uri="{FF2B5EF4-FFF2-40B4-BE49-F238E27FC236}">
                  <a16:creationId xmlns:a16="http://schemas.microsoft.com/office/drawing/2014/main" id="{35740120-0AB4-4D30-A550-DEA414B32313}"/>
                </a:ext>
              </a:extLst>
            </p:cNvPr>
            <p:cNvCxnSpPr>
              <a:cxnSpLocks/>
              <a:stCxn id="49" idx="2"/>
              <a:endCxn id="38" idx="0"/>
            </p:cNvCxnSpPr>
            <p:nvPr/>
          </p:nvCxnSpPr>
          <p:spPr bwMode="auto">
            <a:xfrm rot="5400000">
              <a:off x="8332115" y="1053793"/>
              <a:ext cx="611881" cy="1289198"/>
            </a:xfrm>
            <a:prstGeom prst="bentConnector3">
              <a:avLst>
                <a:gd name="adj1" fmla="val 53616"/>
              </a:avLst>
            </a:prstGeom>
            <a:noFill/>
            <a:ln w="6350" cap="flat" cmpd="sng" algn="ctr">
              <a:solidFill>
                <a:srgbClr val="54545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4D3B3E2-D415-4467-8124-E73AB6570D9F}"/>
                </a:ext>
              </a:extLst>
            </p:cNvPr>
            <p:cNvSpPr txBox="1"/>
            <p:nvPr/>
          </p:nvSpPr>
          <p:spPr bwMode="auto">
            <a:xfrm>
              <a:off x="6574523" y="1425946"/>
              <a:ext cx="11074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7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Субординированный долг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F051664F-385B-45F8-A068-4C25DB5ECE08}"/>
                </a:ext>
              </a:extLst>
            </p:cNvPr>
            <p:cNvSpPr txBox="1"/>
            <p:nvPr/>
          </p:nvSpPr>
          <p:spPr bwMode="auto">
            <a:xfrm>
              <a:off x="8304956" y="1425946"/>
              <a:ext cx="1007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7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Концессия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7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Плата </a:t>
              </a:r>
              <a:r>
                <a:rPr kumimoji="0" lang="ru-RU" sz="7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концедента</a:t>
              </a:r>
              <a:endParaRPr kumimoji="0" lang="ru-RU" sz="700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Roboto Light"/>
                <a:ea typeface="Roboto Light"/>
                <a:cs typeface="Segoe UI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5AD0740-B249-48CE-8312-8178A591B7B7}"/>
                </a:ext>
              </a:extLst>
            </p:cNvPr>
            <p:cNvSpPr txBox="1"/>
            <p:nvPr/>
          </p:nvSpPr>
          <p:spPr bwMode="auto">
            <a:xfrm>
              <a:off x="6561318" y="2309740"/>
              <a:ext cx="100725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7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Старший долг</a:t>
              </a:r>
            </a:p>
          </p:txBody>
        </p:sp>
        <p:pic>
          <p:nvPicPr>
            <p:cNvPr id="57" name="Рисунок 56">
              <a:extLst>
                <a:ext uri="{FF2B5EF4-FFF2-40B4-BE49-F238E27FC236}">
                  <a16:creationId xmlns:a16="http://schemas.microsoft.com/office/drawing/2014/main" id="{4CFCE8C9-8094-46DE-AC5C-FC5B57E432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6707" y="4571539"/>
              <a:ext cx="604800" cy="604800"/>
            </a:xfrm>
            <a:prstGeom prst="rect">
              <a:avLst/>
            </a:prstGeom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7A4FBD5-6926-49D7-9701-7310C3D956AF}"/>
                </a:ext>
              </a:extLst>
            </p:cNvPr>
            <p:cNvSpPr txBox="1"/>
            <p:nvPr/>
          </p:nvSpPr>
          <p:spPr bwMode="auto">
            <a:xfrm>
              <a:off x="9121197" y="5157192"/>
              <a:ext cx="1007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Транспортные компании</a:t>
              </a:r>
            </a:p>
          </p:txBody>
        </p:sp>
        <p:cxnSp>
          <p:nvCxnSpPr>
            <p:cNvPr id="59" name="Соединительная линия уступом 11">
              <a:extLst>
                <a:ext uri="{FF2B5EF4-FFF2-40B4-BE49-F238E27FC236}">
                  <a16:creationId xmlns:a16="http://schemas.microsoft.com/office/drawing/2014/main" id="{9B134E36-F2C8-4041-8308-B07C3DAD0DE1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8163328" y="4055544"/>
              <a:ext cx="1198982" cy="1004313"/>
            </a:xfrm>
            <a:prstGeom prst="bentConnector3">
              <a:avLst>
                <a:gd name="adj1" fmla="val 4"/>
              </a:avLst>
            </a:prstGeom>
            <a:noFill/>
            <a:ln w="6350" cap="flat" cmpd="sng" algn="ctr">
              <a:solidFill>
                <a:srgbClr val="545454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AE94F1B1-3F06-4711-B96E-F584BEC8127C}"/>
                </a:ext>
              </a:extLst>
            </p:cNvPr>
            <p:cNvSpPr txBox="1"/>
            <p:nvPr/>
          </p:nvSpPr>
          <p:spPr bwMode="auto">
            <a:xfrm>
              <a:off x="8331240" y="4797152"/>
              <a:ext cx="10157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7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Диспетчеризация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7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/мониторинг</a:t>
              </a:r>
            </a:p>
          </p:txBody>
        </p:sp>
        <p:pic>
          <p:nvPicPr>
            <p:cNvPr id="61" name="Рисунок 60">
              <a:extLst>
                <a:ext uri="{FF2B5EF4-FFF2-40B4-BE49-F238E27FC236}">
                  <a16:creationId xmlns:a16="http://schemas.microsoft.com/office/drawing/2014/main" id="{9CC24362-4B36-4D2B-ACC7-F08C749EDC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3343" y="3212976"/>
              <a:ext cx="604800" cy="604800"/>
            </a:xfrm>
            <a:prstGeom prst="rect">
              <a:avLst/>
            </a:prstGeom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2A4329E-4708-423D-B4E8-C79B1A327093}"/>
                </a:ext>
              </a:extLst>
            </p:cNvPr>
            <p:cNvSpPr txBox="1"/>
            <p:nvPr/>
          </p:nvSpPr>
          <p:spPr bwMode="auto">
            <a:xfrm>
              <a:off x="5160757" y="3933056"/>
              <a:ext cx="1007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Платежные системы</a:t>
              </a:r>
            </a:p>
          </p:txBody>
        </p:sp>
        <p:cxnSp>
          <p:nvCxnSpPr>
            <p:cNvPr id="63" name="Прямая со стрелкой 62">
              <a:extLst>
                <a:ext uri="{FF2B5EF4-FFF2-40B4-BE49-F238E27FC236}">
                  <a16:creationId xmlns:a16="http://schemas.microsoft.com/office/drawing/2014/main" id="{243F60C5-8C63-4B36-A866-579AB6271C78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3581575"/>
              <a:ext cx="1268335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545454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33E0B0E-8B31-4A44-BE01-226FBBDF790E}"/>
                </a:ext>
              </a:extLst>
            </p:cNvPr>
            <p:cNvSpPr txBox="1"/>
            <p:nvPr/>
          </p:nvSpPr>
          <p:spPr bwMode="auto">
            <a:xfrm>
              <a:off x="6284535" y="3262752"/>
              <a:ext cx="10338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7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Платежные транзакции</a:t>
              </a:r>
            </a:p>
          </p:txBody>
        </p:sp>
        <p:cxnSp>
          <p:nvCxnSpPr>
            <p:cNvPr id="65" name="Прямая со стрелкой 64">
              <a:extLst>
                <a:ext uri="{FF2B5EF4-FFF2-40B4-BE49-F238E27FC236}">
                  <a16:creationId xmlns:a16="http://schemas.microsoft.com/office/drawing/2014/main" id="{A01F5E4B-6436-4EC1-87DB-CF2D4EA23D71}"/>
                </a:ext>
              </a:extLst>
            </p:cNvPr>
            <p:cNvCxnSpPr>
              <a:cxnSpLocks/>
              <a:stCxn id="38" idx="2"/>
              <a:endCxn id="39" idx="0"/>
            </p:cNvCxnSpPr>
            <p:nvPr/>
          </p:nvCxnSpPr>
          <p:spPr bwMode="auto">
            <a:xfrm>
              <a:off x="7993456" y="2512936"/>
              <a:ext cx="0" cy="561886"/>
            </a:xfrm>
            <a:prstGeom prst="straightConnector1">
              <a:avLst/>
            </a:prstGeom>
            <a:noFill/>
            <a:ln w="6350" cap="flat" cmpd="sng" algn="ctr">
              <a:solidFill>
                <a:srgbClr val="545454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8E7D3879-3711-4808-919B-CAEBCF9C6AA1}"/>
                </a:ext>
              </a:extLst>
            </p:cNvPr>
            <p:cNvSpPr txBox="1"/>
            <p:nvPr/>
          </p:nvSpPr>
          <p:spPr bwMode="auto">
            <a:xfrm>
              <a:off x="6985100" y="2638939"/>
              <a:ext cx="10338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700" b="0" i="0" u="none" strike="noStrike" kern="0" cap="none" spc="0" normalizeH="0" baseline="0" noProof="0" dirty="0">
                  <a:ln>
                    <a:noFill/>
                  </a:ln>
                  <a:solidFill>
                    <a:srgbClr val="545454"/>
                  </a:solidFill>
                  <a:effectLst/>
                  <a:uLnTx/>
                  <a:uFillTx/>
                  <a:latin typeface="Roboto Light"/>
                  <a:ea typeface="Roboto Light"/>
                  <a:cs typeface="Segoe UI"/>
                </a:rPr>
                <a:t>Создание и эксплуатация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9C992E2-2737-41DE-8CEB-E99531540516}"/>
              </a:ext>
            </a:extLst>
          </p:cNvPr>
          <p:cNvSpPr txBox="1"/>
          <p:nvPr/>
        </p:nvSpPr>
        <p:spPr>
          <a:xfrm>
            <a:off x="7169952" y="2294688"/>
            <a:ext cx="48170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Финансирование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dirty="0"/>
              <a:t>Старший долг – от 80% до 95%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dirty="0"/>
              <a:t>Субординированный долг – от 5% до 20%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dirty="0"/>
              <a:t>Собственные средства акционера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ru-RU" dirty="0"/>
              <a:t> 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Окупаемость инвестиций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dirty="0"/>
              <a:t>Оплата пользователями функционала платформы – субъекты РФ, муниципалитеты, транспортные организации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dirty="0"/>
              <a:t>Плата </a:t>
            </a:r>
            <a:r>
              <a:rPr lang="ru-RU" dirty="0" err="1"/>
              <a:t>концедента</a:t>
            </a:r>
            <a:r>
              <a:rPr lang="ru-RU" dirty="0"/>
              <a:t> из бюджета РФ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dirty="0"/>
              <a:t>Компенсация выпадающих доходов концессионера из бюджета РФ</a:t>
            </a:r>
          </a:p>
          <a:p>
            <a:endParaRPr lang="ru-RU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47A6B68-4F72-42A8-BF72-53E397C92342}"/>
              </a:ext>
            </a:extLst>
          </p:cNvPr>
          <p:cNvSpPr txBox="1"/>
          <p:nvPr/>
        </p:nvSpPr>
        <p:spPr>
          <a:xfrm>
            <a:off x="11180128" y="6248400"/>
            <a:ext cx="6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AFC8F3-CF74-41A3-A7BC-D6FCAA432285}"/>
              </a:ext>
            </a:extLst>
          </p:cNvPr>
          <p:cNvSpPr txBox="1"/>
          <p:nvPr/>
        </p:nvSpPr>
        <p:spPr>
          <a:xfrm>
            <a:off x="7173969" y="1099746"/>
            <a:ext cx="428871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Инвестиции </a:t>
            </a:r>
            <a:r>
              <a:rPr lang="ru-RU" sz="1400" dirty="0"/>
              <a:t>(оценка)</a:t>
            </a:r>
            <a:r>
              <a:rPr lang="ru-RU" dirty="0"/>
              <a:t> –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6,72</a:t>
            </a:r>
            <a:r>
              <a:rPr lang="ru-RU" dirty="0"/>
              <a:t> млрд руб. </a:t>
            </a:r>
          </a:p>
          <a:p>
            <a:r>
              <a:rPr lang="ru-RU" sz="1400" dirty="0"/>
              <a:t>Распределяются по графику с учетом подключения / создания региональных подсистем</a:t>
            </a:r>
          </a:p>
        </p:txBody>
      </p:sp>
    </p:spTree>
    <p:extLst>
      <p:ext uri="{BB962C8B-B14F-4D97-AF65-F5344CB8AC3E}">
        <p14:creationId xmlns:p14="http://schemas.microsoft.com/office/powerpoint/2010/main" val="1890043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9" name="Rectangle 158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3" name="Right Triangle 162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5" name="Flowchart: Document 164">
            <a:extLst>
              <a:ext uri="{FF2B5EF4-FFF2-40B4-BE49-F238E27FC236}">
                <a16:creationId xmlns:a16="http://schemas.microsoft.com/office/drawing/2014/main" id="{41FB6F01-9581-4ED4-833E-048E9F3C8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896105" y="1562107"/>
            <a:ext cx="6858000" cy="3733791"/>
          </a:xfrm>
          <a:prstGeom prst="flowChartDocumen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4938B4F-4EB6-498F-9D53-39827B5A9E54}"/>
              </a:ext>
            </a:extLst>
          </p:cNvPr>
          <p:cNvSpPr txBox="1"/>
          <p:nvPr/>
        </p:nvSpPr>
        <p:spPr>
          <a:xfrm>
            <a:off x="534256" y="523982"/>
            <a:ext cx="10645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Ключевые стадии и сроки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EF53014-4199-472D-9436-5277EF05A8AE}"/>
              </a:ext>
            </a:extLst>
          </p:cNvPr>
          <p:cNvSpPr txBox="1"/>
          <p:nvPr/>
        </p:nvSpPr>
        <p:spPr>
          <a:xfrm>
            <a:off x="11180128" y="6248400"/>
            <a:ext cx="6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8BE99D92-B288-4DC0-A2ED-E6B0A14D80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3255655"/>
              </p:ext>
            </p:extLst>
          </p:nvPr>
        </p:nvGraphicFramePr>
        <p:xfrm>
          <a:off x="806911" y="1267356"/>
          <a:ext cx="10795805" cy="2743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Левая круглая скобка 19">
            <a:extLst>
              <a:ext uri="{FF2B5EF4-FFF2-40B4-BE49-F238E27FC236}">
                <a16:creationId xmlns:a16="http://schemas.microsoft.com/office/drawing/2014/main" id="{CF2ACDA6-B76F-471C-ABDD-2AE5F1B82352}"/>
              </a:ext>
            </a:extLst>
          </p:cNvPr>
          <p:cNvSpPr/>
          <p:nvPr/>
        </p:nvSpPr>
        <p:spPr>
          <a:xfrm rot="16200000">
            <a:off x="4297526" y="2180653"/>
            <a:ext cx="770953" cy="7165357"/>
          </a:xfrm>
          <a:prstGeom prst="leftBracket">
            <a:avLst>
              <a:gd name="adj" fmla="val 42632"/>
            </a:avLst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8B17F5-EEE8-4F68-9709-550C04EBEB92}"/>
              </a:ext>
            </a:extLst>
          </p:cNvPr>
          <p:cNvSpPr txBox="1"/>
          <p:nvPr/>
        </p:nvSpPr>
        <p:spPr>
          <a:xfrm>
            <a:off x="3973289" y="5744616"/>
            <a:ext cx="217365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14 - 17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мес</a:t>
            </a:r>
            <a:endParaRPr lang="ru-RU" sz="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094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9" name="Rectangle 158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3" name="Right Triangle 162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65" name="Flowchart: Document 164">
            <a:extLst>
              <a:ext uri="{FF2B5EF4-FFF2-40B4-BE49-F238E27FC236}">
                <a16:creationId xmlns:a16="http://schemas.microsoft.com/office/drawing/2014/main" id="{41FB6F01-9581-4ED4-833E-048E9F3C8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896105" y="1562107"/>
            <a:ext cx="6858000" cy="3733791"/>
          </a:xfrm>
          <a:prstGeom prst="flowChartDocumen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4938B4F-4EB6-498F-9D53-39827B5A9E54}"/>
              </a:ext>
            </a:extLst>
          </p:cNvPr>
          <p:cNvSpPr txBox="1"/>
          <p:nvPr/>
        </p:nvSpPr>
        <p:spPr>
          <a:xfrm>
            <a:off x="534256" y="523982"/>
            <a:ext cx="10645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Инициаторы проекта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EF53014-4199-472D-9436-5277EF05A8AE}"/>
              </a:ext>
            </a:extLst>
          </p:cNvPr>
          <p:cNvSpPr txBox="1"/>
          <p:nvPr/>
        </p:nvSpPr>
        <p:spPr>
          <a:xfrm>
            <a:off x="11180128" y="6248400"/>
            <a:ext cx="6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7</a:t>
            </a: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1FF3AD83-240E-47F5-B1BB-40F385D7C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20" y="1937043"/>
            <a:ext cx="2880000" cy="1150156"/>
          </a:xfrm>
          <a:prstGeom prst="rect">
            <a:avLst/>
          </a:prstGeom>
          <a:noFill/>
        </p:spPr>
      </p:pic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A0452D63-94C2-4A5F-9099-DF1227CFD9E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081" y="1723979"/>
            <a:ext cx="2592000" cy="146420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512D3E-2C18-4F8D-9CB8-EEC917D38A92}"/>
              </a:ext>
            </a:extLst>
          </p:cNvPr>
          <p:cNvSpPr txBox="1"/>
          <p:nvPr/>
        </p:nvSpPr>
        <p:spPr>
          <a:xfrm>
            <a:off x="288794" y="3653722"/>
            <a:ext cx="4480683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Семкин Александр Николаевич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+7 495 766 51 65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+7 910 748 02 40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info@digitalagetransport.ru</a:t>
            </a:r>
            <a:endParaRPr lang="ru-RU" dirty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Москва, ш. Волоколамское, д.2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C2D0487-520B-49B4-ADD6-F452836DA9BB}"/>
              </a:ext>
            </a:extLst>
          </p:cNvPr>
          <p:cNvSpPr txBox="1"/>
          <p:nvPr/>
        </p:nvSpPr>
        <p:spPr>
          <a:xfrm>
            <a:off x="7659135" y="3629983"/>
            <a:ext cx="465298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Штирбу</a:t>
            </a:r>
            <a:r>
              <a:rPr lang="ru-RU" dirty="0"/>
              <a:t> Денис Юрьевич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+7 495 </a:t>
            </a:r>
            <a:r>
              <a:rPr lang="ru-RU" dirty="0"/>
              <a:t>970 78 42</a:t>
            </a:r>
            <a:endParaRPr lang="en-US" dirty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+7 977 661 20 70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shtirbu@iminvest.group</a:t>
            </a:r>
            <a:endParaRPr lang="ru-RU" dirty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Москва, ул. Сущевский Вал, д</a:t>
            </a:r>
            <a:r>
              <a:rPr lang="en-US" dirty="0"/>
              <a:t>.</a:t>
            </a:r>
            <a:r>
              <a:rPr lang="ru-RU" dirty="0"/>
              <a:t>5с3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56CF8ED-19AF-6CDB-D5CA-C692C1A2B9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98025" y="1548272"/>
            <a:ext cx="1993144" cy="18507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2860734-3249-8230-0F9A-4EDF4D3980E1}"/>
              </a:ext>
            </a:extLst>
          </p:cNvPr>
          <p:cNvSpPr txBox="1"/>
          <p:nvPr/>
        </p:nvSpPr>
        <p:spPr>
          <a:xfrm>
            <a:off x="3974417" y="3644820"/>
            <a:ext cx="4480683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Пчеленок Денис Иванович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+7 495 </a:t>
            </a:r>
            <a:r>
              <a:rPr lang="en-US" dirty="0"/>
              <a:t>766 03 95</a:t>
            </a:r>
            <a:endParaRPr lang="ru-RU" dirty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+7 985 126 76 96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D.Pchelenok@transnetsoft.ru</a:t>
            </a:r>
            <a:endParaRPr lang="ru-RU" dirty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Москва, Порядковый пер., д.21 </a:t>
            </a:r>
          </a:p>
        </p:txBody>
      </p:sp>
    </p:spTree>
    <p:extLst>
      <p:ext uri="{BB962C8B-B14F-4D97-AF65-F5344CB8AC3E}">
        <p14:creationId xmlns:p14="http://schemas.microsoft.com/office/powerpoint/2010/main" val="1052553168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AnalogousFromLightSeedRightStep">
      <a:dk1>
        <a:srgbClr val="000000"/>
      </a:dk1>
      <a:lt1>
        <a:srgbClr val="FFFFFF"/>
      </a:lt1>
      <a:dk2>
        <a:srgbClr val="323820"/>
      </a:dk2>
      <a:lt2>
        <a:srgbClr val="E2E6E8"/>
      </a:lt2>
      <a:accent1>
        <a:srgbClr val="BE9A86"/>
      </a:accent1>
      <a:accent2>
        <a:srgbClr val="ADA176"/>
      </a:accent2>
      <a:accent3>
        <a:srgbClr val="A0A77F"/>
      </a:accent3>
      <a:accent4>
        <a:srgbClr val="8AAB75"/>
      </a:accent4>
      <a:accent5>
        <a:srgbClr val="81AD82"/>
      </a:accent5>
      <a:accent6>
        <a:srgbClr val="77AE8F"/>
      </a:accent6>
      <a:hlink>
        <a:srgbClr val="5B879F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666</Words>
  <Application>Microsoft Office PowerPoint</Application>
  <PresentationFormat>Широкоэкранный</PresentationFormat>
  <Paragraphs>163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Avenir Next LT Pro</vt:lpstr>
      <vt:lpstr>Calibri</vt:lpstr>
      <vt:lpstr>Posterama</vt:lpstr>
      <vt:lpstr>Roboto</vt:lpstr>
      <vt:lpstr>Roboto Light</vt:lpstr>
      <vt:lpstr>Roboto Medium</vt:lpstr>
      <vt:lpstr>Wingdings</vt:lpstr>
      <vt:lpstr>SineVTI</vt:lpstr>
      <vt:lpstr>Национальная цифровая платформа общественного автотранспорта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Национальная цифровая платформа общественного автотранспорта</dc:title>
  <dc:creator>1</dc:creator>
  <cp:lastModifiedBy>1</cp:lastModifiedBy>
  <cp:revision>23</cp:revision>
  <dcterms:created xsi:type="dcterms:W3CDTF">2024-02-08T09:59:08Z</dcterms:created>
  <dcterms:modified xsi:type="dcterms:W3CDTF">2024-06-19T07:44:34Z</dcterms:modified>
</cp:coreProperties>
</file>