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385" r:id="rId3"/>
    <p:sldId id="418" r:id="rId4"/>
    <p:sldId id="417" r:id="rId5"/>
    <p:sldId id="423" r:id="rId6"/>
    <p:sldId id="422" r:id="rId7"/>
    <p:sldId id="268" r:id="rId8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53A"/>
    <a:srgbClr val="FF2929"/>
    <a:srgbClr val="4F8837"/>
    <a:srgbClr val="4C782F"/>
    <a:srgbClr val="E8C3CD"/>
    <a:srgbClr val="508938"/>
    <a:srgbClr val="029FE0"/>
    <a:srgbClr val="313131"/>
    <a:srgbClr val="48343D"/>
    <a:srgbClr val="D9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6" autoAdjust="0"/>
    <p:restoredTop sz="95118" autoAdjust="0"/>
  </p:normalViewPr>
  <p:slideViewPr>
    <p:cSldViewPr snapToGrid="0" snapToObjects="1">
      <p:cViewPr varScale="1">
        <p:scale>
          <a:sx n="111" d="100"/>
          <a:sy n="111" d="100"/>
        </p:scale>
        <p:origin x="82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2.0101647135096337E-2"/>
          <c:w val="0.93888888888888888"/>
          <c:h val="0.90243875765529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C2-4FD7-9BF8-583881DB9DF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C2-4FD7-9BF8-583881DB9DF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C2-4FD7-9BF8-583881DB9DF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C2-4FD7-9BF8-583881DB9D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4F8837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C2-4FD7-9BF8-583881DB9D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4F8837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C2-4FD7-9BF8-583881DB9D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4F8837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C2-4FD7-9BF8-583881DB9DF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4F8837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F-68C2-4FD7-9BF8-583881DB9DF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4F8837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1-68C2-4FD7-9BF8-583881DB9DF2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4F88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C2-4FD7-9BF8-583881DB9DF2}"/>
                </c:ext>
              </c:extLst>
            </c:dLbl>
            <c:dLbl>
              <c:idx val="4"/>
              <c:layout>
                <c:manualLayout>
                  <c:x val="0"/>
                  <c:y val="-6.390873552947776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4F88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8C2-4FD7-9BF8-583881DB9DF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4F88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8C2-4FD7-9BF8-583881DB9DF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4F88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8C2-4FD7-9BF8-583881DB9DF2}"/>
                </c:ext>
              </c:extLst>
            </c:dLbl>
            <c:dLbl>
              <c:idx val="7"/>
              <c:layout>
                <c:manualLayout>
                  <c:x val="5.5555555555554534E-3"/>
                  <c:y val="1.4702945509378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4F88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8C2-4FD7-9BF8-583881DB9DF2}"/>
                </c:ext>
              </c:extLst>
            </c:dLbl>
            <c:dLbl>
              <c:idx val="8"/>
              <c:layout>
                <c:manualLayout>
                  <c:x val="-1.0185067526415994E-16"/>
                  <c:y val="1.4702945509378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4F88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8C2-4FD7-9BF8-583881DB9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F</c:v>
                </c:pt>
                <c:pt idx="5">
                  <c:v>2024 F</c:v>
                </c:pt>
                <c:pt idx="6">
                  <c:v>2025 F</c:v>
                </c:pt>
                <c:pt idx="7">
                  <c:v>2026 F</c:v>
                </c:pt>
                <c:pt idx="8">
                  <c:v>2027 F</c:v>
                </c:pt>
              </c:strCache>
            </c: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269</c:v>
                </c:pt>
                <c:pt idx="1">
                  <c:v>211</c:v>
                </c:pt>
                <c:pt idx="2">
                  <c:v>398</c:v>
                </c:pt>
                <c:pt idx="3">
                  <c:v>420</c:v>
                </c:pt>
                <c:pt idx="4">
                  <c:v>518</c:v>
                </c:pt>
                <c:pt idx="5">
                  <c:v>626</c:v>
                </c:pt>
                <c:pt idx="6">
                  <c:v>742</c:v>
                </c:pt>
                <c:pt idx="7">
                  <c:v>991</c:v>
                </c:pt>
                <c:pt idx="8" formatCode="#,##0">
                  <c:v>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8C2-4FD7-9BF8-583881DB9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386018943"/>
        <c:axId val="386007711"/>
      </c:barChart>
      <c:catAx>
        <c:axId val="38601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007711"/>
        <c:crosses val="autoZero"/>
        <c:auto val="1"/>
        <c:lblAlgn val="ctr"/>
        <c:lblOffset val="100"/>
        <c:noMultiLvlLbl val="0"/>
      </c:catAx>
      <c:valAx>
        <c:axId val="386007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6018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22B94FF7-FD74-4D10-BA24-0AD22182E79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9011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8988CADC-5520-4D4F-8A2E-4093F805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CADC-5520-4D4F-8A2E-4093F805DB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3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EC9FA-F6E1-084F-AC02-44E11ABF7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6F88D-57D6-834F-A60C-67BD6BDF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C4E40-E79E-4A4F-9631-2C0B1695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FE6C3-3D19-D34E-A5F4-DE26BAD7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69338-7A21-1D4A-AB56-765BDD2A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9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813D-8CC2-CB45-87C6-1800B678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42507E-E22E-9F4F-891F-B08725927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3EE8B-D53E-AD4A-803C-768E9AA6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F1F8A-73E3-A445-8908-36DD8038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170CB-799F-7145-9E8C-C4EC73EF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3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290811-991B-CB40-B897-BD5864C5B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311B2A-2169-654B-BD0B-E67B7E031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5515C-46B4-5C45-BF7D-309A36D9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0D04E-CA5B-2B4D-9FF4-C0C7D6C4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B306B-6891-2B4A-8074-6C672CFA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1E54A-B2E3-A843-A0F9-A91C4596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A5526-B346-EE45-AE12-C2C8671C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935B2-CF3F-F342-85F2-17618291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8597A-E88F-8F44-BB73-DCF710ED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8A65E-4545-E542-927D-3C5E9EDE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458E2-17B5-4D46-BC7A-4FC87611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1A34E-C248-B649-B59A-C52A1A99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8811B-1939-7943-B846-618EB01E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CD7CB-D734-5D4A-A112-251920B5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416CE-8D70-DF42-89A2-7D24824D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2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A53F8-940E-094D-B029-091A6DE9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EB070-0792-9343-AE9F-9B2800071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17459-552C-284E-8481-8837D9603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1C7BE9-6F26-AD4B-851E-61E5E05C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58399A-CB5C-C14A-9818-8B87FE4B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3AF05-8E7F-8842-ADA7-11DABBD2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55095-BF6B-E444-B034-2ACA2A0E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DC11EB-C5F2-7644-9D97-D77975CF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01B64B-D2A3-F04D-A714-C2AD9031B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B2976-4698-5D4E-9FC0-8E3D49B16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48B002-6BB3-7F47-88C1-62964A91E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66A6ED-315F-7643-A1C6-A0D8E9A9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B1B403-42F7-DD45-A756-51AF6A09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45F3CC-353E-644F-84EC-7F252B5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3BA7F-9DA6-3843-9C59-E8F11030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7BBCC-3450-E940-8553-8EB7D391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96A970-C8D1-AC42-9491-B0FBC1F2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B53F8D-5EC2-2C44-B425-C82D3AEF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1968BC-0EC3-804E-B007-1A7B8D36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71083F-D102-C14C-A46E-5EDEBDEC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144B97-159A-004F-A4D2-01EE5947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DF7C6-76B5-9945-A689-43153659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F0D30-061B-8344-A827-43520A65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F0C258-4962-5849-A485-4C7F256DB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4BC4E-464E-9641-A965-35D6B738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FB198D-E212-794C-9E1C-B6AD63AE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F9D90-7A0F-6847-A247-07A8A021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554A-9FE4-0648-BAE2-D5E556A4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7464C2-6F75-2841-B198-BC6AAF7BD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6C33C7-19D6-2B4F-B2DC-28887D03F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9BFF7D-F0E9-7845-82B9-2FCEEB25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1236F-7646-304F-8448-3CFCB7B3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14A432-8876-7349-BCB7-80A4CEF6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5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459BC-F3C5-EF44-9239-AA4FB2D1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A3E925-EE40-FA43-B206-19FE0C14D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EF57A-487F-6943-B2CB-AF5CB3B5A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9672-A008-9B4D-AA43-BB44BF0BED2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651C6-A6D0-5343-9E5C-B87D18A94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7E3C8-A45A-F541-B391-FDDF0E5A4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91B8-C455-9E43-BE74-B7F90412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7B06EE-6B3B-1842-87DB-6779D45000A1}"/>
              </a:ext>
            </a:extLst>
          </p:cNvPr>
          <p:cNvSpPr txBox="1"/>
          <p:nvPr/>
        </p:nvSpPr>
        <p:spPr>
          <a:xfrm>
            <a:off x="620193" y="859914"/>
            <a:ext cx="9211963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50"/>
              </a:lnSpc>
            </a:pPr>
            <a:r>
              <a:rPr lang="ru-RU" sz="32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международного аэропорта Новокузнецк им. </a:t>
            </a:r>
            <a:r>
              <a:rPr lang="ru-RU" sz="32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Б.В. </a:t>
            </a:r>
            <a:r>
              <a:rPr lang="ru-RU" sz="32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Волынова</a:t>
            </a:r>
            <a:endParaRPr lang="ru-RU" sz="32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FCD8B-57C5-F94B-8CAA-30483D1AEED4}"/>
              </a:ext>
            </a:extLst>
          </p:cNvPr>
          <p:cNvSpPr txBox="1"/>
          <p:nvPr/>
        </p:nvSpPr>
        <p:spPr>
          <a:xfrm>
            <a:off x="620193" y="2076206"/>
            <a:ext cx="1733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-10" dirty="0">
                <a:solidFill>
                  <a:schemeClr val="bg1"/>
                </a:solidFill>
              </a:rPr>
              <a:t>НОВОКУЗНЕЦК, 2023</a:t>
            </a:r>
          </a:p>
        </p:txBody>
      </p:sp>
    </p:spTree>
    <p:extLst>
      <p:ext uri="{BB962C8B-B14F-4D97-AF65-F5344CB8AC3E}">
        <p14:creationId xmlns:p14="http://schemas.microsoft.com/office/powerpoint/2010/main" val="355774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091734" y="465686"/>
            <a:ext cx="7441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1453A"/>
                </a:solidFill>
              </a:rPr>
              <a:t>ПЕРСПЕКТИВЫ РОСТА РАХ А/П НОВОКУЗНЕЦК</a:t>
            </a:r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147856" y="63442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1734" y="965191"/>
            <a:ext cx="10799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Аэропорт Новокузнецк демонстрирует динамичный рост перевозок в последние годы, а курорт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Шерегеш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становится важным центром внутреннего туризма. Аэропорт Новокузнецк стимулирует сохранение достигнутых темпов роста и работает над дальнейшим расширением маршрутной сети, что позволит к 2027 году выйти на пассажиропоток в </a:t>
            </a:r>
            <a:r>
              <a:rPr lang="ru-RU" sz="1600" b="1" dirty="0">
                <a:solidFill>
                  <a:srgbClr val="01453A"/>
                </a:solidFill>
              </a:rPr>
              <a:t>1 млн. человек.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B205892E-AAAB-4D3A-9122-C12312D88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484549"/>
              </p:ext>
            </p:extLst>
          </p:nvPr>
        </p:nvGraphicFramePr>
        <p:xfrm>
          <a:off x="1091734" y="2665788"/>
          <a:ext cx="5378247" cy="36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9013228-3068-404B-8F11-956C83742862}"/>
              </a:ext>
            </a:extLst>
          </p:cNvPr>
          <p:cNvSpPr txBox="1"/>
          <p:nvPr/>
        </p:nvSpPr>
        <p:spPr>
          <a:xfrm>
            <a:off x="969195" y="2169345"/>
            <a:ext cx="562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5">
                    <a:lumMod val="50000"/>
                  </a:schemeClr>
                </a:solidFill>
                <a:latin typeface="Arial Nova Cond Light" panose="020B0306020202020204" pitchFamily="34" charset="0"/>
              </a:defRPr>
            </a:lvl1pPr>
          </a:lstStyle>
          <a:p>
            <a:pPr algn="ctr"/>
            <a:r>
              <a:rPr lang="ru-RU" sz="1400" dirty="0">
                <a:solidFill>
                  <a:srgbClr val="014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роста пассажиропотока а/п Новокузнецк, </a:t>
            </a:r>
          </a:p>
          <a:p>
            <a:pPr algn="ctr"/>
            <a:r>
              <a:rPr lang="ru-RU" sz="1400" dirty="0">
                <a:solidFill>
                  <a:srgbClr val="014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пасс.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680CC1-A91F-4440-8674-2CE2AD592FE7}"/>
              </a:ext>
            </a:extLst>
          </p:cNvPr>
          <p:cNvSpPr txBox="1"/>
          <p:nvPr/>
        </p:nvSpPr>
        <p:spPr>
          <a:xfrm>
            <a:off x="1210267" y="3013501"/>
            <a:ext cx="338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темп роста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-2027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64C001-DDEE-438C-9914-99E2EC974BDD}"/>
              </a:ext>
            </a:extLst>
          </p:cNvPr>
          <p:cNvSpPr txBox="1"/>
          <p:nvPr/>
        </p:nvSpPr>
        <p:spPr>
          <a:xfrm>
            <a:off x="2298102" y="3834658"/>
            <a:ext cx="12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F8837"/>
                </a:solidFill>
              </a:rPr>
              <a:t>19,9</a:t>
            </a:r>
            <a:r>
              <a:rPr lang="ru-RU" sz="2400" b="1" dirty="0">
                <a:solidFill>
                  <a:srgbClr val="4F8837"/>
                </a:solidFill>
              </a:rPr>
              <a:t>%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B31BA1B-7040-4F66-B7AF-AB7D46A43106}"/>
              </a:ext>
            </a:extLst>
          </p:cNvPr>
          <p:cNvCxnSpPr>
            <a:cxnSpLocks/>
          </p:cNvCxnSpPr>
          <p:nvPr/>
        </p:nvCxnSpPr>
        <p:spPr>
          <a:xfrm flipV="1">
            <a:off x="3665104" y="2820800"/>
            <a:ext cx="2171557" cy="13725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21A7939-C8BB-477D-A2F7-8A2F356B7F83}"/>
              </a:ext>
            </a:extLst>
          </p:cNvPr>
          <p:cNvCxnSpPr>
            <a:cxnSpLocks/>
          </p:cNvCxnSpPr>
          <p:nvPr/>
        </p:nvCxnSpPr>
        <p:spPr>
          <a:xfrm flipV="1">
            <a:off x="2688260" y="6251812"/>
            <a:ext cx="0" cy="37302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5E47D03-2F4C-4B36-A513-0B4656723CD6}"/>
              </a:ext>
            </a:extLst>
          </p:cNvPr>
          <p:cNvCxnSpPr>
            <a:cxnSpLocks/>
          </p:cNvCxnSpPr>
          <p:nvPr/>
        </p:nvCxnSpPr>
        <p:spPr>
          <a:xfrm>
            <a:off x="2688260" y="6624831"/>
            <a:ext cx="3211873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81BE5D-81A7-4F21-8839-30B1B6F6B427}"/>
              </a:ext>
            </a:extLst>
          </p:cNvPr>
          <p:cNvSpPr txBox="1"/>
          <p:nvPr/>
        </p:nvSpPr>
        <p:spPr>
          <a:xfrm>
            <a:off x="7429651" y="3610682"/>
            <a:ext cx="452165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Nova Cond" panose="020B0506020202020204" pitchFamily="34" charset="0"/>
              </a:rPr>
              <a:t>340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F17D978-9E6D-40F3-94D9-9573B0517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349" y="5140129"/>
            <a:ext cx="244475" cy="1697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EB9A77B-F04F-4F9F-83F6-656EEA38F23A}"/>
              </a:ext>
            </a:extLst>
          </p:cNvPr>
          <p:cNvSpPr txBox="1"/>
          <p:nvPr/>
        </p:nvSpPr>
        <p:spPr>
          <a:xfrm>
            <a:off x="6889457" y="6007262"/>
            <a:ext cx="1659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420 тыс. пасс.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BE1DF-6CD3-434A-B689-8A8B35799910}"/>
              </a:ext>
            </a:extLst>
          </p:cNvPr>
          <p:cNvSpPr txBox="1"/>
          <p:nvPr/>
        </p:nvSpPr>
        <p:spPr>
          <a:xfrm>
            <a:off x="9504364" y="6007262"/>
            <a:ext cx="1822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1 046 тыс. пасс.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6423F5-A8EA-45BF-957D-8FCAD44D1D5C}"/>
              </a:ext>
            </a:extLst>
          </p:cNvPr>
          <p:cNvSpPr txBox="1"/>
          <p:nvPr/>
        </p:nvSpPr>
        <p:spPr>
          <a:xfrm>
            <a:off x="6819755" y="2717196"/>
            <a:ext cx="16596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2022 год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3A8DB5-C4DB-4E38-B752-7C05551B4492}"/>
              </a:ext>
            </a:extLst>
          </p:cNvPr>
          <p:cNvSpPr txBox="1"/>
          <p:nvPr/>
        </p:nvSpPr>
        <p:spPr>
          <a:xfrm>
            <a:off x="9661344" y="2685130"/>
            <a:ext cx="16596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2027 год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62DB8A3-6122-482C-81FB-387CA0107B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0726" y="2515446"/>
            <a:ext cx="5005250" cy="40846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D076493-9EF1-48BE-AF1C-1DDE31902441}"/>
              </a:ext>
            </a:extLst>
          </p:cNvPr>
          <p:cNvSpPr txBox="1"/>
          <p:nvPr/>
        </p:nvSpPr>
        <p:spPr>
          <a:xfrm>
            <a:off x="6459630" y="2181847"/>
            <a:ext cx="487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14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 Факторы роста пассажиропотока а/п Новокузнецк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8191" y="6298528"/>
            <a:ext cx="320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Приход новой команды а/п Новокузнецк </a:t>
            </a:r>
          </a:p>
        </p:txBody>
      </p:sp>
    </p:spTree>
    <p:extLst>
      <p:ext uri="{BB962C8B-B14F-4D97-AF65-F5344CB8AC3E}">
        <p14:creationId xmlns:p14="http://schemas.microsoft.com/office/powerpoint/2010/main" val="209400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091734" y="465686"/>
            <a:ext cx="637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1453A"/>
                </a:solidFill>
              </a:rPr>
              <a:t>МАРШРУТНАЯ СЕТЬ А/П НОВОКУЗНЕЦК</a:t>
            </a:r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147856" y="63442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ru-RU" dirty="0"/>
          </a:p>
        </p:txBody>
      </p:sp>
      <p:graphicFrame>
        <p:nvGraphicFramePr>
          <p:cNvPr id="34" name="Таблица 5">
            <a:extLst>
              <a:ext uri="{FF2B5EF4-FFF2-40B4-BE49-F238E27FC236}">
                <a16:creationId xmlns:a16="http://schemas.microsoft.com/office/drawing/2014/main" id="{C4905C90-FC84-6B11-D8E5-AD694E2EA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03238"/>
              </p:ext>
            </p:extLst>
          </p:nvPr>
        </p:nvGraphicFramePr>
        <p:xfrm>
          <a:off x="8005484" y="1777232"/>
          <a:ext cx="4053710" cy="460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359">
                  <a:extLst>
                    <a:ext uri="{9D8B030D-6E8A-4147-A177-3AD203B41FA5}">
                      <a16:colId xmlns:a16="http://schemas.microsoft.com/office/drawing/2014/main" val="3348388424"/>
                    </a:ext>
                  </a:extLst>
                </a:gridCol>
                <a:gridCol w="1060351">
                  <a:extLst>
                    <a:ext uri="{9D8B030D-6E8A-4147-A177-3AD203B41FA5}">
                      <a16:colId xmlns:a16="http://schemas.microsoft.com/office/drawing/2014/main" val="2546152834"/>
                    </a:ext>
                  </a:extLst>
                </a:gridCol>
              </a:tblGrid>
              <a:tr h="5000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Маршрут</a:t>
                      </a:r>
                    </a:p>
                  </a:txBody>
                  <a:tcPr anchor="ctr">
                    <a:solidFill>
                      <a:srgbClr val="014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рейсов в неделю</a:t>
                      </a:r>
                    </a:p>
                  </a:txBody>
                  <a:tcPr anchor="ctr">
                    <a:solidFill>
                      <a:srgbClr val="01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61038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Москвы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651045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Новосибирск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81437"/>
                  </a:ext>
                </a:extLst>
              </a:tr>
              <a:tr h="41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– Санкт-Петербург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14364"/>
                  </a:ext>
                </a:extLst>
              </a:tr>
              <a:tr h="41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– Сочи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01658"/>
                  </a:ext>
                </a:extLst>
              </a:tr>
              <a:tr h="41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Красноярск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64567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Казань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45935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Екатеринбург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38613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Омск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32093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Тюмень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39940"/>
                  </a:ext>
                </a:extLst>
              </a:tr>
              <a:tr h="41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Новокузнецк - Сургут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553970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8952CB2-4C0B-7A2F-7C3C-A315F446D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2" t="41529" r="7948" b="40945"/>
          <a:stretch/>
        </p:blipFill>
        <p:spPr>
          <a:xfrm>
            <a:off x="8399390" y="1042193"/>
            <a:ext cx="3174785" cy="6710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147C271-B5FC-41D8-2F13-CD0A3EBC2065}"/>
              </a:ext>
            </a:extLst>
          </p:cNvPr>
          <p:cNvSpPr txBox="1"/>
          <p:nvPr/>
        </p:nvSpPr>
        <p:spPr>
          <a:xfrm>
            <a:off x="1091734" y="1071556"/>
            <a:ext cx="6931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14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маршрутная сеть а/п Новокузнецк и перспективы развития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83D7633-AB61-4EE2-061C-C68D2185EC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160" y="1523538"/>
            <a:ext cx="6973324" cy="4618969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2114550" y="3714750"/>
            <a:ext cx="2305050" cy="1066800"/>
          </a:xfrm>
          <a:custGeom>
            <a:avLst/>
            <a:gdLst>
              <a:gd name="connsiteX0" fmla="*/ 0 w 2305050"/>
              <a:gd name="connsiteY0" fmla="*/ 0 h 1066800"/>
              <a:gd name="connsiteX1" fmla="*/ 996950 w 2305050"/>
              <a:gd name="connsiteY1" fmla="*/ 215900 h 1066800"/>
              <a:gd name="connsiteX2" fmla="*/ 1784350 w 2305050"/>
              <a:gd name="connsiteY2" fmla="*/ 647700 h 1066800"/>
              <a:gd name="connsiteX3" fmla="*/ 2305050 w 2305050"/>
              <a:gd name="connsiteY3" fmla="*/ 1066800 h 1066800"/>
              <a:gd name="connsiteX4" fmla="*/ 2305050 w 2305050"/>
              <a:gd name="connsiteY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0" h="1066800">
                <a:moveTo>
                  <a:pt x="0" y="0"/>
                </a:moveTo>
                <a:cubicBezTo>
                  <a:pt x="349779" y="53975"/>
                  <a:pt x="699558" y="107950"/>
                  <a:pt x="996950" y="215900"/>
                </a:cubicBezTo>
                <a:cubicBezTo>
                  <a:pt x="1294342" y="323850"/>
                  <a:pt x="1566334" y="505883"/>
                  <a:pt x="1784350" y="647700"/>
                </a:cubicBezTo>
                <a:cubicBezTo>
                  <a:pt x="2002366" y="789517"/>
                  <a:pt x="2305050" y="1066800"/>
                  <a:pt x="2305050" y="1066800"/>
                </a:cubicBezTo>
                <a:lnTo>
                  <a:pt x="2305050" y="106680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492250" y="4610100"/>
            <a:ext cx="2914650" cy="247650"/>
          </a:xfrm>
          <a:custGeom>
            <a:avLst/>
            <a:gdLst>
              <a:gd name="connsiteX0" fmla="*/ 0 w 2914650"/>
              <a:gd name="connsiteY0" fmla="*/ 0 h 247650"/>
              <a:gd name="connsiteX1" fmla="*/ 2914650 w 2914650"/>
              <a:gd name="connsiteY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4650" h="247650">
                <a:moveTo>
                  <a:pt x="0" y="0"/>
                </a:moveTo>
                <a:lnTo>
                  <a:pt x="2914650" y="24765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27550" y="4546600"/>
            <a:ext cx="209550" cy="247650"/>
          </a:xfrm>
          <a:custGeom>
            <a:avLst/>
            <a:gdLst>
              <a:gd name="connsiteX0" fmla="*/ 209550 w 209550"/>
              <a:gd name="connsiteY0" fmla="*/ 0 h 247650"/>
              <a:gd name="connsiteX1" fmla="*/ 0 w 209550"/>
              <a:gd name="connsiteY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247650">
                <a:moveTo>
                  <a:pt x="209550" y="0"/>
                </a:moveTo>
                <a:lnTo>
                  <a:pt x="0" y="24765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178050" y="3232150"/>
            <a:ext cx="2260600" cy="1562100"/>
          </a:xfrm>
          <a:custGeom>
            <a:avLst/>
            <a:gdLst>
              <a:gd name="connsiteX0" fmla="*/ 0 w 2260600"/>
              <a:gd name="connsiteY0" fmla="*/ 0 h 1562100"/>
              <a:gd name="connsiteX1" fmla="*/ 1073150 w 2260600"/>
              <a:gd name="connsiteY1" fmla="*/ 596900 h 1562100"/>
              <a:gd name="connsiteX2" fmla="*/ 1885950 w 2260600"/>
              <a:gd name="connsiteY2" fmla="*/ 1244600 h 1562100"/>
              <a:gd name="connsiteX3" fmla="*/ 2260600 w 22606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" h="1562100">
                <a:moveTo>
                  <a:pt x="0" y="0"/>
                </a:moveTo>
                <a:cubicBezTo>
                  <a:pt x="379412" y="194733"/>
                  <a:pt x="758825" y="389467"/>
                  <a:pt x="1073150" y="596900"/>
                </a:cubicBezTo>
                <a:cubicBezTo>
                  <a:pt x="1387475" y="804333"/>
                  <a:pt x="1688042" y="1083733"/>
                  <a:pt x="1885950" y="1244600"/>
                </a:cubicBezTo>
                <a:cubicBezTo>
                  <a:pt x="2083858" y="1405467"/>
                  <a:pt x="2172229" y="1483783"/>
                  <a:pt x="2260600" y="1562100"/>
                </a:cubicBez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803650" y="4076700"/>
            <a:ext cx="635000" cy="717550"/>
          </a:xfrm>
          <a:custGeom>
            <a:avLst/>
            <a:gdLst>
              <a:gd name="connsiteX0" fmla="*/ 0 w 635000"/>
              <a:gd name="connsiteY0" fmla="*/ 0 h 717550"/>
              <a:gd name="connsiteX1" fmla="*/ 635000 w 635000"/>
              <a:gd name="connsiteY1" fmla="*/ 717550 h 717550"/>
              <a:gd name="connsiteX2" fmla="*/ 635000 w 635000"/>
              <a:gd name="connsiteY2" fmla="*/ 71755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717550">
                <a:moveTo>
                  <a:pt x="0" y="0"/>
                </a:moveTo>
                <a:lnTo>
                  <a:pt x="635000" y="717550"/>
                </a:lnTo>
                <a:lnTo>
                  <a:pt x="635000" y="717550"/>
                </a:lnTo>
              </a:path>
            </a:pathLst>
          </a:custGeom>
          <a:noFill/>
          <a:ln>
            <a:solidFill>
              <a:srgbClr val="FF2929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187700" y="4241800"/>
            <a:ext cx="1231900" cy="571500"/>
          </a:xfrm>
          <a:custGeom>
            <a:avLst/>
            <a:gdLst>
              <a:gd name="connsiteX0" fmla="*/ 0 w 1231900"/>
              <a:gd name="connsiteY0" fmla="*/ 0 h 571500"/>
              <a:gd name="connsiteX1" fmla="*/ 723900 w 1231900"/>
              <a:gd name="connsiteY1" fmla="*/ 342900 h 571500"/>
              <a:gd name="connsiteX2" fmla="*/ 1231900 w 12319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900" h="571500">
                <a:moveTo>
                  <a:pt x="0" y="0"/>
                </a:moveTo>
                <a:lnTo>
                  <a:pt x="723900" y="342900"/>
                </a:lnTo>
                <a:cubicBezTo>
                  <a:pt x="929217" y="438150"/>
                  <a:pt x="1080558" y="504825"/>
                  <a:pt x="1231900" y="571500"/>
                </a:cubicBez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622550" y="4084140"/>
            <a:ext cx="1790700" cy="722810"/>
          </a:xfrm>
          <a:custGeom>
            <a:avLst/>
            <a:gdLst>
              <a:gd name="connsiteX0" fmla="*/ 0 w 1790700"/>
              <a:gd name="connsiteY0" fmla="*/ 17960 h 722810"/>
              <a:gd name="connsiteX1" fmla="*/ 393700 w 1790700"/>
              <a:gd name="connsiteY1" fmla="*/ 5260 h 722810"/>
              <a:gd name="connsiteX2" fmla="*/ 704850 w 1790700"/>
              <a:gd name="connsiteY2" fmla="*/ 94160 h 722810"/>
              <a:gd name="connsiteX3" fmla="*/ 952500 w 1790700"/>
              <a:gd name="connsiteY3" fmla="*/ 195760 h 722810"/>
              <a:gd name="connsiteX4" fmla="*/ 1790700 w 1790700"/>
              <a:gd name="connsiteY4" fmla="*/ 722810 h 72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00" h="722810">
                <a:moveTo>
                  <a:pt x="0" y="17960"/>
                </a:moveTo>
                <a:cubicBezTo>
                  <a:pt x="138112" y="5260"/>
                  <a:pt x="276225" y="-7440"/>
                  <a:pt x="393700" y="5260"/>
                </a:cubicBezTo>
                <a:cubicBezTo>
                  <a:pt x="511175" y="17960"/>
                  <a:pt x="611717" y="62410"/>
                  <a:pt x="704850" y="94160"/>
                </a:cubicBezTo>
                <a:cubicBezTo>
                  <a:pt x="797983" y="125910"/>
                  <a:pt x="771525" y="90985"/>
                  <a:pt x="952500" y="195760"/>
                </a:cubicBezTo>
                <a:cubicBezTo>
                  <a:pt x="1133475" y="300535"/>
                  <a:pt x="1462087" y="511672"/>
                  <a:pt x="1790700" y="722810"/>
                </a:cubicBez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467100" y="4324350"/>
            <a:ext cx="958850" cy="482600"/>
          </a:xfrm>
          <a:custGeom>
            <a:avLst/>
            <a:gdLst>
              <a:gd name="connsiteX0" fmla="*/ 0 w 958850"/>
              <a:gd name="connsiteY0" fmla="*/ 0 h 482600"/>
              <a:gd name="connsiteX1" fmla="*/ 958850 w 958850"/>
              <a:gd name="connsiteY1" fmla="*/ 482600 h 482600"/>
              <a:gd name="connsiteX2" fmla="*/ 958850 w 95885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850" h="482600">
                <a:moveTo>
                  <a:pt x="0" y="0"/>
                </a:moveTo>
                <a:lnTo>
                  <a:pt x="958850" y="482600"/>
                </a:lnTo>
                <a:lnTo>
                  <a:pt x="958850" y="48260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740150" y="4578350"/>
            <a:ext cx="698500" cy="241300"/>
          </a:xfrm>
          <a:custGeom>
            <a:avLst/>
            <a:gdLst>
              <a:gd name="connsiteX0" fmla="*/ 0 w 698500"/>
              <a:gd name="connsiteY0" fmla="*/ 0 h 241300"/>
              <a:gd name="connsiteX1" fmla="*/ 698500 w 698500"/>
              <a:gd name="connsiteY1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0" h="241300">
                <a:moveTo>
                  <a:pt x="0" y="0"/>
                </a:moveTo>
                <a:lnTo>
                  <a:pt x="698500" y="241300"/>
                </a:lnTo>
              </a:path>
            </a:pathLst>
          </a:custGeom>
          <a:noFill/>
          <a:ln w="12700">
            <a:solidFill>
              <a:srgbClr val="FF2929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657600" y="1751064"/>
            <a:ext cx="2921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5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091734" y="465686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1453A"/>
                </a:solidFill>
              </a:rPr>
              <a:t>НОВЫЙ АВК А/П НОВОКУЗНЕЦК</a:t>
            </a:r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147856" y="63442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05160FF-CC09-499B-BA8A-4077BE52E7B4}"/>
              </a:ext>
            </a:extLst>
          </p:cNvPr>
          <p:cNvSpPr/>
          <p:nvPr/>
        </p:nvSpPr>
        <p:spPr>
          <a:xfrm>
            <a:off x="1094846" y="2977658"/>
            <a:ext cx="4702644" cy="33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4553">
              <a:lnSpc>
                <a:spcPct val="114000"/>
              </a:lnSpc>
              <a:spcBef>
                <a:spcPts val="600"/>
              </a:spcBef>
            </a:pPr>
            <a:r>
              <a:rPr lang="ru-RU" sz="1400" kern="0" dirty="0">
                <a:solidFill>
                  <a:srgbClr val="01453A"/>
                </a:solidFill>
              </a:rPr>
              <a:t>Общий объем инвестиций в проект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- 6,5 млрд. руб.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BD89788-CD70-49A4-8CD1-7C1D62E521D8}"/>
              </a:ext>
            </a:extLst>
          </p:cNvPr>
          <p:cNvSpPr txBox="1">
            <a:spLocks/>
          </p:cNvSpPr>
          <p:nvPr/>
        </p:nvSpPr>
        <p:spPr bwMode="auto">
          <a:xfrm>
            <a:off x="1094846" y="1056544"/>
            <a:ext cx="4883772" cy="173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3pPr>
            <a:lvl4pPr marL="1279525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970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080808"/>
              </a:buClr>
              <a:buFont typeface="Wingdings" pitchFamily="2" charset="2"/>
              <a:buNone/>
            </a:pPr>
            <a:r>
              <a:rPr lang="ru-RU" sz="1400" kern="0" dirty="0">
                <a:solidFill>
                  <a:srgbClr val="01453A"/>
                </a:solidFill>
              </a:rPr>
              <a:t>Параметры нового аэровокзального комплекса: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Font typeface="Arial Nova Cond" panose="020B0506020202020204" pitchFamily="34" charset="0"/>
              <a:buChar char="–"/>
            </a:pPr>
            <a:r>
              <a:rPr lang="ru-RU" alt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19,5 тыс. м2 - площадь терминала;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Font typeface="Arial Nova Cond" panose="020B0506020202020204" pitchFamily="34" charset="0"/>
              <a:buChar char="–"/>
            </a:pPr>
            <a:r>
              <a:rPr lang="ru-RU" alt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580 пасс/час - пропускная способность;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Font typeface="Arial Nova Cond" panose="020B0506020202020204" pitchFamily="34" charset="0"/>
              <a:buChar char="–"/>
            </a:pPr>
            <a:r>
              <a:rPr lang="ru-RU" alt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3 телескопических трапа;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Font typeface="Arial Nova Cond" panose="020B0506020202020204" pitchFamily="34" charset="0"/>
              <a:buChar char="–"/>
            </a:pPr>
            <a:r>
              <a:rPr lang="ru-RU" alt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 выхода на посадку к перронным автобусам;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Font typeface="Arial Nova Cond" panose="020B0506020202020204" pitchFamily="34" charset="0"/>
              <a:buChar char="–"/>
            </a:pPr>
            <a:r>
              <a:rPr lang="ru-RU" alt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 бизнес-зала: ВВЛ (155 м2), МВЛ (116 м2).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08" y="876826"/>
            <a:ext cx="4012740" cy="247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10" y="3474916"/>
            <a:ext cx="5320862" cy="26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26" y="3474916"/>
            <a:ext cx="4664622" cy="26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98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397385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091734" y="465686"/>
            <a:ext cx="763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1453A"/>
                </a:solidFill>
              </a:rPr>
              <a:t>УДАЛЕННЫЙ БАГАЖНЫЙ ТЕРМИНАЛ ШЕРЕГЕШ</a:t>
            </a:r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147856" y="63442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7C8FDA-9116-4F30-AAC3-C3AF817D3DB9}"/>
              </a:ext>
            </a:extLst>
          </p:cNvPr>
          <p:cNvSpPr/>
          <p:nvPr/>
        </p:nvSpPr>
        <p:spPr>
          <a:xfrm>
            <a:off x="2349302" y="970724"/>
            <a:ext cx="911879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kern="0" dirty="0">
                <a:solidFill>
                  <a:srgbClr val="01453A"/>
                </a:solidFill>
              </a:rPr>
              <a:t>Цель проекта: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предложить удобный для пассажиров варианта доставки багажа (в т.ч. горнолыжное оборудование) напрямую из аэропорта вылета до курорта Шерегеш и обратно.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208CF1-D572-409B-8DFF-C37F406B0E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5118" y="992305"/>
            <a:ext cx="963463" cy="9634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8EBC0F-B2DB-4B42-9DD7-C9867CA2F2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2944" y="1145640"/>
            <a:ext cx="610748" cy="610748"/>
          </a:xfrm>
          <a:prstGeom prst="rect">
            <a:avLst/>
          </a:prstGeom>
        </p:spPr>
      </p:pic>
      <p:sp>
        <p:nvSpPr>
          <p:cNvPr id="10" name="Стрелка: пятиугольник 4">
            <a:extLst>
              <a:ext uri="{FF2B5EF4-FFF2-40B4-BE49-F238E27FC236}">
                <a16:creationId xmlns:a16="http://schemas.microsoft.com/office/drawing/2014/main" id="{FA8BEACD-0685-42B7-87AD-0D8DDE7246B8}"/>
              </a:ext>
            </a:extLst>
          </p:cNvPr>
          <p:cNvSpPr/>
          <p:nvPr/>
        </p:nvSpPr>
        <p:spPr>
          <a:xfrm>
            <a:off x="1104191" y="2349254"/>
            <a:ext cx="923459" cy="1102121"/>
          </a:xfrm>
          <a:prstGeom prst="homePlate">
            <a:avLst/>
          </a:prstGeom>
          <a:solidFill>
            <a:srgbClr val="01453A"/>
          </a:solidFill>
          <a:ln>
            <a:solidFill>
              <a:srgbClr val="014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1400" b="1" dirty="0"/>
              <a:t>Цель проекта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8EB614-5FF8-450C-A7F2-32611ECD9561}"/>
              </a:ext>
            </a:extLst>
          </p:cNvPr>
          <p:cNvSpPr/>
          <p:nvPr/>
        </p:nvSpPr>
        <p:spPr>
          <a:xfrm>
            <a:off x="2106894" y="2328379"/>
            <a:ext cx="3879619" cy="1169551"/>
          </a:xfrm>
          <a:prstGeom prst="rect">
            <a:avLst/>
          </a:prstGeom>
          <a:ln>
            <a:solidFill>
              <a:srgbClr val="01453A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tabLst>
                <a:tab pos="482565" algn="l"/>
              </a:tabLs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туристического центра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Шерегеш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tabLst>
                <a:tab pos="482565" algn="l"/>
              </a:tabLs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обслуживания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пассажиров – создание «филиала» аэропорта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Шерегеш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Стрелка: пятиугольник 45">
            <a:extLst>
              <a:ext uri="{FF2B5EF4-FFF2-40B4-BE49-F238E27FC236}">
                <a16:creationId xmlns:a16="http://schemas.microsoft.com/office/drawing/2014/main" id="{24B21878-20DF-4B1E-B7A3-73802F38A9B8}"/>
              </a:ext>
            </a:extLst>
          </p:cNvPr>
          <p:cNvSpPr/>
          <p:nvPr/>
        </p:nvSpPr>
        <p:spPr>
          <a:xfrm>
            <a:off x="1091734" y="3525403"/>
            <a:ext cx="923459" cy="1102121"/>
          </a:xfrm>
          <a:prstGeom prst="homePlate">
            <a:avLst/>
          </a:prstGeom>
          <a:solidFill>
            <a:srgbClr val="01453A"/>
          </a:solidFill>
          <a:ln>
            <a:solidFill>
              <a:srgbClr val="014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1400" b="1" dirty="0"/>
              <a:t>Услуги</a:t>
            </a:r>
          </a:p>
        </p:txBody>
      </p:sp>
      <p:sp>
        <p:nvSpPr>
          <p:cNvPr id="14" name="Стрелка: пятиугольник 46">
            <a:extLst>
              <a:ext uri="{FF2B5EF4-FFF2-40B4-BE49-F238E27FC236}">
                <a16:creationId xmlns:a16="http://schemas.microsoft.com/office/drawing/2014/main" id="{3AB09767-0465-48C1-9A87-E8E8D74ADA4A}"/>
              </a:ext>
            </a:extLst>
          </p:cNvPr>
          <p:cNvSpPr/>
          <p:nvPr/>
        </p:nvSpPr>
        <p:spPr>
          <a:xfrm>
            <a:off x="1102116" y="4685040"/>
            <a:ext cx="923459" cy="1102121"/>
          </a:xfrm>
          <a:prstGeom prst="homePlate">
            <a:avLst/>
          </a:prstGeom>
          <a:solidFill>
            <a:srgbClr val="01453A"/>
          </a:solidFill>
          <a:ln>
            <a:solidFill>
              <a:srgbClr val="014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1400" b="1" dirty="0"/>
              <a:t>Каналы продаж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D422CF-9248-4787-9AD9-B5DC57905277}"/>
              </a:ext>
            </a:extLst>
          </p:cNvPr>
          <p:cNvSpPr/>
          <p:nvPr/>
        </p:nvSpPr>
        <p:spPr>
          <a:xfrm>
            <a:off x="2107342" y="3624109"/>
            <a:ext cx="3897319" cy="943848"/>
          </a:xfrm>
          <a:prstGeom prst="rect">
            <a:avLst/>
          </a:prstGeom>
          <a:ln>
            <a:solidFill>
              <a:srgbClr val="01453A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82565" algn="l"/>
              </a:tabLs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пассажиров;</a:t>
            </a:r>
          </a:p>
          <a:p>
            <a:pPr algn="just">
              <a:spcAft>
                <a:spcPts val="800"/>
              </a:spcAft>
              <a:tabLst>
                <a:tab pos="482565" algn="l"/>
              </a:tabLs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и трансфер багажа;</a:t>
            </a:r>
          </a:p>
          <a:p>
            <a:pPr algn="just">
              <a:spcAft>
                <a:spcPts val="800"/>
              </a:spcAft>
              <a:tabLst>
                <a:tab pos="482565" algn="l"/>
              </a:tabLs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Сдача/получение багажа.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25D09C-226A-4DD8-AE4C-6B273B1965E8}"/>
              </a:ext>
            </a:extLst>
          </p:cNvPr>
          <p:cNvSpPr/>
          <p:nvPr/>
        </p:nvSpPr>
        <p:spPr>
          <a:xfrm>
            <a:off x="2108581" y="4778886"/>
            <a:ext cx="3895185" cy="938719"/>
          </a:xfrm>
          <a:prstGeom prst="rect">
            <a:avLst/>
          </a:prstGeom>
          <a:ln>
            <a:solidFill>
              <a:srgbClr val="01453A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tabLst>
                <a:tab pos="482565" algn="l"/>
              </a:tabLst>
            </a:pPr>
            <a:endParaRPr lang="ru-RU" sz="700" b="1" dirty="0">
              <a:solidFill>
                <a:srgbClr val="014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82565" algn="l"/>
              </a:tabLst>
            </a:pPr>
            <a:endParaRPr lang="ru-RU" sz="700" b="1" dirty="0">
              <a:solidFill>
                <a:srgbClr val="014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82565" algn="l"/>
              </a:tabLst>
            </a:pPr>
            <a:endParaRPr lang="ru-RU" sz="700" b="1" dirty="0">
              <a:solidFill>
                <a:srgbClr val="014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82565" algn="l"/>
              </a:tabLs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авиакомпании</a:t>
            </a:r>
          </a:p>
          <a:p>
            <a:pPr algn="just">
              <a:tabLst>
                <a:tab pos="482565" algn="l"/>
              </a:tabLst>
            </a:pPr>
            <a:endParaRPr lang="ru-RU" sz="600" b="1" dirty="0">
              <a:solidFill>
                <a:srgbClr val="014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82565" algn="l"/>
              </a:tabLst>
            </a:pPr>
            <a:endParaRPr lang="ru-RU" sz="600" b="1" dirty="0">
              <a:solidFill>
                <a:srgbClr val="014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82565" algn="l"/>
              </a:tabLst>
            </a:pPr>
            <a:endParaRPr lang="ru-RU" sz="800" b="1" dirty="0">
              <a:solidFill>
                <a:srgbClr val="014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4CCB86-5CCA-4E94-8954-02A425B74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66" y="2708758"/>
            <a:ext cx="2172432" cy="400241"/>
          </a:xfrm>
          <a:prstGeom prst="rect">
            <a:avLst/>
          </a:prstGeom>
        </p:spPr>
      </p:pic>
      <p:sp>
        <p:nvSpPr>
          <p:cNvPr id="21" name="Стрелка: пятиугольник 33">
            <a:extLst>
              <a:ext uri="{FF2B5EF4-FFF2-40B4-BE49-F238E27FC236}">
                <a16:creationId xmlns:a16="http://schemas.microsoft.com/office/drawing/2014/main" id="{864D326E-91B8-4C61-AABF-556038B1C8B6}"/>
              </a:ext>
            </a:extLst>
          </p:cNvPr>
          <p:cNvSpPr/>
          <p:nvPr/>
        </p:nvSpPr>
        <p:spPr>
          <a:xfrm>
            <a:off x="6232197" y="2307729"/>
            <a:ext cx="923459" cy="1316380"/>
          </a:xfrm>
          <a:prstGeom prst="homePlate">
            <a:avLst/>
          </a:prstGeom>
          <a:solidFill>
            <a:srgbClr val="01453A"/>
          </a:solidFill>
          <a:ln>
            <a:solidFill>
              <a:srgbClr val="014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1400" b="1" dirty="0"/>
              <a:t>Партнеры проекта</a:t>
            </a:r>
          </a:p>
        </p:txBody>
      </p:sp>
      <p:pic>
        <p:nvPicPr>
          <p:cNvPr id="22" name="Рисунок 2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2FB7147-75C9-40BE-B7FF-831FE37F3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3691" y="2567370"/>
            <a:ext cx="2393147" cy="7274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9DB976-3132-475D-9A4E-608C204D8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109" y="3719120"/>
            <a:ext cx="2704949" cy="2567586"/>
          </a:xfrm>
          <a:prstGeom prst="ellipse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8F85981-9CD3-4E51-B7D4-A229D96772CA}"/>
              </a:ext>
            </a:extLst>
          </p:cNvPr>
          <p:cNvCxnSpPr/>
          <p:nvPr/>
        </p:nvCxnSpPr>
        <p:spPr>
          <a:xfrm>
            <a:off x="8654270" y="4221162"/>
            <a:ext cx="1340630" cy="1452403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7497777-7454-4C49-960C-F88E812072B9}"/>
              </a:ext>
            </a:extLst>
          </p:cNvPr>
          <p:cNvCxnSpPr/>
          <p:nvPr/>
        </p:nvCxnSpPr>
        <p:spPr>
          <a:xfrm flipH="1" flipV="1">
            <a:off x="8735714" y="4205981"/>
            <a:ext cx="1362053" cy="1467584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B784D70-1F9D-4D60-BCDB-A6572E021505}"/>
              </a:ext>
            </a:extLst>
          </p:cNvPr>
          <p:cNvCxnSpPr>
            <a:cxnSpLocks/>
          </p:cNvCxnSpPr>
          <p:nvPr/>
        </p:nvCxnSpPr>
        <p:spPr>
          <a:xfrm flipH="1" flipV="1">
            <a:off x="8135559" y="4101136"/>
            <a:ext cx="275794" cy="71475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40E1913-AE43-4BD0-B393-DDCE7D41323E}"/>
              </a:ext>
            </a:extLst>
          </p:cNvPr>
          <p:cNvCxnSpPr>
            <a:cxnSpLocks/>
          </p:cNvCxnSpPr>
          <p:nvPr/>
        </p:nvCxnSpPr>
        <p:spPr>
          <a:xfrm flipH="1">
            <a:off x="7879737" y="4277568"/>
            <a:ext cx="610282" cy="18154"/>
          </a:xfrm>
          <a:prstGeom prst="straightConnector1">
            <a:avLst/>
          </a:prstGeom>
          <a:ln>
            <a:solidFill>
              <a:srgbClr val="0F64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796458-F847-4609-A53B-7FD27A07F46E}"/>
              </a:ext>
            </a:extLst>
          </p:cNvPr>
          <p:cNvSpPr txBox="1"/>
          <p:nvPr/>
        </p:nvSpPr>
        <p:spPr>
          <a:xfrm>
            <a:off x="8812401" y="3801053"/>
            <a:ext cx="10569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463A"/>
                </a:solidFill>
              </a:defRPr>
            </a:lvl1pPr>
          </a:lstStyle>
          <a:p>
            <a:r>
              <a:rPr lang="ru-RU" dirty="0"/>
              <a:t>Аэропорт Новокузнецк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41EF8E-34D7-4C23-8353-94ECEF1C48C7}"/>
              </a:ext>
            </a:extLst>
          </p:cNvPr>
          <p:cNvSpPr txBox="1"/>
          <p:nvPr/>
        </p:nvSpPr>
        <p:spPr>
          <a:xfrm>
            <a:off x="6781989" y="3931567"/>
            <a:ext cx="1889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463A"/>
                </a:solidFill>
              </a:rPr>
              <a:t>Новосибирск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B6B0D2-1D3B-4557-A1B2-174589D2AED1}"/>
              </a:ext>
            </a:extLst>
          </p:cNvPr>
          <p:cNvSpPr txBox="1"/>
          <p:nvPr/>
        </p:nvSpPr>
        <p:spPr>
          <a:xfrm>
            <a:off x="7606861" y="5134753"/>
            <a:ext cx="1889084" cy="246221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463A"/>
                </a:solidFill>
              </a:rPr>
              <a:t>Трансфер багажа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32C7AD-91CF-43D6-8B48-553008A50AEF}"/>
              </a:ext>
            </a:extLst>
          </p:cNvPr>
          <p:cNvSpPr txBox="1"/>
          <p:nvPr/>
        </p:nvSpPr>
        <p:spPr>
          <a:xfrm>
            <a:off x="6641502" y="4172611"/>
            <a:ext cx="1889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463A"/>
                </a:solidFill>
              </a:rPr>
              <a:t>Москва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3546C01-1054-4BCD-890E-31973F9A544F}"/>
              </a:ext>
            </a:extLst>
          </p:cNvPr>
          <p:cNvSpPr/>
          <p:nvPr/>
        </p:nvSpPr>
        <p:spPr>
          <a:xfrm>
            <a:off x="8366560" y="3699121"/>
            <a:ext cx="458347" cy="42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AE94CF-750F-4327-9F0C-2093ABFB7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9864" y="4466932"/>
            <a:ext cx="1330692" cy="154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" descr="https://www.pinclipart.com/picdir/big/552-5523535_flying-clipart-airport-terminal-airport-terminal-icon-transparent.png">
            <a:extLst>
              <a:ext uri="{FF2B5EF4-FFF2-40B4-BE49-F238E27FC236}">
                <a16:creationId xmlns:a16="http://schemas.microsoft.com/office/drawing/2014/main" id="{B4CC793F-313C-447E-8562-F6201101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38" y="3786980"/>
            <a:ext cx="425363" cy="398957"/>
          </a:xfrm>
          <a:prstGeom prst="rect">
            <a:avLst/>
          </a:prstGeom>
          <a:ln>
            <a:solidFill>
              <a:srgbClr val="00463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B5C133B-5BDA-4391-99E5-FFD90F259A75}"/>
              </a:ext>
            </a:extLst>
          </p:cNvPr>
          <p:cNvSpPr txBox="1"/>
          <p:nvPr/>
        </p:nvSpPr>
        <p:spPr>
          <a:xfrm>
            <a:off x="9094195" y="5721526"/>
            <a:ext cx="161963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463A"/>
                </a:solidFill>
              </a:rPr>
              <a:t>Удаленный терминал</a:t>
            </a:r>
          </a:p>
          <a:p>
            <a:pPr algn="ctr"/>
            <a:r>
              <a:rPr lang="ru-RU" sz="1000" dirty="0" err="1">
                <a:solidFill>
                  <a:srgbClr val="00463A"/>
                </a:solidFill>
              </a:rPr>
              <a:t>Шерегеш</a:t>
            </a:r>
            <a:endParaRPr lang="ru-RU" sz="1000" dirty="0">
              <a:solidFill>
                <a:srgbClr val="004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0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88BC-F79F-0B4A-9ABF-C8CA8859102E}"/>
              </a:ext>
            </a:extLst>
          </p:cNvPr>
          <p:cNvSpPr txBox="1"/>
          <p:nvPr/>
        </p:nvSpPr>
        <p:spPr>
          <a:xfrm>
            <a:off x="11686838" y="6181727"/>
            <a:ext cx="185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D57-7535-544A-B26B-25536030DDB9}"/>
              </a:ext>
            </a:extLst>
          </p:cNvPr>
          <p:cNvSpPr txBox="1"/>
          <p:nvPr/>
        </p:nvSpPr>
        <p:spPr>
          <a:xfrm>
            <a:off x="1091734" y="465686"/>
            <a:ext cx="551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1453A"/>
                </a:solidFill>
              </a:rPr>
              <a:t>МУЛЬТИМОДАЛЬНЫЕ ПЕРЕВОЗКИ</a:t>
            </a:r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147856" y="62838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6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5C6603E-59BD-4BAB-9670-0918B6249C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259" y="823061"/>
            <a:ext cx="2631579" cy="2519507"/>
          </a:xfrm>
          <a:prstGeom prst="roundRect">
            <a:avLst>
              <a:gd name="adj" fmla="val 23756"/>
            </a:avLst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A364A8A-3591-4E51-984A-1E04D5C42E5D}"/>
              </a:ext>
            </a:extLst>
          </p:cNvPr>
          <p:cNvSpPr/>
          <p:nvPr/>
        </p:nvSpPr>
        <p:spPr>
          <a:xfrm>
            <a:off x="2154406" y="1002132"/>
            <a:ext cx="645700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kern="0" dirty="0">
                <a:solidFill>
                  <a:srgbClr val="01453A"/>
                </a:solidFill>
              </a:rPr>
              <a:t>Цель проекта</a:t>
            </a:r>
            <a:r>
              <a:rPr lang="ru-RU" sz="1400" kern="0" dirty="0">
                <a:solidFill>
                  <a:srgbClr val="01453A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организация комфортного трансфера прилетающих в аэропорт Новокузнецка туристов до курорта Шерегеш и обратно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A0CCF0-E6AE-983B-9753-FE4440D90519}"/>
              </a:ext>
            </a:extLst>
          </p:cNvPr>
          <p:cNvSpPr txBox="1"/>
          <p:nvPr/>
        </p:nvSpPr>
        <p:spPr>
          <a:xfrm>
            <a:off x="1469418" y="2863327"/>
            <a:ext cx="2725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29FE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ru-RU" sz="1200" dirty="0">
                <a:solidFill>
                  <a:srgbClr val="01453A"/>
                </a:solidFill>
                <a:latin typeface="+mn-lt"/>
              </a:rPr>
              <a:t>Заказ/оплата услуги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BD36C0-2A05-9BAD-3DB9-3BFD8AB85315}"/>
              </a:ext>
            </a:extLst>
          </p:cNvPr>
          <p:cNvSpPr txBox="1"/>
          <p:nvPr/>
        </p:nvSpPr>
        <p:spPr>
          <a:xfrm>
            <a:off x="4930197" y="2858828"/>
            <a:ext cx="437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29FE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ru-RU" sz="1200" dirty="0">
                <a:solidFill>
                  <a:srgbClr val="01453A"/>
                </a:solidFill>
                <a:latin typeface="+mn-lt"/>
              </a:rPr>
              <a:t>Осуществление перевозки пассажиров</a:t>
            </a:r>
          </a:p>
        </p:txBody>
      </p:sp>
      <p:pic>
        <p:nvPicPr>
          <p:cNvPr id="49" name="Picture 8" descr="Бесплатные иконки Билет на автобус, созданные Smartline.">
            <a:extLst>
              <a:ext uri="{FF2B5EF4-FFF2-40B4-BE49-F238E27FC236}">
                <a16:creationId xmlns:a16="http://schemas.microsoft.com/office/drawing/2014/main" id="{BDA5A7C9-C965-9FC3-4E18-F9185113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66" y="3465095"/>
            <a:ext cx="681541" cy="6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4E4760E-712E-55B1-7B06-8E2B56FA0E5B}"/>
              </a:ext>
            </a:extLst>
          </p:cNvPr>
          <p:cNvSpPr txBox="1"/>
          <p:nvPr/>
        </p:nvSpPr>
        <p:spPr>
          <a:xfrm>
            <a:off x="1057461" y="4309478"/>
            <a:ext cx="1853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/>
              <a:t>Приобретение онлайн </a:t>
            </a:r>
          </a:p>
          <a:p>
            <a:pPr algn="ctr"/>
            <a:r>
              <a:rPr lang="ru-RU" sz="1000" b="1" dirty="0"/>
              <a:t>при покупке авиабилетов </a:t>
            </a:r>
          </a:p>
          <a:p>
            <a:pPr algn="ctr"/>
            <a:r>
              <a:rPr lang="ru-RU" sz="1000" dirty="0"/>
              <a:t>у агента авиакомпании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089411-381E-7A85-3414-F3307392CF3C}"/>
              </a:ext>
            </a:extLst>
          </p:cNvPr>
          <p:cNvSpPr txBox="1"/>
          <p:nvPr/>
        </p:nvSpPr>
        <p:spPr>
          <a:xfrm>
            <a:off x="3192205" y="4435543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Прибытие в </a:t>
            </a:r>
          </a:p>
          <a:p>
            <a:pPr algn="ctr"/>
            <a:r>
              <a:rPr lang="ru-RU" sz="1000" dirty="0"/>
              <a:t>а/п Новокузнецк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954746-752C-2666-FF0A-021310A0DDA2}"/>
              </a:ext>
            </a:extLst>
          </p:cNvPr>
          <p:cNvSpPr txBox="1"/>
          <p:nvPr/>
        </p:nvSpPr>
        <p:spPr>
          <a:xfrm>
            <a:off x="2559761" y="333046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ova" panose="020B0504020202020204" pitchFamily="34" charset="0"/>
              </a:rPr>
              <a:t>+</a:t>
            </a:r>
            <a:endParaRPr lang="ru-RU" sz="3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24761E-B33C-366F-82CC-6F5614E67BD9}"/>
              </a:ext>
            </a:extLst>
          </p:cNvPr>
          <p:cNvSpPr txBox="1"/>
          <p:nvPr/>
        </p:nvSpPr>
        <p:spPr>
          <a:xfrm>
            <a:off x="3677110" y="7244104"/>
            <a:ext cx="112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Arial Narrow" panose="020B060602020203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54" name="Picture 20" descr="http://cdn.onlinewebfonts.com/svg/img_177192.png">
            <a:extLst>
              <a:ext uri="{FF2B5EF4-FFF2-40B4-BE49-F238E27FC236}">
                <a16:creationId xmlns:a16="http://schemas.microsoft.com/office/drawing/2014/main" id="{5C321BBA-DB74-C580-A1C9-2F5508FE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74" y="3278686"/>
            <a:ext cx="1977001" cy="9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71BDE61-74A2-89E7-7479-FAC2B8143EA1}"/>
              </a:ext>
            </a:extLst>
          </p:cNvPr>
          <p:cNvSpPr txBox="1"/>
          <p:nvPr/>
        </p:nvSpPr>
        <p:spPr>
          <a:xfrm>
            <a:off x="5362771" y="4205816"/>
            <a:ext cx="3597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Размещение в автобусе.</a:t>
            </a:r>
          </a:p>
          <a:p>
            <a:pPr algn="ctr"/>
            <a:r>
              <a:rPr lang="ru-RU" sz="1000" dirty="0"/>
              <a:t>Отправление с привокзальной площади</a:t>
            </a:r>
            <a:r>
              <a:rPr lang="en-US" sz="1000" dirty="0"/>
              <a:t> </a:t>
            </a:r>
            <a:r>
              <a:rPr lang="ru-RU" sz="1000" dirty="0"/>
              <a:t>а/п Новокузнецк.</a:t>
            </a:r>
          </a:p>
          <a:p>
            <a:pPr algn="ctr"/>
            <a:r>
              <a:rPr lang="ru-RU" sz="1000" dirty="0"/>
              <a:t>Расписание синхронизировано с прилетом рейса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BD775B-76EA-F4C5-2E01-DDF8F343357D}"/>
              </a:ext>
            </a:extLst>
          </p:cNvPr>
          <p:cNvSpPr txBox="1"/>
          <p:nvPr/>
        </p:nvSpPr>
        <p:spPr>
          <a:xfrm>
            <a:off x="9770613" y="5036303"/>
            <a:ext cx="199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Точка доставки: сервисный центр «Белка» Шерегеш</a:t>
            </a:r>
          </a:p>
        </p:txBody>
      </p:sp>
      <p:pic>
        <p:nvPicPr>
          <p:cNvPr id="60" name="Picture 24" descr="https://cdn0.iconfinder.com/data/icons/travel-13/57/ski_resort_mountains-512.png">
            <a:extLst>
              <a:ext uri="{FF2B5EF4-FFF2-40B4-BE49-F238E27FC236}">
                <a16:creationId xmlns:a16="http://schemas.microsoft.com/office/drawing/2014/main" id="{4E65C1C3-681F-55FA-FF86-08385B3E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453" y="3590208"/>
            <a:ext cx="1463147" cy="14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951F4D7-2DDC-318A-8B79-12FE9DF90B80}"/>
              </a:ext>
            </a:extLst>
          </p:cNvPr>
          <p:cNvSpPr/>
          <p:nvPr/>
        </p:nvSpPr>
        <p:spPr>
          <a:xfrm>
            <a:off x="1083220" y="3368429"/>
            <a:ext cx="3374480" cy="1577842"/>
          </a:xfrm>
          <a:prstGeom prst="rect">
            <a:avLst/>
          </a:prstGeom>
          <a:noFill/>
          <a:ln>
            <a:solidFill>
              <a:srgbClr val="01453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52">
            <a:extLst>
              <a:ext uri="{FF2B5EF4-FFF2-40B4-BE49-F238E27FC236}">
                <a16:creationId xmlns:a16="http://schemas.microsoft.com/office/drawing/2014/main" id="{A426B6ED-D603-1ADC-892D-2CE3CD994D2E}"/>
              </a:ext>
            </a:extLst>
          </p:cNvPr>
          <p:cNvSpPr/>
          <p:nvPr/>
        </p:nvSpPr>
        <p:spPr>
          <a:xfrm rot="1460717">
            <a:off x="8355415" y="3798909"/>
            <a:ext cx="1672299" cy="412829"/>
          </a:xfrm>
          <a:custGeom>
            <a:avLst/>
            <a:gdLst>
              <a:gd name="connsiteX0" fmla="*/ 0 w 3590925"/>
              <a:gd name="connsiteY0" fmla="*/ 28575 h 28575"/>
              <a:gd name="connsiteX1" fmla="*/ 3590925 w 3590925"/>
              <a:gd name="connsiteY1" fmla="*/ 0 h 28575"/>
              <a:gd name="connsiteX0" fmla="*/ 0 w 3590925"/>
              <a:gd name="connsiteY0" fmla="*/ 171450 h 171450"/>
              <a:gd name="connsiteX1" fmla="*/ 1781175 w 3590925"/>
              <a:gd name="connsiteY1" fmla="*/ 0 h 171450"/>
              <a:gd name="connsiteX2" fmla="*/ 3590925 w 3590925"/>
              <a:gd name="connsiteY2" fmla="*/ 142875 h 171450"/>
              <a:gd name="connsiteX0" fmla="*/ 0 w 3590925"/>
              <a:gd name="connsiteY0" fmla="*/ 171450 h 171450"/>
              <a:gd name="connsiteX1" fmla="*/ 1781175 w 3590925"/>
              <a:gd name="connsiteY1" fmla="*/ 0 h 171450"/>
              <a:gd name="connsiteX2" fmla="*/ 3590925 w 3590925"/>
              <a:gd name="connsiteY2" fmla="*/ 142875 h 171450"/>
              <a:gd name="connsiteX0" fmla="*/ 0 w 3590925"/>
              <a:gd name="connsiteY0" fmla="*/ 393256 h 393256"/>
              <a:gd name="connsiteX1" fmla="*/ 1781175 w 3590925"/>
              <a:gd name="connsiteY1" fmla="*/ 221806 h 393256"/>
              <a:gd name="connsiteX2" fmla="*/ 3590925 w 3590925"/>
              <a:gd name="connsiteY2" fmla="*/ 364681 h 393256"/>
              <a:gd name="connsiteX0" fmla="*/ 0 w 3590925"/>
              <a:gd name="connsiteY0" fmla="*/ 493682 h 493682"/>
              <a:gd name="connsiteX1" fmla="*/ 1714500 w 3590925"/>
              <a:gd name="connsiteY1" fmla="*/ 198407 h 493682"/>
              <a:gd name="connsiteX2" fmla="*/ 3590925 w 3590925"/>
              <a:gd name="connsiteY2" fmla="*/ 465107 h 493682"/>
              <a:gd name="connsiteX0" fmla="*/ 0 w 3590925"/>
              <a:gd name="connsiteY0" fmla="*/ 493682 h 493682"/>
              <a:gd name="connsiteX1" fmla="*/ 1714500 w 3590925"/>
              <a:gd name="connsiteY1" fmla="*/ 198407 h 493682"/>
              <a:gd name="connsiteX2" fmla="*/ 3590925 w 3590925"/>
              <a:gd name="connsiteY2" fmla="*/ 465107 h 493682"/>
              <a:gd name="connsiteX0" fmla="*/ 0 w 3590925"/>
              <a:gd name="connsiteY0" fmla="*/ 438972 h 438972"/>
              <a:gd name="connsiteX1" fmla="*/ 904875 w 3590925"/>
              <a:gd name="connsiteY1" fmla="*/ 210372 h 438972"/>
              <a:gd name="connsiteX2" fmla="*/ 3590925 w 3590925"/>
              <a:gd name="connsiteY2" fmla="*/ 410397 h 438972"/>
              <a:gd name="connsiteX0" fmla="*/ 0 w 3590925"/>
              <a:gd name="connsiteY0" fmla="*/ 255419 h 255419"/>
              <a:gd name="connsiteX1" fmla="*/ 904875 w 3590925"/>
              <a:gd name="connsiteY1" fmla="*/ 26819 h 255419"/>
              <a:gd name="connsiteX2" fmla="*/ 914400 w 3590925"/>
              <a:gd name="connsiteY2" fmla="*/ 26819 h 255419"/>
              <a:gd name="connsiteX3" fmla="*/ 3590925 w 3590925"/>
              <a:gd name="connsiteY3" fmla="*/ 226844 h 255419"/>
              <a:gd name="connsiteX0" fmla="*/ 0 w 3590925"/>
              <a:gd name="connsiteY0" fmla="*/ 367412 h 367412"/>
              <a:gd name="connsiteX1" fmla="*/ 904875 w 3590925"/>
              <a:gd name="connsiteY1" fmla="*/ 138812 h 367412"/>
              <a:gd name="connsiteX2" fmla="*/ 1771650 w 3590925"/>
              <a:gd name="connsiteY2" fmla="*/ 5462 h 367412"/>
              <a:gd name="connsiteX3" fmla="*/ 3590925 w 3590925"/>
              <a:gd name="connsiteY3" fmla="*/ 338837 h 367412"/>
              <a:gd name="connsiteX0" fmla="*/ 0 w 3590925"/>
              <a:gd name="connsiteY0" fmla="*/ 459820 h 459820"/>
              <a:gd name="connsiteX1" fmla="*/ 904875 w 3590925"/>
              <a:gd name="connsiteY1" fmla="*/ 231220 h 459820"/>
              <a:gd name="connsiteX2" fmla="*/ 1771650 w 3590925"/>
              <a:gd name="connsiteY2" fmla="*/ 97870 h 459820"/>
              <a:gd name="connsiteX3" fmla="*/ 3590925 w 3590925"/>
              <a:gd name="connsiteY3" fmla="*/ 431245 h 459820"/>
              <a:gd name="connsiteX0" fmla="*/ 0 w 3590925"/>
              <a:gd name="connsiteY0" fmla="*/ 459820 h 459820"/>
              <a:gd name="connsiteX1" fmla="*/ 904875 w 3590925"/>
              <a:gd name="connsiteY1" fmla="*/ 231220 h 459820"/>
              <a:gd name="connsiteX2" fmla="*/ 1771650 w 3590925"/>
              <a:gd name="connsiteY2" fmla="*/ 97870 h 459820"/>
              <a:gd name="connsiteX3" fmla="*/ 3590925 w 3590925"/>
              <a:gd name="connsiteY3" fmla="*/ 431245 h 459820"/>
              <a:gd name="connsiteX0" fmla="*/ 0 w 3590925"/>
              <a:gd name="connsiteY0" fmla="*/ 386759 h 386759"/>
              <a:gd name="connsiteX1" fmla="*/ 904875 w 3590925"/>
              <a:gd name="connsiteY1" fmla="*/ 158159 h 386759"/>
              <a:gd name="connsiteX2" fmla="*/ 2638425 w 3590925"/>
              <a:gd name="connsiteY2" fmla="*/ 272459 h 386759"/>
              <a:gd name="connsiteX3" fmla="*/ 3590925 w 3590925"/>
              <a:gd name="connsiteY3" fmla="*/ 358184 h 386759"/>
              <a:gd name="connsiteX0" fmla="*/ 0 w 3590925"/>
              <a:gd name="connsiteY0" fmla="*/ 411427 h 411427"/>
              <a:gd name="connsiteX1" fmla="*/ 904875 w 3590925"/>
              <a:gd name="connsiteY1" fmla="*/ 182827 h 411427"/>
              <a:gd name="connsiteX2" fmla="*/ 2476500 w 3590925"/>
              <a:gd name="connsiteY2" fmla="*/ 192352 h 411427"/>
              <a:gd name="connsiteX3" fmla="*/ 3590925 w 3590925"/>
              <a:gd name="connsiteY3" fmla="*/ 382852 h 411427"/>
              <a:gd name="connsiteX0" fmla="*/ 0 w 3590925"/>
              <a:gd name="connsiteY0" fmla="*/ 411427 h 411427"/>
              <a:gd name="connsiteX1" fmla="*/ 904875 w 3590925"/>
              <a:gd name="connsiteY1" fmla="*/ 182827 h 411427"/>
              <a:gd name="connsiteX2" fmla="*/ 2476500 w 3590925"/>
              <a:gd name="connsiteY2" fmla="*/ 192352 h 411427"/>
              <a:gd name="connsiteX3" fmla="*/ 3590925 w 3590925"/>
              <a:gd name="connsiteY3" fmla="*/ 382852 h 411427"/>
              <a:gd name="connsiteX0" fmla="*/ 0 w 3590925"/>
              <a:gd name="connsiteY0" fmla="*/ 363070 h 363070"/>
              <a:gd name="connsiteX1" fmla="*/ 904875 w 3590925"/>
              <a:gd name="connsiteY1" fmla="*/ 134470 h 363070"/>
              <a:gd name="connsiteX2" fmla="*/ 2476500 w 3590925"/>
              <a:gd name="connsiteY2" fmla="*/ 143995 h 363070"/>
              <a:gd name="connsiteX3" fmla="*/ 3590925 w 3590925"/>
              <a:gd name="connsiteY3" fmla="*/ 334495 h 3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0925" h="363070">
                <a:moveTo>
                  <a:pt x="0" y="363070"/>
                </a:moveTo>
                <a:cubicBezTo>
                  <a:pt x="536575" y="350370"/>
                  <a:pt x="692150" y="328145"/>
                  <a:pt x="904875" y="134470"/>
                </a:cubicBezTo>
                <a:cubicBezTo>
                  <a:pt x="1428750" y="-265580"/>
                  <a:pt x="2066925" y="377358"/>
                  <a:pt x="2476500" y="143995"/>
                </a:cubicBezTo>
                <a:cubicBezTo>
                  <a:pt x="2933700" y="-68730"/>
                  <a:pt x="3219450" y="270995"/>
                  <a:pt x="3590925" y="334495"/>
                </a:cubicBezTo>
              </a:path>
            </a:pathLst>
          </a:custGeom>
          <a:noFill/>
          <a:ln w="38100">
            <a:solidFill>
              <a:srgbClr val="33AF36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C331748-7B1C-C26E-9C44-0F80D4BA6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741" y="3443611"/>
            <a:ext cx="893352" cy="89335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FAAAB50-F943-8D40-503B-4BC5F908DC35}"/>
              </a:ext>
            </a:extLst>
          </p:cNvPr>
          <p:cNvSpPr txBox="1"/>
          <p:nvPr/>
        </p:nvSpPr>
        <p:spPr>
          <a:xfrm>
            <a:off x="990782" y="2432397"/>
            <a:ext cx="7620630" cy="307777"/>
          </a:xfrm>
          <a:prstGeom prst="rect">
            <a:avLst/>
          </a:prstGeom>
          <a:noFill/>
          <a:ln>
            <a:solidFill>
              <a:srgbClr val="01453A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29FE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ru-RU" sz="1400" b="1" dirty="0">
                <a:solidFill>
                  <a:srgbClr val="01453A"/>
                </a:solidFill>
                <a:latin typeface="+mn-lt"/>
              </a:rPr>
              <a:t>а\п Новокузнецк – Курорт «Шерегеш» – а/п Новокузнецк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EEB51D9-B741-6FA1-F796-528E3ABD087D}"/>
              </a:ext>
            </a:extLst>
          </p:cNvPr>
          <p:cNvSpPr txBox="1"/>
          <p:nvPr/>
        </p:nvSpPr>
        <p:spPr>
          <a:xfrm>
            <a:off x="3163020" y="5882975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Вылет из </a:t>
            </a:r>
          </a:p>
          <a:p>
            <a:pPr algn="ctr"/>
            <a:r>
              <a:rPr lang="ru-RU" sz="1000" dirty="0"/>
              <a:t>а/п Новокузнецк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886706A-7E65-3C0B-5156-CB413A572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238" y="4944305"/>
            <a:ext cx="892855" cy="892855"/>
          </a:xfrm>
          <a:prstGeom prst="rect">
            <a:avLst/>
          </a:prstGeom>
        </p:spPr>
      </p:pic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04965021-B2D8-3D3B-4604-9673C24689F7}"/>
              </a:ext>
            </a:extLst>
          </p:cNvPr>
          <p:cNvCxnSpPr/>
          <p:nvPr/>
        </p:nvCxnSpPr>
        <p:spPr>
          <a:xfrm>
            <a:off x="4622612" y="3930979"/>
            <a:ext cx="615170" cy="0"/>
          </a:xfrm>
          <a:prstGeom prst="straightConnector1">
            <a:avLst/>
          </a:prstGeom>
          <a:ln w="38100">
            <a:solidFill>
              <a:srgbClr val="33AF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0" descr="http://cdn.onlinewebfonts.com/svg/img_177192.png">
            <a:extLst>
              <a:ext uri="{FF2B5EF4-FFF2-40B4-BE49-F238E27FC236}">
                <a16:creationId xmlns:a16="http://schemas.microsoft.com/office/drawing/2014/main" id="{8224FF27-8DF4-13C1-0059-EC3A1A34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6063" y="4881622"/>
            <a:ext cx="1977001" cy="9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718DF45-677C-950D-6FC2-1623BDC3BB8C}"/>
              </a:ext>
            </a:extLst>
          </p:cNvPr>
          <p:cNvSpPr txBox="1"/>
          <p:nvPr/>
        </p:nvSpPr>
        <p:spPr>
          <a:xfrm>
            <a:off x="5417727" y="5850609"/>
            <a:ext cx="3487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Размещение в автобусе.</a:t>
            </a:r>
          </a:p>
          <a:p>
            <a:pPr algn="ctr"/>
            <a:r>
              <a:rPr lang="ru-RU" sz="1000" dirty="0"/>
              <a:t>Отправление от сервисного центра «Белка»</a:t>
            </a:r>
          </a:p>
          <a:p>
            <a:pPr algn="ctr"/>
            <a:r>
              <a:rPr lang="ru-RU" sz="1000" dirty="0"/>
              <a:t>Расписание синхронизировано с вылетом рейса</a:t>
            </a:r>
          </a:p>
        </p:txBody>
      </p:sp>
      <p:sp>
        <p:nvSpPr>
          <p:cNvPr id="70" name="Полилиния 52">
            <a:extLst>
              <a:ext uri="{FF2B5EF4-FFF2-40B4-BE49-F238E27FC236}">
                <a16:creationId xmlns:a16="http://schemas.microsoft.com/office/drawing/2014/main" id="{BA091014-2903-151B-BCF8-C1E98CBEB36E}"/>
              </a:ext>
            </a:extLst>
          </p:cNvPr>
          <p:cNvSpPr/>
          <p:nvPr/>
        </p:nvSpPr>
        <p:spPr>
          <a:xfrm rot="19576006" flipH="1">
            <a:off x="8363052" y="5085436"/>
            <a:ext cx="1657023" cy="266997"/>
          </a:xfrm>
          <a:custGeom>
            <a:avLst/>
            <a:gdLst>
              <a:gd name="connsiteX0" fmla="*/ 0 w 3590925"/>
              <a:gd name="connsiteY0" fmla="*/ 28575 h 28575"/>
              <a:gd name="connsiteX1" fmla="*/ 3590925 w 3590925"/>
              <a:gd name="connsiteY1" fmla="*/ 0 h 28575"/>
              <a:gd name="connsiteX0" fmla="*/ 0 w 3590925"/>
              <a:gd name="connsiteY0" fmla="*/ 171450 h 171450"/>
              <a:gd name="connsiteX1" fmla="*/ 1781175 w 3590925"/>
              <a:gd name="connsiteY1" fmla="*/ 0 h 171450"/>
              <a:gd name="connsiteX2" fmla="*/ 3590925 w 3590925"/>
              <a:gd name="connsiteY2" fmla="*/ 142875 h 171450"/>
              <a:gd name="connsiteX0" fmla="*/ 0 w 3590925"/>
              <a:gd name="connsiteY0" fmla="*/ 171450 h 171450"/>
              <a:gd name="connsiteX1" fmla="*/ 1781175 w 3590925"/>
              <a:gd name="connsiteY1" fmla="*/ 0 h 171450"/>
              <a:gd name="connsiteX2" fmla="*/ 3590925 w 3590925"/>
              <a:gd name="connsiteY2" fmla="*/ 142875 h 171450"/>
              <a:gd name="connsiteX0" fmla="*/ 0 w 3590925"/>
              <a:gd name="connsiteY0" fmla="*/ 393256 h 393256"/>
              <a:gd name="connsiteX1" fmla="*/ 1781175 w 3590925"/>
              <a:gd name="connsiteY1" fmla="*/ 221806 h 393256"/>
              <a:gd name="connsiteX2" fmla="*/ 3590925 w 3590925"/>
              <a:gd name="connsiteY2" fmla="*/ 364681 h 393256"/>
              <a:gd name="connsiteX0" fmla="*/ 0 w 3590925"/>
              <a:gd name="connsiteY0" fmla="*/ 493682 h 493682"/>
              <a:gd name="connsiteX1" fmla="*/ 1714500 w 3590925"/>
              <a:gd name="connsiteY1" fmla="*/ 198407 h 493682"/>
              <a:gd name="connsiteX2" fmla="*/ 3590925 w 3590925"/>
              <a:gd name="connsiteY2" fmla="*/ 465107 h 493682"/>
              <a:gd name="connsiteX0" fmla="*/ 0 w 3590925"/>
              <a:gd name="connsiteY0" fmla="*/ 493682 h 493682"/>
              <a:gd name="connsiteX1" fmla="*/ 1714500 w 3590925"/>
              <a:gd name="connsiteY1" fmla="*/ 198407 h 493682"/>
              <a:gd name="connsiteX2" fmla="*/ 3590925 w 3590925"/>
              <a:gd name="connsiteY2" fmla="*/ 465107 h 493682"/>
              <a:gd name="connsiteX0" fmla="*/ 0 w 3590925"/>
              <a:gd name="connsiteY0" fmla="*/ 438972 h 438972"/>
              <a:gd name="connsiteX1" fmla="*/ 904875 w 3590925"/>
              <a:gd name="connsiteY1" fmla="*/ 210372 h 438972"/>
              <a:gd name="connsiteX2" fmla="*/ 3590925 w 3590925"/>
              <a:gd name="connsiteY2" fmla="*/ 410397 h 438972"/>
              <a:gd name="connsiteX0" fmla="*/ 0 w 3590925"/>
              <a:gd name="connsiteY0" fmla="*/ 255419 h 255419"/>
              <a:gd name="connsiteX1" fmla="*/ 904875 w 3590925"/>
              <a:gd name="connsiteY1" fmla="*/ 26819 h 255419"/>
              <a:gd name="connsiteX2" fmla="*/ 914400 w 3590925"/>
              <a:gd name="connsiteY2" fmla="*/ 26819 h 255419"/>
              <a:gd name="connsiteX3" fmla="*/ 3590925 w 3590925"/>
              <a:gd name="connsiteY3" fmla="*/ 226844 h 255419"/>
              <a:gd name="connsiteX0" fmla="*/ 0 w 3590925"/>
              <a:gd name="connsiteY0" fmla="*/ 367412 h 367412"/>
              <a:gd name="connsiteX1" fmla="*/ 904875 w 3590925"/>
              <a:gd name="connsiteY1" fmla="*/ 138812 h 367412"/>
              <a:gd name="connsiteX2" fmla="*/ 1771650 w 3590925"/>
              <a:gd name="connsiteY2" fmla="*/ 5462 h 367412"/>
              <a:gd name="connsiteX3" fmla="*/ 3590925 w 3590925"/>
              <a:gd name="connsiteY3" fmla="*/ 338837 h 367412"/>
              <a:gd name="connsiteX0" fmla="*/ 0 w 3590925"/>
              <a:gd name="connsiteY0" fmla="*/ 459820 h 459820"/>
              <a:gd name="connsiteX1" fmla="*/ 904875 w 3590925"/>
              <a:gd name="connsiteY1" fmla="*/ 231220 h 459820"/>
              <a:gd name="connsiteX2" fmla="*/ 1771650 w 3590925"/>
              <a:gd name="connsiteY2" fmla="*/ 97870 h 459820"/>
              <a:gd name="connsiteX3" fmla="*/ 3590925 w 3590925"/>
              <a:gd name="connsiteY3" fmla="*/ 431245 h 459820"/>
              <a:gd name="connsiteX0" fmla="*/ 0 w 3590925"/>
              <a:gd name="connsiteY0" fmla="*/ 459820 h 459820"/>
              <a:gd name="connsiteX1" fmla="*/ 904875 w 3590925"/>
              <a:gd name="connsiteY1" fmla="*/ 231220 h 459820"/>
              <a:gd name="connsiteX2" fmla="*/ 1771650 w 3590925"/>
              <a:gd name="connsiteY2" fmla="*/ 97870 h 459820"/>
              <a:gd name="connsiteX3" fmla="*/ 3590925 w 3590925"/>
              <a:gd name="connsiteY3" fmla="*/ 431245 h 459820"/>
              <a:gd name="connsiteX0" fmla="*/ 0 w 3590925"/>
              <a:gd name="connsiteY0" fmla="*/ 386759 h 386759"/>
              <a:gd name="connsiteX1" fmla="*/ 904875 w 3590925"/>
              <a:gd name="connsiteY1" fmla="*/ 158159 h 386759"/>
              <a:gd name="connsiteX2" fmla="*/ 2638425 w 3590925"/>
              <a:gd name="connsiteY2" fmla="*/ 272459 h 386759"/>
              <a:gd name="connsiteX3" fmla="*/ 3590925 w 3590925"/>
              <a:gd name="connsiteY3" fmla="*/ 358184 h 386759"/>
              <a:gd name="connsiteX0" fmla="*/ 0 w 3590925"/>
              <a:gd name="connsiteY0" fmla="*/ 411427 h 411427"/>
              <a:gd name="connsiteX1" fmla="*/ 904875 w 3590925"/>
              <a:gd name="connsiteY1" fmla="*/ 182827 h 411427"/>
              <a:gd name="connsiteX2" fmla="*/ 2476500 w 3590925"/>
              <a:gd name="connsiteY2" fmla="*/ 192352 h 411427"/>
              <a:gd name="connsiteX3" fmla="*/ 3590925 w 3590925"/>
              <a:gd name="connsiteY3" fmla="*/ 382852 h 411427"/>
              <a:gd name="connsiteX0" fmla="*/ 0 w 3590925"/>
              <a:gd name="connsiteY0" fmla="*/ 411427 h 411427"/>
              <a:gd name="connsiteX1" fmla="*/ 904875 w 3590925"/>
              <a:gd name="connsiteY1" fmla="*/ 182827 h 411427"/>
              <a:gd name="connsiteX2" fmla="*/ 2476500 w 3590925"/>
              <a:gd name="connsiteY2" fmla="*/ 192352 h 411427"/>
              <a:gd name="connsiteX3" fmla="*/ 3590925 w 3590925"/>
              <a:gd name="connsiteY3" fmla="*/ 382852 h 411427"/>
              <a:gd name="connsiteX0" fmla="*/ 0 w 3590925"/>
              <a:gd name="connsiteY0" fmla="*/ 363070 h 363070"/>
              <a:gd name="connsiteX1" fmla="*/ 904875 w 3590925"/>
              <a:gd name="connsiteY1" fmla="*/ 134470 h 363070"/>
              <a:gd name="connsiteX2" fmla="*/ 2476500 w 3590925"/>
              <a:gd name="connsiteY2" fmla="*/ 143995 h 363070"/>
              <a:gd name="connsiteX3" fmla="*/ 3590925 w 3590925"/>
              <a:gd name="connsiteY3" fmla="*/ 334495 h 3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0925" h="363070">
                <a:moveTo>
                  <a:pt x="0" y="363070"/>
                </a:moveTo>
                <a:cubicBezTo>
                  <a:pt x="536575" y="350370"/>
                  <a:pt x="692150" y="328145"/>
                  <a:pt x="904875" y="134470"/>
                </a:cubicBezTo>
                <a:cubicBezTo>
                  <a:pt x="1428750" y="-265580"/>
                  <a:pt x="2066925" y="377358"/>
                  <a:pt x="2476500" y="143995"/>
                </a:cubicBezTo>
                <a:cubicBezTo>
                  <a:pt x="2933700" y="-68730"/>
                  <a:pt x="3219450" y="270995"/>
                  <a:pt x="3590925" y="334495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139A619F-6F5D-0F17-65DB-A71173BD7CD3}"/>
              </a:ext>
            </a:extLst>
          </p:cNvPr>
          <p:cNvCxnSpPr>
            <a:cxnSpLocks/>
          </p:cNvCxnSpPr>
          <p:nvPr/>
        </p:nvCxnSpPr>
        <p:spPr>
          <a:xfrm flipH="1">
            <a:off x="4613713" y="5436413"/>
            <a:ext cx="61517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7E0A16C-EE8F-77F6-806A-E013BC2EC0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249" y="5122383"/>
            <a:ext cx="1239871" cy="12398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0208CF1-D572-409B-8DFF-C37F406B0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5118" y="992305"/>
            <a:ext cx="963463" cy="9634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48EBC0F-B2DB-4B42-9DD7-C9867CA2F28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2944" y="1145640"/>
            <a:ext cx="610748" cy="6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90" y="5526129"/>
            <a:ext cx="3866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1453A"/>
                </a:solidFill>
              </a:rPr>
              <a:t>ООО «АЭРОКУЗБАСС», </a:t>
            </a:r>
          </a:p>
          <a:p>
            <a:r>
              <a:rPr lang="ru-RU" dirty="0">
                <a:solidFill>
                  <a:srgbClr val="01453A"/>
                </a:solidFill>
              </a:rPr>
              <a:t>Тел: </a:t>
            </a:r>
            <a:r>
              <a:rPr lang="en-US" dirty="0">
                <a:solidFill>
                  <a:srgbClr val="01453A"/>
                </a:solidFill>
              </a:rPr>
              <a:t>+7</a:t>
            </a:r>
            <a:r>
              <a:rPr lang="ru-RU" dirty="0">
                <a:solidFill>
                  <a:srgbClr val="01453A"/>
                </a:solidFill>
              </a:rPr>
              <a:t> (384</a:t>
            </a:r>
            <a:r>
              <a:rPr lang="en-US" dirty="0">
                <a:solidFill>
                  <a:srgbClr val="01453A"/>
                </a:solidFill>
              </a:rPr>
              <a:t>) </a:t>
            </a:r>
            <a:r>
              <a:rPr lang="ru-RU" dirty="0">
                <a:solidFill>
                  <a:srgbClr val="01453A"/>
                </a:solidFill>
              </a:rPr>
              <a:t>399</a:t>
            </a:r>
            <a:r>
              <a:rPr lang="en-US" dirty="0">
                <a:solidFill>
                  <a:srgbClr val="01453A"/>
                </a:solidFill>
              </a:rPr>
              <a:t>-</a:t>
            </a:r>
            <a:r>
              <a:rPr lang="ru-RU" dirty="0">
                <a:solidFill>
                  <a:srgbClr val="01453A"/>
                </a:solidFill>
              </a:rPr>
              <a:t>34</a:t>
            </a:r>
            <a:r>
              <a:rPr lang="en-US" dirty="0">
                <a:solidFill>
                  <a:srgbClr val="01453A"/>
                </a:solidFill>
              </a:rPr>
              <a:t>-</a:t>
            </a:r>
            <a:r>
              <a:rPr lang="ru-RU" dirty="0">
                <a:solidFill>
                  <a:srgbClr val="01453A"/>
                </a:solidFill>
              </a:rPr>
              <a:t>44 (доб.2218)</a:t>
            </a:r>
          </a:p>
          <a:p>
            <a:r>
              <a:rPr lang="en-US" dirty="0">
                <a:solidFill>
                  <a:srgbClr val="01453A"/>
                </a:solidFill>
              </a:rPr>
              <a:t>e-mail</a:t>
            </a:r>
            <a:r>
              <a:rPr lang="ru-RU" dirty="0">
                <a:solidFill>
                  <a:srgbClr val="01453A"/>
                </a:solidFill>
              </a:rPr>
              <a:t>: </a:t>
            </a:r>
            <a:r>
              <a:rPr lang="en-US" dirty="0">
                <a:solidFill>
                  <a:srgbClr val="01453A"/>
                </a:solidFill>
              </a:rPr>
              <a:t>reception@aerokuz.ru</a:t>
            </a:r>
            <a:endParaRPr lang="ru-RU" dirty="0">
              <a:solidFill>
                <a:srgbClr val="01453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E9766-9543-9CBD-14EC-5E99BF26896B}"/>
              </a:ext>
            </a:extLst>
          </p:cNvPr>
          <p:cNvSpPr txBox="1"/>
          <p:nvPr/>
        </p:nvSpPr>
        <p:spPr>
          <a:xfrm>
            <a:off x="542490" y="1624121"/>
            <a:ext cx="6323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1453A"/>
                </a:solidFill>
              </a:rPr>
              <a:t>Задавая новую высоту!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7B43B-EEAC-9673-9D60-382A010C4505}"/>
              </a:ext>
            </a:extLst>
          </p:cNvPr>
          <p:cNvSpPr txBox="1"/>
          <p:nvPr/>
        </p:nvSpPr>
        <p:spPr>
          <a:xfrm>
            <a:off x="542490" y="4710659"/>
            <a:ext cx="286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1453A"/>
                </a:solidFill>
              </a:rPr>
              <a:t>Кирилл </a:t>
            </a:r>
            <a:r>
              <a:rPr lang="ru-RU" b="1" dirty="0" smtClean="0">
                <a:solidFill>
                  <a:srgbClr val="01453A"/>
                </a:solidFill>
              </a:rPr>
              <a:t>Ермаков</a:t>
            </a:r>
            <a:r>
              <a:rPr lang="ru-RU" b="1" dirty="0">
                <a:solidFill>
                  <a:srgbClr val="01453A"/>
                </a:solidFill>
              </a:rPr>
              <a:t>, </a:t>
            </a:r>
          </a:p>
          <a:p>
            <a:r>
              <a:rPr lang="ru-RU" b="1" dirty="0">
                <a:solidFill>
                  <a:srgbClr val="01453A"/>
                </a:solidFill>
              </a:rPr>
              <a:t>Генеральный 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284293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10096</TotalTime>
  <Words>441</Words>
  <Application>Microsoft Office PowerPoint</Application>
  <PresentationFormat>Широкоэкранный</PresentationFormat>
  <Paragraphs>114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Arial Nova</vt:lpstr>
      <vt:lpstr>Arial Nova Cond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Исакова Ольга Владимировна</cp:lastModifiedBy>
  <cp:revision>1071</cp:revision>
  <cp:lastPrinted>2023-06-27T09:24:27Z</cp:lastPrinted>
  <dcterms:created xsi:type="dcterms:W3CDTF">2022-08-30T08:07:50Z</dcterms:created>
  <dcterms:modified xsi:type="dcterms:W3CDTF">2023-06-29T01:15:10Z</dcterms:modified>
</cp:coreProperties>
</file>