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304" r:id="rId3"/>
    <p:sldId id="292" r:id="rId4"/>
    <p:sldId id="293" r:id="rId5"/>
    <p:sldId id="294" r:id="rId6"/>
    <p:sldId id="295" r:id="rId7"/>
    <p:sldId id="299" r:id="rId8"/>
    <p:sldId id="300" r:id="rId9"/>
    <p:sldId id="305" r:id="rId10"/>
    <p:sldId id="306" r:id="rId11"/>
    <p:sldId id="307" r:id="rId12"/>
    <p:sldId id="290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7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1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4FEB7B4-A5D2-4780-A604-538A27FD0A26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DA0350F-B765-4361-B11A-95EE2E94D1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140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 smtClean="0"/>
              <a:t>Название слайда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Подзаголовок</a:t>
            </a:r>
            <a:endParaRPr lang="en-US" dirty="0" smtClean="0"/>
          </a:p>
        </p:txBody>
      </p:sp>
      <p:sp>
        <p:nvSpPr>
          <p:cNvPr id="26" name="Flowchart: Off-page Connector 17"/>
          <p:cNvSpPr/>
          <p:nvPr userDrawn="1"/>
        </p:nvSpPr>
        <p:spPr>
          <a:xfrm>
            <a:off x="0" y="4716607"/>
            <a:ext cx="366689" cy="274637"/>
          </a:xfrm>
          <a:prstGeom prst="parallelogram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0" y="4716607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10316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10316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2" descr="C:\Users\DmitrievaDV\Desktop\НУРС\Задания\Презентации и доклады\Иконки+png\2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90" y="4746336"/>
            <a:ext cx="395013" cy="24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_Тёмн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1E6714F-C6D2-835D-6D6F-C1744430D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1"/>
            <a:ext cx="9143999" cy="51434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490A7-334A-760D-EC05-64EB44799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26" y="1998896"/>
            <a:ext cx="4772024" cy="994172"/>
          </a:xfrm>
        </p:spPr>
        <p:txBody>
          <a:bodyPr lIns="0" tIns="0" rIns="0" bIns="0" anchor="t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64BF1E-3260-FD61-0285-054E38EFAA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72681" y="330994"/>
            <a:ext cx="556994" cy="339041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B2F7A3E-06B3-7CBB-DC45-1AFE8A952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3545" y="4328722"/>
            <a:ext cx="2319601" cy="51116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25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400">
                <a:solidFill>
                  <a:schemeClr val="bg1"/>
                </a:solidFill>
              </a:defRPr>
            </a:lvl2pPr>
            <a:lvl3pPr marL="685800" indent="0">
              <a:buNone/>
              <a:defRPr sz="1400">
                <a:solidFill>
                  <a:schemeClr val="bg1"/>
                </a:solidFill>
              </a:defRPr>
            </a:lvl3pPr>
            <a:lvl4pPr marL="1028700" indent="0">
              <a:buNone/>
              <a:defRPr sz="1400">
                <a:solidFill>
                  <a:schemeClr val="bg1"/>
                </a:solidFill>
              </a:defRPr>
            </a:lvl4pPr>
            <a:lvl5pPr marL="13716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подзаголовка</a:t>
            </a:r>
            <a:br>
              <a:rPr lang="ru-RU" dirty="0"/>
            </a:br>
            <a:r>
              <a:rPr lang="ru-RU" dirty="0"/>
              <a:t>презентации в несколько</a:t>
            </a:r>
            <a:br>
              <a:rPr lang="ru-RU" dirty="0"/>
            </a:br>
            <a:r>
              <a:rPr lang="ru-RU" dirty="0"/>
              <a:t>строк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100423711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78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279" userDrawn="1">
          <p15:clr>
            <a:srgbClr val="FBAE40"/>
          </p15:clr>
        </p15:guide>
        <p15:guide id="6" pos="39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Фина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490A7-334A-760D-EC05-64EB44799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26" y="1822848"/>
            <a:ext cx="7435214" cy="825102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2700" b="0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5012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78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279" userDrawn="1">
          <p15:clr>
            <a:srgbClr val="FBAE40"/>
          </p15:clr>
        </p15:guide>
        <p15:guide id="6" pos="3953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1525" userDrawn="1">
          <p15:clr>
            <a:srgbClr val="FBAE40"/>
          </p15:clr>
        </p15:guide>
        <p15:guide id="9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инфо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4490A7-334A-760D-EC05-64EB44799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4326" y="273845"/>
            <a:ext cx="7435214" cy="64540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1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 в одну</a:t>
            </a:r>
            <a:br>
              <a:rPr lang="ru-RU" dirty="0"/>
            </a:br>
            <a:r>
              <a:rPr lang="ru-RU" dirty="0"/>
              <a:t>или две строки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264BF1E-3260-FD61-0285-054E38EFA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72681" y="330994"/>
            <a:ext cx="556994" cy="339041"/>
          </a:xfrm>
          <a:prstGeom prst="rect">
            <a:avLst/>
          </a:prstGeom>
        </p:spPr>
      </p:pic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BCD4501A-0A38-CFEE-1814-8B62D0FA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45" y="4767263"/>
            <a:ext cx="3086100" cy="27384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4AA64A-9E62-9D48-8144-3672A938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46770" y="4767263"/>
            <a:ext cx="382904" cy="273844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fld id="{38A3F5B2-991B-458D-A55A-5F9B8CC307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949345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78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  <p15:guide id="5" pos="279" userDrawn="1">
          <p15:clr>
            <a:srgbClr val="FBAE40"/>
          </p15:clr>
        </p15:guide>
        <p15:guide id="6" pos="3953" userDrawn="1">
          <p15:clr>
            <a:srgbClr val="FBAE40"/>
          </p15:clr>
        </p15:guide>
        <p15:guide id="7" orient="horz" pos="1094" userDrawn="1">
          <p15:clr>
            <a:srgbClr val="FBAE40"/>
          </p15:clr>
        </p15:guide>
        <p15:guide id="8" orient="horz" pos="1525" userDrawn="1">
          <p15:clr>
            <a:srgbClr val="FBAE40"/>
          </p15:clr>
        </p15:guide>
        <p15:guide id="9" pos="372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8E20-3832-42F4-9DD2-746BA227933C}" type="datetimeFigureOut">
              <a:rPr lang="ru-RU" smtClean="0"/>
              <a:pPr/>
              <a:t>13.06.2024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E2A9-D322-40BC-9F69-E5AD8EAD6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>
            <a:extLst>
              <a:ext uri="{FF2B5EF4-FFF2-40B4-BE49-F238E27FC236}">
                <a16:creationId xmlns:a16="http://schemas.microsoft.com/office/drawing/2014/main" xmlns="" id="{9F6B9E36-0120-AC2D-F051-897271C6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6" y="1635646"/>
            <a:ext cx="4772024" cy="135742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инновационной деятельности в ОАО «РЖД» </a:t>
            </a:r>
            <a:b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на </a:t>
            </a:r>
            <a:r>
              <a:rPr lang="ru-R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Западно-Сибирской</a:t>
            </a:r>
            <a:r>
              <a:rPr lang="ru-R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железной дороге</a:t>
            </a:r>
            <a:endParaRPr lang="ru-R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AA518272-3CBF-0A3C-27B4-1B85888FB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Начальник </a:t>
            </a:r>
            <a:r>
              <a:rPr lang="ru-RU" dirty="0" err="1" smtClean="0"/>
              <a:t>Западно-Сибирского</a:t>
            </a:r>
            <a:r>
              <a:rPr lang="ru-RU" dirty="0" smtClean="0"/>
              <a:t> центра инновационного развития </a:t>
            </a:r>
          </a:p>
          <a:p>
            <a:r>
              <a:rPr lang="ru-RU" dirty="0" smtClean="0"/>
              <a:t>Симочкин Игорь Юрьевич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666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Прямая соединительная линия 35"/>
          <p:cNvCxnSpPr/>
          <p:nvPr/>
        </p:nvCxnSpPr>
        <p:spPr>
          <a:xfrm>
            <a:off x="4427984" y="843558"/>
            <a:ext cx="0" cy="402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5" y="650181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Проведение круглых столов для генерации технологических идей – «ТЕХНОРАДАР»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1DAC1F1-8C5E-4031-B82D-9A0F5C38BF7E}"/>
              </a:ext>
            </a:extLst>
          </p:cNvPr>
          <p:cNvSpPr/>
          <p:nvPr/>
        </p:nvSpPr>
        <p:spPr>
          <a:xfrm>
            <a:off x="539552" y="267494"/>
            <a:ext cx="5688632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ВЗАИМОДЕЙСТВИЕ С ВНЕШНЕЙ ИННОВАЦИОННОЙ СРЕДОЙ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Verdana Pro"/>
                <a:ea typeface="Verdana" pitchFamily="34" charset="0"/>
                <a:cs typeface="Verdana" pitchFamily="34" charset="0"/>
              </a:rPr>
              <a:t>АО «КУЗБАССКИЙ ТЕХНОПАРК»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7984" y="680378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Семинар «Как запустить совместный с ОАО «РЖД» проект. Инструменты поддержки»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2050" name="Picture 2" descr="C:\Users\cir_SimochkinIYU\Desktop\IMG_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7614"/>
            <a:ext cx="2591640" cy="1728192"/>
          </a:xfrm>
          <a:prstGeom prst="rect">
            <a:avLst/>
          </a:prstGeom>
          <a:noFill/>
        </p:spPr>
      </p:pic>
      <p:pic>
        <p:nvPicPr>
          <p:cNvPr id="2051" name="Picture 3" descr="C:\Users\cir_SimochkinIYU\Desktop\IMG_161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7814"/>
            <a:ext cx="2592288" cy="1728624"/>
          </a:xfrm>
          <a:prstGeom prst="rect">
            <a:avLst/>
          </a:prstGeom>
          <a:noFill/>
        </p:spPr>
      </p:pic>
      <p:pic>
        <p:nvPicPr>
          <p:cNvPr id="2052" name="Picture 4" descr="C:\Users\cir_SimochkinIYU\Desktop\PXL_20240131_060627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347614"/>
            <a:ext cx="2520280" cy="1705561"/>
          </a:xfrm>
          <a:prstGeom prst="rect">
            <a:avLst/>
          </a:prstGeom>
          <a:noFill/>
        </p:spPr>
      </p:pic>
      <p:pic>
        <p:nvPicPr>
          <p:cNvPr id="2054" name="Picture 6" descr="C:\Users\cir_SimochkinIYU\Desktop\PXL_20240131_060910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147814"/>
            <a:ext cx="2424803" cy="1818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49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11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Прямая соединительная линия 35"/>
          <p:cNvCxnSpPr/>
          <p:nvPr/>
        </p:nvCxnSpPr>
        <p:spPr>
          <a:xfrm>
            <a:off x="4499992" y="843558"/>
            <a:ext cx="0" cy="402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5" y="751805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АО «КУЗБАССКИЙ ТЕХНОПАРК»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1DAC1F1-8C5E-4031-B82D-9A0F5C38BF7E}"/>
              </a:ext>
            </a:extLst>
          </p:cNvPr>
          <p:cNvSpPr/>
          <p:nvPr/>
        </p:nvSpPr>
        <p:spPr>
          <a:xfrm>
            <a:off x="611560" y="267494"/>
            <a:ext cx="5688632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СОГЛАШЕНИЯ О ВЗАИМНОМ СОТРУДНИЧЕСТВЕ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9992" y="69954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СИБИРСКИЙ ГОСУДАРСТВЕННЫЙ УНИВЕРСИТЕТ ПУТЕЙ СООБЩЕНИЯ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8" name="Рисунок 17" descr="C:\Users\dktb-SuspicinaMA.WSR\AppData\Local\Microsoft\Windows\INetCache\Content.Outlook\F24MH2YU\Логотип Кузбасский технопарк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5337" y="1000908"/>
            <a:ext cx="1128632" cy="63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cir_SimochkinIYU\Desktop\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275606"/>
            <a:ext cx="2101102" cy="29708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4101" name="Picture 5" descr="C:\Users\cir_SimochkinIYU\Desktop\2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7591" y="1707654"/>
            <a:ext cx="2130393" cy="30122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6094" r="6714"/>
          <a:stretch>
            <a:fillRect/>
          </a:stretch>
        </p:blipFill>
        <p:spPr bwMode="auto">
          <a:xfrm>
            <a:off x="7884368" y="1131590"/>
            <a:ext cx="1041505" cy="58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275606"/>
            <a:ext cx="2195735" cy="30243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1707654"/>
            <a:ext cx="2160240" cy="30243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149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87EBEB-A1DB-405B-F35B-54AB5F620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310D5383-35E5-09EE-ECD5-29289BDC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63638"/>
            <a:ext cx="7435214" cy="825102"/>
          </a:xfrm>
        </p:spPr>
        <p:txBody>
          <a:bodyPr/>
          <a:lstStyle/>
          <a:p>
            <a:pPr algn="l"/>
            <a:r>
              <a:rPr lang="ru-RU" b="1" dirty="0">
                <a:latin typeface="Verdana" pitchFamily="34" charset="0"/>
                <a:ea typeface="Verdana" pitchFamily="34" charset="0"/>
              </a:rPr>
              <a:t>Спасибо </a:t>
            </a:r>
            <a:br>
              <a:rPr lang="ru-RU" b="1" dirty="0">
                <a:latin typeface="Verdana" pitchFamily="34" charset="0"/>
                <a:ea typeface="Verdana" pitchFamily="34" charset="0"/>
              </a:rPr>
            </a:br>
            <a:r>
              <a:rPr lang="ru-RU" b="1" dirty="0">
                <a:latin typeface="Verdana" pitchFamily="34" charset="0"/>
                <a:ea typeface="Verdana" pitchFamily="34" charset="0"/>
              </a:rPr>
              <a:t>За внимание!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9782"/>
            <a:ext cx="644562" cy="63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2859782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Единое окно инноваций ОАО «РЖД»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147814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en-US" sz="1000" b="1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eoi.rzd.ru</a:t>
            </a:r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 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r="-545"/>
          <a:stretch>
            <a:fillRect/>
          </a:stretch>
        </p:blipFill>
        <p:spPr bwMode="auto">
          <a:xfrm>
            <a:off x="323528" y="3579862"/>
            <a:ext cx="648072" cy="6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3579862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Региональные центры инновационного развития ОАО «РЖД»</a:t>
            </a:r>
            <a:endParaRPr lang="ru-RU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75460"/>
            <a:ext cx="644562" cy="6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15616" y="4316492"/>
            <a:ext cx="15744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Транспортный </a:t>
            </a:r>
            <a:endParaRPr lang="en-US" sz="1050" b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05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акселератор РЖД</a:t>
            </a:r>
            <a:endParaRPr lang="ru-RU" sz="105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731990"/>
            <a:ext cx="15840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u="sng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accelerator.rzd.ru</a:t>
            </a:r>
            <a:r>
              <a:rPr lang="en-US" sz="105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u-RU" sz="105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5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95536" y="3291830"/>
            <a:ext cx="1728192" cy="7920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2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427853" y="259080"/>
            <a:ext cx="7283587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ИННОВАЦИОННАЯ ДЕЯТЕЛЬНОСТЬ ОАО «РЖД» ОСНОВЫВАЕТСЯ НА ЦЕЛЯХ И ЗАДАЧАХ, ОПРЕДЕЛЕННЫХ РУКОВОДСТВОМ СТРАНЫ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627534"/>
            <a:ext cx="88204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/>
              <a:t>Обращаюсь к руководству наших крупнейших компаний— активно используйте открывающиеся возможности. Нужно создать у себя подразделения, которые будут предметно работать со </a:t>
            </a:r>
            <a:r>
              <a:rPr lang="ru-RU" sz="1100" i="1" dirty="0" err="1" smtClean="0"/>
              <a:t>стартапам</a:t>
            </a:r>
            <a:r>
              <a:rPr lang="ru-RU" sz="1100" i="1" dirty="0" smtClean="0"/>
              <a:t>  и малыми инновационными компаниями, а также венчурные фонды, чтобы финансировать такие проекты.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687616" y="987574"/>
            <a:ext cx="349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В.В.Путин, Президент Российской Федерации</a:t>
            </a:r>
          </a:p>
          <a:p>
            <a:r>
              <a:rPr lang="ru-RU" sz="900" b="1" dirty="0" smtClean="0"/>
              <a:t>Петербургский международный экономический форум, 2017 год</a:t>
            </a:r>
            <a:endParaRPr lang="ru-RU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9622"/>
            <a:ext cx="1282820" cy="18002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67544" y="3291830"/>
            <a:ext cx="16561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Verdana" pitchFamily="34" charset="0"/>
                <a:ea typeface="Verdana" pitchFamily="34" charset="0"/>
              </a:rPr>
              <a:t>Утверждена </a:t>
            </a:r>
          </a:p>
          <a:p>
            <a:r>
              <a:rPr lang="ru-RU" sz="900" dirty="0" smtClean="0">
                <a:latin typeface="Verdana" pitchFamily="34" charset="0"/>
                <a:ea typeface="Verdana" pitchFamily="34" charset="0"/>
              </a:rPr>
              <a:t>Стратегия РФ о научно-технологическом развитии от 28.02.2024 № 145 </a:t>
            </a:r>
            <a:endParaRPr lang="ru-RU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1347614"/>
            <a:ext cx="4824536" cy="21602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Основные стратегические документы ОАО «РЖД»</a:t>
            </a:r>
            <a:endParaRPr lang="ru-RU" sz="1200" b="1" i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1635646"/>
            <a:ext cx="1512168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Долгосрочная программа развития ОАО «РЖД» до 2025 года</a:t>
            </a:r>
            <a:endParaRPr lang="ru-RU" sz="7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83901" y="1635646"/>
            <a:ext cx="1680187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Стратегия научно-технологического развития холдинга РЖД на период до 2025 года и на перспективу до 2030 года</a:t>
            </a:r>
            <a:endParaRPr lang="ru-RU" sz="7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8104" y="1635646"/>
            <a:ext cx="1512168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Стратегия цифровой трансформации ОАО «РЖД» до 2025 года</a:t>
            </a:r>
            <a:endParaRPr lang="ru-RU" sz="7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64288" y="1635646"/>
            <a:ext cx="1512168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Комплексная программа инновационного развития холдинга РЖД на период до 2025 года (КПИР – 2025)</a:t>
            </a:r>
            <a:endParaRPr lang="ru-RU" sz="7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8064" y="3363838"/>
            <a:ext cx="1008112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КПИР</a:t>
            </a:r>
            <a:endParaRPr lang="ru-RU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4" name="Выноска 1 (без границы) 23"/>
          <p:cNvSpPr/>
          <p:nvPr/>
        </p:nvSpPr>
        <p:spPr>
          <a:xfrm>
            <a:off x="6876256" y="2787774"/>
            <a:ext cx="2160240" cy="288032"/>
          </a:xfrm>
          <a:prstGeom prst="callout1">
            <a:avLst>
              <a:gd name="adj1" fmla="val 48759"/>
              <a:gd name="adj2" fmla="val -278"/>
              <a:gd name="adj3" fmla="val 244494"/>
              <a:gd name="adj4" fmla="val -31032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Разработка и внедрение технических средств и технологий для развития скоростного и высокоскоростного движения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Выноска 1 (без границы) 24"/>
          <p:cNvSpPr/>
          <p:nvPr/>
        </p:nvSpPr>
        <p:spPr>
          <a:xfrm flipH="1">
            <a:off x="2195736" y="2499742"/>
            <a:ext cx="2304256" cy="288032"/>
          </a:xfrm>
          <a:prstGeom prst="callout1">
            <a:avLst>
              <a:gd name="adj1" fmla="val 48759"/>
              <a:gd name="adj2" fmla="val -278"/>
              <a:gd name="adj3" fmla="val 287028"/>
              <a:gd name="adj4" fmla="val -28962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Развитие </a:t>
            </a:r>
            <a:r>
              <a:rPr lang="ru-RU" sz="700" b="1" dirty="0" err="1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транспортно-логистических</a:t>
            </a:r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 систем в едином транспортном пространстве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6" name="Выноска 1 (без границы) 25"/>
          <p:cNvSpPr/>
          <p:nvPr/>
        </p:nvSpPr>
        <p:spPr>
          <a:xfrm flipH="1">
            <a:off x="2195736" y="2859782"/>
            <a:ext cx="2304256" cy="288032"/>
          </a:xfrm>
          <a:prstGeom prst="callout1">
            <a:avLst>
              <a:gd name="adj1" fmla="val 48759"/>
              <a:gd name="adj2" fmla="val -278"/>
              <a:gd name="adj3" fmla="val 204107"/>
              <a:gd name="adj4" fmla="val -27382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Создание и внедрение динамических систем управления перевозочным процессом с использованием ИИ 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7" name="Выноска 1 (без границы) 26"/>
          <p:cNvSpPr/>
          <p:nvPr/>
        </p:nvSpPr>
        <p:spPr>
          <a:xfrm flipH="1">
            <a:off x="2195736" y="3291830"/>
            <a:ext cx="2304256" cy="288032"/>
          </a:xfrm>
          <a:prstGeom prst="callout1">
            <a:avLst>
              <a:gd name="adj1" fmla="val 48759"/>
              <a:gd name="adj2" fmla="val -278"/>
              <a:gd name="adj3" fmla="val 92758"/>
              <a:gd name="adj4" fmla="val -27699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Внедрение инновационных систем автоматизации и механизации станционных процессов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8" name="Выноска 1 (без границы) 27"/>
          <p:cNvSpPr/>
          <p:nvPr/>
        </p:nvSpPr>
        <p:spPr>
          <a:xfrm flipH="1">
            <a:off x="2195736" y="3867894"/>
            <a:ext cx="2304256" cy="288032"/>
          </a:xfrm>
          <a:prstGeom prst="callout1">
            <a:avLst>
              <a:gd name="adj1" fmla="val 48759"/>
              <a:gd name="adj2" fmla="val -278"/>
              <a:gd name="adj3" fmla="val -13855"/>
              <a:gd name="adj4" fmla="val -28645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Разработка и внедрение перспективных технических средства и технологий инфраструктуры путевого комплекса, железнодорожной автоматики и телемеханики, электрификации и электроснабжения, инновационных информационных и телекоммуникационных технологий</a:t>
            </a:r>
            <a:endParaRPr lang="ru-RU" sz="6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" name="Выноска 1 (без границы) 28"/>
          <p:cNvSpPr/>
          <p:nvPr/>
        </p:nvSpPr>
        <p:spPr>
          <a:xfrm flipH="1">
            <a:off x="2195736" y="4443958"/>
            <a:ext cx="2304256" cy="288032"/>
          </a:xfrm>
          <a:prstGeom prst="callout1">
            <a:avLst>
              <a:gd name="adj1" fmla="val 48759"/>
              <a:gd name="adj2" fmla="val -278"/>
              <a:gd name="adj3" fmla="val -174956"/>
              <a:gd name="adj4" fmla="val -2801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Установление требований для создания и внедрения инновационного подвижного состава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" name="Выноска 1 (без границы) 29"/>
          <p:cNvSpPr/>
          <p:nvPr/>
        </p:nvSpPr>
        <p:spPr>
          <a:xfrm>
            <a:off x="6876256" y="2355726"/>
            <a:ext cx="2160240" cy="288032"/>
          </a:xfrm>
          <a:prstGeom prst="callout1">
            <a:avLst>
              <a:gd name="adj1" fmla="val 48759"/>
              <a:gd name="adj2" fmla="val -278"/>
              <a:gd name="adj3" fmla="val 372314"/>
              <a:gd name="adj4" fmla="val -31489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Развитие системы управления безопасностью движения и методов управления рисками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2" name="Выноска 1 (без границы) 31"/>
          <p:cNvSpPr/>
          <p:nvPr/>
        </p:nvSpPr>
        <p:spPr>
          <a:xfrm>
            <a:off x="6876256" y="3147814"/>
            <a:ext cx="2160240" cy="288032"/>
          </a:xfrm>
          <a:prstGeom prst="callout1">
            <a:avLst>
              <a:gd name="adj1" fmla="val 48759"/>
              <a:gd name="adj2" fmla="val -278"/>
              <a:gd name="adj3" fmla="val 136834"/>
              <a:gd name="adj4" fmla="val -30768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Развитие технологий организации грузового тяжеловесного движения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" name="Выноска 1 (без границы) 32"/>
          <p:cNvSpPr/>
          <p:nvPr/>
        </p:nvSpPr>
        <p:spPr>
          <a:xfrm>
            <a:off x="6876256" y="3507854"/>
            <a:ext cx="2160240" cy="288032"/>
          </a:xfrm>
          <a:prstGeom prst="callout1">
            <a:avLst>
              <a:gd name="adj1" fmla="val 48759"/>
              <a:gd name="adj2" fmla="val -278"/>
              <a:gd name="adj3" fmla="val 33530"/>
              <a:gd name="adj4" fmla="val -31173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Повышение энергетической эффективности производственной деятельности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Выноска 1 (без границы) 33"/>
          <p:cNvSpPr/>
          <p:nvPr/>
        </p:nvSpPr>
        <p:spPr>
          <a:xfrm>
            <a:off x="6876256" y="3867894"/>
            <a:ext cx="2160240" cy="288032"/>
          </a:xfrm>
          <a:prstGeom prst="callout1">
            <a:avLst>
              <a:gd name="adj1" fmla="val 48759"/>
              <a:gd name="adj2" fmla="val -278"/>
              <a:gd name="adj3" fmla="val -58645"/>
              <a:gd name="adj4" fmla="val -31304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Внедрение наилучших доступных технологий природоохранной деятельности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5" name="Выноска 1 (без границы) 34"/>
          <p:cNvSpPr/>
          <p:nvPr/>
        </p:nvSpPr>
        <p:spPr>
          <a:xfrm>
            <a:off x="6876256" y="4227934"/>
            <a:ext cx="2160240" cy="288032"/>
          </a:xfrm>
          <a:prstGeom prst="callout1">
            <a:avLst>
              <a:gd name="adj1" fmla="val 48759"/>
              <a:gd name="adj2" fmla="val -278"/>
              <a:gd name="adj3" fmla="val -151757"/>
              <a:gd name="adj4" fmla="val -3187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Развитие системы управления  качеством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6" name="Выноска 1 (без границы) 35"/>
          <p:cNvSpPr/>
          <p:nvPr/>
        </p:nvSpPr>
        <p:spPr>
          <a:xfrm>
            <a:off x="6876256" y="4515966"/>
            <a:ext cx="2160240" cy="288032"/>
          </a:xfrm>
          <a:prstGeom prst="callout1">
            <a:avLst>
              <a:gd name="adj1" fmla="val 48759"/>
              <a:gd name="adj2" fmla="val -278"/>
              <a:gd name="adj3" fmla="val -203767"/>
              <a:gd name="adj4" fmla="val -3090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b="1" dirty="0" smtClean="0">
                <a:solidFill>
                  <a:sysClr val="windowText" lastClr="000000"/>
                </a:solidFill>
                <a:latin typeface="Verdana" pitchFamily="34" charset="0"/>
                <a:ea typeface="Verdana" pitchFamily="34" charset="0"/>
              </a:rPr>
              <a:t>Развитие высокотехнологичной области «Квантовые коммуникации»</a:t>
            </a:r>
            <a:endParaRPr lang="ru-RU" sz="700" b="1" dirty="0">
              <a:solidFill>
                <a:sysClr val="windowText" lastClr="000000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4" name="Прямая соединительная линия 203"/>
          <p:cNvCxnSpPr/>
          <p:nvPr/>
        </p:nvCxnSpPr>
        <p:spPr>
          <a:xfrm flipV="1">
            <a:off x="5194622" y="1995686"/>
            <a:ext cx="457498" cy="53574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>
            <a:stCxn id="225" idx="40"/>
          </p:cNvCxnSpPr>
          <p:nvPr/>
        </p:nvCxnSpPr>
        <p:spPr>
          <a:xfrm flipH="1">
            <a:off x="3108595" y="3553759"/>
            <a:ext cx="522080" cy="395463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Прямоугольник 205">
            <a:extLst>
              <a:ext uri="{FF2B5EF4-FFF2-40B4-BE49-F238E27FC236}">
                <a16:creationId xmlns:a16="http://schemas.microsoft.com/office/drawing/2014/main" xmlns="" id="{57C0A501-251F-314B-A844-C573FC87A86C}"/>
              </a:ext>
            </a:extLst>
          </p:cNvPr>
          <p:cNvSpPr/>
          <p:nvPr/>
        </p:nvSpPr>
        <p:spPr>
          <a:xfrm>
            <a:off x="5743436" y="2533739"/>
            <a:ext cx="2961100" cy="3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b="1" kern="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102</a:t>
            </a:r>
            <a:r>
              <a:rPr lang="ru-RU" sz="800" kern="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открытых запроса;</a:t>
            </a:r>
          </a:p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b="1" kern="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127 </a:t>
            </a:r>
            <a:r>
              <a:rPr lang="ru-RU" sz="800" kern="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компаний признаны победителями</a:t>
            </a:r>
            <a:endParaRPr lang="ru-RU" sz="900" dirty="0">
              <a:solidFill>
                <a:schemeClr val="accent5">
                  <a:lumMod val="75000"/>
                </a:schemeClr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7" name="Прямая соединительная линия 206"/>
          <p:cNvCxnSpPr/>
          <p:nvPr/>
        </p:nvCxnSpPr>
        <p:spPr>
          <a:xfrm flipV="1">
            <a:off x="0" y="1783716"/>
            <a:ext cx="3152341" cy="6984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5506194" y="2511784"/>
            <a:ext cx="3637806" cy="8255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>
            <a:stCxn id="225" idx="18"/>
          </p:cNvCxnSpPr>
          <p:nvPr/>
        </p:nvCxnSpPr>
        <p:spPr>
          <a:xfrm>
            <a:off x="5587966" y="3038370"/>
            <a:ext cx="856242" cy="325468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6084168" y="3219822"/>
            <a:ext cx="2848012" cy="2908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latin typeface="Verdana Pro"/>
                <a:ea typeface="Verdana" pitchFamily="34" charset="0"/>
                <a:cs typeface="Verdana" pitchFamily="34" charset="0"/>
              </a:rPr>
              <a:t>РЕГИОНАЛЬНЫЕ </a:t>
            </a: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ЦЕНТРЫ </a:t>
            </a:r>
          </a:p>
          <a:p>
            <a:pPr algn="ctr"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ИННОВАЦИОННОГО РАЗВИТИЯ</a:t>
            </a:r>
            <a:endParaRPr lang="ru-RU" sz="900" b="1" dirty="0">
              <a:latin typeface="Verdana Pro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699197" y="2374311"/>
            <a:ext cx="2756699" cy="1800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latin typeface="Verdana Pro"/>
                <a:ea typeface="Verdana" pitchFamily="34" charset="0"/>
                <a:cs typeface="Verdana" pitchFamily="34" charset="0"/>
              </a:rPr>
              <a:t>ОТКРЫТЫЕ ЗАПРОСЫ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5724128" y="1779662"/>
            <a:ext cx="2833322" cy="1800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>
                <a:latin typeface="Verdana Pro"/>
                <a:ea typeface="Verdana" pitchFamily="34" charset="0"/>
                <a:cs typeface="Verdana" pitchFamily="34" charset="0"/>
              </a:rPr>
              <a:t>КОРПОРАТИВНЫЙ АКСЕЛЕРАТОР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5580112" y="1995686"/>
            <a:ext cx="2664296" cy="327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b="1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корпоративные акселерационные программы;</a:t>
            </a:r>
          </a:p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b="1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27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проектов-финалистов</a:t>
            </a:r>
            <a:endParaRPr lang="ru-RU" sz="900" dirty="0" smtClean="0">
              <a:solidFill>
                <a:schemeClr val="accent5">
                  <a:lumMod val="75000"/>
                </a:schemeClr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600041" y="4117559"/>
            <a:ext cx="1728192" cy="2908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>
                <a:latin typeface="Verdana Pro"/>
                <a:ea typeface="Verdana" pitchFamily="34" charset="0"/>
                <a:cs typeface="Verdana" pitchFamily="34" charset="0"/>
              </a:rPr>
              <a:t>ИНФОРМАЦИОННАЯ ПЛАТФОРМА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>
          <a:xfrm flipV="1">
            <a:off x="99060" y="1134334"/>
            <a:ext cx="3214020" cy="8666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0" y="987574"/>
            <a:ext cx="2886769" cy="1800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ПРОГРАММА ПОДДЕРЖКИ ИННОВАЦИЙ</a:t>
            </a:r>
            <a:endParaRPr lang="ru-RU" sz="900" b="1" dirty="0">
              <a:latin typeface="Verdana Pro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2218" y="1138123"/>
            <a:ext cx="3039622" cy="47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ctr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</a:pP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ru-RU" sz="11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400    млн. рублей </a:t>
            </a:r>
            <a:endParaRPr lang="ru-RU" sz="1100" dirty="0" smtClean="0"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87313" indent="-87313" algn="ctr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</a:pP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        </a:t>
            </a:r>
            <a:r>
              <a:rPr lang="ru-RU" sz="900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Программа поддержки  инноваций ОАО «РЖД» 2022-2023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96175" y="1647830"/>
            <a:ext cx="2851646" cy="1800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СИСТЕМА МОТИВАЦИИ</a:t>
            </a:r>
            <a:endParaRPr lang="ru-RU" sz="900" b="1" dirty="0">
              <a:latin typeface="Verdana Pro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92218" y="1804161"/>
            <a:ext cx="3057382" cy="1465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утверждено Положение о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дополнительном премировании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за </a:t>
            </a:r>
            <a:r>
              <a:rPr 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реализацию инновационных проектов</a:t>
            </a:r>
          </a:p>
          <a:p>
            <a:pPr marL="873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в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бонусный пакет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включен блок инноваций</a:t>
            </a:r>
            <a:endParaRPr lang="ru-RU" sz="800" dirty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873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утверждены: </a:t>
            </a:r>
            <a:endParaRPr lang="en-US" sz="800" dirty="0" smtClean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1762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  <a:tabLst>
                <a:tab pos="177800" algn="l"/>
              </a:tabLst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положение о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мониторинге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и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рейтинговой оценке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инновационной деятельности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железных дорог </a:t>
            </a:r>
            <a:endParaRPr lang="ru-RU" sz="800" b="1" dirty="0" smtClean="0">
              <a:solidFill>
                <a:schemeClr val="accent5">
                  <a:lumMod val="75000"/>
                </a:schemeClr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1762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  <a:tabLst>
                <a:tab pos="177800" algn="l"/>
              </a:tabLst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методика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расчета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ключевого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показателя эффективности</a:t>
            </a:r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рейтинговой оценки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инновационной деятельности </a:t>
            </a: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функциональных филиалов</a:t>
            </a:r>
            <a:r>
              <a:rPr lang="ru-RU" sz="8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ОАО «РЖД»</a:t>
            </a:r>
          </a:p>
          <a:p>
            <a:pPr marL="873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endParaRPr lang="ru-RU" sz="800" dirty="0" smtClean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87313" indent="-87313">
              <a:lnSpc>
                <a:spcPct val="7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endParaRPr lang="ru-RU" sz="800" dirty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0" name="Прямая соединительная линия 219"/>
          <p:cNvCxnSpPr/>
          <p:nvPr/>
        </p:nvCxnSpPr>
        <p:spPr>
          <a:xfrm flipV="1">
            <a:off x="99060" y="3394202"/>
            <a:ext cx="3414780" cy="27178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122444" y="3153776"/>
            <a:ext cx="2799799" cy="2908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СОВЕРШЕНСТВОВАНИЕ</a:t>
            </a:r>
          </a:p>
          <a:p>
            <a:pPr algn="r"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ИННОВАЦИОННОЙ ДЕЯТЕЛЬНОСТИ</a:t>
            </a:r>
            <a:endParaRPr lang="ru-RU" sz="900" b="1" dirty="0">
              <a:latin typeface="Verdana Pro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92218" y="3391873"/>
            <a:ext cx="2917541" cy="43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создан  </a:t>
            </a:r>
            <a:r>
              <a:rPr lang="ru-RU" altLang="ru-RU" sz="900" b="1" dirty="0" smtClean="0">
                <a:solidFill>
                  <a:srgbClr val="2F5597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реестр инновационной и высокотехнологичной продукции</a:t>
            </a:r>
            <a:endParaRPr lang="ru-RU" altLang="ru-RU" sz="800" b="1" dirty="0" smtClean="0">
              <a:solidFill>
                <a:srgbClr val="2F5597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87313" indent="-87313" algn="just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endParaRPr lang="ru-RU" sz="800" dirty="0" smtClean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3" name="Прямая соединительная линия 222"/>
          <p:cNvCxnSpPr/>
          <p:nvPr/>
        </p:nvCxnSpPr>
        <p:spPr>
          <a:xfrm flipV="1">
            <a:off x="4466395" y="3859556"/>
            <a:ext cx="0" cy="211777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 flipV="1">
            <a:off x="4479577" y="1528324"/>
            <a:ext cx="0" cy="211777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Freeform 58"/>
          <p:cNvSpPr>
            <a:spLocks/>
          </p:cNvSpPr>
          <p:nvPr/>
        </p:nvSpPr>
        <p:spPr bwMode="auto">
          <a:xfrm>
            <a:off x="3343676" y="1666464"/>
            <a:ext cx="2269613" cy="2269613"/>
          </a:xfrm>
          <a:custGeom>
            <a:avLst/>
            <a:gdLst>
              <a:gd name="T0" fmla="*/ 1076 w 2151"/>
              <a:gd name="T1" fmla="*/ 0 h 2149"/>
              <a:gd name="T2" fmla="*/ 1076 w 2151"/>
              <a:gd name="T3" fmla="*/ 0 h 2149"/>
              <a:gd name="T4" fmla="*/ 1192 w 2151"/>
              <a:gd name="T5" fmla="*/ 7 h 2149"/>
              <a:gd name="T6" fmla="*/ 1305 w 2151"/>
              <a:gd name="T7" fmla="*/ 25 h 2149"/>
              <a:gd name="T8" fmla="*/ 1415 w 2151"/>
              <a:gd name="T9" fmla="*/ 56 h 2149"/>
              <a:gd name="T10" fmla="*/ 1519 w 2151"/>
              <a:gd name="T11" fmla="*/ 95 h 2149"/>
              <a:gd name="T12" fmla="*/ 1617 w 2151"/>
              <a:gd name="T13" fmla="*/ 146 h 2149"/>
              <a:gd name="T14" fmla="*/ 1712 w 2151"/>
              <a:gd name="T15" fmla="*/ 209 h 2149"/>
              <a:gd name="T16" fmla="*/ 1800 w 2151"/>
              <a:gd name="T17" fmla="*/ 281 h 2149"/>
              <a:gd name="T18" fmla="*/ 1879 w 2151"/>
              <a:gd name="T19" fmla="*/ 362 h 2149"/>
              <a:gd name="T20" fmla="*/ 1951 w 2151"/>
              <a:gd name="T21" fmla="*/ 450 h 2149"/>
              <a:gd name="T22" fmla="*/ 2011 w 2151"/>
              <a:gd name="T23" fmla="*/ 545 h 2149"/>
              <a:gd name="T24" fmla="*/ 2060 w 2151"/>
              <a:gd name="T25" fmla="*/ 643 h 2149"/>
              <a:gd name="T26" fmla="*/ 2097 w 2151"/>
              <a:gd name="T27" fmla="*/ 745 h 2149"/>
              <a:gd name="T28" fmla="*/ 2127 w 2151"/>
              <a:gd name="T29" fmla="*/ 852 h 2149"/>
              <a:gd name="T30" fmla="*/ 2144 w 2151"/>
              <a:gd name="T31" fmla="*/ 961 h 2149"/>
              <a:gd name="T32" fmla="*/ 2151 w 2151"/>
              <a:gd name="T33" fmla="*/ 1074 h 2149"/>
              <a:gd name="T34" fmla="*/ 2144 w 2151"/>
              <a:gd name="T35" fmla="*/ 1188 h 2149"/>
              <a:gd name="T36" fmla="*/ 2127 w 2151"/>
              <a:gd name="T37" fmla="*/ 1299 h 2149"/>
              <a:gd name="T38" fmla="*/ 2097 w 2151"/>
              <a:gd name="T39" fmla="*/ 1404 h 2149"/>
              <a:gd name="T40" fmla="*/ 2060 w 2151"/>
              <a:gd name="T41" fmla="*/ 1506 h 2149"/>
              <a:gd name="T42" fmla="*/ 2011 w 2151"/>
              <a:gd name="T43" fmla="*/ 1603 h 2149"/>
              <a:gd name="T44" fmla="*/ 1949 w 2151"/>
              <a:gd name="T45" fmla="*/ 1701 h 2149"/>
              <a:gd name="T46" fmla="*/ 1877 w 2151"/>
              <a:gd name="T47" fmla="*/ 1789 h 2149"/>
              <a:gd name="T48" fmla="*/ 1795 w 2151"/>
              <a:gd name="T49" fmla="*/ 1873 h 2149"/>
              <a:gd name="T50" fmla="*/ 1707 w 2151"/>
              <a:gd name="T51" fmla="*/ 1944 h 2149"/>
              <a:gd name="T52" fmla="*/ 1610 w 2151"/>
              <a:gd name="T53" fmla="*/ 2007 h 2149"/>
              <a:gd name="T54" fmla="*/ 1512 w 2151"/>
              <a:gd name="T55" fmla="*/ 2056 h 2149"/>
              <a:gd name="T56" fmla="*/ 1410 w 2151"/>
              <a:gd name="T57" fmla="*/ 2095 h 2149"/>
              <a:gd name="T58" fmla="*/ 1301 w 2151"/>
              <a:gd name="T59" fmla="*/ 2125 h 2149"/>
              <a:gd name="T60" fmla="*/ 1189 w 2151"/>
              <a:gd name="T61" fmla="*/ 2142 h 2149"/>
              <a:gd name="T62" fmla="*/ 1076 w 2151"/>
              <a:gd name="T63" fmla="*/ 2149 h 2149"/>
              <a:gd name="T64" fmla="*/ 1076 w 2151"/>
              <a:gd name="T65" fmla="*/ 2149 h 2149"/>
              <a:gd name="T66" fmla="*/ 959 w 2151"/>
              <a:gd name="T67" fmla="*/ 2142 h 2149"/>
              <a:gd name="T68" fmla="*/ 846 w 2151"/>
              <a:gd name="T69" fmla="*/ 2123 h 2149"/>
              <a:gd name="T70" fmla="*/ 737 w 2151"/>
              <a:gd name="T71" fmla="*/ 2093 h 2149"/>
              <a:gd name="T72" fmla="*/ 632 w 2151"/>
              <a:gd name="T73" fmla="*/ 2054 h 2149"/>
              <a:gd name="T74" fmla="*/ 535 w 2151"/>
              <a:gd name="T75" fmla="*/ 2003 h 2149"/>
              <a:gd name="T76" fmla="*/ 439 w 2151"/>
              <a:gd name="T77" fmla="*/ 1940 h 2149"/>
              <a:gd name="T78" fmla="*/ 351 w 2151"/>
              <a:gd name="T79" fmla="*/ 1868 h 2149"/>
              <a:gd name="T80" fmla="*/ 272 w 2151"/>
              <a:gd name="T81" fmla="*/ 1787 h 2149"/>
              <a:gd name="T82" fmla="*/ 200 w 2151"/>
              <a:gd name="T83" fmla="*/ 1699 h 2149"/>
              <a:gd name="T84" fmla="*/ 140 w 2151"/>
              <a:gd name="T85" fmla="*/ 1603 h 2149"/>
              <a:gd name="T86" fmla="*/ 91 w 2151"/>
              <a:gd name="T87" fmla="*/ 1506 h 2149"/>
              <a:gd name="T88" fmla="*/ 52 w 2151"/>
              <a:gd name="T89" fmla="*/ 1404 h 2149"/>
              <a:gd name="T90" fmla="*/ 24 w 2151"/>
              <a:gd name="T91" fmla="*/ 1299 h 2149"/>
              <a:gd name="T92" fmla="*/ 7 w 2151"/>
              <a:gd name="T93" fmla="*/ 1188 h 2149"/>
              <a:gd name="T94" fmla="*/ 0 w 2151"/>
              <a:gd name="T95" fmla="*/ 1074 h 2149"/>
              <a:gd name="T96" fmla="*/ 7 w 2151"/>
              <a:gd name="T97" fmla="*/ 961 h 2149"/>
              <a:gd name="T98" fmla="*/ 24 w 2151"/>
              <a:gd name="T99" fmla="*/ 852 h 2149"/>
              <a:gd name="T100" fmla="*/ 52 w 2151"/>
              <a:gd name="T101" fmla="*/ 745 h 2149"/>
              <a:gd name="T102" fmla="*/ 91 w 2151"/>
              <a:gd name="T103" fmla="*/ 643 h 2149"/>
              <a:gd name="T104" fmla="*/ 140 w 2151"/>
              <a:gd name="T105" fmla="*/ 548 h 2149"/>
              <a:gd name="T106" fmla="*/ 202 w 2151"/>
              <a:gd name="T107" fmla="*/ 450 h 2149"/>
              <a:gd name="T108" fmla="*/ 274 w 2151"/>
              <a:gd name="T109" fmla="*/ 360 h 2149"/>
              <a:gd name="T110" fmla="*/ 356 w 2151"/>
              <a:gd name="T111" fmla="*/ 278 h 2149"/>
              <a:gd name="T112" fmla="*/ 444 w 2151"/>
              <a:gd name="T113" fmla="*/ 204 h 2149"/>
              <a:gd name="T114" fmla="*/ 541 w 2151"/>
              <a:gd name="T115" fmla="*/ 141 h 2149"/>
              <a:gd name="T116" fmla="*/ 639 w 2151"/>
              <a:gd name="T117" fmla="*/ 93 h 2149"/>
              <a:gd name="T118" fmla="*/ 741 w 2151"/>
              <a:gd name="T119" fmla="*/ 53 h 2149"/>
              <a:gd name="T120" fmla="*/ 850 w 2151"/>
              <a:gd name="T121" fmla="*/ 25 h 2149"/>
              <a:gd name="T122" fmla="*/ 959 w 2151"/>
              <a:gd name="T123" fmla="*/ 7 h 2149"/>
              <a:gd name="T124" fmla="*/ 1076 w 2151"/>
              <a:gd name="T125" fmla="*/ 0 h 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51" h="2149">
                <a:moveTo>
                  <a:pt x="1076" y="0"/>
                </a:moveTo>
                <a:lnTo>
                  <a:pt x="1076" y="0"/>
                </a:lnTo>
                <a:lnTo>
                  <a:pt x="1192" y="7"/>
                </a:lnTo>
                <a:lnTo>
                  <a:pt x="1305" y="25"/>
                </a:lnTo>
                <a:lnTo>
                  <a:pt x="1415" y="56"/>
                </a:lnTo>
                <a:lnTo>
                  <a:pt x="1519" y="95"/>
                </a:lnTo>
                <a:lnTo>
                  <a:pt x="1617" y="146"/>
                </a:lnTo>
                <a:lnTo>
                  <a:pt x="1712" y="209"/>
                </a:lnTo>
                <a:lnTo>
                  <a:pt x="1800" y="281"/>
                </a:lnTo>
                <a:lnTo>
                  <a:pt x="1879" y="362"/>
                </a:lnTo>
                <a:lnTo>
                  <a:pt x="1951" y="450"/>
                </a:lnTo>
                <a:lnTo>
                  <a:pt x="2011" y="545"/>
                </a:lnTo>
                <a:lnTo>
                  <a:pt x="2060" y="643"/>
                </a:lnTo>
                <a:lnTo>
                  <a:pt x="2097" y="745"/>
                </a:lnTo>
                <a:lnTo>
                  <a:pt x="2127" y="852"/>
                </a:lnTo>
                <a:lnTo>
                  <a:pt x="2144" y="961"/>
                </a:lnTo>
                <a:lnTo>
                  <a:pt x="2151" y="1074"/>
                </a:lnTo>
                <a:lnTo>
                  <a:pt x="2144" y="1188"/>
                </a:lnTo>
                <a:lnTo>
                  <a:pt x="2127" y="1299"/>
                </a:lnTo>
                <a:lnTo>
                  <a:pt x="2097" y="1404"/>
                </a:lnTo>
                <a:lnTo>
                  <a:pt x="2060" y="1506"/>
                </a:lnTo>
                <a:lnTo>
                  <a:pt x="2011" y="1603"/>
                </a:lnTo>
                <a:lnTo>
                  <a:pt x="1949" y="1701"/>
                </a:lnTo>
                <a:lnTo>
                  <a:pt x="1877" y="1789"/>
                </a:lnTo>
                <a:lnTo>
                  <a:pt x="1795" y="1873"/>
                </a:lnTo>
                <a:lnTo>
                  <a:pt x="1707" y="1944"/>
                </a:lnTo>
                <a:lnTo>
                  <a:pt x="1610" y="2007"/>
                </a:lnTo>
                <a:lnTo>
                  <a:pt x="1512" y="2056"/>
                </a:lnTo>
                <a:lnTo>
                  <a:pt x="1410" y="2095"/>
                </a:lnTo>
                <a:lnTo>
                  <a:pt x="1301" y="2125"/>
                </a:lnTo>
                <a:lnTo>
                  <a:pt x="1189" y="2142"/>
                </a:lnTo>
                <a:lnTo>
                  <a:pt x="1076" y="2149"/>
                </a:lnTo>
                <a:lnTo>
                  <a:pt x="1076" y="2149"/>
                </a:lnTo>
                <a:lnTo>
                  <a:pt x="959" y="2142"/>
                </a:lnTo>
                <a:lnTo>
                  <a:pt x="846" y="2123"/>
                </a:lnTo>
                <a:lnTo>
                  <a:pt x="737" y="2093"/>
                </a:lnTo>
                <a:lnTo>
                  <a:pt x="632" y="2054"/>
                </a:lnTo>
                <a:lnTo>
                  <a:pt x="535" y="2003"/>
                </a:lnTo>
                <a:lnTo>
                  <a:pt x="439" y="1940"/>
                </a:lnTo>
                <a:lnTo>
                  <a:pt x="351" y="1868"/>
                </a:lnTo>
                <a:lnTo>
                  <a:pt x="272" y="1787"/>
                </a:lnTo>
                <a:lnTo>
                  <a:pt x="200" y="1699"/>
                </a:lnTo>
                <a:lnTo>
                  <a:pt x="140" y="1603"/>
                </a:lnTo>
                <a:lnTo>
                  <a:pt x="91" y="1506"/>
                </a:lnTo>
                <a:lnTo>
                  <a:pt x="52" y="1404"/>
                </a:lnTo>
                <a:lnTo>
                  <a:pt x="24" y="1299"/>
                </a:lnTo>
                <a:lnTo>
                  <a:pt x="7" y="1188"/>
                </a:lnTo>
                <a:lnTo>
                  <a:pt x="0" y="1074"/>
                </a:lnTo>
                <a:lnTo>
                  <a:pt x="7" y="961"/>
                </a:lnTo>
                <a:lnTo>
                  <a:pt x="24" y="852"/>
                </a:lnTo>
                <a:lnTo>
                  <a:pt x="52" y="745"/>
                </a:lnTo>
                <a:lnTo>
                  <a:pt x="91" y="643"/>
                </a:lnTo>
                <a:lnTo>
                  <a:pt x="140" y="548"/>
                </a:lnTo>
                <a:lnTo>
                  <a:pt x="202" y="450"/>
                </a:lnTo>
                <a:lnTo>
                  <a:pt x="274" y="360"/>
                </a:lnTo>
                <a:lnTo>
                  <a:pt x="356" y="278"/>
                </a:lnTo>
                <a:lnTo>
                  <a:pt x="444" y="204"/>
                </a:lnTo>
                <a:lnTo>
                  <a:pt x="541" y="141"/>
                </a:lnTo>
                <a:lnTo>
                  <a:pt x="639" y="93"/>
                </a:lnTo>
                <a:lnTo>
                  <a:pt x="741" y="53"/>
                </a:lnTo>
                <a:lnTo>
                  <a:pt x="850" y="25"/>
                </a:lnTo>
                <a:lnTo>
                  <a:pt x="959" y="7"/>
                </a:lnTo>
                <a:lnTo>
                  <a:pt x="1076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Freeform 58"/>
          <p:cNvSpPr>
            <a:spLocks/>
          </p:cNvSpPr>
          <p:nvPr/>
        </p:nvSpPr>
        <p:spPr bwMode="auto">
          <a:xfrm>
            <a:off x="3392726" y="1722072"/>
            <a:ext cx="2158900" cy="2158900"/>
          </a:xfrm>
          <a:custGeom>
            <a:avLst/>
            <a:gdLst>
              <a:gd name="T0" fmla="*/ 1076 w 2151"/>
              <a:gd name="T1" fmla="*/ 0 h 2149"/>
              <a:gd name="T2" fmla="*/ 1076 w 2151"/>
              <a:gd name="T3" fmla="*/ 0 h 2149"/>
              <a:gd name="T4" fmla="*/ 1192 w 2151"/>
              <a:gd name="T5" fmla="*/ 7 h 2149"/>
              <a:gd name="T6" fmla="*/ 1305 w 2151"/>
              <a:gd name="T7" fmla="*/ 25 h 2149"/>
              <a:gd name="T8" fmla="*/ 1415 w 2151"/>
              <a:gd name="T9" fmla="*/ 56 h 2149"/>
              <a:gd name="T10" fmla="*/ 1519 w 2151"/>
              <a:gd name="T11" fmla="*/ 95 h 2149"/>
              <a:gd name="T12" fmla="*/ 1617 w 2151"/>
              <a:gd name="T13" fmla="*/ 146 h 2149"/>
              <a:gd name="T14" fmla="*/ 1712 w 2151"/>
              <a:gd name="T15" fmla="*/ 209 h 2149"/>
              <a:gd name="T16" fmla="*/ 1800 w 2151"/>
              <a:gd name="T17" fmla="*/ 281 h 2149"/>
              <a:gd name="T18" fmla="*/ 1879 w 2151"/>
              <a:gd name="T19" fmla="*/ 362 h 2149"/>
              <a:gd name="T20" fmla="*/ 1951 w 2151"/>
              <a:gd name="T21" fmla="*/ 450 h 2149"/>
              <a:gd name="T22" fmla="*/ 2011 w 2151"/>
              <a:gd name="T23" fmla="*/ 545 h 2149"/>
              <a:gd name="T24" fmla="*/ 2060 w 2151"/>
              <a:gd name="T25" fmla="*/ 643 h 2149"/>
              <a:gd name="T26" fmla="*/ 2097 w 2151"/>
              <a:gd name="T27" fmla="*/ 745 h 2149"/>
              <a:gd name="T28" fmla="*/ 2127 w 2151"/>
              <a:gd name="T29" fmla="*/ 852 h 2149"/>
              <a:gd name="T30" fmla="*/ 2144 w 2151"/>
              <a:gd name="T31" fmla="*/ 961 h 2149"/>
              <a:gd name="T32" fmla="*/ 2151 w 2151"/>
              <a:gd name="T33" fmla="*/ 1074 h 2149"/>
              <a:gd name="T34" fmla="*/ 2144 w 2151"/>
              <a:gd name="T35" fmla="*/ 1188 h 2149"/>
              <a:gd name="T36" fmla="*/ 2127 w 2151"/>
              <a:gd name="T37" fmla="*/ 1299 h 2149"/>
              <a:gd name="T38" fmla="*/ 2097 w 2151"/>
              <a:gd name="T39" fmla="*/ 1404 h 2149"/>
              <a:gd name="T40" fmla="*/ 2060 w 2151"/>
              <a:gd name="T41" fmla="*/ 1506 h 2149"/>
              <a:gd name="T42" fmla="*/ 2011 w 2151"/>
              <a:gd name="T43" fmla="*/ 1603 h 2149"/>
              <a:gd name="T44" fmla="*/ 1949 w 2151"/>
              <a:gd name="T45" fmla="*/ 1701 h 2149"/>
              <a:gd name="T46" fmla="*/ 1877 w 2151"/>
              <a:gd name="T47" fmla="*/ 1789 h 2149"/>
              <a:gd name="T48" fmla="*/ 1795 w 2151"/>
              <a:gd name="T49" fmla="*/ 1873 h 2149"/>
              <a:gd name="T50" fmla="*/ 1707 w 2151"/>
              <a:gd name="T51" fmla="*/ 1944 h 2149"/>
              <a:gd name="T52" fmla="*/ 1610 w 2151"/>
              <a:gd name="T53" fmla="*/ 2007 h 2149"/>
              <a:gd name="T54" fmla="*/ 1512 w 2151"/>
              <a:gd name="T55" fmla="*/ 2056 h 2149"/>
              <a:gd name="T56" fmla="*/ 1410 w 2151"/>
              <a:gd name="T57" fmla="*/ 2095 h 2149"/>
              <a:gd name="T58" fmla="*/ 1301 w 2151"/>
              <a:gd name="T59" fmla="*/ 2125 h 2149"/>
              <a:gd name="T60" fmla="*/ 1189 w 2151"/>
              <a:gd name="T61" fmla="*/ 2142 h 2149"/>
              <a:gd name="T62" fmla="*/ 1076 w 2151"/>
              <a:gd name="T63" fmla="*/ 2149 h 2149"/>
              <a:gd name="T64" fmla="*/ 1076 w 2151"/>
              <a:gd name="T65" fmla="*/ 2149 h 2149"/>
              <a:gd name="T66" fmla="*/ 959 w 2151"/>
              <a:gd name="T67" fmla="*/ 2142 h 2149"/>
              <a:gd name="T68" fmla="*/ 846 w 2151"/>
              <a:gd name="T69" fmla="*/ 2123 h 2149"/>
              <a:gd name="T70" fmla="*/ 737 w 2151"/>
              <a:gd name="T71" fmla="*/ 2093 h 2149"/>
              <a:gd name="T72" fmla="*/ 632 w 2151"/>
              <a:gd name="T73" fmla="*/ 2054 h 2149"/>
              <a:gd name="T74" fmla="*/ 535 w 2151"/>
              <a:gd name="T75" fmla="*/ 2003 h 2149"/>
              <a:gd name="T76" fmla="*/ 439 w 2151"/>
              <a:gd name="T77" fmla="*/ 1940 h 2149"/>
              <a:gd name="T78" fmla="*/ 351 w 2151"/>
              <a:gd name="T79" fmla="*/ 1868 h 2149"/>
              <a:gd name="T80" fmla="*/ 272 w 2151"/>
              <a:gd name="T81" fmla="*/ 1787 h 2149"/>
              <a:gd name="T82" fmla="*/ 200 w 2151"/>
              <a:gd name="T83" fmla="*/ 1699 h 2149"/>
              <a:gd name="T84" fmla="*/ 140 w 2151"/>
              <a:gd name="T85" fmla="*/ 1603 h 2149"/>
              <a:gd name="T86" fmla="*/ 91 w 2151"/>
              <a:gd name="T87" fmla="*/ 1506 h 2149"/>
              <a:gd name="T88" fmla="*/ 52 w 2151"/>
              <a:gd name="T89" fmla="*/ 1404 h 2149"/>
              <a:gd name="T90" fmla="*/ 24 w 2151"/>
              <a:gd name="T91" fmla="*/ 1299 h 2149"/>
              <a:gd name="T92" fmla="*/ 7 w 2151"/>
              <a:gd name="T93" fmla="*/ 1188 h 2149"/>
              <a:gd name="T94" fmla="*/ 0 w 2151"/>
              <a:gd name="T95" fmla="*/ 1074 h 2149"/>
              <a:gd name="T96" fmla="*/ 7 w 2151"/>
              <a:gd name="T97" fmla="*/ 961 h 2149"/>
              <a:gd name="T98" fmla="*/ 24 w 2151"/>
              <a:gd name="T99" fmla="*/ 852 h 2149"/>
              <a:gd name="T100" fmla="*/ 52 w 2151"/>
              <a:gd name="T101" fmla="*/ 745 h 2149"/>
              <a:gd name="T102" fmla="*/ 91 w 2151"/>
              <a:gd name="T103" fmla="*/ 643 h 2149"/>
              <a:gd name="T104" fmla="*/ 140 w 2151"/>
              <a:gd name="T105" fmla="*/ 548 h 2149"/>
              <a:gd name="T106" fmla="*/ 202 w 2151"/>
              <a:gd name="T107" fmla="*/ 450 h 2149"/>
              <a:gd name="T108" fmla="*/ 274 w 2151"/>
              <a:gd name="T109" fmla="*/ 360 h 2149"/>
              <a:gd name="T110" fmla="*/ 356 w 2151"/>
              <a:gd name="T111" fmla="*/ 278 h 2149"/>
              <a:gd name="T112" fmla="*/ 444 w 2151"/>
              <a:gd name="T113" fmla="*/ 204 h 2149"/>
              <a:gd name="T114" fmla="*/ 541 w 2151"/>
              <a:gd name="T115" fmla="*/ 141 h 2149"/>
              <a:gd name="T116" fmla="*/ 639 w 2151"/>
              <a:gd name="T117" fmla="*/ 93 h 2149"/>
              <a:gd name="T118" fmla="*/ 741 w 2151"/>
              <a:gd name="T119" fmla="*/ 53 h 2149"/>
              <a:gd name="T120" fmla="*/ 850 w 2151"/>
              <a:gd name="T121" fmla="*/ 25 h 2149"/>
              <a:gd name="T122" fmla="*/ 959 w 2151"/>
              <a:gd name="T123" fmla="*/ 7 h 2149"/>
              <a:gd name="T124" fmla="*/ 1076 w 2151"/>
              <a:gd name="T125" fmla="*/ 0 h 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51" h="2149">
                <a:moveTo>
                  <a:pt x="1076" y="0"/>
                </a:moveTo>
                <a:lnTo>
                  <a:pt x="1076" y="0"/>
                </a:lnTo>
                <a:lnTo>
                  <a:pt x="1192" y="7"/>
                </a:lnTo>
                <a:lnTo>
                  <a:pt x="1305" y="25"/>
                </a:lnTo>
                <a:lnTo>
                  <a:pt x="1415" y="56"/>
                </a:lnTo>
                <a:lnTo>
                  <a:pt x="1519" y="95"/>
                </a:lnTo>
                <a:lnTo>
                  <a:pt x="1617" y="146"/>
                </a:lnTo>
                <a:lnTo>
                  <a:pt x="1712" y="209"/>
                </a:lnTo>
                <a:lnTo>
                  <a:pt x="1800" y="281"/>
                </a:lnTo>
                <a:lnTo>
                  <a:pt x="1879" y="362"/>
                </a:lnTo>
                <a:lnTo>
                  <a:pt x="1951" y="450"/>
                </a:lnTo>
                <a:lnTo>
                  <a:pt x="2011" y="545"/>
                </a:lnTo>
                <a:lnTo>
                  <a:pt x="2060" y="643"/>
                </a:lnTo>
                <a:lnTo>
                  <a:pt x="2097" y="745"/>
                </a:lnTo>
                <a:lnTo>
                  <a:pt x="2127" y="852"/>
                </a:lnTo>
                <a:lnTo>
                  <a:pt x="2144" y="961"/>
                </a:lnTo>
                <a:lnTo>
                  <a:pt x="2151" y="1074"/>
                </a:lnTo>
                <a:lnTo>
                  <a:pt x="2144" y="1188"/>
                </a:lnTo>
                <a:lnTo>
                  <a:pt x="2127" y="1299"/>
                </a:lnTo>
                <a:lnTo>
                  <a:pt x="2097" y="1404"/>
                </a:lnTo>
                <a:lnTo>
                  <a:pt x="2060" y="1506"/>
                </a:lnTo>
                <a:lnTo>
                  <a:pt x="2011" y="1603"/>
                </a:lnTo>
                <a:lnTo>
                  <a:pt x="1949" y="1701"/>
                </a:lnTo>
                <a:lnTo>
                  <a:pt x="1877" y="1789"/>
                </a:lnTo>
                <a:lnTo>
                  <a:pt x="1795" y="1873"/>
                </a:lnTo>
                <a:lnTo>
                  <a:pt x="1707" y="1944"/>
                </a:lnTo>
                <a:lnTo>
                  <a:pt x="1610" y="2007"/>
                </a:lnTo>
                <a:lnTo>
                  <a:pt x="1512" y="2056"/>
                </a:lnTo>
                <a:lnTo>
                  <a:pt x="1410" y="2095"/>
                </a:lnTo>
                <a:lnTo>
                  <a:pt x="1301" y="2125"/>
                </a:lnTo>
                <a:lnTo>
                  <a:pt x="1189" y="2142"/>
                </a:lnTo>
                <a:lnTo>
                  <a:pt x="1076" y="2149"/>
                </a:lnTo>
                <a:lnTo>
                  <a:pt x="1076" y="2149"/>
                </a:lnTo>
                <a:lnTo>
                  <a:pt x="959" y="2142"/>
                </a:lnTo>
                <a:lnTo>
                  <a:pt x="846" y="2123"/>
                </a:lnTo>
                <a:lnTo>
                  <a:pt x="737" y="2093"/>
                </a:lnTo>
                <a:lnTo>
                  <a:pt x="632" y="2054"/>
                </a:lnTo>
                <a:lnTo>
                  <a:pt x="535" y="2003"/>
                </a:lnTo>
                <a:lnTo>
                  <a:pt x="439" y="1940"/>
                </a:lnTo>
                <a:lnTo>
                  <a:pt x="351" y="1868"/>
                </a:lnTo>
                <a:lnTo>
                  <a:pt x="272" y="1787"/>
                </a:lnTo>
                <a:lnTo>
                  <a:pt x="200" y="1699"/>
                </a:lnTo>
                <a:lnTo>
                  <a:pt x="140" y="1603"/>
                </a:lnTo>
                <a:lnTo>
                  <a:pt x="91" y="1506"/>
                </a:lnTo>
                <a:lnTo>
                  <a:pt x="52" y="1404"/>
                </a:lnTo>
                <a:lnTo>
                  <a:pt x="24" y="1299"/>
                </a:lnTo>
                <a:lnTo>
                  <a:pt x="7" y="1188"/>
                </a:lnTo>
                <a:lnTo>
                  <a:pt x="0" y="1074"/>
                </a:lnTo>
                <a:lnTo>
                  <a:pt x="7" y="961"/>
                </a:lnTo>
                <a:lnTo>
                  <a:pt x="24" y="852"/>
                </a:lnTo>
                <a:lnTo>
                  <a:pt x="52" y="745"/>
                </a:lnTo>
                <a:lnTo>
                  <a:pt x="91" y="643"/>
                </a:lnTo>
                <a:lnTo>
                  <a:pt x="140" y="548"/>
                </a:lnTo>
                <a:lnTo>
                  <a:pt x="202" y="450"/>
                </a:lnTo>
                <a:lnTo>
                  <a:pt x="274" y="360"/>
                </a:lnTo>
                <a:lnTo>
                  <a:pt x="356" y="278"/>
                </a:lnTo>
                <a:lnTo>
                  <a:pt x="444" y="204"/>
                </a:lnTo>
                <a:lnTo>
                  <a:pt x="541" y="141"/>
                </a:lnTo>
                <a:lnTo>
                  <a:pt x="639" y="93"/>
                </a:lnTo>
                <a:lnTo>
                  <a:pt x="741" y="53"/>
                </a:lnTo>
                <a:lnTo>
                  <a:pt x="850" y="25"/>
                </a:lnTo>
                <a:lnTo>
                  <a:pt x="959" y="7"/>
                </a:lnTo>
                <a:lnTo>
                  <a:pt x="1076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27" name="Group 324"/>
          <p:cNvGrpSpPr/>
          <p:nvPr/>
        </p:nvGrpSpPr>
        <p:grpSpPr>
          <a:xfrm>
            <a:off x="4069022" y="2669793"/>
            <a:ext cx="960578" cy="890591"/>
            <a:chOff x="-2030016" y="2616652"/>
            <a:chExt cx="1602660" cy="1490815"/>
          </a:xfrm>
        </p:grpSpPr>
        <p:sp>
          <p:nvSpPr>
            <p:cNvPr id="228" name="Freeform 47"/>
            <p:cNvSpPr>
              <a:spLocks/>
            </p:cNvSpPr>
            <p:nvPr/>
          </p:nvSpPr>
          <p:spPr bwMode="auto">
            <a:xfrm>
              <a:off x="-588241" y="2616652"/>
              <a:ext cx="160885" cy="1143535"/>
            </a:xfrm>
            <a:custGeom>
              <a:avLst/>
              <a:gdLst>
                <a:gd name="T0" fmla="*/ 234 w 234"/>
                <a:gd name="T1" fmla="*/ 0 h 1397"/>
                <a:gd name="T2" fmla="*/ 234 w 234"/>
                <a:gd name="T3" fmla="*/ 1256 h 1397"/>
                <a:gd name="T4" fmla="*/ 0 w 234"/>
                <a:gd name="T5" fmla="*/ 1397 h 1397"/>
                <a:gd name="T6" fmla="*/ 0 w 234"/>
                <a:gd name="T7" fmla="*/ 116 h 1397"/>
                <a:gd name="T8" fmla="*/ 234 w 234"/>
                <a:gd name="T9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1397">
                  <a:moveTo>
                    <a:pt x="234" y="0"/>
                  </a:moveTo>
                  <a:lnTo>
                    <a:pt x="234" y="1256"/>
                  </a:lnTo>
                  <a:lnTo>
                    <a:pt x="0" y="1397"/>
                  </a:lnTo>
                  <a:lnTo>
                    <a:pt x="0" y="11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7BA93E">
                <a:lumMod val="75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reeform 48"/>
            <p:cNvSpPr>
              <a:spLocks/>
            </p:cNvSpPr>
            <p:nvPr/>
          </p:nvSpPr>
          <p:spPr bwMode="auto">
            <a:xfrm>
              <a:off x="-749124" y="2616652"/>
              <a:ext cx="160885" cy="1143535"/>
            </a:xfrm>
            <a:custGeom>
              <a:avLst/>
              <a:gdLst>
                <a:gd name="T0" fmla="*/ 0 w 234"/>
                <a:gd name="T1" fmla="*/ 0 h 1397"/>
                <a:gd name="T2" fmla="*/ 234 w 234"/>
                <a:gd name="T3" fmla="*/ 116 h 1397"/>
                <a:gd name="T4" fmla="*/ 234 w 234"/>
                <a:gd name="T5" fmla="*/ 1397 h 1397"/>
                <a:gd name="T6" fmla="*/ 92 w 234"/>
                <a:gd name="T7" fmla="*/ 1311 h 1397"/>
                <a:gd name="T8" fmla="*/ 92 w 234"/>
                <a:gd name="T9" fmla="*/ 345 h 1397"/>
                <a:gd name="T10" fmla="*/ 0 w 234"/>
                <a:gd name="T11" fmla="*/ 299 h 1397"/>
                <a:gd name="T12" fmla="*/ 0 w 234"/>
                <a:gd name="T13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397">
                  <a:moveTo>
                    <a:pt x="0" y="0"/>
                  </a:moveTo>
                  <a:lnTo>
                    <a:pt x="234" y="116"/>
                  </a:lnTo>
                  <a:lnTo>
                    <a:pt x="234" y="1397"/>
                  </a:lnTo>
                  <a:lnTo>
                    <a:pt x="92" y="1311"/>
                  </a:lnTo>
                  <a:lnTo>
                    <a:pt x="92" y="345"/>
                  </a:lnTo>
                  <a:lnTo>
                    <a:pt x="0" y="2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93E">
                <a:lumMod val="50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reeform 50"/>
            <p:cNvSpPr>
              <a:spLocks/>
            </p:cNvSpPr>
            <p:nvPr/>
          </p:nvSpPr>
          <p:spPr bwMode="auto">
            <a:xfrm>
              <a:off x="-847443" y="2878618"/>
              <a:ext cx="161572" cy="996194"/>
            </a:xfrm>
            <a:custGeom>
              <a:avLst/>
              <a:gdLst>
                <a:gd name="T0" fmla="*/ 235 w 235"/>
                <a:gd name="T1" fmla="*/ 0 h 1217"/>
                <a:gd name="T2" fmla="*/ 235 w 235"/>
                <a:gd name="T3" fmla="*/ 1075 h 1217"/>
                <a:gd name="T4" fmla="*/ 0 w 235"/>
                <a:gd name="T5" fmla="*/ 1217 h 1217"/>
                <a:gd name="T6" fmla="*/ 0 w 235"/>
                <a:gd name="T7" fmla="*/ 117 h 1217"/>
                <a:gd name="T8" fmla="*/ 235 w 235"/>
                <a:gd name="T9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217">
                  <a:moveTo>
                    <a:pt x="235" y="0"/>
                  </a:moveTo>
                  <a:lnTo>
                    <a:pt x="235" y="1075"/>
                  </a:lnTo>
                  <a:lnTo>
                    <a:pt x="0" y="1217"/>
                  </a:lnTo>
                  <a:lnTo>
                    <a:pt x="0" y="11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6D022">
                <a:lumMod val="40000"/>
                <a:lumOff val="60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reeform 51"/>
            <p:cNvSpPr>
              <a:spLocks/>
            </p:cNvSpPr>
            <p:nvPr/>
          </p:nvSpPr>
          <p:spPr bwMode="auto">
            <a:xfrm>
              <a:off x="-1008328" y="2878618"/>
              <a:ext cx="160885" cy="996194"/>
            </a:xfrm>
            <a:custGeom>
              <a:avLst/>
              <a:gdLst>
                <a:gd name="T0" fmla="*/ 0 w 234"/>
                <a:gd name="T1" fmla="*/ 0 h 1217"/>
                <a:gd name="T2" fmla="*/ 234 w 234"/>
                <a:gd name="T3" fmla="*/ 117 h 1217"/>
                <a:gd name="T4" fmla="*/ 234 w 234"/>
                <a:gd name="T5" fmla="*/ 1217 h 1217"/>
                <a:gd name="T6" fmla="*/ 93 w 234"/>
                <a:gd name="T7" fmla="*/ 1132 h 1217"/>
                <a:gd name="T8" fmla="*/ 93 w 234"/>
                <a:gd name="T9" fmla="*/ 257 h 1217"/>
                <a:gd name="T10" fmla="*/ 0 w 234"/>
                <a:gd name="T11" fmla="*/ 211 h 1217"/>
                <a:gd name="T12" fmla="*/ 0 w 234"/>
                <a:gd name="T13" fmla="*/ 0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1217">
                  <a:moveTo>
                    <a:pt x="0" y="0"/>
                  </a:moveTo>
                  <a:lnTo>
                    <a:pt x="234" y="117"/>
                  </a:lnTo>
                  <a:lnTo>
                    <a:pt x="234" y="1217"/>
                  </a:lnTo>
                  <a:lnTo>
                    <a:pt x="93" y="1132"/>
                  </a:lnTo>
                  <a:lnTo>
                    <a:pt x="93" y="257"/>
                  </a:lnTo>
                  <a:lnTo>
                    <a:pt x="0" y="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022"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reeform 53"/>
            <p:cNvSpPr>
              <a:spLocks/>
            </p:cNvSpPr>
            <p:nvPr/>
          </p:nvSpPr>
          <p:spPr bwMode="auto">
            <a:xfrm>
              <a:off x="-1105959" y="3073764"/>
              <a:ext cx="161572" cy="964836"/>
            </a:xfrm>
            <a:custGeom>
              <a:avLst/>
              <a:gdLst>
                <a:gd name="T0" fmla="*/ 235 w 235"/>
                <a:gd name="T1" fmla="*/ 0 h 1089"/>
                <a:gd name="T2" fmla="*/ 235 w 235"/>
                <a:gd name="T3" fmla="*/ 948 h 1089"/>
                <a:gd name="T4" fmla="*/ 0 w 235"/>
                <a:gd name="T5" fmla="*/ 1089 h 1089"/>
                <a:gd name="T6" fmla="*/ 0 w 235"/>
                <a:gd name="T7" fmla="*/ 117 h 1089"/>
                <a:gd name="T8" fmla="*/ 235 w 235"/>
                <a:gd name="T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089">
                  <a:moveTo>
                    <a:pt x="235" y="0"/>
                  </a:moveTo>
                  <a:lnTo>
                    <a:pt x="235" y="948"/>
                  </a:lnTo>
                  <a:lnTo>
                    <a:pt x="0" y="1089"/>
                  </a:lnTo>
                  <a:lnTo>
                    <a:pt x="0" y="11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6D022">
                <a:lumMod val="75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reeform 54"/>
            <p:cNvSpPr>
              <a:spLocks/>
            </p:cNvSpPr>
            <p:nvPr/>
          </p:nvSpPr>
          <p:spPr bwMode="auto">
            <a:xfrm>
              <a:off x="-1266156" y="3073762"/>
              <a:ext cx="160196" cy="964836"/>
            </a:xfrm>
            <a:custGeom>
              <a:avLst/>
              <a:gdLst>
                <a:gd name="T0" fmla="*/ 0 w 233"/>
                <a:gd name="T1" fmla="*/ 0 h 1089"/>
                <a:gd name="T2" fmla="*/ 233 w 233"/>
                <a:gd name="T3" fmla="*/ 117 h 1089"/>
                <a:gd name="T4" fmla="*/ 233 w 233"/>
                <a:gd name="T5" fmla="*/ 1089 h 1089"/>
                <a:gd name="T6" fmla="*/ 31 w 233"/>
                <a:gd name="T7" fmla="*/ 967 h 1089"/>
                <a:gd name="T8" fmla="*/ 107 w 233"/>
                <a:gd name="T9" fmla="*/ 922 h 1089"/>
                <a:gd name="T10" fmla="*/ 107 w 233"/>
                <a:gd name="T11" fmla="*/ 144 h 1089"/>
                <a:gd name="T12" fmla="*/ 0 w 233"/>
                <a:gd name="T13" fmla="*/ 90 h 1089"/>
                <a:gd name="T14" fmla="*/ 0 w 233"/>
                <a:gd name="T15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089">
                  <a:moveTo>
                    <a:pt x="0" y="0"/>
                  </a:moveTo>
                  <a:lnTo>
                    <a:pt x="233" y="117"/>
                  </a:lnTo>
                  <a:lnTo>
                    <a:pt x="233" y="1089"/>
                  </a:lnTo>
                  <a:lnTo>
                    <a:pt x="31" y="967"/>
                  </a:lnTo>
                  <a:lnTo>
                    <a:pt x="107" y="922"/>
                  </a:lnTo>
                  <a:lnTo>
                    <a:pt x="107" y="144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022">
                <a:lumMod val="50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reeform 56"/>
            <p:cNvSpPr>
              <a:spLocks/>
            </p:cNvSpPr>
            <p:nvPr/>
          </p:nvSpPr>
          <p:spPr bwMode="auto">
            <a:xfrm>
              <a:off x="-1354160" y="3164693"/>
              <a:ext cx="161572" cy="813333"/>
            </a:xfrm>
            <a:custGeom>
              <a:avLst/>
              <a:gdLst>
                <a:gd name="T0" fmla="*/ 235 w 235"/>
                <a:gd name="T1" fmla="*/ 0 h 918"/>
                <a:gd name="T2" fmla="*/ 235 w 235"/>
                <a:gd name="T3" fmla="*/ 778 h 918"/>
                <a:gd name="T4" fmla="*/ 159 w 235"/>
                <a:gd name="T5" fmla="*/ 823 h 918"/>
                <a:gd name="T6" fmla="*/ 0 w 235"/>
                <a:gd name="T7" fmla="*/ 918 h 918"/>
                <a:gd name="T8" fmla="*/ 0 w 235"/>
                <a:gd name="T9" fmla="*/ 116 h 918"/>
                <a:gd name="T10" fmla="*/ 235 w 235"/>
                <a:gd name="T11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918">
                  <a:moveTo>
                    <a:pt x="235" y="0"/>
                  </a:moveTo>
                  <a:lnTo>
                    <a:pt x="235" y="778"/>
                  </a:lnTo>
                  <a:lnTo>
                    <a:pt x="159" y="823"/>
                  </a:lnTo>
                  <a:lnTo>
                    <a:pt x="0" y="918"/>
                  </a:lnTo>
                  <a:lnTo>
                    <a:pt x="0" y="11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E5822">
                <a:lumMod val="75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reeform 57"/>
            <p:cNvSpPr>
              <a:spLocks/>
            </p:cNvSpPr>
            <p:nvPr/>
          </p:nvSpPr>
          <p:spPr bwMode="auto">
            <a:xfrm>
              <a:off x="-1514360" y="3164695"/>
              <a:ext cx="160196" cy="813333"/>
            </a:xfrm>
            <a:custGeom>
              <a:avLst/>
              <a:gdLst>
                <a:gd name="T0" fmla="*/ 0 w 233"/>
                <a:gd name="T1" fmla="*/ 0 h 918"/>
                <a:gd name="T2" fmla="*/ 233 w 233"/>
                <a:gd name="T3" fmla="*/ 116 h 918"/>
                <a:gd name="T4" fmla="*/ 233 w 233"/>
                <a:gd name="T5" fmla="*/ 918 h 918"/>
                <a:gd name="T6" fmla="*/ 31 w 233"/>
                <a:gd name="T7" fmla="*/ 796 h 918"/>
                <a:gd name="T8" fmla="*/ 92 w 233"/>
                <a:gd name="T9" fmla="*/ 760 h 918"/>
                <a:gd name="T10" fmla="*/ 92 w 233"/>
                <a:gd name="T11" fmla="*/ 91 h 918"/>
                <a:gd name="T12" fmla="*/ 0 w 233"/>
                <a:gd name="T13" fmla="*/ 45 h 918"/>
                <a:gd name="T14" fmla="*/ 0 w 233"/>
                <a:gd name="T15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918">
                  <a:moveTo>
                    <a:pt x="0" y="0"/>
                  </a:moveTo>
                  <a:lnTo>
                    <a:pt x="233" y="116"/>
                  </a:lnTo>
                  <a:lnTo>
                    <a:pt x="233" y="918"/>
                  </a:lnTo>
                  <a:lnTo>
                    <a:pt x="31" y="796"/>
                  </a:lnTo>
                  <a:lnTo>
                    <a:pt x="92" y="760"/>
                  </a:lnTo>
                  <a:lnTo>
                    <a:pt x="92" y="91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5822">
                <a:lumMod val="50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reeform 59"/>
            <p:cNvSpPr>
              <a:spLocks/>
            </p:cNvSpPr>
            <p:nvPr/>
          </p:nvSpPr>
          <p:spPr bwMode="auto">
            <a:xfrm>
              <a:off x="-1611991" y="3141766"/>
              <a:ext cx="160885" cy="896832"/>
            </a:xfrm>
            <a:custGeom>
              <a:avLst/>
              <a:gdLst>
                <a:gd name="T0" fmla="*/ 234 w 234"/>
                <a:gd name="T1" fmla="*/ 0 h 809"/>
                <a:gd name="T2" fmla="*/ 234 w 234"/>
                <a:gd name="T3" fmla="*/ 669 h 809"/>
                <a:gd name="T4" fmla="*/ 173 w 234"/>
                <a:gd name="T5" fmla="*/ 705 h 809"/>
                <a:gd name="T6" fmla="*/ 0 w 234"/>
                <a:gd name="T7" fmla="*/ 809 h 809"/>
                <a:gd name="T8" fmla="*/ 0 w 234"/>
                <a:gd name="T9" fmla="*/ 116 h 809"/>
                <a:gd name="T10" fmla="*/ 234 w 234"/>
                <a:gd name="T11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809">
                  <a:moveTo>
                    <a:pt x="234" y="0"/>
                  </a:moveTo>
                  <a:lnTo>
                    <a:pt x="234" y="669"/>
                  </a:lnTo>
                  <a:lnTo>
                    <a:pt x="173" y="705"/>
                  </a:lnTo>
                  <a:lnTo>
                    <a:pt x="0" y="809"/>
                  </a:lnTo>
                  <a:lnTo>
                    <a:pt x="0" y="11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9B4903">
                <a:lumMod val="60000"/>
                <a:lumOff val="40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reeform 60"/>
            <p:cNvSpPr>
              <a:spLocks/>
            </p:cNvSpPr>
            <p:nvPr/>
          </p:nvSpPr>
          <p:spPr bwMode="auto">
            <a:xfrm>
              <a:off x="-1772872" y="3141769"/>
              <a:ext cx="160885" cy="896833"/>
            </a:xfrm>
            <a:custGeom>
              <a:avLst/>
              <a:gdLst>
                <a:gd name="T0" fmla="*/ 0 w 234"/>
                <a:gd name="T1" fmla="*/ 0 h 809"/>
                <a:gd name="T2" fmla="*/ 234 w 234"/>
                <a:gd name="T3" fmla="*/ 116 h 809"/>
                <a:gd name="T4" fmla="*/ 234 w 234"/>
                <a:gd name="T5" fmla="*/ 809 h 809"/>
                <a:gd name="T6" fmla="*/ 95 w 234"/>
                <a:gd name="T7" fmla="*/ 726 h 809"/>
                <a:gd name="T8" fmla="*/ 95 w 234"/>
                <a:gd name="T9" fmla="*/ 310 h 809"/>
                <a:gd name="T10" fmla="*/ 0 w 234"/>
                <a:gd name="T11" fmla="*/ 263 h 809"/>
                <a:gd name="T12" fmla="*/ 0 w 234"/>
                <a:gd name="T13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" h="809">
                  <a:moveTo>
                    <a:pt x="0" y="0"/>
                  </a:moveTo>
                  <a:lnTo>
                    <a:pt x="234" y="116"/>
                  </a:lnTo>
                  <a:lnTo>
                    <a:pt x="234" y="809"/>
                  </a:lnTo>
                  <a:lnTo>
                    <a:pt x="95" y="726"/>
                  </a:lnTo>
                  <a:lnTo>
                    <a:pt x="95" y="310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4903">
                <a:lumMod val="75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reeform 62"/>
            <p:cNvSpPr>
              <a:spLocks/>
            </p:cNvSpPr>
            <p:nvPr/>
          </p:nvSpPr>
          <p:spPr bwMode="auto">
            <a:xfrm>
              <a:off x="-1868442" y="3354749"/>
              <a:ext cx="160885" cy="752718"/>
            </a:xfrm>
            <a:custGeom>
              <a:avLst/>
              <a:gdLst>
                <a:gd name="T0" fmla="*/ 234 w 234"/>
                <a:gd name="T1" fmla="*/ 0 h 679"/>
                <a:gd name="T2" fmla="*/ 234 w 234"/>
                <a:gd name="T3" fmla="*/ 539 h 679"/>
                <a:gd name="T4" fmla="*/ 0 w 234"/>
                <a:gd name="T5" fmla="*/ 679 h 679"/>
                <a:gd name="T6" fmla="*/ 0 w 234"/>
                <a:gd name="T7" fmla="*/ 117 h 679"/>
                <a:gd name="T8" fmla="*/ 234 w 234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679">
                  <a:moveTo>
                    <a:pt x="234" y="0"/>
                  </a:moveTo>
                  <a:lnTo>
                    <a:pt x="234" y="539"/>
                  </a:lnTo>
                  <a:lnTo>
                    <a:pt x="0" y="679"/>
                  </a:lnTo>
                  <a:lnTo>
                    <a:pt x="0" y="11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AF1F24"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reeform 63"/>
            <p:cNvSpPr>
              <a:spLocks/>
            </p:cNvSpPr>
            <p:nvPr/>
          </p:nvSpPr>
          <p:spPr bwMode="auto">
            <a:xfrm>
              <a:off x="-2030016" y="3354744"/>
              <a:ext cx="161572" cy="752718"/>
            </a:xfrm>
            <a:custGeom>
              <a:avLst/>
              <a:gdLst>
                <a:gd name="T0" fmla="*/ 0 w 235"/>
                <a:gd name="T1" fmla="*/ 0 h 679"/>
                <a:gd name="T2" fmla="*/ 235 w 235"/>
                <a:gd name="T3" fmla="*/ 117 h 679"/>
                <a:gd name="T4" fmla="*/ 235 w 235"/>
                <a:gd name="T5" fmla="*/ 679 h 679"/>
                <a:gd name="T6" fmla="*/ 0 w 235"/>
                <a:gd name="T7" fmla="*/ 539 h 679"/>
                <a:gd name="T8" fmla="*/ 0 w 235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679">
                  <a:moveTo>
                    <a:pt x="0" y="0"/>
                  </a:moveTo>
                  <a:lnTo>
                    <a:pt x="235" y="117"/>
                  </a:lnTo>
                  <a:lnTo>
                    <a:pt x="235" y="679"/>
                  </a:lnTo>
                  <a:lnTo>
                    <a:pt x="0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1F24">
                <a:lumMod val="50000"/>
                <a:alpha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0" name="Freeform 64"/>
          <p:cNvSpPr>
            <a:spLocks/>
          </p:cNvSpPr>
          <p:nvPr/>
        </p:nvSpPr>
        <p:spPr bwMode="auto">
          <a:xfrm>
            <a:off x="4474322" y="1784498"/>
            <a:ext cx="515152" cy="504026"/>
          </a:xfrm>
          <a:custGeom>
            <a:avLst/>
            <a:gdLst>
              <a:gd name="T0" fmla="*/ 0 w 1642"/>
              <a:gd name="T1" fmla="*/ 0 h 1610"/>
              <a:gd name="T2" fmla="*/ 198 w 1642"/>
              <a:gd name="T3" fmla="*/ 6 h 1610"/>
              <a:gd name="T4" fmla="*/ 392 w 1642"/>
              <a:gd name="T5" fmla="*/ 22 h 1610"/>
              <a:gd name="T6" fmla="*/ 584 w 1642"/>
              <a:gd name="T7" fmla="*/ 51 h 1610"/>
              <a:gd name="T8" fmla="*/ 772 w 1642"/>
              <a:gd name="T9" fmla="*/ 91 h 1610"/>
              <a:gd name="T10" fmla="*/ 955 w 1642"/>
              <a:gd name="T11" fmla="*/ 142 h 1610"/>
              <a:gd name="T12" fmla="*/ 1134 w 1642"/>
              <a:gd name="T13" fmla="*/ 202 h 1610"/>
              <a:gd name="T14" fmla="*/ 1310 w 1642"/>
              <a:gd name="T15" fmla="*/ 273 h 1610"/>
              <a:gd name="T16" fmla="*/ 1478 w 1642"/>
              <a:gd name="T17" fmla="*/ 352 h 1610"/>
              <a:gd name="T18" fmla="*/ 1642 w 1642"/>
              <a:gd name="T19" fmla="*/ 441 h 1610"/>
              <a:gd name="T20" fmla="*/ 961 w 1642"/>
              <a:gd name="T21" fmla="*/ 1610 h 1610"/>
              <a:gd name="T22" fmla="*/ 837 w 1642"/>
              <a:gd name="T23" fmla="*/ 1543 h 1610"/>
              <a:gd name="T24" fmla="*/ 708 w 1642"/>
              <a:gd name="T25" fmla="*/ 1486 h 1610"/>
              <a:gd name="T26" fmla="*/ 574 w 1642"/>
              <a:gd name="T27" fmla="*/ 1438 h 1610"/>
              <a:gd name="T28" fmla="*/ 437 w 1642"/>
              <a:gd name="T29" fmla="*/ 1400 h 1610"/>
              <a:gd name="T30" fmla="*/ 295 w 1642"/>
              <a:gd name="T31" fmla="*/ 1373 h 1610"/>
              <a:gd name="T32" fmla="*/ 148 w 1642"/>
              <a:gd name="T33" fmla="*/ 1355 h 1610"/>
              <a:gd name="T34" fmla="*/ 0 w 1642"/>
              <a:gd name="T35" fmla="*/ 1349 h 1610"/>
              <a:gd name="T36" fmla="*/ 0 w 1642"/>
              <a:gd name="T37" fmla="*/ 0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42" h="1610">
                <a:moveTo>
                  <a:pt x="0" y="0"/>
                </a:moveTo>
                <a:lnTo>
                  <a:pt x="198" y="6"/>
                </a:lnTo>
                <a:lnTo>
                  <a:pt x="392" y="22"/>
                </a:lnTo>
                <a:lnTo>
                  <a:pt x="584" y="51"/>
                </a:lnTo>
                <a:lnTo>
                  <a:pt x="772" y="91"/>
                </a:lnTo>
                <a:lnTo>
                  <a:pt x="955" y="142"/>
                </a:lnTo>
                <a:lnTo>
                  <a:pt x="1134" y="202"/>
                </a:lnTo>
                <a:lnTo>
                  <a:pt x="1310" y="273"/>
                </a:lnTo>
                <a:lnTo>
                  <a:pt x="1478" y="352"/>
                </a:lnTo>
                <a:lnTo>
                  <a:pt x="1642" y="441"/>
                </a:lnTo>
                <a:lnTo>
                  <a:pt x="961" y="1610"/>
                </a:lnTo>
                <a:lnTo>
                  <a:pt x="837" y="1543"/>
                </a:lnTo>
                <a:lnTo>
                  <a:pt x="708" y="1486"/>
                </a:lnTo>
                <a:lnTo>
                  <a:pt x="574" y="1438"/>
                </a:lnTo>
                <a:lnTo>
                  <a:pt x="437" y="1400"/>
                </a:lnTo>
                <a:lnTo>
                  <a:pt x="295" y="1373"/>
                </a:lnTo>
                <a:lnTo>
                  <a:pt x="148" y="1355"/>
                </a:lnTo>
                <a:lnTo>
                  <a:pt x="0" y="13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Freeform 65"/>
          <p:cNvSpPr>
            <a:spLocks/>
          </p:cNvSpPr>
          <p:nvPr/>
        </p:nvSpPr>
        <p:spPr bwMode="auto">
          <a:xfrm>
            <a:off x="3450918" y="2303550"/>
            <a:ext cx="501348" cy="501521"/>
          </a:xfrm>
          <a:custGeom>
            <a:avLst/>
            <a:gdLst>
              <a:gd name="T0" fmla="*/ 421 w 1598"/>
              <a:gd name="T1" fmla="*/ 0 h 1602"/>
              <a:gd name="T2" fmla="*/ 1598 w 1598"/>
              <a:gd name="T3" fmla="*/ 662 h 1602"/>
              <a:gd name="T4" fmla="*/ 1535 w 1598"/>
              <a:gd name="T5" fmla="*/ 785 h 1602"/>
              <a:gd name="T6" fmla="*/ 1480 w 1598"/>
              <a:gd name="T7" fmla="*/ 912 h 1602"/>
              <a:gd name="T8" fmla="*/ 1434 w 1598"/>
              <a:gd name="T9" fmla="*/ 1042 h 1602"/>
              <a:gd name="T10" fmla="*/ 1399 w 1598"/>
              <a:gd name="T11" fmla="*/ 1177 h 1602"/>
              <a:gd name="T12" fmla="*/ 1373 w 1598"/>
              <a:gd name="T13" fmla="*/ 1315 h 1602"/>
              <a:gd name="T14" fmla="*/ 1355 w 1598"/>
              <a:gd name="T15" fmla="*/ 1458 h 1602"/>
              <a:gd name="T16" fmla="*/ 1351 w 1598"/>
              <a:gd name="T17" fmla="*/ 1602 h 1602"/>
              <a:gd name="T18" fmla="*/ 0 w 1598"/>
              <a:gd name="T19" fmla="*/ 1602 h 1602"/>
              <a:gd name="T20" fmla="*/ 6 w 1598"/>
              <a:gd name="T21" fmla="*/ 1410 h 1602"/>
              <a:gd name="T22" fmla="*/ 22 w 1598"/>
              <a:gd name="T23" fmla="*/ 1220 h 1602"/>
              <a:gd name="T24" fmla="*/ 49 w 1598"/>
              <a:gd name="T25" fmla="*/ 1032 h 1602"/>
              <a:gd name="T26" fmla="*/ 87 w 1598"/>
              <a:gd name="T27" fmla="*/ 850 h 1602"/>
              <a:gd name="T28" fmla="*/ 135 w 1598"/>
              <a:gd name="T29" fmla="*/ 670 h 1602"/>
              <a:gd name="T30" fmla="*/ 192 w 1598"/>
              <a:gd name="T31" fmla="*/ 496 h 1602"/>
              <a:gd name="T32" fmla="*/ 259 w 1598"/>
              <a:gd name="T33" fmla="*/ 326 h 1602"/>
              <a:gd name="T34" fmla="*/ 336 w 1598"/>
              <a:gd name="T35" fmla="*/ 160 h 1602"/>
              <a:gd name="T36" fmla="*/ 421 w 159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98" h="1602">
                <a:moveTo>
                  <a:pt x="421" y="0"/>
                </a:moveTo>
                <a:lnTo>
                  <a:pt x="1598" y="662"/>
                </a:lnTo>
                <a:lnTo>
                  <a:pt x="1535" y="785"/>
                </a:lnTo>
                <a:lnTo>
                  <a:pt x="1480" y="912"/>
                </a:lnTo>
                <a:lnTo>
                  <a:pt x="1434" y="1042"/>
                </a:lnTo>
                <a:lnTo>
                  <a:pt x="1399" y="1177"/>
                </a:lnTo>
                <a:lnTo>
                  <a:pt x="1373" y="1315"/>
                </a:lnTo>
                <a:lnTo>
                  <a:pt x="1355" y="1458"/>
                </a:lnTo>
                <a:lnTo>
                  <a:pt x="1351" y="1602"/>
                </a:lnTo>
                <a:lnTo>
                  <a:pt x="0" y="1602"/>
                </a:lnTo>
                <a:lnTo>
                  <a:pt x="6" y="1410"/>
                </a:lnTo>
                <a:lnTo>
                  <a:pt x="22" y="1220"/>
                </a:lnTo>
                <a:lnTo>
                  <a:pt x="49" y="1032"/>
                </a:lnTo>
                <a:lnTo>
                  <a:pt x="87" y="850"/>
                </a:lnTo>
                <a:lnTo>
                  <a:pt x="135" y="670"/>
                </a:lnTo>
                <a:lnTo>
                  <a:pt x="192" y="496"/>
                </a:lnTo>
                <a:lnTo>
                  <a:pt x="259" y="326"/>
                </a:lnTo>
                <a:lnTo>
                  <a:pt x="336" y="160"/>
                </a:lnTo>
                <a:lnTo>
                  <a:pt x="42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Freeform 66"/>
          <p:cNvSpPr>
            <a:spLocks/>
          </p:cNvSpPr>
          <p:nvPr/>
        </p:nvSpPr>
        <p:spPr bwMode="auto">
          <a:xfrm>
            <a:off x="3583314" y="1919113"/>
            <a:ext cx="592959" cy="591683"/>
          </a:xfrm>
          <a:custGeom>
            <a:avLst/>
            <a:gdLst>
              <a:gd name="T0" fmla="*/ 1223 w 1891"/>
              <a:gd name="T1" fmla="*/ 0 h 1891"/>
              <a:gd name="T2" fmla="*/ 1891 w 1891"/>
              <a:gd name="T3" fmla="*/ 1173 h 1891"/>
              <a:gd name="T4" fmla="*/ 1767 w 1891"/>
              <a:gd name="T5" fmla="*/ 1250 h 1891"/>
              <a:gd name="T6" fmla="*/ 1650 w 1891"/>
              <a:gd name="T7" fmla="*/ 1337 h 1891"/>
              <a:gd name="T8" fmla="*/ 1539 w 1891"/>
              <a:gd name="T9" fmla="*/ 1432 h 1891"/>
              <a:gd name="T10" fmla="*/ 1435 w 1891"/>
              <a:gd name="T11" fmla="*/ 1537 h 1891"/>
              <a:gd name="T12" fmla="*/ 1340 w 1891"/>
              <a:gd name="T13" fmla="*/ 1648 h 1891"/>
              <a:gd name="T14" fmla="*/ 1255 w 1891"/>
              <a:gd name="T15" fmla="*/ 1767 h 1891"/>
              <a:gd name="T16" fmla="*/ 1177 w 1891"/>
              <a:gd name="T17" fmla="*/ 1891 h 1891"/>
              <a:gd name="T18" fmla="*/ 0 w 1891"/>
              <a:gd name="T19" fmla="*/ 1229 h 1891"/>
              <a:gd name="T20" fmla="*/ 91 w 1891"/>
              <a:gd name="T21" fmla="*/ 1076 h 1891"/>
              <a:gd name="T22" fmla="*/ 188 w 1891"/>
              <a:gd name="T23" fmla="*/ 932 h 1891"/>
              <a:gd name="T24" fmla="*/ 295 w 1891"/>
              <a:gd name="T25" fmla="*/ 791 h 1891"/>
              <a:gd name="T26" fmla="*/ 408 w 1891"/>
              <a:gd name="T27" fmla="*/ 659 h 1891"/>
              <a:gd name="T28" fmla="*/ 529 w 1891"/>
              <a:gd name="T29" fmla="*/ 532 h 1891"/>
              <a:gd name="T30" fmla="*/ 655 w 1891"/>
              <a:gd name="T31" fmla="*/ 412 h 1891"/>
              <a:gd name="T32" fmla="*/ 788 w 1891"/>
              <a:gd name="T33" fmla="*/ 297 h 1891"/>
              <a:gd name="T34" fmla="*/ 926 w 1891"/>
              <a:gd name="T35" fmla="*/ 190 h 1891"/>
              <a:gd name="T36" fmla="*/ 1073 w 1891"/>
              <a:gd name="T37" fmla="*/ 91 h 1891"/>
              <a:gd name="T38" fmla="*/ 1223 w 1891"/>
              <a:gd name="T39" fmla="*/ 0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1" h="1891">
                <a:moveTo>
                  <a:pt x="1223" y="0"/>
                </a:moveTo>
                <a:lnTo>
                  <a:pt x="1891" y="1173"/>
                </a:lnTo>
                <a:lnTo>
                  <a:pt x="1767" y="1250"/>
                </a:lnTo>
                <a:lnTo>
                  <a:pt x="1650" y="1337"/>
                </a:lnTo>
                <a:lnTo>
                  <a:pt x="1539" y="1432"/>
                </a:lnTo>
                <a:lnTo>
                  <a:pt x="1435" y="1537"/>
                </a:lnTo>
                <a:lnTo>
                  <a:pt x="1340" y="1648"/>
                </a:lnTo>
                <a:lnTo>
                  <a:pt x="1255" y="1767"/>
                </a:lnTo>
                <a:lnTo>
                  <a:pt x="1177" y="1891"/>
                </a:lnTo>
                <a:lnTo>
                  <a:pt x="0" y="1229"/>
                </a:lnTo>
                <a:lnTo>
                  <a:pt x="91" y="1076"/>
                </a:lnTo>
                <a:lnTo>
                  <a:pt x="188" y="932"/>
                </a:lnTo>
                <a:lnTo>
                  <a:pt x="295" y="791"/>
                </a:lnTo>
                <a:lnTo>
                  <a:pt x="408" y="659"/>
                </a:lnTo>
                <a:lnTo>
                  <a:pt x="529" y="532"/>
                </a:lnTo>
                <a:lnTo>
                  <a:pt x="655" y="412"/>
                </a:lnTo>
                <a:lnTo>
                  <a:pt x="788" y="297"/>
                </a:lnTo>
                <a:lnTo>
                  <a:pt x="926" y="190"/>
                </a:lnTo>
                <a:lnTo>
                  <a:pt x="1073" y="91"/>
                </a:lnTo>
                <a:lnTo>
                  <a:pt x="1223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Freeform 67"/>
          <p:cNvSpPr>
            <a:spLocks/>
          </p:cNvSpPr>
          <p:nvPr/>
        </p:nvSpPr>
        <p:spPr bwMode="auto">
          <a:xfrm>
            <a:off x="3450919" y="2805072"/>
            <a:ext cx="501348" cy="502148"/>
          </a:xfrm>
          <a:custGeom>
            <a:avLst/>
            <a:gdLst>
              <a:gd name="T0" fmla="*/ 0 w 1598"/>
              <a:gd name="T1" fmla="*/ 0 h 1604"/>
              <a:gd name="T2" fmla="*/ 1351 w 1598"/>
              <a:gd name="T3" fmla="*/ 0 h 1604"/>
              <a:gd name="T4" fmla="*/ 1355 w 1598"/>
              <a:gd name="T5" fmla="*/ 146 h 1604"/>
              <a:gd name="T6" fmla="*/ 1373 w 1598"/>
              <a:gd name="T7" fmla="*/ 289 h 1604"/>
              <a:gd name="T8" fmla="*/ 1399 w 1598"/>
              <a:gd name="T9" fmla="*/ 427 h 1604"/>
              <a:gd name="T10" fmla="*/ 1434 w 1598"/>
              <a:gd name="T11" fmla="*/ 562 h 1604"/>
              <a:gd name="T12" fmla="*/ 1480 w 1598"/>
              <a:gd name="T13" fmla="*/ 692 h 1604"/>
              <a:gd name="T14" fmla="*/ 1535 w 1598"/>
              <a:gd name="T15" fmla="*/ 819 h 1604"/>
              <a:gd name="T16" fmla="*/ 1598 w 1598"/>
              <a:gd name="T17" fmla="*/ 940 h 1604"/>
              <a:gd name="T18" fmla="*/ 421 w 1598"/>
              <a:gd name="T19" fmla="*/ 1604 h 1604"/>
              <a:gd name="T20" fmla="*/ 336 w 1598"/>
              <a:gd name="T21" fmla="*/ 1444 h 1604"/>
              <a:gd name="T22" fmla="*/ 261 w 1598"/>
              <a:gd name="T23" fmla="*/ 1280 h 1604"/>
              <a:gd name="T24" fmla="*/ 194 w 1598"/>
              <a:gd name="T25" fmla="*/ 1108 h 1604"/>
              <a:gd name="T26" fmla="*/ 135 w 1598"/>
              <a:gd name="T27" fmla="*/ 934 h 1604"/>
              <a:gd name="T28" fmla="*/ 87 w 1598"/>
              <a:gd name="T29" fmla="*/ 754 h 1604"/>
              <a:gd name="T30" fmla="*/ 49 w 1598"/>
              <a:gd name="T31" fmla="*/ 570 h 1604"/>
              <a:gd name="T32" fmla="*/ 22 w 1598"/>
              <a:gd name="T33" fmla="*/ 384 h 1604"/>
              <a:gd name="T34" fmla="*/ 6 w 1598"/>
              <a:gd name="T35" fmla="*/ 194 h 1604"/>
              <a:gd name="T36" fmla="*/ 0 w 1598"/>
              <a:gd name="T37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98" h="1604">
                <a:moveTo>
                  <a:pt x="0" y="0"/>
                </a:moveTo>
                <a:lnTo>
                  <a:pt x="1351" y="0"/>
                </a:lnTo>
                <a:lnTo>
                  <a:pt x="1355" y="146"/>
                </a:lnTo>
                <a:lnTo>
                  <a:pt x="1373" y="289"/>
                </a:lnTo>
                <a:lnTo>
                  <a:pt x="1399" y="427"/>
                </a:lnTo>
                <a:lnTo>
                  <a:pt x="1434" y="562"/>
                </a:lnTo>
                <a:lnTo>
                  <a:pt x="1480" y="692"/>
                </a:lnTo>
                <a:lnTo>
                  <a:pt x="1535" y="819"/>
                </a:lnTo>
                <a:lnTo>
                  <a:pt x="1598" y="940"/>
                </a:lnTo>
                <a:lnTo>
                  <a:pt x="421" y="1604"/>
                </a:lnTo>
                <a:lnTo>
                  <a:pt x="336" y="1444"/>
                </a:lnTo>
                <a:lnTo>
                  <a:pt x="261" y="1280"/>
                </a:lnTo>
                <a:lnTo>
                  <a:pt x="194" y="1108"/>
                </a:lnTo>
                <a:lnTo>
                  <a:pt x="135" y="934"/>
                </a:lnTo>
                <a:lnTo>
                  <a:pt x="87" y="754"/>
                </a:lnTo>
                <a:lnTo>
                  <a:pt x="49" y="570"/>
                </a:lnTo>
                <a:lnTo>
                  <a:pt x="22" y="384"/>
                </a:lnTo>
                <a:lnTo>
                  <a:pt x="6" y="1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Freeform 68"/>
          <p:cNvSpPr>
            <a:spLocks/>
          </p:cNvSpPr>
          <p:nvPr/>
        </p:nvSpPr>
        <p:spPr bwMode="auto">
          <a:xfrm>
            <a:off x="3966699" y="1784498"/>
            <a:ext cx="507623" cy="501521"/>
          </a:xfrm>
          <a:custGeom>
            <a:avLst/>
            <a:gdLst>
              <a:gd name="T0" fmla="*/ 1618 w 1618"/>
              <a:gd name="T1" fmla="*/ 0 h 1602"/>
              <a:gd name="T2" fmla="*/ 1618 w 1618"/>
              <a:gd name="T3" fmla="*/ 0 h 1602"/>
              <a:gd name="T4" fmla="*/ 1618 w 1618"/>
              <a:gd name="T5" fmla="*/ 1349 h 1602"/>
              <a:gd name="T6" fmla="*/ 1618 w 1618"/>
              <a:gd name="T7" fmla="*/ 1349 h 1602"/>
              <a:gd name="T8" fmla="*/ 1472 w 1618"/>
              <a:gd name="T9" fmla="*/ 1355 h 1602"/>
              <a:gd name="T10" fmla="*/ 1327 w 1618"/>
              <a:gd name="T11" fmla="*/ 1371 h 1602"/>
              <a:gd name="T12" fmla="*/ 1187 w 1618"/>
              <a:gd name="T13" fmla="*/ 1399 h 1602"/>
              <a:gd name="T14" fmla="*/ 1050 w 1618"/>
              <a:gd name="T15" fmla="*/ 1436 h 1602"/>
              <a:gd name="T16" fmla="*/ 920 w 1618"/>
              <a:gd name="T17" fmla="*/ 1482 h 1602"/>
              <a:gd name="T18" fmla="*/ 791 w 1618"/>
              <a:gd name="T19" fmla="*/ 1537 h 1602"/>
              <a:gd name="T20" fmla="*/ 668 w 1618"/>
              <a:gd name="T21" fmla="*/ 1602 h 1602"/>
              <a:gd name="T22" fmla="*/ 0 w 1618"/>
              <a:gd name="T23" fmla="*/ 429 h 1602"/>
              <a:gd name="T24" fmla="*/ 160 w 1618"/>
              <a:gd name="T25" fmla="*/ 342 h 1602"/>
              <a:gd name="T26" fmla="*/ 328 w 1618"/>
              <a:gd name="T27" fmla="*/ 265 h 1602"/>
              <a:gd name="T28" fmla="*/ 500 w 1618"/>
              <a:gd name="T29" fmla="*/ 196 h 1602"/>
              <a:gd name="T30" fmla="*/ 676 w 1618"/>
              <a:gd name="T31" fmla="*/ 136 h 1602"/>
              <a:gd name="T32" fmla="*/ 856 w 1618"/>
              <a:gd name="T33" fmla="*/ 89 h 1602"/>
              <a:gd name="T34" fmla="*/ 1042 w 1618"/>
              <a:gd name="T35" fmla="*/ 49 h 1602"/>
              <a:gd name="T36" fmla="*/ 1230 w 1618"/>
              <a:gd name="T37" fmla="*/ 22 h 1602"/>
              <a:gd name="T38" fmla="*/ 1422 w 1618"/>
              <a:gd name="T39" fmla="*/ 4 h 1602"/>
              <a:gd name="T40" fmla="*/ 1618 w 1618"/>
              <a:gd name="T41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18" h="1602">
                <a:moveTo>
                  <a:pt x="1618" y="0"/>
                </a:moveTo>
                <a:lnTo>
                  <a:pt x="1618" y="0"/>
                </a:lnTo>
                <a:lnTo>
                  <a:pt x="1618" y="1349"/>
                </a:lnTo>
                <a:lnTo>
                  <a:pt x="1618" y="1349"/>
                </a:lnTo>
                <a:lnTo>
                  <a:pt x="1472" y="1355"/>
                </a:lnTo>
                <a:lnTo>
                  <a:pt x="1327" y="1371"/>
                </a:lnTo>
                <a:lnTo>
                  <a:pt x="1187" y="1399"/>
                </a:lnTo>
                <a:lnTo>
                  <a:pt x="1050" y="1436"/>
                </a:lnTo>
                <a:lnTo>
                  <a:pt x="920" y="1482"/>
                </a:lnTo>
                <a:lnTo>
                  <a:pt x="791" y="1537"/>
                </a:lnTo>
                <a:lnTo>
                  <a:pt x="668" y="1602"/>
                </a:lnTo>
                <a:lnTo>
                  <a:pt x="0" y="429"/>
                </a:lnTo>
                <a:lnTo>
                  <a:pt x="160" y="342"/>
                </a:lnTo>
                <a:lnTo>
                  <a:pt x="328" y="265"/>
                </a:lnTo>
                <a:lnTo>
                  <a:pt x="500" y="196"/>
                </a:lnTo>
                <a:lnTo>
                  <a:pt x="676" y="136"/>
                </a:lnTo>
                <a:lnTo>
                  <a:pt x="856" y="89"/>
                </a:lnTo>
                <a:lnTo>
                  <a:pt x="1042" y="49"/>
                </a:lnTo>
                <a:lnTo>
                  <a:pt x="1230" y="22"/>
                </a:lnTo>
                <a:lnTo>
                  <a:pt x="1422" y="4"/>
                </a:lnTo>
                <a:lnTo>
                  <a:pt x="161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Freeform 69"/>
          <p:cNvSpPr>
            <a:spLocks/>
          </p:cNvSpPr>
          <p:nvPr/>
        </p:nvSpPr>
        <p:spPr bwMode="auto">
          <a:xfrm>
            <a:off x="4996374" y="2302925"/>
            <a:ext cx="500720" cy="502148"/>
          </a:xfrm>
          <a:custGeom>
            <a:avLst/>
            <a:gdLst>
              <a:gd name="T0" fmla="*/ 1175 w 1596"/>
              <a:gd name="T1" fmla="*/ 0 h 1604"/>
              <a:gd name="T2" fmla="*/ 1260 w 1596"/>
              <a:gd name="T3" fmla="*/ 160 h 1604"/>
              <a:gd name="T4" fmla="*/ 1337 w 1596"/>
              <a:gd name="T5" fmla="*/ 326 h 1604"/>
              <a:gd name="T6" fmla="*/ 1404 w 1596"/>
              <a:gd name="T7" fmla="*/ 496 h 1604"/>
              <a:gd name="T8" fmla="*/ 1462 w 1596"/>
              <a:gd name="T9" fmla="*/ 672 h 1604"/>
              <a:gd name="T10" fmla="*/ 1509 w 1596"/>
              <a:gd name="T11" fmla="*/ 850 h 1604"/>
              <a:gd name="T12" fmla="*/ 1547 w 1596"/>
              <a:gd name="T13" fmla="*/ 1034 h 1604"/>
              <a:gd name="T14" fmla="*/ 1574 w 1596"/>
              <a:gd name="T15" fmla="*/ 1222 h 1604"/>
              <a:gd name="T16" fmla="*/ 1592 w 1596"/>
              <a:gd name="T17" fmla="*/ 1412 h 1604"/>
              <a:gd name="T18" fmla="*/ 1596 w 1596"/>
              <a:gd name="T19" fmla="*/ 1604 h 1604"/>
              <a:gd name="T20" fmla="*/ 247 w 1596"/>
              <a:gd name="T21" fmla="*/ 1604 h 1604"/>
              <a:gd name="T22" fmla="*/ 241 w 1596"/>
              <a:gd name="T23" fmla="*/ 1460 h 1604"/>
              <a:gd name="T24" fmla="*/ 225 w 1596"/>
              <a:gd name="T25" fmla="*/ 1317 h 1604"/>
              <a:gd name="T26" fmla="*/ 199 w 1596"/>
              <a:gd name="T27" fmla="*/ 1179 h 1604"/>
              <a:gd name="T28" fmla="*/ 162 w 1596"/>
              <a:gd name="T29" fmla="*/ 1044 h 1604"/>
              <a:gd name="T30" fmla="*/ 116 w 1596"/>
              <a:gd name="T31" fmla="*/ 912 h 1604"/>
              <a:gd name="T32" fmla="*/ 63 w 1596"/>
              <a:gd name="T33" fmla="*/ 785 h 1604"/>
              <a:gd name="T34" fmla="*/ 0 w 1596"/>
              <a:gd name="T35" fmla="*/ 664 h 1604"/>
              <a:gd name="T36" fmla="*/ 1175 w 1596"/>
              <a:gd name="T37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96" h="1604">
                <a:moveTo>
                  <a:pt x="1175" y="0"/>
                </a:moveTo>
                <a:lnTo>
                  <a:pt x="1260" y="160"/>
                </a:lnTo>
                <a:lnTo>
                  <a:pt x="1337" y="326"/>
                </a:lnTo>
                <a:lnTo>
                  <a:pt x="1404" y="496"/>
                </a:lnTo>
                <a:lnTo>
                  <a:pt x="1462" y="672"/>
                </a:lnTo>
                <a:lnTo>
                  <a:pt x="1509" y="850"/>
                </a:lnTo>
                <a:lnTo>
                  <a:pt x="1547" y="1034"/>
                </a:lnTo>
                <a:lnTo>
                  <a:pt x="1574" y="1222"/>
                </a:lnTo>
                <a:lnTo>
                  <a:pt x="1592" y="1412"/>
                </a:lnTo>
                <a:lnTo>
                  <a:pt x="1596" y="1604"/>
                </a:lnTo>
                <a:lnTo>
                  <a:pt x="247" y="1604"/>
                </a:lnTo>
                <a:lnTo>
                  <a:pt x="241" y="1460"/>
                </a:lnTo>
                <a:lnTo>
                  <a:pt x="225" y="1317"/>
                </a:lnTo>
                <a:lnTo>
                  <a:pt x="199" y="1179"/>
                </a:lnTo>
                <a:lnTo>
                  <a:pt x="162" y="1044"/>
                </a:lnTo>
                <a:lnTo>
                  <a:pt x="116" y="912"/>
                </a:lnTo>
                <a:lnTo>
                  <a:pt x="63" y="785"/>
                </a:lnTo>
                <a:lnTo>
                  <a:pt x="0" y="664"/>
                </a:lnTo>
                <a:lnTo>
                  <a:pt x="1175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Freeform 70"/>
          <p:cNvSpPr>
            <a:spLocks/>
          </p:cNvSpPr>
          <p:nvPr/>
        </p:nvSpPr>
        <p:spPr bwMode="auto">
          <a:xfrm>
            <a:off x="4776134" y="1922870"/>
            <a:ext cx="588566" cy="587927"/>
          </a:xfrm>
          <a:custGeom>
            <a:avLst/>
            <a:gdLst>
              <a:gd name="T0" fmla="*/ 681 w 1878"/>
              <a:gd name="T1" fmla="*/ 0 h 1879"/>
              <a:gd name="T2" fmla="*/ 843 w 1878"/>
              <a:gd name="T3" fmla="*/ 103 h 1879"/>
              <a:gd name="T4" fmla="*/ 999 w 1878"/>
              <a:gd name="T5" fmla="*/ 214 h 1879"/>
              <a:gd name="T6" fmla="*/ 1150 w 1878"/>
              <a:gd name="T7" fmla="*/ 332 h 1879"/>
              <a:gd name="T8" fmla="*/ 1292 w 1878"/>
              <a:gd name="T9" fmla="*/ 461 h 1879"/>
              <a:gd name="T10" fmla="*/ 1427 w 1878"/>
              <a:gd name="T11" fmla="*/ 597 h 1879"/>
              <a:gd name="T12" fmla="*/ 1551 w 1878"/>
              <a:gd name="T13" fmla="*/ 742 h 1879"/>
              <a:gd name="T14" fmla="*/ 1670 w 1878"/>
              <a:gd name="T15" fmla="*/ 892 h 1879"/>
              <a:gd name="T16" fmla="*/ 1779 w 1878"/>
              <a:gd name="T17" fmla="*/ 1050 h 1879"/>
              <a:gd name="T18" fmla="*/ 1878 w 1878"/>
              <a:gd name="T19" fmla="*/ 1215 h 1879"/>
              <a:gd name="T20" fmla="*/ 703 w 1878"/>
              <a:gd name="T21" fmla="*/ 1879 h 1879"/>
              <a:gd name="T22" fmla="*/ 626 w 1878"/>
              <a:gd name="T23" fmla="*/ 1757 h 1879"/>
              <a:gd name="T24" fmla="*/ 540 w 1878"/>
              <a:gd name="T25" fmla="*/ 1640 h 1879"/>
              <a:gd name="T26" fmla="*/ 447 w 1878"/>
              <a:gd name="T27" fmla="*/ 1529 h 1879"/>
              <a:gd name="T28" fmla="*/ 347 w 1878"/>
              <a:gd name="T29" fmla="*/ 1426 h 1879"/>
              <a:gd name="T30" fmla="*/ 238 w 1878"/>
              <a:gd name="T31" fmla="*/ 1333 h 1879"/>
              <a:gd name="T32" fmla="*/ 123 w 1878"/>
              <a:gd name="T33" fmla="*/ 1246 h 1879"/>
              <a:gd name="T34" fmla="*/ 0 w 1878"/>
              <a:gd name="T35" fmla="*/ 1169 h 1879"/>
              <a:gd name="T36" fmla="*/ 681 w 1878"/>
              <a:gd name="T37" fmla="*/ 0 h 1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8" h="1879">
                <a:moveTo>
                  <a:pt x="681" y="0"/>
                </a:moveTo>
                <a:lnTo>
                  <a:pt x="843" y="103"/>
                </a:lnTo>
                <a:lnTo>
                  <a:pt x="999" y="214"/>
                </a:lnTo>
                <a:lnTo>
                  <a:pt x="1150" y="332"/>
                </a:lnTo>
                <a:lnTo>
                  <a:pt x="1292" y="461"/>
                </a:lnTo>
                <a:lnTo>
                  <a:pt x="1427" y="597"/>
                </a:lnTo>
                <a:lnTo>
                  <a:pt x="1551" y="742"/>
                </a:lnTo>
                <a:lnTo>
                  <a:pt x="1670" y="892"/>
                </a:lnTo>
                <a:lnTo>
                  <a:pt x="1779" y="1050"/>
                </a:lnTo>
                <a:lnTo>
                  <a:pt x="1878" y="1215"/>
                </a:lnTo>
                <a:lnTo>
                  <a:pt x="703" y="1879"/>
                </a:lnTo>
                <a:lnTo>
                  <a:pt x="626" y="1757"/>
                </a:lnTo>
                <a:lnTo>
                  <a:pt x="540" y="1640"/>
                </a:lnTo>
                <a:lnTo>
                  <a:pt x="447" y="1529"/>
                </a:lnTo>
                <a:lnTo>
                  <a:pt x="347" y="1426"/>
                </a:lnTo>
                <a:lnTo>
                  <a:pt x="238" y="1333"/>
                </a:lnTo>
                <a:lnTo>
                  <a:pt x="123" y="1246"/>
                </a:lnTo>
                <a:lnTo>
                  <a:pt x="0" y="1169"/>
                </a:lnTo>
                <a:lnTo>
                  <a:pt x="68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Freeform 71"/>
          <p:cNvSpPr>
            <a:spLocks/>
          </p:cNvSpPr>
          <p:nvPr/>
        </p:nvSpPr>
        <p:spPr bwMode="auto">
          <a:xfrm>
            <a:off x="3583315" y="3099349"/>
            <a:ext cx="589194" cy="587927"/>
          </a:xfrm>
          <a:custGeom>
            <a:avLst/>
            <a:gdLst>
              <a:gd name="T0" fmla="*/ 1177 w 1880"/>
              <a:gd name="T1" fmla="*/ 0 h 1879"/>
              <a:gd name="T2" fmla="*/ 1253 w 1880"/>
              <a:gd name="T3" fmla="*/ 124 h 1879"/>
              <a:gd name="T4" fmla="*/ 1338 w 1880"/>
              <a:gd name="T5" fmla="*/ 241 h 1879"/>
              <a:gd name="T6" fmla="*/ 1431 w 1880"/>
              <a:gd name="T7" fmla="*/ 350 h 1879"/>
              <a:gd name="T8" fmla="*/ 1531 w 1880"/>
              <a:gd name="T9" fmla="*/ 453 h 1879"/>
              <a:gd name="T10" fmla="*/ 1640 w 1880"/>
              <a:gd name="T11" fmla="*/ 548 h 1879"/>
              <a:gd name="T12" fmla="*/ 1757 w 1880"/>
              <a:gd name="T13" fmla="*/ 635 h 1879"/>
              <a:gd name="T14" fmla="*/ 1880 w 1880"/>
              <a:gd name="T15" fmla="*/ 712 h 1879"/>
              <a:gd name="T16" fmla="*/ 1199 w 1880"/>
              <a:gd name="T17" fmla="*/ 1879 h 1879"/>
              <a:gd name="T18" fmla="*/ 1035 w 1880"/>
              <a:gd name="T19" fmla="*/ 1778 h 1879"/>
              <a:gd name="T20" fmla="*/ 879 w 1880"/>
              <a:gd name="T21" fmla="*/ 1667 h 1879"/>
              <a:gd name="T22" fmla="*/ 730 w 1880"/>
              <a:gd name="T23" fmla="*/ 1547 h 1879"/>
              <a:gd name="T24" fmla="*/ 588 w 1880"/>
              <a:gd name="T25" fmla="*/ 1418 h 1879"/>
              <a:gd name="T26" fmla="*/ 453 w 1880"/>
              <a:gd name="T27" fmla="*/ 1283 h 1879"/>
              <a:gd name="T28" fmla="*/ 327 w 1880"/>
              <a:gd name="T29" fmla="*/ 1139 h 1879"/>
              <a:gd name="T30" fmla="*/ 210 w 1880"/>
              <a:gd name="T31" fmla="*/ 987 h 1879"/>
              <a:gd name="T32" fmla="*/ 101 w 1880"/>
              <a:gd name="T33" fmla="*/ 830 h 1879"/>
              <a:gd name="T34" fmla="*/ 0 w 1880"/>
              <a:gd name="T35" fmla="*/ 664 h 1879"/>
              <a:gd name="T36" fmla="*/ 1177 w 1880"/>
              <a:gd name="T37" fmla="*/ 0 h 1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80" h="1879">
                <a:moveTo>
                  <a:pt x="1177" y="0"/>
                </a:moveTo>
                <a:lnTo>
                  <a:pt x="1253" y="124"/>
                </a:lnTo>
                <a:lnTo>
                  <a:pt x="1338" y="241"/>
                </a:lnTo>
                <a:lnTo>
                  <a:pt x="1431" y="350"/>
                </a:lnTo>
                <a:lnTo>
                  <a:pt x="1531" y="453"/>
                </a:lnTo>
                <a:lnTo>
                  <a:pt x="1640" y="548"/>
                </a:lnTo>
                <a:lnTo>
                  <a:pt x="1757" y="635"/>
                </a:lnTo>
                <a:lnTo>
                  <a:pt x="1880" y="712"/>
                </a:lnTo>
                <a:lnTo>
                  <a:pt x="1199" y="1879"/>
                </a:lnTo>
                <a:lnTo>
                  <a:pt x="1035" y="1778"/>
                </a:lnTo>
                <a:lnTo>
                  <a:pt x="879" y="1667"/>
                </a:lnTo>
                <a:lnTo>
                  <a:pt x="730" y="1547"/>
                </a:lnTo>
                <a:lnTo>
                  <a:pt x="588" y="1418"/>
                </a:lnTo>
                <a:lnTo>
                  <a:pt x="453" y="1283"/>
                </a:lnTo>
                <a:lnTo>
                  <a:pt x="327" y="1139"/>
                </a:lnTo>
                <a:lnTo>
                  <a:pt x="210" y="987"/>
                </a:lnTo>
                <a:lnTo>
                  <a:pt x="101" y="830"/>
                </a:lnTo>
                <a:lnTo>
                  <a:pt x="0" y="664"/>
                </a:lnTo>
                <a:lnTo>
                  <a:pt x="1177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Freeform 72"/>
          <p:cNvSpPr>
            <a:spLocks/>
          </p:cNvSpPr>
          <p:nvPr/>
        </p:nvSpPr>
        <p:spPr bwMode="auto">
          <a:xfrm>
            <a:off x="4771742" y="3099349"/>
            <a:ext cx="593585" cy="592309"/>
          </a:xfrm>
          <a:custGeom>
            <a:avLst/>
            <a:gdLst>
              <a:gd name="T0" fmla="*/ 716 w 1893"/>
              <a:gd name="T1" fmla="*/ 0 h 1893"/>
              <a:gd name="T2" fmla="*/ 1893 w 1893"/>
              <a:gd name="T3" fmla="*/ 664 h 1893"/>
              <a:gd name="T4" fmla="*/ 1802 w 1893"/>
              <a:gd name="T5" fmla="*/ 815 h 1893"/>
              <a:gd name="T6" fmla="*/ 1703 w 1893"/>
              <a:gd name="T7" fmla="*/ 961 h 1893"/>
              <a:gd name="T8" fmla="*/ 1596 w 1893"/>
              <a:gd name="T9" fmla="*/ 1099 h 1893"/>
              <a:gd name="T10" fmla="*/ 1483 w 1893"/>
              <a:gd name="T11" fmla="*/ 1234 h 1893"/>
              <a:gd name="T12" fmla="*/ 1365 w 1893"/>
              <a:gd name="T13" fmla="*/ 1361 h 1893"/>
              <a:gd name="T14" fmla="*/ 1238 w 1893"/>
              <a:gd name="T15" fmla="*/ 1481 h 1893"/>
              <a:gd name="T16" fmla="*/ 1103 w 1893"/>
              <a:gd name="T17" fmla="*/ 1596 h 1893"/>
              <a:gd name="T18" fmla="*/ 965 w 1893"/>
              <a:gd name="T19" fmla="*/ 1701 h 1893"/>
              <a:gd name="T20" fmla="*/ 821 w 1893"/>
              <a:gd name="T21" fmla="*/ 1802 h 1893"/>
              <a:gd name="T22" fmla="*/ 670 w 1893"/>
              <a:gd name="T23" fmla="*/ 1893 h 1893"/>
              <a:gd name="T24" fmla="*/ 0 w 1893"/>
              <a:gd name="T25" fmla="*/ 720 h 1893"/>
              <a:gd name="T26" fmla="*/ 124 w 1893"/>
              <a:gd name="T27" fmla="*/ 641 h 1893"/>
              <a:gd name="T28" fmla="*/ 243 w 1893"/>
              <a:gd name="T29" fmla="*/ 554 h 1893"/>
              <a:gd name="T30" fmla="*/ 354 w 1893"/>
              <a:gd name="T31" fmla="*/ 459 h 1893"/>
              <a:gd name="T32" fmla="*/ 457 w 1893"/>
              <a:gd name="T33" fmla="*/ 356 h 1893"/>
              <a:gd name="T34" fmla="*/ 551 w 1893"/>
              <a:gd name="T35" fmla="*/ 243 h 1893"/>
              <a:gd name="T36" fmla="*/ 639 w 1893"/>
              <a:gd name="T37" fmla="*/ 124 h 1893"/>
              <a:gd name="T38" fmla="*/ 716 w 1893"/>
              <a:gd name="T39" fmla="*/ 0 h 1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93" h="1893">
                <a:moveTo>
                  <a:pt x="716" y="0"/>
                </a:moveTo>
                <a:lnTo>
                  <a:pt x="1893" y="664"/>
                </a:lnTo>
                <a:lnTo>
                  <a:pt x="1802" y="815"/>
                </a:lnTo>
                <a:lnTo>
                  <a:pt x="1703" y="961"/>
                </a:lnTo>
                <a:lnTo>
                  <a:pt x="1596" y="1099"/>
                </a:lnTo>
                <a:lnTo>
                  <a:pt x="1483" y="1234"/>
                </a:lnTo>
                <a:lnTo>
                  <a:pt x="1365" y="1361"/>
                </a:lnTo>
                <a:lnTo>
                  <a:pt x="1238" y="1481"/>
                </a:lnTo>
                <a:lnTo>
                  <a:pt x="1103" y="1596"/>
                </a:lnTo>
                <a:lnTo>
                  <a:pt x="965" y="1701"/>
                </a:lnTo>
                <a:lnTo>
                  <a:pt x="821" y="1802"/>
                </a:lnTo>
                <a:lnTo>
                  <a:pt x="670" y="1893"/>
                </a:lnTo>
                <a:lnTo>
                  <a:pt x="0" y="720"/>
                </a:lnTo>
                <a:lnTo>
                  <a:pt x="124" y="641"/>
                </a:lnTo>
                <a:lnTo>
                  <a:pt x="243" y="554"/>
                </a:lnTo>
                <a:lnTo>
                  <a:pt x="354" y="459"/>
                </a:lnTo>
                <a:lnTo>
                  <a:pt x="457" y="356"/>
                </a:lnTo>
                <a:lnTo>
                  <a:pt x="551" y="243"/>
                </a:lnTo>
                <a:lnTo>
                  <a:pt x="639" y="124"/>
                </a:lnTo>
                <a:lnTo>
                  <a:pt x="716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Freeform 73"/>
          <p:cNvSpPr>
            <a:spLocks/>
          </p:cNvSpPr>
          <p:nvPr/>
        </p:nvSpPr>
        <p:spPr bwMode="auto">
          <a:xfrm>
            <a:off x="4996376" y="2805072"/>
            <a:ext cx="500720" cy="502148"/>
          </a:xfrm>
          <a:custGeom>
            <a:avLst/>
            <a:gdLst>
              <a:gd name="T0" fmla="*/ 247 w 1596"/>
              <a:gd name="T1" fmla="*/ 0 h 1604"/>
              <a:gd name="T2" fmla="*/ 1596 w 1596"/>
              <a:gd name="T3" fmla="*/ 0 h 1604"/>
              <a:gd name="T4" fmla="*/ 1592 w 1596"/>
              <a:gd name="T5" fmla="*/ 194 h 1604"/>
              <a:gd name="T6" fmla="*/ 1574 w 1596"/>
              <a:gd name="T7" fmla="*/ 384 h 1604"/>
              <a:gd name="T8" fmla="*/ 1547 w 1596"/>
              <a:gd name="T9" fmla="*/ 570 h 1604"/>
              <a:gd name="T10" fmla="*/ 1509 w 1596"/>
              <a:gd name="T11" fmla="*/ 754 h 1604"/>
              <a:gd name="T12" fmla="*/ 1462 w 1596"/>
              <a:gd name="T13" fmla="*/ 932 h 1604"/>
              <a:gd name="T14" fmla="*/ 1404 w 1596"/>
              <a:gd name="T15" fmla="*/ 1108 h 1604"/>
              <a:gd name="T16" fmla="*/ 1337 w 1596"/>
              <a:gd name="T17" fmla="*/ 1278 h 1604"/>
              <a:gd name="T18" fmla="*/ 1262 w 1596"/>
              <a:gd name="T19" fmla="*/ 1444 h 1604"/>
              <a:gd name="T20" fmla="*/ 1177 w 1596"/>
              <a:gd name="T21" fmla="*/ 1604 h 1604"/>
              <a:gd name="T22" fmla="*/ 0 w 1596"/>
              <a:gd name="T23" fmla="*/ 940 h 1604"/>
              <a:gd name="T24" fmla="*/ 63 w 1596"/>
              <a:gd name="T25" fmla="*/ 819 h 1604"/>
              <a:gd name="T26" fmla="*/ 116 w 1596"/>
              <a:gd name="T27" fmla="*/ 692 h 1604"/>
              <a:gd name="T28" fmla="*/ 162 w 1596"/>
              <a:gd name="T29" fmla="*/ 562 h 1604"/>
              <a:gd name="T30" fmla="*/ 199 w 1596"/>
              <a:gd name="T31" fmla="*/ 425 h 1604"/>
              <a:gd name="T32" fmla="*/ 225 w 1596"/>
              <a:gd name="T33" fmla="*/ 287 h 1604"/>
              <a:gd name="T34" fmla="*/ 241 w 1596"/>
              <a:gd name="T35" fmla="*/ 146 h 1604"/>
              <a:gd name="T36" fmla="*/ 247 w 1596"/>
              <a:gd name="T37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96" h="1604">
                <a:moveTo>
                  <a:pt x="247" y="0"/>
                </a:moveTo>
                <a:lnTo>
                  <a:pt x="1596" y="0"/>
                </a:lnTo>
                <a:lnTo>
                  <a:pt x="1592" y="194"/>
                </a:lnTo>
                <a:lnTo>
                  <a:pt x="1574" y="384"/>
                </a:lnTo>
                <a:lnTo>
                  <a:pt x="1547" y="570"/>
                </a:lnTo>
                <a:lnTo>
                  <a:pt x="1509" y="754"/>
                </a:lnTo>
                <a:lnTo>
                  <a:pt x="1462" y="932"/>
                </a:lnTo>
                <a:lnTo>
                  <a:pt x="1404" y="1108"/>
                </a:lnTo>
                <a:lnTo>
                  <a:pt x="1337" y="1278"/>
                </a:lnTo>
                <a:lnTo>
                  <a:pt x="1262" y="1444"/>
                </a:lnTo>
                <a:lnTo>
                  <a:pt x="1177" y="1604"/>
                </a:lnTo>
                <a:lnTo>
                  <a:pt x="0" y="940"/>
                </a:lnTo>
                <a:lnTo>
                  <a:pt x="63" y="819"/>
                </a:lnTo>
                <a:lnTo>
                  <a:pt x="116" y="692"/>
                </a:lnTo>
                <a:lnTo>
                  <a:pt x="162" y="562"/>
                </a:lnTo>
                <a:lnTo>
                  <a:pt x="199" y="425"/>
                </a:lnTo>
                <a:lnTo>
                  <a:pt x="225" y="287"/>
                </a:lnTo>
                <a:lnTo>
                  <a:pt x="241" y="146"/>
                </a:lnTo>
                <a:lnTo>
                  <a:pt x="247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Freeform 74"/>
          <p:cNvSpPr>
            <a:spLocks/>
          </p:cNvSpPr>
          <p:nvPr/>
        </p:nvSpPr>
        <p:spPr bwMode="auto">
          <a:xfrm>
            <a:off x="3959169" y="3322247"/>
            <a:ext cx="515152" cy="504026"/>
          </a:xfrm>
          <a:custGeom>
            <a:avLst/>
            <a:gdLst>
              <a:gd name="T0" fmla="*/ 681 w 1642"/>
              <a:gd name="T1" fmla="*/ 0 h 1610"/>
              <a:gd name="T2" fmla="*/ 803 w 1642"/>
              <a:gd name="T3" fmla="*/ 65 h 1610"/>
              <a:gd name="T4" fmla="*/ 932 w 1642"/>
              <a:gd name="T5" fmla="*/ 122 h 1610"/>
              <a:gd name="T6" fmla="*/ 1066 w 1642"/>
              <a:gd name="T7" fmla="*/ 172 h 1610"/>
              <a:gd name="T8" fmla="*/ 1205 w 1642"/>
              <a:gd name="T9" fmla="*/ 209 h 1610"/>
              <a:gd name="T10" fmla="*/ 1347 w 1642"/>
              <a:gd name="T11" fmla="*/ 237 h 1610"/>
              <a:gd name="T12" fmla="*/ 1492 w 1642"/>
              <a:gd name="T13" fmla="*/ 253 h 1610"/>
              <a:gd name="T14" fmla="*/ 1642 w 1642"/>
              <a:gd name="T15" fmla="*/ 259 h 1610"/>
              <a:gd name="T16" fmla="*/ 1642 w 1642"/>
              <a:gd name="T17" fmla="*/ 259 h 1610"/>
              <a:gd name="T18" fmla="*/ 1642 w 1642"/>
              <a:gd name="T19" fmla="*/ 1610 h 1610"/>
              <a:gd name="T20" fmla="*/ 1642 w 1642"/>
              <a:gd name="T21" fmla="*/ 1610 h 1610"/>
              <a:gd name="T22" fmla="*/ 1444 w 1642"/>
              <a:gd name="T23" fmla="*/ 1604 h 1610"/>
              <a:gd name="T24" fmla="*/ 1248 w 1642"/>
              <a:gd name="T25" fmla="*/ 1586 h 1610"/>
              <a:gd name="T26" fmla="*/ 1056 w 1642"/>
              <a:gd name="T27" fmla="*/ 1559 h 1610"/>
              <a:gd name="T28" fmla="*/ 869 w 1642"/>
              <a:gd name="T29" fmla="*/ 1517 h 1610"/>
              <a:gd name="T30" fmla="*/ 687 w 1642"/>
              <a:gd name="T31" fmla="*/ 1468 h 1610"/>
              <a:gd name="T32" fmla="*/ 507 w 1642"/>
              <a:gd name="T33" fmla="*/ 1406 h 1610"/>
              <a:gd name="T34" fmla="*/ 332 w 1642"/>
              <a:gd name="T35" fmla="*/ 1337 h 1610"/>
              <a:gd name="T36" fmla="*/ 162 w 1642"/>
              <a:gd name="T37" fmla="*/ 1256 h 1610"/>
              <a:gd name="T38" fmla="*/ 0 w 1642"/>
              <a:gd name="T39" fmla="*/ 1167 h 1610"/>
              <a:gd name="T40" fmla="*/ 681 w 1642"/>
              <a:gd name="T41" fmla="*/ 0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42" h="1610">
                <a:moveTo>
                  <a:pt x="681" y="0"/>
                </a:moveTo>
                <a:lnTo>
                  <a:pt x="803" y="65"/>
                </a:lnTo>
                <a:lnTo>
                  <a:pt x="932" y="122"/>
                </a:lnTo>
                <a:lnTo>
                  <a:pt x="1066" y="172"/>
                </a:lnTo>
                <a:lnTo>
                  <a:pt x="1205" y="209"/>
                </a:lnTo>
                <a:lnTo>
                  <a:pt x="1347" y="237"/>
                </a:lnTo>
                <a:lnTo>
                  <a:pt x="1492" y="253"/>
                </a:lnTo>
                <a:lnTo>
                  <a:pt x="1642" y="259"/>
                </a:lnTo>
                <a:lnTo>
                  <a:pt x="1642" y="259"/>
                </a:lnTo>
                <a:lnTo>
                  <a:pt x="1642" y="1610"/>
                </a:lnTo>
                <a:lnTo>
                  <a:pt x="1642" y="1610"/>
                </a:lnTo>
                <a:lnTo>
                  <a:pt x="1444" y="1604"/>
                </a:lnTo>
                <a:lnTo>
                  <a:pt x="1248" y="1586"/>
                </a:lnTo>
                <a:lnTo>
                  <a:pt x="1056" y="1559"/>
                </a:lnTo>
                <a:lnTo>
                  <a:pt x="869" y="1517"/>
                </a:lnTo>
                <a:lnTo>
                  <a:pt x="687" y="1468"/>
                </a:lnTo>
                <a:lnTo>
                  <a:pt x="507" y="1406"/>
                </a:lnTo>
                <a:lnTo>
                  <a:pt x="332" y="1337"/>
                </a:lnTo>
                <a:lnTo>
                  <a:pt x="162" y="1256"/>
                </a:lnTo>
                <a:lnTo>
                  <a:pt x="0" y="1167"/>
                </a:lnTo>
                <a:lnTo>
                  <a:pt x="68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Freeform 75"/>
          <p:cNvSpPr>
            <a:spLocks/>
          </p:cNvSpPr>
          <p:nvPr/>
        </p:nvSpPr>
        <p:spPr bwMode="auto">
          <a:xfrm>
            <a:off x="4474322" y="3324752"/>
            <a:ext cx="507623" cy="501521"/>
          </a:xfrm>
          <a:custGeom>
            <a:avLst/>
            <a:gdLst>
              <a:gd name="T0" fmla="*/ 948 w 1618"/>
              <a:gd name="T1" fmla="*/ 0 h 1602"/>
              <a:gd name="T2" fmla="*/ 1618 w 1618"/>
              <a:gd name="T3" fmla="*/ 1173 h 1602"/>
              <a:gd name="T4" fmla="*/ 1456 w 1618"/>
              <a:gd name="T5" fmla="*/ 1260 h 1602"/>
              <a:gd name="T6" fmla="*/ 1290 w 1618"/>
              <a:gd name="T7" fmla="*/ 1337 h 1602"/>
              <a:gd name="T8" fmla="*/ 1118 w 1618"/>
              <a:gd name="T9" fmla="*/ 1406 h 1602"/>
              <a:gd name="T10" fmla="*/ 942 w 1618"/>
              <a:gd name="T11" fmla="*/ 1464 h 1602"/>
              <a:gd name="T12" fmla="*/ 760 w 1618"/>
              <a:gd name="T13" fmla="*/ 1513 h 1602"/>
              <a:gd name="T14" fmla="*/ 576 w 1618"/>
              <a:gd name="T15" fmla="*/ 1551 h 1602"/>
              <a:gd name="T16" fmla="*/ 386 w 1618"/>
              <a:gd name="T17" fmla="*/ 1580 h 1602"/>
              <a:gd name="T18" fmla="*/ 194 w 1618"/>
              <a:gd name="T19" fmla="*/ 1596 h 1602"/>
              <a:gd name="T20" fmla="*/ 0 w 1618"/>
              <a:gd name="T21" fmla="*/ 1602 h 1602"/>
              <a:gd name="T22" fmla="*/ 0 w 1618"/>
              <a:gd name="T23" fmla="*/ 251 h 1602"/>
              <a:gd name="T24" fmla="*/ 146 w 1618"/>
              <a:gd name="T25" fmla="*/ 245 h 1602"/>
              <a:gd name="T26" fmla="*/ 289 w 1618"/>
              <a:gd name="T27" fmla="*/ 229 h 1602"/>
              <a:gd name="T28" fmla="*/ 429 w 1618"/>
              <a:gd name="T29" fmla="*/ 203 h 1602"/>
              <a:gd name="T30" fmla="*/ 566 w 1618"/>
              <a:gd name="T31" fmla="*/ 166 h 1602"/>
              <a:gd name="T32" fmla="*/ 698 w 1618"/>
              <a:gd name="T33" fmla="*/ 120 h 1602"/>
              <a:gd name="T34" fmla="*/ 825 w 1618"/>
              <a:gd name="T35" fmla="*/ 63 h 1602"/>
              <a:gd name="T36" fmla="*/ 948 w 1618"/>
              <a:gd name="T37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18" h="1602">
                <a:moveTo>
                  <a:pt x="948" y="0"/>
                </a:moveTo>
                <a:lnTo>
                  <a:pt x="1618" y="1173"/>
                </a:lnTo>
                <a:lnTo>
                  <a:pt x="1456" y="1260"/>
                </a:lnTo>
                <a:lnTo>
                  <a:pt x="1290" y="1337"/>
                </a:lnTo>
                <a:lnTo>
                  <a:pt x="1118" y="1406"/>
                </a:lnTo>
                <a:lnTo>
                  <a:pt x="942" y="1464"/>
                </a:lnTo>
                <a:lnTo>
                  <a:pt x="760" y="1513"/>
                </a:lnTo>
                <a:lnTo>
                  <a:pt x="576" y="1551"/>
                </a:lnTo>
                <a:lnTo>
                  <a:pt x="386" y="1580"/>
                </a:lnTo>
                <a:lnTo>
                  <a:pt x="194" y="1596"/>
                </a:lnTo>
                <a:lnTo>
                  <a:pt x="0" y="1602"/>
                </a:lnTo>
                <a:lnTo>
                  <a:pt x="0" y="251"/>
                </a:lnTo>
                <a:lnTo>
                  <a:pt x="146" y="245"/>
                </a:lnTo>
                <a:lnTo>
                  <a:pt x="289" y="229"/>
                </a:lnTo>
                <a:lnTo>
                  <a:pt x="429" y="203"/>
                </a:lnTo>
                <a:lnTo>
                  <a:pt x="566" y="166"/>
                </a:lnTo>
                <a:lnTo>
                  <a:pt x="698" y="120"/>
                </a:lnTo>
                <a:lnTo>
                  <a:pt x="825" y="63"/>
                </a:lnTo>
                <a:lnTo>
                  <a:pt x="948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sz="8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Freeform 63"/>
          <p:cNvSpPr>
            <a:spLocks noEditPoints="1"/>
          </p:cNvSpPr>
          <p:nvPr/>
        </p:nvSpPr>
        <p:spPr bwMode="auto">
          <a:xfrm>
            <a:off x="3581204" y="2535914"/>
            <a:ext cx="211366" cy="167391"/>
          </a:xfrm>
          <a:custGeom>
            <a:avLst/>
            <a:gdLst>
              <a:gd name="T0" fmla="*/ 3526 w 3526"/>
              <a:gd name="T1" fmla="*/ 2803 h 2803"/>
              <a:gd name="T2" fmla="*/ 0 w 3526"/>
              <a:gd name="T3" fmla="*/ 1227 h 2803"/>
              <a:gd name="T4" fmla="*/ 69 w 3526"/>
              <a:gd name="T5" fmla="*/ 1291 h 2803"/>
              <a:gd name="T6" fmla="*/ 150 w 3526"/>
              <a:gd name="T7" fmla="*/ 1340 h 2803"/>
              <a:gd name="T8" fmla="*/ 241 w 3526"/>
              <a:gd name="T9" fmla="*/ 1372 h 2803"/>
              <a:gd name="T10" fmla="*/ 341 w 3526"/>
              <a:gd name="T11" fmla="*/ 1382 h 2803"/>
              <a:gd name="T12" fmla="*/ 513 w 3526"/>
              <a:gd name="T13" fmla="*/ 1663 h 2803"/>
              <a:gd name="T14" fmla="*/ 921 w 3526"/>
              <a:gd name="T15" fmla="*/ 1382 h 2803"/>
              <a:gd name="T16" fmla="*/ 2494 w 3526"/>
              <a:gd name="T17" fmla="*/ 1663 h 2803"/>
              <a:gd name="T18" fmla="*/ 2900 w 3526"/>
              <a:gd name="T19" fmla="*/ 1382 h 2803"/>
              <a:gd name="T20" fmla="*/ 3223 w 3526"/>
              <a:gd name="T21" fmla="*/ 1379 h 2803"/>
              <a:gd name="T22" fmla="*/ 3323 w 3526"/>
              <a:gd name="T23" fmla="*/ 1355 h 2803"/>
              <a:gd name="T24" fmla="*/ 3414 w 3526"/>
              <a:gd name="T25" fmla="*/ 1309 h 2803"/>
              <a:gd name="T26" fmla="*/ 3492 w 3526"/>
              <a:gd name="T27" fmla="*/ 1245 h 2803"/>
              <a:gd name="T28" fmla="*/ 1317 w 3526"/>
              <a:gd name="T29" fmla="*/ 133 h 2803"/>
              <a:gd name="T30" fmla="*/ 2217 w 3526"/>
              <a:gd name="T31" fmla="*/ 350 h 2803"/>
              <a:gd name="T32" fmla="*/ 1317 w 3526"/>
              <a:gd name="T33" fmla="*/ 133 h 2803"/>
              <a:gd name="T34" fmla="*/ 2284 w 3526"/>
              <a:gd name="T35" fmla="*/ 0 h 2803"/>
              <a:gd name="T36" fmla="*/ 2317 w 3526"/>
              <a:gd name="T37" fmla="*/ 9 h 2803"/>
              <a:gd name="T38" fmla="*/ 2341 w 3526"/>
              <a:gd name="T39" fmla="*/ 32 h 2803"/>
              <a:gd name="T40" fmla="*/ 2350 w 3526"/>
              <a:gd name="T41" fmla="*/ 67 h 2803"/>
              <a:gd name="T42" fmla="*/ 3526 w 3526"/>
              <a:gd name="T43" fmla="*/ 350 h 2803"/>
              <a:gd name="T44" fmla="*/ 3514 w 3526"/>
              <a:gd name="T45" fmla="*/ 1041 h 2803"/>
              <a:gd name="T46" fmla="*/ 3476 w 3526"/>
              <a:gd name="T47" fmla="*/ 1123 h 2803"/>
              <a:gd name="T48" fmla="*/ 3420 w 3526"/>
              <a:gd name="T49" fmla="*/ 1193 h 2803"/>
              <a:gd name="T50" fmla="*/ 3347 w 3526"/>
              <a:gd name="T51" fmla="*/ 1246 h 2803"/>
              <a:gd name="T52" fmla="*/ 3263 w 3526"/>
              <a:gd name="T53" fmla="*/ 1281 h 2803"/>
              <a:gd name="T54" fmla="*/ 3169 w 3526"/>
              <a:gd name="T55" fmla="*/ 1293 h 2803"/>
              <a:gd name="T56" fmla="*/ 2900 w 3526"/>
              <a:gd name="T57" fmla="*/ 1184 h 2803"/>
              <a:gd name="T58" fmla="*/ 2494 w 3526"/>
              <a:gd name="T59" fmla="*/ 1293 h 2803"/>
              <a:gd name="T60" fmla="*/ 921 w 3526"/>
              <a:gd name="T61" fmla="*/ 1184 h 2803"/>
              <a:gd name="T62" fmla="*/ 513 w 3526"/>
              <a:gd name="T63" fmla="*/ 1293 h 2803"/>
              <a:gd name="T64" fmla="*/ 294 w 3526"/>
              <a:gd name="T65" fmla="*/ 1291 h 2803"/>
              <a:gd name="T66" fmla="*/ 208 w 3526"/>
              <a:gd name="T67" fmla="*/ 1268 h 2803"/>
              <a:gd name="T68" fmla="*/ 131 w 3526"/>
              <a:gd name="T69" fmla="*/ 1226 h 2803"/>
              <a:gd name="T70" fmla="*/ 66 w 3526"/>
              <a:gd name="T71" fmla="*/ 1167 h 2803"/>
              <a:gd name="T72" fmla="*/ 17 w 3526"/>
              <a:gd name="T73" fmla="*/ 1094 h 2803"/>
              <a:gd name="T74" fmla="*/ 0 w 3526"/>
              <a:gd name="T75" fmla="*/ 350 h 2803"/>
              <a:gd name="T76" fmla="*/ 1182 w 3526"/>
              <a:gd name="T77" fmla="*/ 67 h 2803"/>
              <a:gd name="T78" fmla="*/ 1192 w 3526"/>
              <a:gd name="T79" fmla="*/ 32 h 2803"/>
              <a:gd name="T80" fmla="*/ 1216 w 3526"/>
              <a:gd name="T81" fmla="*/ 9 h 2803"/>
              <a:gd name="T82" fmla="*/ 1250 w 3526"/>
              <a:gd name="T83" fmla="*/ 0 h 2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26" h="2803">
                <a:moveTo>
                  <a:pt x="3526" y="1207"/>
                </a:moveTo>
                <a:lnTo>
                  <a:pt x="3526" y="2803"/>
                </a:lnTo>
                <a:lnTo>
                  <a:pt x="0" y="2803"/>
                </a:lnTo>
                <a:lnTo>
                  <a:pt x="0" y="1227"/>
                </a:lnTo>
                <a:lnTo>
                  <a:pt x="32" y="1260"/>
                </a:lnTo>
                <a:lnTo>
                  <a:pt x="69" y="1291"/>
                </a:lnTo>
                <a:lnTo>
                  <a:pt x="108" y="1318"/>
                </a:lnTo>
                <a:lnTo>
                  <a:pt x="150" y="1340"/>
                </a:lnTo>
                <a:lnTo>
                  <a:pt x="195" y="1359"/>
                </a:lnTo>
                <a:lnTo>
                  <a:pt x="241" y="1372"/>
                </a:lnTo>
                <a:lnTo>
                  <a:pt x="290" y="1379"/>
                </a:lnTo>
                <a:lnTo>
                  <a:pt x="341" y="1382"/>
                </a:lnTo>
                <a:lnTo>
                  <a:pt x="513" y="1382"/>
                </a:lnTo>
                <a:lnTo>
                  <a:pt x="513" y="1663"/>
                </a:lnTo>
                <a:lnTo>
                  <a:pt x="921" y="1663"/>
                </a:lnTo>
                <a:lnTo>
                  <a:pt x="921" y="1382"/>
                </a:lnTo>
                <a:lnTo>
                  <a:pt x="2494" y="1382"/>
                </a:lnTo>
                <a:lnTo>
                  <a:pt x="2494" y="1663"/>
                </a:lnTo>
                <a:lnTo>
                  <a:pt x="2900" y="1663"/>
                </a:lnTo>
                <a:lnTo>
                  <a:pt x="2900" y="1382"/>
                </a:lnTo>
                <a:lnTo>
                  <a:pt x="3169" y="1382"/>
                </a:lnTo>
                <a:lnTo>
                  <a:pt x="3223" y="1379"/>
                </a:lnTo>
                <a:lnTo>
                  <a:pt x="3275" y="1371"/>
                </a:lnTo>
                <a:lnTo>
                  <a:pt x="3323" y="1355"/>
                </a:lnTo>
                <a:lnTo>
                  <a:pt x="3371" y="1335"/>
                </a:lnTo>
                <a:lnTo>
                  <a:pt x="3414" y="1309"/>
                </a:lnTo>
                <a:lnTo>
                  <a:pt x="3455" y="1280"/>
                </a:lnTo>
                <a:lnTo>
                  <a:pt x="3492" y="1245"/>
                </a:lnTo>
                <a:lnTo>
                  <a:pt x="3526" y="1207"/>
                </a:lnTo>
                <a:close/>
                <a:moveTo>
                  <a:pt x="1317" y="133"/>
                </a:moveTo>
                <a:lnTo>
                  <a:pt x="1317" y="350"/>
                </a:lnTo>
                <a:lnTo>
                  <a:pt x="2217" y="350"/>
                </a:lnTo>
                <a:lnTo>
                  <a:pt x="2217" y="133"/>
                </a:lnTo>
                <a:lnTo>
                  <a:pt x="1317" y="133"/>
                </a:lnTo>
                <a:close/>
                <a:moveTo>
                  <a:pt x="1250" y="0"/>
                </a:moveTo>
                <a:lnTo>
                  <a:pt x="2284" y="0"/>
                </a:lnTo>
                <a:lnTo>
                  <a:pt x="2301" y="2"/>
                </a:lnTo>
                <a:lnTo>
                  <a:pt x="2317" y="9"/>
                </a:lnTo>
                <a:lnTo>
                  <a:pt x="2330" y="19"/>
                </a:lnTo>
                <a:lnTo>
                  <a:pt x="2341" y="32"/>
                </a:lnTo>
                <a:lnTo>
                  <a:pt x="2348" y="49"/>
                </a:lnTo>
                <a:lnTo>
                  <a:pt x="2350" y="67"/>
                </a:lnTo>
                <a:lnTo>
                  <a:pt x="2350" y="350"/>
                </a:lnTo>
                <a:lnTo>
                  <a:pt x="3526" y="350"/>
                </a:lnTo>
                <a:lnTo>
                  <a:pt x="3526" y="995"/>
                </a:lnTo>
                <a:lnTo>
                  <a:pt x="3514" y="1041"/>
                </a:lnTo>
                <a:lnTo>
                  <a:pt x="3498" y="1083"/>
                </a:lnTo>
                <a:lnTo>
                  <a:pt x="3476" y="1123"/>
                </a:lnTo>
                <a:lnTo>
                  <a:pt x="3450" y="1160"/>
                </a:lnTo>
                <a:lnTo>
                  <a:pt x="3420" y="1193"/>
                </a:lnTo>
                <a:lnTo>
                  <a:pt x="3385" y="1221"/>
                </a:lnTo>
                <a:lnTo>
                  <a:pt x="3347" y="1246"/>
                </a:lnTo>
                <a:lnTo>
                  <a:pt x="3306" y="1267"/>
                </a:lnTo>
                <a:lnTo>
                  <a:pt x="3263" y="1281"/>
                </a:lnTo>
                <a:lnTo>
                  <a:pt x="3216" y="1291"/>
                </a:lnTo>
                <a:lnTo>
                  <a:pt x="3169" y="1293"/>
                </a:lnTo>
                <a:lnTo>
                  <a:pt x="2900" y="1293"/>
                </a:lnTo>
                <a:lnTo>
                  <a:pt x="2900" y="1184"/>
                </a:lnTo>
                <a:lnTo>
                  <a:pt x="2494" y="1184"/>
                </a:lnTo>
                <a:lnTo>
                  <a:pt x="2494" y="1293"/>
                </a:lnTo>
                <a:lnTo>
                  <a:pt x="921" y="1293"/>
                </a:lnTo>
                <a:lnTo>
                  <a:pt x="921" y="1184"/>
                </a:lnTo>
                <a:lnTo>
                  <a:pt x="513" y="1184"/>
                </a:lnTo>
                <a:lnTo>
                  <a:pt x="513" y="1293"/>
                </a:lnTo>
                <a:lnTo>
                  <a:pt x="341" y="1293"/>
                </a:lnTo>
                <a:lnTo>
                  <a:pt x="294" y="1291"/>
                </a:lnTo>
                <a:lnTo>
                  <a:pt x="250" y="1282"/>
                </a:lnTo>
                <a:lnTo>
                  <a:pt x="208" y="1268"/>
                </a:lnTo>
                <a:lnTo>
                  <a:pt x="168" y="1249"/>
                </a:lnTo>
                <a:lnTo>
                  <a:pt x="131" y="1226"/>
                </a:lnTo>
                <a:lnTo>
                  <a:pt x="96" y="1198"/>
                </a:lnTo>
                <a:lnTo>
                  <a:pt x="66" y="1167"/>
                </a:lnTo>
                <a:lnTo>
                  <a:pt x="40" y="1132"/>
                </a:lnTo>
                <a:lnTo>
                  <a:pt x="17" y="1094"/>
                </a:lnTo>
                <a:lnTo>
                  <a:pt x="0" y="1054"/>
                </a:lnTo>
                <a:lnTo>
                  <a:pt x="0" y="350"/>
                </a:lnTo>
                <a:lnTo>
                  <a:pt x="1182" y="350"/>
                </a:lnTo>
                <a:lnTo>
                  <a:pt x="1182" y="67"/>
                </a:lnTo>
                <a:lnTo>
                  <a:pt x="1185" y="49"/>
                </a:lnTo>
                <a:lnTo>
                  <a:pt x="1192" y="32"/>
                </a:lnTo>
                <a:lnTo>
                  <a:pt x="1202" y="19"/>
                </a:lnTo>
                <a:lnTo>
                  <a:pt x="1216" y="9"/>
                </a:lnTo>
                <a:lnTo>
                  <a:pt x="1232" y="2"/>
                </a:lnTo>
                <a:lnTo>
                  <a:pt x="125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24">
              <a:defRPr/>
            </a:pPr>
            <a:endParaRPr lang="en-US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53" name="Group 287"/>
          <p:cNvGrpSpPr/>
          <p:nvPr/>
        </p:nvGrpSpPr>
        <p:grpSpPr>
          <a:xfrm>
            <a:off x="4062431" y="2029276"/>
            <a:ext cx="967168" cy="1231767"/>
            <a:chOff x="3814763" y="1249363"/>
            <a:chExt cx="3725863" cy="4760913"/>
          </a:xfrm>
        </p:grpSpPr>
        <p:sp>
          <p:nvSpPr>
            <p:cNvPr id="254" name="Freeform 65"/>
            <p:cNvSpPr>
              <a:spLocks/>
            </p:cNvSpPr>
            <p:nvPr/>
          </p:nvSpPr>
          <p:spPr bwMode="auto">
            <a:xfrm>
              <a:off x="7169151" y="2298700"/>
              <a:ext cx="371475" cy="2217738"/>
            </a:xfrm>
            <a:custGeom>
              <a:avLst/>
              <a:gdLst>
                <a:gd name="T0" fmla="*/ 161 w 234"/>
                <a:gd name="T1" fmla="*/ 0 h 1397"/>
                <a:gd name="T2" fmla="*/ 234 w 234"/>
                <a:gd name="T3" fmla="*/ 0 h 1397"/>
                <a:gd name="T4" fmla="*/ 234 w 234"/>
                <a:gd name="T5" fmla="*/ 1255 h 1397"/>
                <a:gd name="T6" fmla="*/ 0 w 234"/>
                <a:gd name="T7" fmla="*/ 1397 h 1397"/>
                <a:gd name="T8" fmla="*/ 0 w 234"/>
                <a:gd name="T9" fmla="*/ 70 h 1397"/>
                <a:gd name="T10" fmla="*/ 161 w 234"/>
                <a:gd name="T11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397">
                  <a:moveTo>
                    <a:pt x="161" y="0"/>
                  </a:moveTo>
                  <a:lnTo>
                    <a:pt x="234" y="0"/>
                  </a:lnTo>
                  <a:lnTo>
                    <a:pt x="234" y="1255"/>
                  </a:lnTo>
                  <a:lnTo>
                    <a:pt x="0" y="1397"/>
                  </a:lnTo>
                  <a:lnTo>
                    <a:pt x="0" y="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7BA93E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reeform 66"/>
            <p:cNvSpPr>
              <a:spLocks/>
            </p:cNvSpPr>
            <p:nvPr/>
          </p:nvSpPr>
          <p:spPr bwMode="auto">
            <a:xfrm>
              <a:off x="6797676" y="2298700"/>
              <a:ext cx="371475" cy="2217738"/>
            </a:xfrm>
            <a:custGeom>
              <a:avLst/>
              <a:gdLst>
                <a:gd name="T0" fmla="*/ 0 w 234"/>
                <a:gd name="T1" fmla="*/ 0 h 1397"/>
                <a:gd name="T2" fmla="*/ 74 w 234"/>
                <a:gd name="T3" fmla="*/ 0 h 1397"/>
                <a:gd name="T4" fmla="*/ 234 w 234"/>
                <a:gd name="T5" fmla="*/ 70 h 1397"/>
                <a:gd name="T6" fmla="*/ 234 w 234"/>
                <a:gd name="T7" fmla="*/ 1397 h 1397"/>
                <a:gd name="T8" fmla="*/ 0 w 234"/>
                <a:gd name="T9" fmla="*/ 1255 h 1397"/>
                <a:gd name="T10" fmla="*/ 0 w 234"/>
                <a:gd name="T11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397">
                  <a:moveTo>
                    <a:pt x="0" y="0"/>
                  </a:moveTo>
                  <a:lnTo>
                    <a:pt x="74" y="0"/>
                  </a:lnTo>
                  <a:lnTo>
                    <a:pt x="234" y="70"/>
                  </a:lnTo>
                  <a:lnTo>
                    <a:pt x="234" y="1397"/>
                  </a:lnTo>
                  <a:lnTo>
                    <a:pt x="0" y="1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A93E">
                <a:lumMod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reeform 67"/>
            <p:cNvSpPr>
              <a:spLocks/>
            </p:cNvSpPr>
            <p:nvPr/>
          </p:nvSpPr>
          <p:spPr bwMode="auto">
            <a:xfrm>
              <a:off x="6797676" y="2112963"/>
              <a:ext cx="742950" cy="369888"/>
            </a:xfrm>
            <a:custGeom>
              <a:avLst/>
              <a:gdLst>
                <a:gd name="T0" fmla="*/ 234 w 468"/>
                <a:gd name="T1" fmla="*/ 0 h 233"/>
                <a:gd name="T2" fmla="*/ 468 w 468"/>
                <a:gd name="T3" fmla="*/ 117 h 233"/>
                <a:gd name="T4" fmla="*/ 234 w 468"/>
                <a:gd name="T5" fmla="*/ 233 h 233"/>
                <a:gd name="T6" fmla="*/ 0 w 468"/>
                <a:gd name="T7" fmla="*/ 117 h 233"/>
                <a:gd name="T8" fmla="*/ 234 w 468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233">
                  <a:moveTo>
                    <a:pt x="234" y="0"/>
                  </a:moveTo>
                  <a:lnTo>
                    <a:pt x="468" y="117"/>
                  </a:lnTo>
                  <a:lnTo>
                    <a:pt x="234" y="233"/>
                  </a:lnTo>
                  <a:lnTo>
                    <a:pt x="0" y="117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7BA93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reeform 68"/>
            <p:cNvSpPr>
              <a:spLocks/>
            </p:cNvSpPr>
            <p:nvPr/>
          </p:nvSpPr>
          <p:spPr bwMode="auto">
            <a:xfrm>
              <a:off x="6570663" y="2844800"/>
              <a:ext cx="373063" cy="1930400"/>
            </a:xfrm>
            <a:custGeom>
              <a:avLst/>
              <a:gdLst>
                <a:gd name="T0" fmla="*/ 161 w 235"/>
                <a:gd name="T1" fmla="*/ 0 h 1216"/>
                <a:gd name="T2" fmla="*/ 235 w 235"/>
                <a:gd name="T3" fmla="*/ 0 h 1216"/>
                <a:gd name="T4" fmla="*/ 235 w 235"/>
                <a:gd name="T5" fmla="*/ 1076 h 1216"/>
                <a:gd name="T6" fmla="*/ 0 w 235"/>
                <a:gd name="T7" fmla="*/ 1216 h 1216"/>
                <a:gd name="T8" fmla="*/ 0 w 235"/>
                <a:gd name="T9" fmla="*/ 72 h 1216"/>
                <a:gd name="T10" fmla="*/ 161 w 235"/>
                <a:gd name="T1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1216">
                  <a:moveTo>
                    <a:pt x="161" y="0"/>
                  </a:moveTo>
                  <a:lnTo>
                    <a:pt x="235" y="0"/>
                  </a:lnTo>
                  <a:lnTo>
                    <a:pt x="235" y="1076"/>
                  </a:lnTo>
                  <a:lnTo>
                    <a:pt x="0" y="1216"/>
                  </a:lnTo>
                  <a:lnTo>
                    <a:pt x="0" y="72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D6D022">
                <a:lumMod val="40000"/>
                <a:lumOff val="6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reeform 69"/>
            <p:cNvSpPr>
              <a:spLocks/>
            </p:cNvSpPr>
            <p:nvPr/>
          </p:nvSpPr>
          <p:spPr bwMode="auto">
            <a:xfrm>
              <a:off x="6199188" y="2844800"/>
              <a:ext cx="371475" cy="1930400"/>
            </a:xfrm>
            <a:custGeom>
              <a:avLst/>
              <a:gdLst>
                <a:gd name="T0" fmla="*/ 0 w 234"/>
                <a:gd name="T1" fmla="*/ 0 h 1216"/>
                <a:gd name="T2" fmla="*/ 74 w 234"/>
                <a:gd name="T3" fmla="*/ 0 h 1216"/>
                <a:gd name="T4" fmla="*/ 234 w 234"/>
                <a:gd name="T5" fmla="*/ 72 h 1216"/>
                <a:gd name="T6" fmla="*/ 234 w 234"/>
                <a:gd name="T7" fmla="*/ 1216 h 1216"/>
                <a:gd name="T8" fmla="*/ 0 w 234"/>
                <a:gd name="T9" fmla="*/ 1076 h 1216"/>
                <a:gd name="T10" fmla="*/ 0 w 234"/>
                <a:gd name="T11" fmla="*/ 0 h 1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216">
                  <a:moveTo>
                    <a:pt x="0" y="0"/>
                  </a:moveTo>
                  <a:lnTo>
                    <a:pt x="74" y="0"/>
                  </a:lnTo>
                  <a:lnTo>
                    <a:pt x="234" y="72"/>
                  </a:lnTo>
                  <a:lnTo>
                    <a:pt x="234" y="1216"/>
                  </a:lnTo>
                  <a:lnTo>
                    <a:pt x="0" y="1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02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reeform 70"/>
            <p:cNvSpPr>
              <a:spLocks/>
            </p:cNvSpPr>
            <p:nvPr/>
          </p:nvSpPr>
          <p:spPr bwMode="auto">
            <a:xfrm>
              <a:off x="6199188" y="2660650"/>
              <a:ext cx="744538" cy="369888"/>
            </a:xfrm>
            <a:custGeom>
              <a:avLst/>
              <a:gdLst>
                <a:gd name="T0" fmla="*/ 234 w 469"/>
                <a:gd name="T1" fmla="*/ 0 h 233"/>
                <a:gd name="T2" fmla="*/ 469 w 469"/>
                <a:gd name="T3" fmla="*/ 116 h 233"/>
                <a:gd name="T4" fmla="*/ 234 w 469"/>
                <a:gd name="T5" fmla="*/ 233 h 233"/>
                <a:gd name="T6" fmla="*/ 0 w 469"/>
                <a:gd name="T7" fmla="*/ 116 h 233"/>
                <a:gd name="T8" fmla="*/ 234 w 469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33">
                  <a:moveTo>
                    <a:pt x="234" y="0"/>
                  </a:moveTo>
                  <a:lnTo>
                    <a:pt x="469" y="116"/>
                  </a:lnTo>
                  <a:lnTo>
                    <a:pt x="234" y="233"/>
                  </a:lnTo>
                  <a:lnTo>
                    <a:pt x="0" y="11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D6D022">
                <a:lumMod val="60000"/>
                <a:lumOff val="4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reeform 71"/>
            <p:cNvSpPr>
              <a:spLocks/>
            </p:cNvSpPr>
            <p:nvPr/>
          </p:nvSpPr>
          <p:spPr bwMode="auto">
            <a:xfrm>
              <a:off x="5973763" y="3368675"/>
              <a:ext cx="373063" cy="1727200"/>
            </a:xfrm>
            <a:custGeom>
              <a:avLst/>
              <a:gdLst>
                <a:gd name="T0" fmla="*/ 161 w 235"/>
                <a:gd name="T1" fmla="*/ 0 h 1088"/>
                <a:gd name="T2" fmla="*/ 235 w 235"/>
                <a:gd name="T3" fmla="*/ 0 h 1088"/>
                <a:gd name="T4" fmla="*/ 235 w 235"/>
                <a:gd name="T5" fmla="*/ 948 h 1088"/>
                <a:gd name="T6" fmla="*/ 0 w 235"/>
                <a:gd name="T7" fmla="*/ 1088 h 1088"/>
                <a:gd name="T8" fmla="*/ 0 w 235"/>
                <a:gd name="T9" fmla="*/ 71 h 1088"/>
                <a:gd name="T10" fmla="*/ 161 w 235"/>
                <a:gd name="T11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1088">
                  <a:moveTo>
                    <a:pt x="161" y="0"/>
                  </a:moveTo>
                  <a:lnTo>
                    <a:pt x="235" y="0"/>
                  </a:lnTo>
                  <a:lnTo>
                    <a:pt x="235" y="948"/>
                  </a:lnTo>
                  <a:lnTo>
                    <a:pt x="0" y="1088"/>
                  </a:lnTo>
                  <a:lnTo>
                    <a:pt x="0" y="7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D6D022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reeform 72"/>
            <p:cNvSpPr>
              <a:spLocks/>
            </p:cNvSpPr>
            <p:nvPr/>
          </p:nvSpPr>
          <p:spPr bwMode="auto">
            <a:xfrm>
              <a:off x="5603876" y="3368675"/>
              <a:ext cx="369888" cy="1727200"/>
            </a:xfrm>
            <a:custGeom>
              <a:avLst/>
              <a:gdLst>
                <a:gd name="T0" fmla="*/ 0 w 233"/>
                <a:gd name="T1" fmla="*/ 0 h 1088"/>
                <a:gd name="T2" fmla="*/ 74 w 233"/>
                <a:gd name="T3" fmla="*/ 0 h 1088"/>
                <a:gd name="T4" fmla="*/ 233 w 233"/>
                <a:gd name="T5" fmla="*/ 71 h 1088"/>
                <a:gd name="T6" fmla="*/ 233 w 233"/>
                <a:gd name="T7" fmla="*/ 1088 h 1088"/>
                <a:gd name="T8" fmla="*/ 0 w 233"/>
                <a:gd name="T9" fmla="*/ 948 h 1088"/>
                <a:gd name="T10" fmla="*/ 0 w 233"/>
                <a:gd name="T11" fmla="*/ 0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088">
                  <a:moveTo>
                    <a:pt x="0" y="0"/>
                  </a:moveTo>
                  <a:lnTo>
                    <a:pt x="74" y="0"/>
                  </a:lnTo>
                  <a:lnTo>
                    <a:pt x="233" y="71"/>
                  </a:lnTo>
                  <a:lnTo>
                    <a:pt x="233" y="1088"/>
                  </a:lnTo>
                  <a:lnTo>
                    <a:pt x="0" y="9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D022">
                <a:lumMod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reeform 73"/>
            <p:cNvSpPr>
              <a:spLocks/>
            </p:cNvSpPr>
            <p:nvPr/>
          </p:nvSpPr>
          <p:spPr bwMode="auto">
            <a:xfrm>
              <a:off x="5603876" y="3182938"/>
              <a:ext cx="742950" cy="371475"/>
            </a:xfrm>
            <a:custGeom>
              <a:avLst/>
              <a:gdLst>
                <a:gd name="T0" fmla="*/ 233 w 468"/>
                <a:gd name="T1" fmla="*/ 0 h 234"/>
                <a:gd name="T2" fmla="*/ 468 w 468"/>
                <a:gd name="T3" fmla="*/ 117 h 234"/>
                <a:gd name="T4" fmla="*/ 233 w 468"/>
                <a:gd name="T5" fmla="*/ 234 h 234"/>
                <a:gd name="T6" fmla="*/ 0 w 468"/>
                <a:gd name="T7" fmla="*/ 117 h 234"/>
                <a:gd name="T8" fmla="*/ 233 w 468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234">
                  <a:moveTo>
                    <a:pt x="233" y="0"/>
                  </a:moveTo>
                  <a:lnTo>
                    <a:pt x="468" y="117"/>
                  </a:lnTo>
                  <a:lnTo>
                    <a:pt x="233" y="234"/>
                  </a:lnTo>
                  <a:lnTo>
                    <a:pt x="0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D6D02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reeform 74"/>
            <p:cNvSpPr>
              <a:spLocks/>
            </p:cNvSpPr>
            <p:nvPr/>
          </p:nvSpPr>
          <p:spPr bwMode="auto">
            <a:xfrm>
              <a:off x="5400676" y="3938588"/>
              <a:ext cx="373063" cy="1457325"/>
            </a:xfrm>
            <a:custGeom>
              <a:avLst/>
              <a:gdLst>
                <a:gd name="T0" fmla="*/ 161 w 235"/>
                <a:gd name="T1" fmla="*/ 0 h 918"/>
                <a:gd name="T2" fmla="*/ 235 w 235"/>
                <a:gd name="T3" fmla="*/ 0 h 918"/>
                <a:gd name="T4" fmla="*/ 235 w 235"/>
                <a:gd name="T5" fmla="*/ 778 h 918"/>
                <a:gd name="T6" fmla="*/ 0 w 235"/>
                <a:gd name="T7" fmla="*/ 918 h 918"/>
                <a:gd name="T8" fmla="*/ 0 w 235"/>
                <a:gd name="T9" fmla="*/ 70 h 918"/>
                <a:gd name="T10" fmla="*/ 161 w 235"/>
                <a:gd name="T11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918">
                  <a:moveTo>
                    <a:pt x="161" y="0"/>
                  </a:moveTo>
                  <a:lnTo>
                    <a:pt x="235" y="0"/>
                  </a:lnTo>
                  <a:lnTo>
                    <a:pt x="235" y="778"/>
                  </a:lnTo>
                  <a:lnTo>
                    <a:pt x="0" y="918"/>
                  </a:lnTo>
                  <a:lnTo>
                    <a:pt x="0" y="70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DE5822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reeform 75"/>
            <p:cNvSpPr>
              <a:spLocks/>
            </p:cNvSpPr>
            <p:nvPr/>
          </p:nvSpPr>
          <p:spPr bwMode="auto">
            <a:xfrm>
              <a:off x="5030788" y="3938588"/>
              <a:ext cx="369888" cy="1457325"/>
            </a:xfrm>
            <a:custGeom>
              <a:avLst/>
              <a:gdLst>
                <a:gd name="T0" fmla="*/ 0 w 233"/>
                <a:gd name="T1" fmla="*/ 0 h 918"/>
                <a:gd name="T2" fmla="*/ 73 w 233"/>
                <a:gd name="T3" fmla="*/ 0 h 918"/>
                <a:gd name="T4" fmla="*/ 233 w 233"/>
                <a:gd name="T5" fmla="*/ 70 h 918"/>
                <a:gd name="T6" fmla="*/ 233 w 233"/>
                <a:gd name="T7" fmla="*/ 918 h 918"/>
                <a:gd name="T8" fmla="*/ 0 w 233"/>
                <a:gd name="T9" fmla="*/ 778 h 918"/>
                <a:gd name="T10" fmla="*/ 0 w 233"/>
                <a:gd name="T11" fmla="*/ 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918">
                  <a:moveTo>
                    <a:pt x="0" y="0"/>
                  </a:moveTo>
                  <a:lnTo>
                    <a:pt x="73" y="0"/>
                  </a:lnTo>
                  <a:lnTo>
                    <a:pt x="233" y="70"/>
                  </a:lnTo>
                  <a:lnTo>
                    <a:pt x="233" y="918"/>
                  </a:lnTo>
                  <a:lnTo>
                    <a:pt x="0" y="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5822">
                <a:lumMod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reeform 76"/>
            <p:cNvSpPr>
              <a:spLocks/>
            </p:cNvSpPr>
            <p:nvPr/>
          </p:nvSpPr>
          <p:spPr bwMode="auto">
            <a:xfrm>
              <a:off x="5030788" y="3752850"/>
              <a:ext cx="742950" cy="369888"/>
            </a:xfrm>
            <a:custGeom>
              <a:avLst/>
              <a:gdLst>
                <a:gd name="T0" fmla="*/ 233 w 468"/>
                <a:gd name="T1" fmla="*/ 0 h 233"/>
                <a:gd name="T2" fmla="*/ 468 w 468"/>
                <a:gd name="T3" fmla="*/ 117 h 233"/>
                <a:gd name="T4" fmla="*/ 233 w 468"/>
                <a:gd name="T5" fmla="*/ 233 h 233"/>
                <a:gd name="T6" fmla="*/ 0 w 468"/>
                <a:gd name="T7" fmla="*/ 117 h 233"/>
                <a:gd name="T8" fmla="*/ 233 w 468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233">
                  <a:moveTo>
                    <a:pt x="233" y="0"/>
                  </a:moveTo>
                  <a:lnTo>
                    <a:pt x="468" y="117"/>
                  </a:lnTo>
                  <a:lnTo>
                    <a:pt x="233" y="233"/>
                  </a:lnTo>
                  <a:lnTo>
                    <a:pt x="0" y="117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DE582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reeform 77"/>
            <p:cNvSpPr>
              <a:spLocks/>
            </p:cNvSpPr>
            <p:nvPr/>
          </p:nvSpPr>
          <p:spPr bwMode="auto">
            <a:xfrm>
              <a:off x="4805363" y="4435475"/>
              <a:ext cx="371475" cy="1285875"/>
            </a:xfrm>
            <a:custGeom>
              <a:avLst/>
              <a:gdLst>
                <a:gd name="T0" fmla="*/ 161 w 234"/>
                <a:gd name="T1" fmla="*/ 0 h 810"/>
                <a:gd name="T2" fmla="*/ 234 w 234"/>
                <a:gd name="T3" fmla="*/ 0 h 810"/>
                <a:gd name="T4" fmla="*/ 234 w 234"/>
                <a:gd name="T5" fmla="*/ 668 h 810"/>
                <a:gd name="T6" fmla="*/ 0 w 234"/>
                <a:gd name="T7" fmla="*/ 810 h 810"/>
                <a:gd name="T8" fmla="*/ 0 w 234"/>
                <a:gd name="T9" fmla="*/ 71 h 810"/>
                <a:gd name="T10" fmla="*/ 161 w 234"/>
                <a:gd name="T1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810">
                  <a:moveTo>
                    <a:pt x="161" y="0"/>
                  </a:moveTo>
                  <a:lnTo>
                    <a:pt x="234" y="0"/>
                  </a:lnTo>
                  <a:lnTo>
                    <a:pt x="234" y="668"/>
                  </a:lnTo>
                  <a:lnTo>
                    <a:pt x="0" y="810"/>
                  </a:lnTo>
                  <a:lnTo>
                    <a:pt x="0" y="7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9B4903">
                <a:lumMod val="60000"/>
                <a:lumOff val="4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reeform 78"/>
            <p:cNvSpPr>
              <a:spLocks/>
            </p:cNvSpPr>
            <p:nvPr/>
          </p:nvSpPr>
          <p:spPr bwMode="auto">
            <a:xfrm>
              <a:off x="4433888" y="4435475"/>
              <a:ext cx="371475" cy="1285875"/>
            </a:xfrm>
            <a:custGeom>
              <a:avLst/>
              <a:gdLst>
                <a:gd name="T0" fmla="*/ 0 w 234"/>
                <a:gd name="T1" fmla="*/ 0 h 810"/>
                <a:gd name="T2" fmla="*/ 74 w 234"/>
                <a:gd name="T3" fmla="*/ 0 h 810"/>
                <a:gd name="T4" fmla="*/ 234 w 234"/>
                <a:gd name="T5" fmla="*/ 71 h 810"/>
                <a:gd name="T6" fmla="*/ 234 w 234"/>
                <a:gd name="T7" fmla="*/ 810 h 810"/>
                <a:gd name="T8" fmla="*/ 0 w 234"/>
                <a:gd name="T9" fmla="*/ 668 h 810"/>
                <a:gd name="T10" fmla="*/ 0 w 234"/>
                <a:gd name="T11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810">
                  <a:moveTo>
                    <a:pt x="0" y="0"/>
                  </a:moveTo>
                  <a:lnTo>
                    <a:pt x="74" y="0"/>
                  </a:lnTo>
                  <a:lnTo>
                    <a:pt x="234" y="71"/>
                  </a:lnTo>
                  <a:lnTo>
                    <a:pt x="234" y="810"/>
                  </a:lnTo>
                  <a:lnTo>
                    <a:pt x="0" y="6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4903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reeform 79"/>
            <p:cNvSpPr>
              <a:spLocks/>
            </p:cNvSpPr>
            <p:nvPr/>
          </p:nvSpPr>
          <p:spPr bwMode="auto">
            <a:xfrm>
              <a:off x="4433888" y="4251325"/>
              <a:ext cx="742950" cy="369888"/>
            </a:xfrm>
            <a:custGeom>
              <a:avLst/>
              <a:gdLst>
                <a:gd name="T0" fmla="*/ 234 w 468"/>
                <a:gd name="T1" fmla="*/ 0 h 233"/>
                <a:gd name="T2" fmla="*/ 468 w 468"/>
                <a:gd name="T3" fmla="*/ 116 h 233"/>
                <a:gd name="T4" fmla="*/ 234 w 468"/>
                <a:gd name="T5" fmla="*/ 233 h 233"/>
                <a:gd name="T6" fmla="*/ 0 w 468"/>
                <a:gd name="T7" fmla="*/ 116 h 233"/>
                <a:gd name="T8" fmla="*/ 234 w 468"/>
                <a:gd name="T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233">
                  <a:moveTo>
                    <a:pt x="234" y="0"/>
                  </a:moveTo>
                  <a:lnTo>
                    <a:pt x="468" y="116"/>
                  </a:lnTo>
                  <a:lnTo>
                    <a:pt x="234" y="233"/>
                  </a:lnTo>
                  <a:lnTo>
                    <a:pt x="0" y="11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9B49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reeform 80"/>
            <p:cNvSpPr>
              <a:spLocks/>
            </p:cNvSpPr>
            <p:nvPr/>
          </p:nvSpPr>
          <p:spPr bwMode="auto">
            <a:xfrm>
              <a:off x="4213226" y="4932363"/>
              <a:ext cx="371475" cy="1077913"/>
            </a:xfrm>
            <a:custGeom>
              <a:avLst/>
              <a:gdLst>
                <a:gd name="T0" fmla="*/ 160 w 234"/>
                <a:gd name="T1" fmla="*/ 0 h 679"/>
                <a:gd name="T2" fmla="*/ 234 w 234"/>
                <a:gd name="T3" fmla="*/ 0 h 679"/>
                <a:gd name="T4" fmla="*/ 234 w 234"/>
                <a:gd name="T5" fmla="*/ 537 h 679"/>
                <a:gd name="T6" fmla="*/ 0 w 234"/>
                <a:gd name="T7" fmla="*/ 679 h 679"/>
                <a:gd name="T8" fmla="*/ 0 w 234"/>
                <a:gd name="T9" fmla="*/ 72 h 679"/>
                <a:gd name="T10" fmla="*/ 160 w 234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679">
                  <a:moveTo>
                    <a:pt x="160" y="0"/>
                  </a:moveTo>
                  <a:lnTo>
                    <a:pt x="234" y="0"/>
                  </a:lnTo>
                  <a:lnTo>
                    <a:pt x="234" y="537"/>
                  </a:lnTo>
                  <a:lnTo>
                    <a:pt x="0" y="679"/>
                  </a:lnTo>
                  <a:lnTo>
                    <a:pt x="0" y="7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AF1F2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reeform 81"/>
            <p:cNvSpPr>
              <a:spLocks/>
            </p:cNvSpPr>
            <p:nvPr/>
          </p:nvSpPr>
          <p:spPr bwMode="auto">
            <a:xfrm>
              <a:off x="3840163" y="4932363"/>
              <a:ext cx="373063" cy="1077913"/>
            </a:xfrm>
            <a:custGeom>
              <a:avLst/>
              <a:gdLst>
                <a:gd name="T0" fmla="*/ 0 w 235"/>
                <a:gd name="T1" fmla="*/ 0 h 679"/>
                <a:gd name="T2" fmla="*/ 74 w 235"/>
                <a:gd name="T3" fmla="*/ 0 h 679"/>
                <a:gd name="T4" fmla="*/ 235 w 235"/>
                <a:gd name="T5" fmla="*/ 72 h 679"/>
                <a:gd name="T6" fmla="*/ 235 w 235"/>
                <a:gd name="T7" fmla="*/ 679 h 679"/>
                <a:gd name="T8" fmla="*/ 0 w 235"/>
                <a:gd name="T9" fmla="*/ 537 h 679"/>
                <a:gd name="T10" fmla="*/ 0 w 235"/>
                <a:gd name="T11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679">
                  <a:moveTo>
                    <a:pt x="0" y="0"/>
                  </a:moveTo>
                  <a:lnTo>
                    <a:pt x="74" y="0"/>
                  </a:lnTo>
                  <a:lnTo>
                    <a:pt x="235" y="72"/>
                  </a:lnTo>
                  <a:lnTo>
                    <a:pt x="235" y="679"/>
                  </a:lnTo>
                  <a:lnTo>
                    <a:pt x="0" y="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1F24">
                <a:lumMod val="5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reeform 82"/>
            <p:cNvSpPr>
              <a:spLocks/>
            </p:cNvSpPr>
            <p:nvPr/>
          </p:nvSpPr>
          <p:spPr bwMode="auto">
            <a:xfrm>
              <a:off x="3840163" y="4746625"/>
              <a:ext cx="744538" cy="371475"/>
            </a:xfrm>
            <a:custGeom>
              <a:avLst/>
              <a:gdLst>
                <a:gd name="T0" fmla="*/ 235 w 469"/>
                <a:gd name="T1" fmla="*/ 0 h 234"/>
                <a:gd name="T2" fmla="*/ 469 w 469"/>
                <a:gd name="T3" fmla="*/ 117 h 234"/>
                <a:gd name="T4" fmla="*/ 235 w 469"/>
                <a:gd name="T5" fmla="*/ 234 h 234"/>
                <a:gd name="T6" fmla="*/ 0 w 469"/>
                <a:gd name="T7" fmla="*/ 117 h 234"/>
                <a:gd name="T8" fmla="*/ 235 w 469"/>
                <a:gd name="T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9" h="234">
                  <a:moveTo>
                    <a:pt x="235" y="0"/>
                  </a:moveTo>
                  <a:lnTo>
                    <a:pt x="469" y="117"/>
                  </a:lnTo>
                  <a:lnTo>
                    <a:pt x="235" y="234"/>
                  </a:lnTo>
                  <a:lnTo>
                    <a:pt x="0" y="11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AF1F24">
                <a:lumMod val="75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reeform 83"/>
            <p:cNvSpPr>
              <a:spLocks/>
            </p:cNvSpPr>
            <p:nvPr/>
          </p:nvSpPr>
          <p:spPr bwMode="auto">
            <a:xfrm>
              <a:off x="3814763" y="1249363"/>
              <a:ext cx="3436938" cy="3773488"/>
            </a:xfrm>
            <a:custGeom>
              <a:avLst/>
              <a:gdLst>
                <a:gd name="T0" fmla="*/ 2165 w 2165"/>
                <a:gd name="T1" fmla="*/ 0 h 2377"/>
                <a:gd name="T2" fmla="*/ 2165 w 2165"/>
                <a:gd name="T3" fmla="*/ 205 h 2377"/>
                <a:gd name="T4" fmla="*/ 2103 w 2165"/>
                <a:gd name="T5" fmla="*/ 171 h 2377"/>
                <a:gd name="T6" fmla="*/ 1777 w 2165"/>
                <a:gd name="T7" fmla="*/ 992 h 2377"/>
                <a:gd name="T8" fmla="*/ 1305 w 2165"/>
                <a:gd name="T9" fmla="*/ 805 h 2377"/>
                <a:gd name="T10" fmla="*/ 1015 w 2165"/>
                <a:gd name="T11" fmla="*/ 1687 h 2377"/>
                <a:gd name="T12" fmla="*/ 609 w 2165"/>
                <a:gd name="T13" fmla="*/ 1519 h 2377"/>
                <a:gd name="T14" fmla="*/ 277 w 2165"/>
                <a:gd name="T15" fmla="*/ 2377 h 2377"/>
                <a:gd name="T16" fmla="*/ 0 w 2165"/>
                <a:gd name="T17" fmla="*/ 2241 h 2377"/>
                <a:gd name="T18" fmla="*/ 18 w 2165"/>
                <a:gd name="T19" fmla="*/ 2203 h 2377"/>
                <a:gd name="T20" fmla="*/ 255 w 2165"/>
                <a:gd name="T21" fmla="*/ 2319 h 2377"/>
                <a:gd name="T22" fmla="*/ 585 w 2165"/>
                <a:gd name="T23" fmla="*/ 1463 h 2377"/>
                <a:gd name="T24" fmla="*/ 990 w 2165"/>
                <a:gd name="T25" fmla="*/ 1632 h 2377"/>
                <a:gd name="T26" fmla="*/ 1279 w 2165"/>
                <a:gd name="T27" fmla="*/ 749 h 2377"/>
                <a:gd name="T28" fmla="*/ 1754 w 2165"/>
                <a:gd name="T29" fmla="*/ 938 h 2377"/>
                <a:gd name="T30" fmla="*/ 2066 w 2165"/>
                <a:gd name="T31" fmla="*/ 150 h 2377"/>
                <a:gd name="T32" fmla="*/ 2004 w 2165"/>
                <a:gd name="T33" fmla="*/ 116 h 2377"/>
                <a:gd name="T34" fmla="*/ 2165 w 2165"/>
                <a:gd name="T35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65" h="2377">
                  <a:moveTo>
                    <a:pt x="2165" y="0"/>
                  </a:moveTo>
                  <a:lnTo>
                    <a:pt x="2165" y="205"/>
                  </a:lnTo>
                  <a:lnTo>
                    <a:pt x="2103" y="171"/>
                  </a:lnTo>
                  <a:lnTo>
                    <a:pt x="1777" y="992"/>
                  </a:lnTo>
                  <a:lnTo>
                    <a:pt x="1305" y="805"/>
                  </a:lnTo>
                  <a:lnTo>
                    <a:pt x="1015" y="1687"/>
                  </a:lnTo>
                  <a:lnTo>
                    <a:pt x="609" y="1519"/>
                  </a:lnTo>
                  <a:lnTo>
                    <a:pt x="277" y="2377"/>
                  </a:lnTo>
                  <a:lnTo>
                    <a:pt x="0" y="2241"/>
                  </a:lnTo>
                  <a:lnTo>
                    <a:pt x="18" y="2203"/>
                  </a:lnTo>
                  <a:lnTo>
                    <a:pt x="255" y="2319"/>
                  </a:lnTo>
                  <a:lnTo>
                    <a:pt x="585" y="1463"/>
                  </a:lnTo>
                  <a:lnTo>
                    <a:pt x="990" y="1632"/>
                  </a:lnTo>
                  <a:lnTo>
                    <a:pt x="1279" y="749"/>
                  </a:lnTo>
                  <a:lnTo>
                    <a:pt x="1754" y="938"/>
                  </a:lnTo>
                  <a:lnTo>
                    <a:pt x="2066" y="150"/>
                  </a:lnTo>
                  <a:lnTo>
                    <a:pt x="2004" y="116"/>
                  </a:lnTo>
                  <a:lnTo>
                    <a:pt x="2165" y="0"/>
                  </a:lnTo>
                  <a:close/>
                </a:path>
              </a:pathLst>
            </a:custGeom>
            <a:solidFill>
              <a:srgbClr val="DE5822">
                <a:lumMod val="60000"/>
                <a:lumOff val="4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3" name="Picture 4" descr="http://www.iidf.ru/images/iidf-benefits/1.png"/>
          <p:cNvPicPr>
            <a:picLocks noChangeAspect="1" noChangeArrowheads="1"/>
          </p:cNvPicPr>
          <p:nvPr/>
        </p:nvPicPr>
        <p:blipFill>
          <a:blip r:embed="rId3" cstate="screen">
            <a:grayscl/>
            <a:lum brigh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302" y="1877677"/>
            <a:ext cx="205418" cy="2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4" name="Picture 20" descr="http://www.iidf.ru/images/iidf-benefits/9.png"/>
          <p:cNvPicPr>
            <a:picLocks noChangeAspect="1" noChangeArrowheads="1"/>
          </p:cNvPicPr>
          <p:nvPr/>
        </p:nvPicPr>
        <p:blipFill>
          <a:blip r:embed="rId4" cstate="screen">
            <a:grayscl/>
            <a:lum brigh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6153" y="2487869"/>
            <a:ext cx="221426" cy="17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5" name="Picture 8" descr="http://www.iidf.ru/images/iidf-benefits/3.png"/>
          <p:cNvPicPr>
            <a:picLocks noChangeAspect="1" noChangeArrowheads="1"/>
          </p:cNvPicPr>
          <p:nvPr/>
        </p:nvPicPr>
        <p:blipFill>
          <a:blip r:embed="rId5" cstate="screen">
            <a:grayscl/>
            <a:lum brigh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066" y="2093014"/>
            <a:ext cx="221426" cy="18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" name="Group 156"/>
          <p:cNvGrpSpPr/>
          <p:nvPr/>
        </p:nvGrpSpPr>
        <p:grpSpPr>
          <a:xfrm>
            <a:off x="3606002" y="2868090"/>
            <a:ext cx="166069" cy="221426"/>
            <a:chOff x="-1103315" y="2519361"/>
            <a:chExt cx="414337" cy="598487"/>
          </a:xfrm>
          <a:solidFill>
            <a:schemeClr val="bg1">
              <a:lumMod val="65000"/>
            </a:schemeClr>
          </a:solidFill>
        </p:grpSpPr>
        <p:sp>
          <p:nvSpPr>
            <p:cNvPr id="277" name="Freeform 91"/>
            <p:cNvSpPr>
              <a:spLocks noEditPoints="1"/>
            </p:cNvSpPr>
            <p:nvPr/>
          </p:nvSpPr>
          <p:spPr bwMode="auto">
            <a:xfrm>
              <a:off x="-1103315" y="2519361"/>
              <a:ext cx="414337" cy="598487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reeform 92"/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reeform 93"/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reeform 94"/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reeform 95"/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reeform 96"/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reeform 97"/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84" name="Picture 18" descr="http://www.iidf.ru/images/iidf-benefits/8.png"/>
          <p:cNvPicPr>
            <a:picLocks noChangeAspect="1" noChangeArrowheads="1"/>
          </p:cNvPicPr>
          <p:nvPr/>
        </p:nvPicPr>
        <p:blipFill>
          <a:blip r:embed="rId6" cstate="screen">
            <a:grayscl/>
            <a:lum bright="-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2089" y="2148376"/>
            <a:ext cx="193747" cy="1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85" name="Group 144"/>
          <p:cNvGrpSpPr/>
          <p:nvPr/>
        </p:nvGrpSpPr>
        <p:grpSpPr>
          <a:xfrm>
            <a:off x="3772089" y="3289140"/>
            <a:ext cx="162809" cy="182708"/>
            <a:chOff x="-985838" y="2259013"/>
            <a:chExt cx="425450" cy="477838"/>
          </a:xfrm>
          <a:solidFill>
            <a:schemeClr val="bg1">
              <a:lumMod val="65000"/>
            </a:schemeClr>
          </a:solidFill>
        </p:grpSpPr>
        <p:sp>
          <p:nvSpPr>
            <p:cNvPr id="286" name="Freeform 82"/>
            <p:cNvSpPr>
              <a:spLocks/>
            </p:cNvSpPr>
            <p:nvPr/>
          </p:nvSpPr>
          <p:spPr bwMode="auto">
            <a:xfrm>
              <a:off x="-981076" y="2259013"/>
              <a:ext cx="420688" cy="477838"/>
            </a:xfrm>
            <a:custGeom>
              <a:avLst/>
              <a:gdLst>
                <a:gd name="T0" fmla="*/ 2763 w 2912"/>
                <a:gd name="T1" fmla="*/ 0 h 3309"/>
                <a:gd name="T2" fmla="*/ 2820 w 2912"/>
                <a:gd name="T3" fmla="*/ 12 h 3309"/>
                <a:gd name="T4" fmla="*/ 2868 w 2912"/>
                <a:gd name="T5" fmla="*/ 44 h 3309"/>
                <a:gd name="T6" fmla="*/ 2900 w 2912"/>
                <a:gd name="T7" fmla="*/ 92 h 3309"/>
                <a:gd name="T8" fmla="*/ 2912 w 2912"/>
                <a:gd name="T9" fmla="*/ 151 h 3309"/>
                <a:gd name="T10" fmla="*/ 2902 w 2912"/>
                <a:gd name="T11" fmla="*/ 203 h 3309"/>
                <a:gd name="T12" fmla="*/ 2876 w 2912"/>
                <a:gd name="T13" fmla="*/ 248 h 3309"/>
                <a:gd name="T14" fmla="*/ 2837 w 2912"/>
                <a:gd name="T15" fmla="*/ 280 h 3309"/>
                <a:gd name="T16" fmla="*/ 2835 w 2912"/>
                <a:gd name="T17" fmla="*/ 2050 h 3309"/>
                <a:gd name="T18" fmla="*/ 2815 w 2912"/>
                <a:gd name="T19" fmla="*/ 2083 h 3309"/>
                <a:gd name="T20" fmla="*/ 2782 w 2912"/>
                <a:gd name="T21" fmla="*/ 2103 h 3309"/>
                <a:gd name="T22" fmla="*/ 2153 w 2912"/>
                <a:gd name="T23" fmla="*/ 2105 h 3309"/>
                <a:gd name="T24" fmla="*/ 2426 w 2912"/>
                <a:gd name="T25" fmla="*/ 3146 h 3309"/>
                <a:gd name="T26" fmla="*/ 2421 w 2912"/>
                <a:gd name="T27" fmla="*/ 3198 h 3309"/>
                <a:gd name="T28" fmla="*/ 2400 w 2912"/>
                <a:gd name="T29" fmla="*/ 3245 h 3309"/>
                <a:gd name="T30" fmla="*/ 2364 w 2912"/>
                <a:gd name="T31" fmla="*/ 3282 h 3309"/>
                <a:gd name="T32" fmla="*/ 2315 w 2912"/>
                <a:gd name="T33" fmla="*/ 3304 h 3309"/>
                <a:gd name="T34" fmla="*/ 2277 w 2912"/>
                <a:gd name="T35" fmla="*/ 3309 h 3309"/>
                <a:gd name="T36" fmla="*/ 2223 w 2912"/>
                <a:gd name="T37" fmla="*/ 3298 h 3309"/>
                <a:gd name="T38" fmla="*/ 2176 w 2912"/>
                <a:gd name="T39" fmla="*/ 3269 h 3309"/>
                <a:gd name="T40" fmla="*/ 2143 w 2912"/>
                <a:gd name="T41" fmla="*/ 3224 h 3309"/>
                <a:gd name="T42" fmla="*/ 1864 w 2912"/>
                <a:gd name="T43" fmla="*/ 2181 h 3309"/>
                <a:gd name="T44" fmla="*/ 779 w 2912"/>
                <a:gd name="T45" fmla="*/ 3197 h 3309"/>
                <a:gd name="T46" fmla="*/ 756 w 2912"/>
                <a:gd name="T47" fmla="*/ 3245 h 3309"/>
                <a:gd name="T48" fmla="*/ 720 w 2912"/>
                <a:gd name="T49" fmla="*/ 3282 h 3309"/>
                <a:gd name="T50" fmla="*/ 673 w 2912"/>
                <a:gd name="T51" fmla="*/ 3303 h 3309"/>
                <a:gd name="T52" fmla="*/ 623 w 2912"/>
                <a:gd name="T53" fmla="*/ 3309 h 3309"/>
                <a:gd name="T54" fmla="*/ 570 w 2912"/>
                <a:gd name="T55" fmla="*/ 3295 h 3309"/>
                <a:gd name="T56" fmla="*/ 528 w 2912"/>
                <a:gd name="T57" fmla="*/ 3265 h 3309"/>
                <a:gd name="T58" fmla="*/ 499 w 2912"/>
                <a:gd name="T59" fmla="*/ 3222 h 3309"/>
                <a:gd name="T60" fmla="*/ 486 w 2912"/>
                <a:gd name="T61" fmla="*/ 3173 h 3309"/>
                <a:gd name="T62" fmla="*/ 491 w 2912"/>
                <a:gd name="T63" fmla="*/ 3119 h 3309"/>
                <a:gd name="T64" fmla="*/ 627 w 2912"/>
                <a:gd name="T65" fmla="*/ 2105 h 3309"/>
                <a:gd name="T66" fmla="*/ 715 w 2912"/>
                <a:gd name="T67" fmla="*/ 2009 h 3309"/>
                <a:gd name="T68" fmla="*/ 2688 w 2912"/>
                <a:gd name="T69" fmla="*/ 1956 h 3309"/>
                <a:gd name="T70" fmla="*/ 223 w 2912"/>
                <a:gd name="T71" fmla="*/ 301 h 3309"/>
                <a:gd name="T72" fmla="*/ 181 w 2912"/>
                <a:gd name="T73" fmla="*/ 1915 h 3309"/>
                <a:gd name="T74" fmla="*/ 107 w 2912"/>
                <a:gd name="T75" fmla="*/ 1984 h 3309"/>
                <a:gd name="T76" fmla="*/ 75 w 2912"/>
                <a:gd name="T77" fmla="*/ 280 h 3309"/>
                <a:gd name="T78" fmla="*/ 35 w 2912"/>
                <a:gd name="T79" fmla="*/ 248 h 3309"/>
                <a:gd name="T80" fmla="*/ 9 w 2912"/>
                <a:gd name="T81" fmla="*/ 203 h 3309"/>
                <a:gd name="T82" fmla="*/ 0 w 2912"/>
                <a:gd name="T83" fmla="*/ 151 h 3309"/>
                <a:gd name="T84" fmla="*/ 12 w 2912"/>
                <a:gd name="T85" fmla="*/ 92 h 3309"/>
                <a:gd name="T86" fmla="*/ 44 w 2912"/>
                <a:gd name="T87" fmla="*/ 44 h 3309"/>
                <a:gd name="T88" fmla="*/ 91 w 2912"/>
                <a:gd name="T89" fmla="*/ 12 h 3309"/>
                <a:gd name="T90" fmla="*/ 149 w 2912"/>
                <a:gd name="T91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2" h="3309">
                  <a:moveTo>
                    <a:pt x="149" y="0"/>
                  </a:moveTo>
                  <a:lnTo>
                    <a:pt x="2763" y="0"/>
                  </a:lnTo>
                  <a:lnTo>
                    <a:pt x="2793" y="3"/>
                  </a:lnTo>
                  <a:lnTo>
                    <a:pt x="2820" y="12"/>
                  </a:lnTo>
                  <a:lnTo>
                    <a:pt x="2846" y="26"/>
                  </a:lnTo>
                  <a:lnTo>
                    <a:pt x="2868" y="44"/>
                  </a:lnTo>
                  <a:lnTo>
                    <a:pt x="2887" y="67"/>
                  </a:lnTo>
                  <a:lnTo>
                    <a:pt x="2900" y="92"/>
                  </a:lnTo>
                  <a:lnTo>
                    <a:pt x="2909" y="121"/>
                  </a:lnTo>
                  <a:lnTo>
                    <a:pt x="2912" y="151"/>
                  </a:lnTo>
                  <a:lnTo>
                    <a:pt x="2909" y="178"/>
                  </a:lnTo>
                  <a:lnTo>
                    <a:pt x="2902" y="203"/>
                  </a:lnTo>
                  <a:lnTo>
                    <a:pt x="2892" y="227"/>
                  </a:lnTo>
                  <a:lnTo>
                    <a:pt x="2876" y="248"/>
                  </a:lnTo>
                  <a:lnTo>
                    <a:pt x="2859" y="266"/>
                  </a:lnTo>
                  <a:lnTo>
                    <a:pt x="2837" y="280"/>
                  </a:lnTo>
                  <a:lnTo>
                    <a:pt x="2837" y="2030"/>
                  </a:lnTo>
                  <a:lnTo>
                    <a:pt x="2835" y="2050"/>
                  </a:lnTo>
                  <a:lnTo>
                    <a:pt x="2827" y="2069"/>
                  </a:lnTo>
                  <a:lnTo>
                    <a:pt x="2815" y="2083"/>
                  </a:lnTo>
                  <a:lnTo>
                    <a:pt x="2800" y="2096"/>
                  </a:lnTo>
                  <a:lnTo>
                    <a:pt x="2782" y="2103"/>
                  </a:lnTo>
                  <a:lnTo>
                    <a:pt x="2763" y="2105"/>
                  </a:lnTo>
                  <a:lnTo>
                    <a:pt x="2153" y="2105"/>
                  </a:lnTo>
                  <a:lnTo>
                    <a:pt x="2422" y="3119"/>
                  </a:lnTo>
                  <a:lnTo>
                    <a:pt x="2426" y="3146"/>
                  </a:lnTo>
                  <a:lnTo>
                    <a:pt x="2426" y="3172"/>
                  </a:lnTo>
                  <a:lnTo>
                    <a:pt x="2421" y="3198"/>
                  </a:lnTo>
                  <a:lnTo>
                    <a:pt x="2413" y="3222"/>
                  </a:lnTo>
                  <a:lnTo>
                    <a:pt x="2400" y="3245"/>
                  </a:lnTo>
                  <a:lnTo>
                    <a:pt x="2384" y="3265"/>
                  </a:lnTo>
                  <a:lnTo>
                    <a:pt x="2364" y="3282"/>
                  </a:lnTo>
                  <a:lnTo>
                    <a:pt x="2341" y="3295"/>
                  </a:lnTo>
                  <a:lnTo>
                    <a:pt x="2315" y="3304"/>
                  </a:lnTo>
                  <a:lnTo>
                    <a:pt x="2297" y="3308"/>
                  </a:lnTo>
                  <a:lnTo>
                    <a:pt x="2277" y="3309"/>
                  </a:lnTo>
                  <a:lnTo>
                    <a:pt x="2249" y="3307"/>
                  </a:lnTo>
                  <a:lnTo>
                    <a:pt x="2223" y="3298"/>
                  </a:lnTo>
                  <a:lnTo>
                    <a:pt x="2199" y="3286"/>
                  </a:lnTo>
                  <a:lnTo>
                    <a:pt x="2176" y="3269"/>
                  </a:lnTo>
                  <a:lnTo>
                    <a:pt x="2157" y="3249"/>
                  </a:lnTo>
                  <a:lnTo>
                    <a:pt x="2143" y="3224"/>
                  </a:lnTo>
                  <a:lnTo>
                    <a:pt x="2133" y="3197"/>
                  </a:lnTo>
                  <a:lnTo>
                    <a:pt x="1864" y="2181"/>
                  </a:lnTo>
                  <a:lnTo>
                    <a:pt x="1048" y="2181"/>
                  </a:lnTo>
                  <a:lnTo>
                    <a:pt x="779" y="3197"/>
                  </a:lnTo>
                  <a:lnTo>
                    <a:pt x="770" y="3223"/>
                  </a:lnTo>
                  <a:lnTo>
                    <a:pt x="756" y="3245"/>
                  </a:lnTo>
                  <a:lnTo>
                    <a:pt x="740" y="3265"/>
                  </a:lnTo>
                  <a:lnTo>
                    <a:pt x="720" y="3282"/>
                  </a:lnTo>
                  <a:lnTo>
                    <a:pt x="698" y="3295"/>
                  </a:lnTo>
                  <a:lnTo>
                    <a:pt x="673" y="3303"/>
                  </a:lnTo>
                  <a:lnTo>
                    <a:pt x="649" y="3309"/>
                  </a:lnTo>
                  <a:lnTo>
                    <a:pt x="623" y="3309"/>
                  </a:lnTo>
                  <a:lnTo>
                    <a:pt x="596" y="3304"/>
                  </a:lnTo>
                  <a:lnTo>
                    <a:pt x="570" y="3295"/>
                  </a:lnTo>
                  <a:lnTo>
                    <a:pt x="547" y="3282"/>
                  </a:lnTo>
                  <a:lnTo>
                    <a:pt x="528" y="3265"/>
                  </a:lnTo>
                  <a:lnTo>
                    <a:pt x="512" y="3245"/>
                  </a:lnTo>
                  <a:lnTo>
                    <a:pt x="499" y="3222"/>
                  </a:lnTo>
                  <a:lnTo>
                    <a:pt x="491" y="3198"/>
                  </a:lnTo>
                  <a:lnTo>
                    <a:pt x="486" y="3173"/>
                  </a:lnTo>
                  <a:lnTo>
                    <a:pt x="486" y="3146"/>
                  </a:lnTo>
                  <a:lnTo>
                    <a:pt x="491" y="3119"/>
                  </a:lnTo>
                  <a:lnTo>
                    <a:pt x="758" y="2105"/>
                  </a:lnTo>
                  <a:lnTo>
                    <a:pt x="627" y="2105"/>
                  </a:lnTo>
                  <a:lnTo>
                    <a:pt x="669" y="2059"/>
                  </a:lnTo>
                  <a:lnTo>
                    <a:pt x="715" y="2009"/>
                  </a:lnTo>
                  <a:lnTo>
                    <a:pt x="763" y="1956"/>
                  </a:lnTo>
                  <a:lnTo>
                    <a:pt x="2688" y="1956"/>
                  </a:lnTo>
                  <a:lnTo>
                    <a:pt x="2688" y="301"/>
                  </a:lnTo>
                  <a:lnTo>
                    <a:pt x="223" y="301"/>
                  </a:lnTo>
                  <a:lnTo>
                    <a:pt x="223" y="1875"/>
                  </a:lnTo>
                  <a:lnTo>
                    <a:pt x="181" y="1915"/>
                  </a:lnTo>
                  <a:lnTo>
                    <a:pt x="142" y="1950"/>
                  </a:lnTo>
                  <a:lnTo>
                    <a:pt x="107" y="1984"/>
                  </a:lnTo>
                  <a:lnTo>
                    <a:pt x="75" y="2013"/>
                  </a:lnTo>
                  <a:lnTo>
                    <a:pt x="75" y="280"/>
                  </a:lnTo>
                  <a:lnTo>
                    <a:pt x="54" y="266"/>
                  </a:lnTo>
                  <a:lnTo>
                    <a:pt x="35" y="248"/>
                  </a:lnTo>
                  <a:lnTo>
                    <a:pt x="21" y="227"/>
                  </a:lnTo>
                  <a:lnTo>
                    <a:pt x="9" y="203"/>
                  </a:lnTo>
                  <a:lnTo>
                    <a:pt x="2" y="178"/>
                  </a:lnTo>
                  <a:lnTo>
                    <a:pt x="0" y="151"/>
                  </a:lnTo>
                  <a:lnTo>
                    <a:pt x="3" y="121"/>
                  </a:lnTo>
                  <a:lnTo>
                    <a:pt x="12" y="92"/>
                  </a:lnTo>
                  <a:lnTo>
                    <a:pt x="25" y="67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reeform 83"/>
            <p:cNvSpPr>
              <a:spLocks/>
            </p:cNvSpPr>
            <p:nvPr/>
          </p:nvSpPr>
          <p:spPr bwMode="auto">
            <a:xfrm>
              <a:off x="-796926" y="2397125"/>
              <a:ext cx="42863" cy="125413"/>
            </a:xfrm>
            <a:custGeom>
              <a:avLst/>
              <a:gdLst>
                <a:gd name="T0" fmla="*/ 150 w 299"/>
                <a:gd name="T1" fmla="*/ 0 h 864"/>
                <a:gd name="T2" fmla="*/ 180 w 299"/>
                <a:gd name="T3" fmla="*/ 3 h 864"/>
                <a:gd name="T4" fmla="*/ 208 w 299"/>
                <a:gd name="T5" fmla="*/ 12 h 864"/>
                <a:gd name="T6" fmla="*/ 233 w 299"/>
                <a:gd name="T7" fmla="*/ 25 h 864"/>
                <a:gd name="T8" fmla="*/ 255 w 299"/>
                <a:gd name="T9" fmla="*/ 44 h 864"/>
                <a:gd name="T10" fmla="*/ 273 w 299"/>
                <a:gd name="T11" fmla="*/ 67 h 864"/>
                <a:gd name="T12" fmla="*/ 287 w 299"/>
                <a:gd name="T13" fmla="*/ 92 h 864"/>
                <a:gd name="T14" fmla="*/ 296 w 299"/>
                <a:gd name="T15" fmla="*/ 120 h 864"/>
                <a:gd name="T16" fmla="*/ 299 w 299"/>
                <a:gd name="T17" fmla="*/ 151 h 864"/>
                <a:gd name="T18" fmla="*/ 299 w 299"/>
                <a:gd name="T19" fmla="*/ 715 h 864"/>
                <a:gd name="T20" fmla="*/ 296 w 299"/>
                <a:gd name="T21" fmla="*/ 745 h 864"/>
                <a:gd name="T22" fmla="*/ 287 w 299"/>
                <a:gd name="T23" fmla="*/ 773 h 864"/>
                <a:gd name="T24" fmla="*/ 273 w 299"/>
                <a:gd name="T25" fmla="*/ 799 h 864"/>
                <a:gd name="T26" fmla="*/ 255 w 299"/>
                <a:gd name="T27" fmla="*/ 821 h 864"/>
                <a:gd name="T28" fmla="*/ 233 w 299"/>
                <a:gd name="T29" fmla="*/ 840 h 864"/>
                <a:gd name="T30" fmla="*/ 208 w 299"/>
                <a:gd name="T31" fmla="*/ 853 h 864"/>
                <a:gd name="T32" fmla="*/ 180 w 299"/>
                <a:gd name="T33" fmla="*/ 861 h 864"/>
                <a:gd name="T34" fmla="*/ 150 w 299"/>
                <a:gd name="T35" fmla="*/ 864 h 864"/>
                <a:gd name="T36" fmla="*/ 119 w 299"/>
                <a:gd name="T37" fmla="*/ 861 h 864"/>
                <a:gd name="T38" fmla="*/ 91 w 299"/>
                <a:gd name="T39" fmla="*/ 853 h 864"/>
                <a:gd name="T40" fmla="*/ 66 w 299"/>
                <a:gd name="T41" fmla="*/ 840 h 864"/>
                <a:gd name="T42" fmla="*/ 44 w 299"/>
                <a:gd name="T43" fmla="*/ 821 h 864"/>
                <a:gd name="T44" fmla="*/ 26 w 299"/>
                <a:gd name="T45" fmla="*/ 799 h 864"/>
                <a:gd name="T46" fmla="*/ 12 w 299"/>
                <a:gd name="T47" fmla="*/ 773 h 864"/>
                <a:gd name="T48" fmla="*/ 3 w 299"/>
                <a:gd name="T49" fmla="*/ 745 h 864"/>
                <a:gd name="T50" fmla="*/ 0 w 299"/>
                <a:gd name="T51" fmla="*/ 715 h 864"/>
                <a:gd name="T52" fmla="*/ 0 w 299"/>
                <a:gd name="T53" fmla="*/ 151 h 864"/>
                <a:gd name="T54" fmla="*/ 3 w 299"/>
                <a:gd name="T55" fmla="*/ 120 h 864"/>
                <a:gd name="T56" fmla="*/ 12 w 299"/>
                <a:gd name="T57" fmla="*/ 92 h 864"/>
                <a:gd name="T58" fmla="*/ 26 w 299"/>
                <a:gd name="T59" fmla="*/ 67 h 864"/>
                <a:gd name="T60" fmla="*/ 44 w 299"/>
                <a:gd name="T61" fmla="*/ 44 h 864"/>
                <a:gd name="T62" fmla="*/ 66 w 299"/>
                <a:gd name="T63" fmla="*/ 25 h 864"/>
                <a:gd name="T64" fmla="*/ 91 w 299"/>
                <a:gd name="T65" fmla="*/ 12 h 864"/>
                <a:gd name="T66" fmla="*/ 119 w 299"/>
                <a:gd name="T67" fmla="*/ 3 h 864"/>
                <a:gd name="T68" fmla="*/ 150 w 299"/>
                <a:gd name="T6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864">
                  <a:moveTo>
                    <a:pt x="150" y="0"/>
                  </a:moveTo>
                  <a:lnTo>
                    <a:pt x="180" y="3"/>
                  </a:lnTo>
                  <a:lnTo>
                    <a:pt x="208" y="12"/>
                  </a:lnTo>
                  <a:lnTo>
                    <a:pt x="233" y="25"/>
                  </a:lnTo>
                  <a:lnTo>
                    <a:pt x="255" y="44"/>
                  </a:lnTo>
                  <a:lnTo>
                    <a:pt x="273" y="67"/>
                  </a:lnTo>
                  <a:lnTo>
                    <a:pt x="287" y="92"/>
                  </a:lnTo>
                  <a:lnTo>
                    <a:pt x="296" y="120"/>
                  </a:lnTo>
                  <a:lnTo>
                    <a:pt x="299" y="151"/>
                  </a:lnTo>
                  <a:lnTo>
                    <a:pt x="299" y="715"/>
                  </a:lnTo>
                  <a:lnTo>
                    <a:pt x="296" y="745"/>
                  </a:lnTo>
                  <a:lnTo>
                    <a:pt x="287" y="773"/>
                  </a:lnTo>
                  <a:lnTo>
                    <a:pt x="273" y="799"/>
                  </a:lnTo>
                  <a:lnTo>
                    <a:pt x="255" y="821"/>
                  </a:lnTo>
                  <a:lnTo>
                    <a:pt x="233" y="840"/>
                  </a:lnTo>
                  <a:lnTo>
                    <a:pt x="208" y="853"/>
                  </a:lnTo>
                  <a:lnTo>
                    <a:pt x="180" y="861"/>
                  </a:lnTo>
                  <a:lnTo>
                    <a:pt x="150" y="864"/>
                  </a:lnTo>
                  <a:lnTo>
                    <a:pt x="119" y="861"/>
                  </a:lnTo>
                  <a:lnTo>
                    <a:pt x="91" y="853"/>
                  </a:lnTo>
                  <a:lnTo>
                    <a:pt x="66" y="840"/>
                  </a:lnTo>
                  <a:lnTo>
                    <a:pt x="44" y="821"/>
                  </a:lnTo>
                  <a:lnTo>
                    <a:pt x="26" y="799"/>
                  </a:lnTo>
                  <a:lnTo>
                    <a:pt x="12" y="773"/>
                  </a:lnTo>
                  <a:lnTo>
                    <a:pt x="3" y="745"/>
                  </a:lnTo>
                  <a:lnTo>
                    <a:pt x="0" y="715"/>
                  </a:lnTo>
                  <a:lnTo>
                    <a:pt x="0" y="151"/>
                  </a:lnTo>
                  <a:lnTo>
                    <a:pt x="3" y="120"/>
                  </a:lnTo>
                  <a:lnTo>
                    <a:pt x="12" y="92"/>
                  </a:lnTo>
                  <a:lnTo>
                    <a:pt x="26" y="67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reeform 84"/>
            <p:cNvSpPr>
              <a:spLocks/>
            </p:cNvSpPr>
            <p:nvPr/>
          </p:nvSpPr>
          <p:spPr bwMode="auto">
            <a:xfrm>
              <a:off x="-727076" y="2322513"/>
              <a:ext cx="42863" cy="200025"/>
            </a:xfrm>
            <a:custGeom>
              <a:avLst/>
              <a:gdLst>
                <a:gd name="T0" fmla="*/ 149 w 298"/>
                <a:gd name="T1" fmla="*/ 0 h 1390"/>
                <a:gd name="T2" fmla="*/ 179 w 298"/>
                <a:gd name="T3" fmla="*/ 3 h 1390"/>
                <a:gd name="T4" fmla="*/ 207 w 298"/>
                <a:gd name="T5" fmla="*/ 11 h 1390"/>
                <a:gd name="T6" fmla="*/ 232 w 298"/>
                <a:gd name="T7" fmla="*/ 25 h 1390"/>
                <a:gd name="T8" fmla="*/ 255 w 298"/>
                <a:gd name="T9" fmla="*/ 44 h 1390"/>
                <a:gd name="T10" fmla="*/ 272 w 298"/>
                <a:gd name="T11" fmla="*/ 66 h 1390"/>
                <a:gd name="T12" fmla="*/ 287 w 298"/>
                <a:gd name="T13" fmla="*/ 92 h 1390"/>
                <a:gd name="T14" fmla="*/ 295 w 298"/>
                <a:gd name="T15" fmla="*/ 120 h 1390"/>
                <a:gd name="T16" fmla="*/ 298 w 298"/>
                <a:gd name="T17" fmla="*/ 150 h 1390"/>
                <a:gd name="T18" fmla="*/ 298 w 298"/>
                <a:gd name="T19" fmla="*/ 1241 h 1390"/>
                <a:gd name="T20" fmla="*/ 295 w 298"/>
                <a:gd name="T21" fmla="*/ 1271 h 1390"/>
                <a:gd name="T22" fmla="*/ 287 w 298"/>
                <a:gd name="T23" fmla="*/ 1299 h 1390"/>
                <a:gd name="T24" fmla="*/ 272 w 298"/>
                <a:gd name="T25" fmla="*/ 1325 h 1390"/>
                <a:gd name="T26" fmla="*/ 255 w 298"/>
                <a:gd name="T27" fmla="*/ 1347 h 1390"/>
                <a:gd name="T28" fmla="*/ 232 w 298"/>
                <a:gd name="T29" fmla="*/ 1366 h 1390"/>
                <a:gd name="T30" fmla="*/ 207 w 298"/>
                <a:gd name="T31" fmla="*/ 1379 h 1390"/>
                <a:gd name="T32" fmla="*/ 179 w 298"/>
                <a:gd name="T33" fmla="*/ 1387 h 1390"/>
                <a:gd name="T34" fmla="*/ 149 w 298"/>
                <a:gd name="T35" fmla="*/ 1390 h 1390"/>
                <a:gd name="T36" fmla="*/ 118 w 298"/>
                <a:gd name="T37" fmla="*/ 1387 h 1390"/>
                <a:gd name="T38" fmla="*/ 91 w 298"/>
                <a:gd name="T39" fmla="*/ 1379 h 1390"/>
                <a:gd name="T40" fmla="*/ 66 w 298"/>
                <a:gd name="T41" fmla="*/ 1366 h 1390"/>
                <a:gd name="T42" fmla="*/ 43 w 298"/>
                <a:gd name="T43" fmla="*/ 1347 h 1390"/>
                <a:gd name="T44" fmla="*/ 26 w 298"/>
                <a:gd name="T45" fmla="*/ 1325 h 1390"/>
                <a:gd name="T46" fmla="*/ 11 w 298"/>
                <a:gd name="T47" fmla="*/ 1299 h 1390"/>
                <a:gd name="T48" fmla="*/ 3 w 298"/>
                <a:gd name="T49" fmla="*/ 1271 h 1390"/>
                <a:gd name="T50" fmla="*/ 0 w 298"/>
                <a:gd name="T51" fmla="*/ 1241 h 1390"/>
                <a:gd name="T52" fmla="*/ 0 w 298"/>
                <a:gd name="T53" fmla="*/ 150 h 1390"/>
                <a:gd name="T54" fmla="*/ 3 w 298"/>
                <a:gd name="T55" fmla="*/ 120 h 1390"/>
                <a:gd name="T56" fmla="*/ 11 w 298"/>
                <a:gd name="T57" fmla="*/ 92 h 1390"/>
                <a:gd name="T58" fmla="*/ 26 w 298"/>
                <a:gd name="T59" fmla="*/ 66 h 1390"/>
                <a:gd name="T60" fmla="*/ 43 w 298"/>
                <a:gd name="T61" fmla="*/ 44 h 1390"/>
                <a:gd name="T62" fmla="*/ 66 w 298"/>
                <a:gd name="T63" fmla="*/ 25 h 1390"/>
                <a:gd name="T64" fmla="*/ 91 w 298"/>
                <a:gd name="T65" fmla="*/ 11 h 1390"/>
                <a:gd name="T66" fmla="*/ 118 w 298"/>
                <a:gd name="T67" fmla="*/ 3 h 1390"/>
                <a:gd name="T68" fmla="*/ 149 w 298"/>
                <a:gd name="T69" fmla="*/ 0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8" h="1390">
                  <a:moveTo>
                    <a:pt x="149" y="0"/>
                  </a:moveTo>
                  <a:lnTo>
                    <a:pt x="179" y="3"/>
                  </a:lnTo>
                  <a:lnTo>
                    <a:pt x="207" y="11"/>
                  </a:lnTo>
                  <a:lnTo>
                    <a:pt x="232" y="25"/>
                  </a:lnTo>
                  <a:lnTo>
                    <a:pt x="255" y="44"/>
                  </a:lnTo>
                  <a:lnTo>
                    <a:pt x="272" y="66"/>
                  </a:lnTo>
                  <a:lnTo>
                    <a:pt x="287" y="92"/>
                  </a:lnTo>
                  <a:lnTo>
                    <a:pt x="295" y="120"/>
                  </a:lnTo>
                  <a:lnTo>
                    <a:pt x="298" y="150"/>
                  </a:lnTo>
                  <a:lnTo>
                    <a:pt x="298" y="1241"/>
                  </a:lnTo>
                  <a:lnTo>
                    <a:pt x="295" y="1271"/>
                  </a:lnTo>
                  <a:lnTo>
                    <a:pt x="287" y="1299"/>
                  </a:lnTo>
                  <a:lnTo>
                    <a:pt x="272" y="1325"/>
                  </a:lnTo>
                  <a:lnTo>
                    <a:pt x="255" y="1347"/>
                  </a:lnTo>
                  <a:lnTo>
                    <a:pt x="232" y="1366"/>
                  </a:lnTo>
                  <a:lnTo>
                    <a:pt x="207" y="1379"/>
                  </a:lnTo>
                  <a:lnTo>
                    <a:pt x="179" y="1387"/>
                  </a:lnTo>
                  <a:lnTo>
                    <a:pt x="149" y="1390"/>
                  </a:lnTo>
                  <a:lnTo>
                    <a:pt x="118" y="1387"/>
                  </a:lnTo>
                  <a:lnTo>
                    <a:pt x="91" y="1379"/>
                  </a:lnTo>
                  <a:lnTo>
                    <a:pt x="66" y="1366"/>
                  </a:lnTo>
                  <a:lnTo>
                    <a:pt x="43" y="1347"/>
                  </a:lnTo>
                  <a:lnTo>
                    <a:pt x="26" y="1325"/>
                  </a:lnTo>
                  <a:lnTo>
                    <a:pt x="11" y="1299"/>
                  </a:lnTo>
                  <a:lnTo>
                    <a:pt x="3" y="1271"/>
                  </a:lnTo>
                  <a:lnTo>
                    <a:pt x="0" y="1241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6" y="66"/>
                  </a:lnTo>
                  <a:lnTo>
                    <a:pt x="43" y="44"/>
                  </a:lnTo>
                  <a:lnTo>
                    <a:pt x="66" y="25"/>
                  </a:lnTo>
                  <a:lnTo>
                    <a:pt x="91" y="11"/>
                  </a:lnTo>
                  <a:lnTo>
                    <a:pt x="118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reeform 85"/>
            <p:cNvSpPr>
              <a:spLocks/>
            </p:cNvSpPr>
            <p:nvPr/>
          </p:nvSpPr>
          <p:spPr bwMode="auto">
            <a:xfrm>
              <a:off x="-657226" y="2365375"/>
              <a:ext cx="42863" cy="157163"/>
            </a:xfrm>
            <a:custGeom>
              <a:avLst/>
              <a:gdLst>
                <a:gd name="T0" fmla="*/ 150 w 299"/>
                <a:gd name="T1" fmla="*/ 0 h 1089"/>
                <a:gd name="T2" fmla="*/ 180 w 299"/>
                <a:gd name="T3" fmla="*/ 3 h 1089"/>
                <a:gd name="T4" fmla="*/ 208 w 299"/>
                <a:gd name="T5" fmla="*/ 11 h 1089"/>
                <a:gd name="T6" fmla="*/ 232 w 299"/>
                <a:gd name="T7" fmla="*/ 26 h 1089"/>
                <a:gd name="T8" fmla="*/ 255 w 299"/>
                <a:gd name="T9" fmla="*/ 43 h 1089"/>
                <a:gd name="T10" fmla="*/ 273 w 299"/>
                <a:gd name="T11" fmla="*/ 66 h 1089"/>
                <a:gd name="T12" fmla="*/ 287 w 299"/>
                <a:gd name="T13" fmla="*/ 91 h 1089"/>
                <a:gd name="T14" fmla="*/ 295 w 299"/>
                <a:gd name="T15" fmla="*/ 119 h 1089"/>
                <a:gd name="T16" fmla="*/ 299 w 299"/>
                <a:gd name="T17" fmla="*/ 149 h 1089"/>
                <a:gd name="T18" fmla="*/ 299 w 299"/>
                <a:gd name="T19" fmla="*/ 940 h 1089"/>
                <a:gd name="T20" fmla="*/ 295 w 299"/>
                <a:gd name="T21" fmla="*/ 970 h 1089"/>
                <a:gd name="T22" fmla="*/ 287 w 299"/>
                <a:gd name="T23" fmla="*/ 998 h 1089"/>
                <a:gd name="T24" fmla="*/ 273 w 299"/>
                <a:gd name="T25" fmla="*/ 1024 h 1089"/>
                <a:gd name="T26" fmla="*/ 255 w 299"/>
                <a:gd name="T27" fmla="*/ 1046 h 1089"/>
                <a:gd name="T28" fmla="*/ 232 w 299"/>
                <a:gd name="T29" fmla="*/ 1065 h 1089"/>
                <a:gd name="T30" fmla="*/ 208 w 299"/>
                <a:gd name="T31" fmla="*/ 1078 h 1089"/>
                <a:gd name="T32" fmla="*/ 180 w 299"/>
                <a:gd name="T33" fmla="*/ 1086 h 1089"/>
                <a:gd name="T34" fmla="*/ 150 w 299"/>
                <a:gd name="T35" fmla="*/ 1089 h 1089"/>
                <a:gd name="T36" fmla="*/ 119 w 299"/>
                <a:gd name="T37" fmla="*/ 1086 h 1089"/>
                <a:gd name="T38" fmla="*/ 91 w 299"/>
                <a:gd name="T39" fmla="*/ 1078 h 1089"/>
                <a:gd name="T40" fmla="*/ 66 w 299"/>
                <a:gd name="T41" fmla="*/ 1065 h 1089"/>
                <a:gd name="T42" fmla="*/ 43 w 299"/>
                <a:gd name="T43" fmla="*/ 1046 h 1089"/>
                <a:gd name="T44" fmla="*/ 26 w 299"/>
                <a:gd name="T45" fmla="*/ 1024 h 1089"/>
                <a:gd name="T46" fmla="*/ 11 w 299"/>
                <a:gd name="T47" fmla="*/ 998 h 1089"/>
                <a:gd name="T48" fmla="*/ 3 w 299"/>
                <a:gd name="T49" fmla="*/ 970 h 1089"/>
                <a:gd name="T50" fmla="*/ 0 w 299"/>
                <a:gd name="T51" fmla="*/ 940 h 1089"/>
                <a:gd name="T52" fmla="*/ 0 w 299"/>
                <a:gd name="T53" fmla="*/ 149 h 1089"/>
                <a:gd name="T54" fmla="*/ 3 w 299"/>
                <a:gd name="T55" fmla="*/ 119 h 1089"/>
                <a:gd name="T56" fmla="*/ 11 w 299"/>
                <a:gd name="T57" fmla="*/ 91 h 1089"/>
                <a:gd name="T58" fmla="*/ 26 w 299"/>
                <a:gd name="T59" fmla="*/ 66 h 1089"/>
                <a:gd name="T60" fmla="*/ 43 w 299"/>
                <a:gd name="T61" fmla="*/ 43 h 1089"/>
                <a:gd name="T62" fmla="*/ 66 w 299"/>
                <a:gd name="T63" fmla="*/ 26 h 1089"/>
                <a:gd name="T64" fmla="*/ 91 w 299"/>
                <a:gd name="T65" fmla="*/ 11 h 1089"/>
                <a:gd name="T66" fmla="*/ 119 w 299"/>
                <a:gd name="T67" fmla="*/ 3 h 1089"/>
                <a:gd name="T68" fmla="*/ 150 w 299"/>
                <a:gd name="T69" fmla="*/ 0 h 1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1089">
                  <a:moveTo>
                    <a:pt x="150" y="0"/>
                  </a:moveTo>
                  <a:lnTo>
                    <a:pt x="180" y="3"/>
                  </a:lnTo>
                  <a:lnTo>
                    <a:pt x="208" y="11"/>
                  </a:lnTo>
                  <a:lnTo>
                    <a:pt x="232" y="26"/>
                  </a:lnTo>
                  <a:lnTo>
                    <a:pt x="255" y="43"/>
                  </a:lnTo>
                  <a:lnTo>
                    <a:pt x="273" y="66"/>
                  </a:lnTo>
                  <a:lnTo>
                    <a:pt x="287" y="91"/>
                  </a:lnTo>
                  <a:lnTo>
                    <a:pt x="295" y="119"/>
                  </a:lnTo>
                  <a:lnTo>
                    <a:pt x="299" y="149"/>
                  </a:lnTo>
                  <a:lnTo>
                    <a:pt x="299" y="940"/>
                  </a:lnTo>
                  <a:lnTo>
                    <a:pt x="295" y="970"/>
                  </a:lnTo>
                  <a:lnTo>
                    <a:pt x="287" y="998"/>
                  </a:lnTo>
                  <a:lnTo>
                    <a:pt x="273" y="1024"/>
                  </a:lnTo>
                  <a:lnTo>
                    <a:pt x="255" y="1046"/>
                  </a:lnTo>
                  <a:lnTo>
                    <a:pt x="232" y="1065"/>
                  </a:lnTo>
                  <a:lnTo>
                    <a:pt x="208" y="1078"/>
                  </a:lnTo>
                  <a:lnTo>
                    <a:pt x="180" y="1086"/>
                  </a:lnTo>
                  <a:lnTo>
                    <a:pt x="150" y="1089"/>
                  </a:lnTo>
                  <a:lnTo>
                    <a:pt x="119" y="1086"/>
                  </a:lnTo>
                  <a:lnTo>
                    <a:pt x="91" y="1078"/>
                  </a:lnTo>
                  <a:lnTo>
                    <a:pt x="66" y="1065"/>
                  </a:lnTo>
                  <a:lnTo>
                    <a:pt x="43" y="1046"/>
                  </a:lnTo>
                  <a:lnTo>
                    <a:pt x="26" y="1024"/>
                  </a:lnTo>
                  <a:lnTo>
                    <a:pt x="11" y="998"/>
                  </a:lnTo>
                  <a:lnTo>
                    <a:pt x="3" y="970"/>
                  </a:lnTo>
                  <a:lnTo>
                    <a:pt x="0" y="940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6" y="66"/>
                  </a:lnTo>
                  <a:lnTo>
                    <a:pt x="43" y="43"/>
                  </a:lnTo>
                  <a:lnTo>
                    <a:pt x="66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reeform 86"/>
            <p:cNvSpPr>
              <a:spLocks/>
            </p:cNvSpPr>
            <p:nvPr/>
          </p:nvSpPr>
          <p:spPr bwMode="auto">
            <a:xfrm>
              <a:off x="-985838" y="2455863"/>
              <a:ext cx="158750" cy="158750"/>
            </a:xfrm>
            <a:custGeom>
              <a:avLst/>
              <a:gdLst>
                <a:gd name="T0" fmla="*/ 1064 w 1095"/>
                <a:gd name="T1" fmla="*/ 0 h 1101"/>
                <a:gd name="T2" fmla="*/ 1084 w 1095"/>
                <a:gd name="T3" fmla="*/ 9 h 1101"/>
                <a:gd name="T4" fmla="*/ 1095 w 1095"/>
                <a:gd name="T5" fmla="*/ 30 h 1101"/>
                <a:gd name="T6" fmla="*/ 1091 w 1095"/>
                <a:gd name="T7" fmla="*/ 52 h 1101"/>
                <a:gd name="T8" fmla="*/ 1082 w 1095"/>
                <a:gd name="T9" fmla="*/ 64 h 1101"/>
                <a:gd name="T10" fmla="*/ 1068 w 1095"/>
                <a:gd name="T11" fmla="*/ 80 h 1101"/>
                <a:gd name="T12" fmla="*/ 1041 w 1095"/>
                <a:gd name="T13" fmla="*/ 109 h 1101"/>
                <a:gd name="T14" fmla="*/ 1003 w 1095"/>
                <a:gd name="T15" fmla="*/ 151 h 1101"/>
                <a:gd name="T16" fmla="*/ 954 w 1095"/>
                <a:gd name="T17" fmla="*/ 204 h 1101"/>
                <a:gd name="T18" fmla="*/ 898 w 1095"/>
                <a:gd name="T19" fmla="*/ 266 h 1101"/>
                <a:gd name="T20" fmla="*/ 836 w 1095"/>
                <a:gd name="T21" fmla="*/ 334 h 1101"/>
                <a:gd name="T22" fmla="*/ 769 w 1095"/>
                <a:gd name="T23" fmla="*/ 408 h 1101"/>
                <a:gd name="T24" fmla="*/ 698 w 1095"/>
                <a:gd name="T25" fmla="*/ 486 h 1101"/>
                <a:gd name="T26" fmla="*/ 627 w 1095"/>
                <a:gd name="T27" fmla="*/ 565 h 1101"/>
                <a:gd name="T28" fmla="*/ 555 w 1095"/>
                <a:gd name="T29" fmla="*/ 644 h 1101"/>
                <a:gd name="T30" fmla="*/ 484 w 1095"/>
                <a:gd name="T31" fmla="*/ 722 h 1101"/>
                <a:gd name="T32" fmla="*/ 416 w 1095"/>
                <a:gd name="T33" fmla="*/ 796 h 1101"/>
                <a:gd name="T34" fmla="*/ 354 w 1095"/>
                <a:gd name="T35" fmla="*/ 866 h 1101"/>
                <a:gd name="T36" fmla="*/ 297 w 1095"/>
                <a:gd name="T37" fmla="*/ 927 h 1101"/>
                <a:gd name="T38" fmla="*/ 249 w 1095"/>
                <a:gd name="T39" fmla="*/ 981 h 1101"/>
                <a:gd name="T40" fmla="*/ 211 w 1095"/>
                <a:gd name="T41" fmla="*/ 1024 h 1101"/>
                <a:gd name="T42" fmla="*/ 183 w 1095"/>
                <a:gd name="T43" fmla="*/ 1054 h 1101"/>
                <a:gd name="T44" fmla="*/ 167 w 1095"/>
                <a:gd name="T45" fmla="*/ 1071 h 1101"/>
                <a:gd name="T46" fmla="*/ 148 w 1095"/>
                <a:gd name="T47" fmla="*/ 1087 h 1101"/>
                <a:gd name="T48" fmla="*/ 107 w 1095"/>
                <a:gd name="T49" fmla="*/ 1101 h 1101"/>
                <a:gd name="T50" fmla="*/ 65 w 1095"/>
                <a:gd name="T51" fmla="*/ 1097 h 1101"/>
                <a:gd name="T52" fmla="*/ 28 w 1095"/>
                <a:gd name="T53" fmla="*/ 1073 h 1101"/>
                <a:gd name="T54" fmla="*/ 5 w 1095"/>
                <a:gd name="T55" fmla="*/ 1035 h 1101"/>
                <a:gd name="T56" fmla="*/ 0 w 1095"/>
                <a:gd name="T57" fmla="*/ 993 h 1101"/>
                <a:gd name="T58" fmla="*/ 13 w 1095"/>
                <a:gd name="T59" fmla="*/ 952 h 1101"/>
                <a:gd name="T60" fmla="*/ 30 w 1095"/>
                <a:gd name="T61" fmla="*/ 932 h 1101"/>
                <a:gd name="T62" fmla="*/ 46 w 1095"/>
                <a:gd name="T63" fmla="*/ 917 h 1101"/>
                <a:gd name="T64" fmla="*/ 76 w 1095"/>
                <a:gd name="T65" fmla="*/ 890 h 1101"/>
                <a:gd name="T66" fmla="*/ 120 w 1095"/>
                <a:gd name="T67" fmla="*/ 850 h 1101"/>
                <a:gd name="T68" fmla="*/ 172 w 1095"/>
                <a:gd name="T69" fmla="*/ 801 h 1101"/>
                <a:gd name="T70" fmla="*/ 233 w 1095"/>
                <a:gd name="T71" fmla="*/ 745 h 1101"/>
                <a:gd name="T72" fmla="*/ 303 w 1095"/>
                <a:gd name="T73" fmla="*/ 682 h 1101"/>
                <a:gd name="T74" fmla="*/ 376 w 1095"/>
                <a:gd name="T75" fmla="*/ 614 h 1101"/>
                <a:gd name="T76" fmla="*/ 453 w 1095"/>
                <a:gd name="T77" fmla="*/ 542 h 1101"/>
                <a:gd name="T78" fmla="*/ 532 w 1095"/>
                <a:gd name="T79" fmla="*/ 471 h 1101"/>
                <a:gd name="T80" fmla="*/ 610 w 1095"/>
                <a:gd name="T81" fmla="*/ 398 h 1101"/>
                <a:gd name="T82" fmla="*/ 688 w 1095"/>
                <a:gd name="T83" fmla="*/ 327 h 1101"/>
                <a:gd name="T84" fmla="*/ 761 w 1095"/>
                <a:gd name="T85" fmla="*/ 260 h 1101"/>
                <a:gd name="T86" fmla="*/ 829 w 1095"/>
                <a:gd name="T87" fmla="*/ 196 h 1101"/>
                <a:gd name="T88" fmla="*/ 890 w 1095"/>
                <a:gd name="T89" fmla="*/ 140 h 1101"/>
                <a:gd name="T90" fmla="*/ 943 w 1095"/>
                <a:gd name="T91" fmla="*/ 92 h 1101"/>
                <a:gd name="T92" fmla="*/ 985 w 1095"/>
                <a:gd name="T93" fmla="*/ 53 h 1101"/>
                <a:gd name="T94" fmla="*/ 1015 w 1095"/>
                <a:gd name="T95" fmla="*/ 26 h 1101"/>
                <a:gd name="T96" fmla="*/ 1031 w 1095"/>
                <a:gd name="T97" fmla="*/ 11 h 1101"/>
                <a:gd name="T98" fmla="*/ 1042 w 1095"/>
                <a:gd name="T99" fmla="*/ 3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5" h="1101">
                  <a:moveTo>
                    <a:pt x="1052" y="0"/>
                  </a:moveTo>
                  <a:lnTo>
                    <a:pt x="1064" y="0"/>
                  </a:lnTo>
                  <a:lnTo>
                    <a:pt x="1074" y="3"/>
                  </a:lnTo>
                  <a:lnTo>
                    <a:pt x="1084" y="9"/>
                  </a:lnTo>
                  <a:lnTo>
                    <a:pt x="1091" y="19"/>
                  </a:lnTo>
                  <a:lnTo>
                    <a:pt x="1095" y="30"/>
                  </a:lnTo>
                  <a:lnTo>
                    <a:pt x="1095" y="41"/>
                  </a:lnTo>
                  <a:lnTo>
                    <a:pt x="1091" y="52"/>
                  </a:lnTo>
                  <a:lnTo>
                    <a:pt x="1084" y="62"/>
                  </a:lnTo>
                  <a:lnTo>
                    <a:pt x="1082" y="64"/>
                  </a:lnTo>
                  <a:lnTo>
                    <a:pt x="1077" y="69"/>
                  </a:lnTo>
                  <a:lnTo>
                    <a:pt x="1068" y="80"/>
                  </a:lnTo>
                  <a:lnTo>
                    <a:pt x="1055" y="93"/>
                  </a:lnTo>
                  <a:lnTo>
                    <a:pt x="1041" y="109"/>
                  </a:lnTo>
                  <a:lnTo>
                    <a:pt x="1022" y="129"/>
                  </a:lnTo>
                  <a:lnTo>
                    <a:pt x="1003" y="151"/>
                  </a:lnTo>
                  <a:lnTo>
                    <a:pt x="979" y="176"/>
                  </a:lnTo>
                  <a:lnTo>
                    <a:pt x="954" y="204"/>
                  </a:lnTo>
                  <a:lnTo>
                    <a:pt x="927" y="235"/>
                  </a:lnTo>
                  <a:lnTo>
                    <a:pt x="898" y="266"/>
                  </a:lnTo>
                  <a:lnTo>
                    <a:pt x="867" y="299"/>
                  </a:lnTo>
                  <a:lnTo>
                    <a:pt x="836" y="334"/>
                  </a:lnTo>
                  <a:lnTo>
                    <a:pt x="803" y="371"/>
                  </a:lnTo>
                  <a:lnTo>
                    <a:pt x="769" y="408"/>
                  </a:lnTo>
                  <a:lnTo>
                    <a:pt x="734" y="447"/>
                  </a:lnTo>
                  <a:lnTo>
                    <a:pt x="698" y="486"/>
                  </a:lnTo>
                  <a:lnTo>
                    <a:pt x="663" y="526"/>
                  </a:lnTo>
                  <a:lnTo>
                    <a:pt x="627" y="565"/>
                  </a:lnTo>
                  <a:lnTo>
                    <a:pt x="591" y="605"/>
                  </a:lnTo>
                  <a:lnTo>
                    <a:pt x="555" y="644"/>
                  </a:lnTo>
                  <a:lnTo>
                    <a:pt x="518" y="684"/>
                  </a:lnTo>
                  <a:lnTo>
                    <a:pt x="484" y="722"/>
                  </a:lnTo>
                  <a:lnTo>
                    <a:pt x="449" y="760"/>
                  </a:lnTo>
                  <a:lnTo>
                    <a:pt x="416" y="796"/>
                  </a:lnTo>
                  <a:lnTo>
                    <a:pt x="384" y="832"/>
                  </a:lnTo>
                  <a:lnTo>
                    <a:pt x="354" y="866"/>
                  </a:lnTo>
                  <a:lnTo>
                    <a:pt x="325" y="898"/>
                  </a:lnTo>
                  <a:lnTo>
                    <a:pt x="297" y="927"/>
                  </a:lnTo>
                  <a:lnTo>
                    <a:pt x="273" y="955"/>
                  </a:lnTo>
                  <a:lnTo>
                    <a:pt x="249" y="981"/>
                  </a:lnTo>
                  <a:lnTo>
                    <a:pt x="228" y="1003"/>
                  </a:lnTo>
                  <a:lnTo>
                    <a:pt x="211" y="1024"/>
                  </a:lnTo>
                  <a:lnTo>
                    <a:pt x="195" y="1041"/>
                  </a:lnTo>
                  <a:lnTo>
                    <a:pt x="183" y="1054"/>
                  </a:lnTo>
                  <a:lnTo>
                    <a:pt x="173" y="1065"/>
                  </a:lnTo>
                  <a:lnTo>
                    <a:pt x="167" y="1071"/>
                  </a:lnTo>
                  <a:lnTo>
                    <a:pt x="165" y="1073"/>
                  </a:lnTo>
                  <a:lnTo>
                    <a:pt x="148" y="1087"/>
                  </a:lnTo>
                  <a:lnTo>
                    <a:pt x="128" y="1097"/>
                  </a:lnTo>
                  <a:lnTo>
                    <a:pt x="107" y="1101"/>
                  </a:lnTo>
                  <a:lnTo>
                    <a:pt x="86" y="1101"/>
                  </a:lnTo>
                  <a:lnTo>
                    <a:pt x="65" y="1097"/>
                  </a:lnTo>
                  <a:lnTo>
                    <a:pt x="45" y="1087"/>
                  </a:lnTo>
                  <a:lnTo>
                    <a:pt x="28" y="1073"/>
                  </a:lnTo>
                  <a:lnTo>
                    <a:pt x="13" y="1055"/>
                  </a:lnTo>
                  <a:lnTo>
                    <a:pt x="5" y="1035"/>
                  </a:lnTo>
                  <a:lnTo>
                    <a:pt x="0" y="1015"/>
                  </a:lnTo>
                  <a:lnTo>
                    <a:pt x="0" y="993"/>
                  </a:lnTo>
                  <a:lnTo>
                    <a:pt x="5" y="972"/>
                  </a:lnTo>
                  <a:lnTo>
                    <a:pt x="13" y="952"/>
                  </a:lnTo>
                  <a:lnTo>
                    <a:pt x="28" y="935"/>
                  </a:lnTo>
                  <a:lnTo>
                    <a:pt x="30" y="932"/>
                  </a:lnTo>
                  <a:lnTo>
                    <a:pt x="36" y="926"/>
                  </a:lnTo>
                  <a:lnTo>
                    <a:pt x="46" y="917"/>
                  </a:lnTo>
                  <a:lnTo>
                    <a:pt x="60" y="905"/>
                  </a:lnTo>
                  <a:lnTo>
                    <a:pt x="76" y="890"/>
                  </a:lnTo>
                  <a:lnTo>
                    <a:pt x="97" y="871"/>
                  </a:lnTo>
                  <a:lnTo>
                    <a:pt x="120" y="850"/>
                  </a:lnTo>
                  <a:lnTo>
                    <a:pt x="145" y="827"/>
                  </a:lnTo>
                  <a:lnTo>
                    <a:pt x="172" y="801"/>
                  </a:lnTo>
                  <a:lnTo>
                    <a:pt x="202" y="774"/>
                  </a:lnTo>
                  <a:lnTo>
                    <a:pt x="233" y="745"/>
                  </a:lnTo>
                  <a:lnTo>
                    <a:pt x="267" y="714"/>
                  </a:lnTo>
                  <a:lnTo>
                    <a:pt x="303" y="682"/>
                  </a:lnTo>
                  <a:lnTo>
                    <a:pt x="339" y="649"/>
                  </a:lnTo>
                  <a:lnTo>
                    <a:pt x="376" y="614"/>
                  </a:lnTo>
                  <a:lnTo>
                    <a:pt x="414" y="579"/>
                  </a:lnTo>
                  <a:lnTo>
                    <a:pt x="453" y="542"/>
                  </a:lnTo>
                  <a:lnTo>
                    <a:pt x="493" y="507"/>
                  </a:lnTo>
                  <a:lnTo>
                    <a:pt x="532" y="471"/>
                  </a:lnTo>
                  <a:lnTo>
                    <a:pt x="571" y="434"/>
                  </a:lnTo>
                  <a:lnTo>
                    <a:pt x="610" y="398"/>
                  </a:lnTo>
                  <a:lnTo>
                    <a:pt x="650" y="362"/>
                  </a:lnTo>
                  <a:lnTo>
                    <a:pt x="688" y="327"/>
                  </a:lnTo>
                  <a:lnTo>
                    <a:pt x="725" y="293"/>
                  </a:lnTo>
                  <a:lnTo>
                    <a:pt x="761" y="260"/>
                  </a:lnTo>
                  <a:lnTo>
                    <a:pt x="796" y="227"/>
                  </a:lnTo>
                  <a:lnTo>
                    <a:pt x="829" y="196"/>
                  </a:lnTo>
                  <a:lnTo>
                    <a:pt x="861" y="167"/>
                  </a:lnTo>
                  <a:lnTo>
                    <a:pt x="890" y="140"/>
                  </a:lnTo>
                  <a:lnTo>
                    <a:pt x="918" y="115"/>
                  </a:lnTo>
                  <a:lnTo>
                    <a:pt x="943" y="92"/>
                  </a:lnTo>
                  <a:lnTo>
                    <a:pt x="966" y="71"/>
                  </a:lnTo>
                  <a:lnTo>
                    <a:pt x="985" y="53"/>
                  </a:lnTo>
                  <a:lnTo>
                    <a:pt x="1002" y="38"/>
                  </a:lnTo>
                  <a:lnTo>
                    <a:pt x="1015" y="26"/>
                  </a:lnTo>
                  <a:lnTo>
                    <a:pt x="1024" y="17"/>
                  </a:lnTo>
                  <a:lnTo>
                    <a:pt x="1031" y="11"/>
                  </a:lnTo>
                  <a:lnTo>
                    <a:pt x="1033" y="9"/>
                  </a:lnTo>
                  <a:lnTo>
                    <a:pt x="1042" y="3"/>
                  </a:lnTo>
                  <a:lnTo>
                    <a:pt x="10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91" name="Picture 2" descr="Картинки по запросу рупор png"/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64835" y="3465642"/>
            <a:ext cx="193747" cy="193747"/>
          </a:xfrm>
          <a:prstGeom prst="rect">
            <a:avLst/>
          </a:prstGeom>
          <a:noFill/>
        </p:spPr>
      </p:pic>
      <p:pic>
        <p:nvPicPr>
          <p:cNvPr id="292" name="Picture 8" descr="Картинки по запросу лупа png"/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62266" y="2899000"/>
            <a:ext cx="193747" cy="193747"/>
          </a:xfrm>
          <a:prstGeom prst="rect">
            <a:avLst/>
          </a:prstGeom>
          <a:noFill/>
        </p:spPr>
      </p:pic>
      <p:pic>
        <p:nvPicPr>
          <p:cNvPr id="293" name="Picture 6" descr="Картинки по запросу процесс png"/>
          <p:cNvPicPr>
            <a:picLocks noChangeAspect="1" noChangeArrowheads="1"/>
          </p:cNvPicPr>
          <p:nvPr/>
        </p:nvPicPr>
        <p:blipFill>
          <a:blip r:embed="rId9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47165" y="3446513"/>
            <a:ext cx="249104" cy="249104"/>
          </a:xfrm>
          <a:prstGeom prst="rect">
            <a:avLst/>
          </a:prstGeom>
          <a:noFill/>
        </p:spPr>
      </p:pic>
      <p:pic>
        <p:nvPicPr>
          <p:cNvPr id="294" name="Picture 10" descr="Похожее изображение"/>
          <p:cNvPicPr>
            <a:picLocks noChangeAspect="1" noChangeArrowheads="1"/>
          </p:cNvPicPr>
          <p:nvPr/>
        </p:nvPicPr>
        <p:blipFill>
          <a:blip r:embed="rId10" cstate="screen">
            <a:grayscl/>
            <a:lum bright="-40000"/>
          </a:blip>
          <a:srcRect/>
          <a:stretch>
            <a:fillRect/>
          </a:stretch>
        </p:blipFill>
        <p:spPr bwMode="auto">
          <a:xfrm>
            <a:off x="4180457" y="1932779"/>
            <a:ext cx="193747" cy="193747"/>
          </a:xfrm>
          <a:prstGeom prst="rect">
            <a:avLst/>
          </a:prstGeom>
          <a:noFill/>
        </p:spPr>
      </p:pic>
      <p:grpSp>
        <p:nvGrpSpPr>
          <p:cNvPr id="295" name="Group 134"/>
          <p:cNvGrpSpPr/>
          <p:nvPr/>
        </p:nvGrpSpPr>
        <p:grpSpPr>
          <a:xfrm>
            <a:off x="4967403" y="3271978"/>
            <a:ext cx="196359" cy="198997"/>
            <a:chOff x="-1593850" y="2911475"/>
            <a:chExt cx="1336675" cy="1355726"/>
          </a:xfrm>
          <a:solidFill>
            <a:schemeClr val="bg1">
              <a:lumMod val="65000"/>
            </a:schemeClr>
          </a:solidFill>
        </p:grpSpPr>
        <p:sp>
          <p:nvSpPr>
            <p:cNvPr id="296" name="Freeform 76"/>
            <p:cNvSpPr>
              <a:spLocks noEditPoints="1"/>
            </p:cNvSpPr>
            <p:nvPr/>
          </p:nvSpPr>
          <p:spPr bwMode="auto">
            <a:xfrm>
              <a:off x="-1593850" y="2911475"/>
              <a:ext cx="806450" cy="1127125"/>
            </a:xfrm>
            <a:custGeom>
              <a:avLst/>
              <a:gdLst>
                <a:gd name="T0" fmla="*/ 838 w 2031"/>
                <a:gd name="T1" fmla="*/ 2520 h 2839"/>
                <a:gd name="T2" fmla="*/ 1193 w 2031"/>
                <a:gd name="T3" fmla="*/ 2165 h 2839"/>
                <a:gd name="T4" fmla="*/ 242 w 2031"/>
                <a:gd name="T5" fmla="*/ 2165 h 2839"/>
                <a:gd name="T6" fmla="*/ 598 w 2031"/>
                <a:gd name="T7" fmla="*/ 2520 h 2839"/>
                <a:gd name="T8" fmla="*/ 242 w 2031"/>
                <a:gd name="T9" fmla="*/ 2165 h 2839"/>
                <a:gd name="T10" fmla="*/ 838 w 2031"/>
                <a:gd name="T11" fmla="*/ 1944 h 2839"/>
                <a:gd name="T12" fmla="*/ 1193 w 2031"/>
                <a:gd name="T13" fmla="*/ 1589 h 2839"/>
                <a:gd name="T14" fmla="*/ 242 w 2031"/>
                <a:gd name="T15" fmla="*/ 1589 h 2839"/>
                <a:gd name="T16" fmla="*/ 598 w 2031"/>
                <a:gd name="T17" fmla="*/ 1944 h 2839"/>
                <a:gd name="T18" fmla="*/ 242 w 2031"/>
                <a:gd name="T19" fmla="*/ 1589 h 2839"/>
                <a:gd name="T20" fmla="*/ 1434 w 2031"/>
                <a:gd name="T21" fmla="*/ 1368 h 2839"/>
                <a:gd name="T22" fmla="*/ 1789 w 2031"/>
                <a:gd name="T23" fmla="*/ 1014 h 2839"/>
                <a:gd name="T24" fmla="*/ 838 w 2031"/>
                <a:gd name="T25" fmla="*/ 1014 h 2839"/>
                <a:gd name="T26" fmla="*/ 1193 w 2031"/>
                <a:gd name="T27" fmla="*/ 1368 h 2839"/>
                <a:gd name="T28" fmla="*/ 838 w 2031"/>
                <a:gd name="T29" fmla="*/ 1014 h 2839"/>
                <a:gd name="T30" fmla="*/ 242 w 2031"/>
                <a:gd name="T31" fmla="*/ 1368 h 2839"/>
                <a:gd name="T32" fmla="*/ 598 w 2031"/>
                <a:gd name="T33" fmla="*/ 1014 h 2839"/>
                <a:gd name="T34" fmla="*/ 242 w 2031"/>
                <a:gd name="T35" fmla="*/ 262 h 2839"/>
                <a:gd name="T36" fmla="*/ 1789 w 2031"/>
                <a:gd name="T37" fmla="*/ 720 h 2839"/>
                <a:gd name="T38" fmla="*/ 242 w 2031"/>
                <a:gd name="T39" fmla="*/ 262 h 2839"/>
                <a:gd name="T40" fmla="*/ 1905 w 2031"/>
                <a:gd name="T41" fmla="*/ 0 h 2839"/>
                <a:gd name="T42" fmla="*/ 1954 w 2031"/>
                <a:gd name="T43" fmla="*/ 9 h 2839"/>
                <a:gd name="T44" fmla="*/ 1995 w 2031"/>
                <a:gd name="T45" fmla="*/ 37 h 2839"/>
                <a:gd name="T46" fmla="*/ 2022 w 2031"/>
                <a:gd name="T47" fmla="*/ 78 h 2839"/>
                <a:gd name="T48" fmla="*/ 2031 w 2031"/>
                <a:gd name="T49" fmla="*/ 126 h 2839"/>
                <a:gd name="T50" fmla="*/ 1967 w 2031"/>
                <a:gd name="T51" fmla="*/ 1602 h 2839"/>
                <a:gd name="T52" fmla="*/ 1846 w 2031"/>
                <a:gd name="T53" fmla="*/ 1680 h 2839"/>
                <a:gd name="T54" fmla="*/ 1789 w 2031"/>
                <a:gd name="T55" fmla="*/ 1590 h 2839"/>
                <a:gd name="T56" fmla="*/ 1434 w 2031"/>
                <a:gd name="T57" fmla="*/ 2449 h 2839"/>
                <a:gd name="T58" fmla="*/ 1435 w 2031"/>
                <a:gd name="T59" fmla="*/ 2570 h 2839"/>
                <a:gd name="T60" fmla="*/ 1453 w 2031"/>
                <a:gd name="T61" fmla="*/ 2707 h 2839"/>
                <a:gd name="T62" fmla="*/ 1490 w 2031"/>
                <a:gd name="T63" fmla="*/ 2839 h 2839"/>
                <a:gd name="T64" fmla="*/ 101 w 2031"/>
                <a:gd name="T65" fmla="*/ 2837 h 2839"/>
                <a:gd name="T66" fmla="*/ 56 w 2031"/>
                <a:gd name="T67" fmla="*/ 2817 h 2839"/>
                <a:gd name="T68" fmla="*/ 22 w 2031"/>
                <a:gd name="T69" fmla="*/ 2783 h 2839"/>
                <a:gd name="T70" fmla="*/ 2 w 2031"/>
                <a:gd name="T71" fmla="*/ 2738 h 2839"/>
                <a:gd name="T72" fmla="*/ 0 w 2031"/>
                <a:gd name="T73" fmla="*/ 126 h 2839"/>
                <a:gd name="T74" fmla="*/ 10 w 2031"/>
                <a:gd name="T75" fmla="*/ 78 h 2839"/>
                <a:gd name="T76" fmla="*/ 37 w 2031"/>
                <a:gd name="T77" fmla="*/ 37 h 2839"/>
                <a:gd name="T78" fmla="*/ 78 w 2031"/>
                <a:gd name="T79" fmla="*/ 9 h 2839"/>
                <a:gd name="T80" fmla="*/ 126 w 2031"/>
                <a:gd name="T81" fmla="*/ 0 h 2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31" h="2839">
                  <a:moveTo>
                    <a:pt x="838" y="2165"/>
                  </a:moveTo>
                  <a:lnTo>
                    <a:pt x="838" y="2520"/>
                  </a:lnTo>
                  <a:lnTo>
                    <a:pt x="1193" y="2520"/>
                  </a:lnTo>
                  <a:lnTo>
                    <a:pt x="1193" y="2165"/>
                  </a:lnTo>
                  <a:lnTo>
                    <a:pt x="838" y="2165"/>
                  </a:lnTo>
                  <a:close/>
                  <a:moveTo>
                    <a:pt x="242" y="2165"/>
                  </a:moveTo>
                  <a:lnTo>
                    <a:pt x="242" y="2520"/>
                  </a:lnTo>
                  <a:lnTo>
                    <a:pt x="598" y="2520"/>
                  </a:lnTo>
                  <a:lnTo>
                    <a:pt x="598" y="2165"/>
                  </a:lnTo>
                  <a:lnTo>
                    <a:pt x="242" y="2165"/>
                  </a:lnTo>
                  <a:close/>
                  <a:moveTo>
                    <a:pt x="838" y="1589"/>
                  </a:moveTo>
                  <a:lnTo>
                    <a:pt x="838" y="1944"/>
                  </a:lnTo>
                  <a:lnTo>
                    <a:pt x="1193" y="1944"/>
                  </a:lnTo>
                  <a:lnTo>
                    <a:pt x="1193" y="1589"/>
                  </a:lnTo>
                  <a:lnTo>
                    <a:pt x="838" y="1589"/>
                  </a:lnTo>
                  <a:close/>
                  <a:moveTo>
                    <a:pt x="242" y="1589"/>
                  </a:moveTo>
                  <a:lnTo>
                    <a:pt x="242" y="1944"/>
                  </a:lnTo>
                  <a:lnTo>
                    <a:pt x="598" y="1944"/>
                  </a:lnTo>
                  <a:lnTo>
                    <a:pt x="598" y="1589"/>
                  </a:lnTo>
                  <a:lnTo>
                    <a:pt x="242" y="1589"/>
                  </a:lnTo>
                  <a:close/>
                  <a:moveTo>
                    <a:pt x="1434" y="1014"/>
                  </a:moveTo>
                  <a:lnTo>
                    <a:pt x="1434" y="1368"/>
                  </a:lnTo>
                  <a:lnTo>
                    <a:pt x="1789" y="1368"/>
                  </a:lnTo>
                  <a:lnTo>
                    <a:pt x="1789" y="1014"/>
                  </a:lnTo>
                  <a:lnTo>
                    <a:pt x="1434" y="1014"/>
                  </a:lnTo>
                  <a:close/>
                  <a:moveTo>
                    <a:pt x="838" y="1014"/>
                  </a:moveTo>
                  <a:lnTo>
                    <a:pt x="838" y="1368"/>
                  </a:lnTo>
                  <a:lnTo>
                    <a:pt x="1193" y="1368"/>
                  </a:lnTo>
                  <a:lnTo>
                    <a:pt x="1193" y="1014"/>
                  </a:lnTo>
                  <a:lnTo>
                    <a:pt x="838" y="1014"/>
                  </a:lnTo>
                  <a:close/>
                  <a:moveTo>
                    <a:pt x="242" y="1014"/>
                  </a:moveTo>
                  <a:lnTo>
                    <a:pt x="242" y="1368"/>
                  </a:lnTo>
                  <a:lnTo>
                    <a:pt x="598" y="1368"/>
                  </a:lnTo>
                  <a:lnTo>
                    <a:pt x="598" y="1014"/>
                  </a:lnTo>
                  <a:lnTo>
                    <a:pt x="242" y="1014"/>
                  </a:lnTo>
                  <a:close/>
                  <a:moveTo>
                    <a:pt x="242" y="262"/>
                  </a:moveTo>
                  <a:lnTo>
                    <a:pt x="242" y="720"/>
                  </a:lnTo>
                  <a:lnTo>
                    <a:pt x="1789" y="720"/>
                  </a:lnTo>
                  <a:lnTo>
                    <a:pt x="1789" y="262"/>
                  </a:lnTo>
                  <a:lnTo>
                    <a:pt x="242" y="262"/>
                  </a:lnTo>
                  <a:close/>
                  <a:moveTo>
                    <a:pt x="126" y="0"/>
                  </a:moveTo>
                  <a:lnTo>
                    <a:pt x="1905" y="0"/>
                  </a:lnTo>
                  <a:lnTo>
                    <a:pt x="1930" y="2"/>
                  </a:lnTo>
                  <a:lnTo>
                    <a:pt x="1954" y="9"/>
                  </a:lnTo>
                  <a:lnTo>
                    <a:pt x="1976" y="22"/>
                  </a:lnTo>
                  <a:lnTo>
                    <a:pt x="1995" y="37"/>
                  </a:lnTo>
                  <a:lnTo>
                    <a:pt x="2010" y="56"/>
                  </a:lnTo>
                  <a:lnTo>
                    <a:pt x="2022" y="78"/>
                  </a:lnTo>
                  <a:lnTo>
                    <a:pt x="2029" y="101"/>
                  </a:lnTo>
                  <a:lnTo>
                    <a:pt x="2031" y="126"/>
                  </a:lnTo>
                  <a:lnTo>
                    <a:pt x="2031" y="1570"/>
                  </a:lnTo>
                  <a:lnTo>
                    <a:pt x="1967" y="1602"/>
                  </a:lnTo>
                  <a:lnTo>
                    <a:pt x="1905" y="1640"/>
                  </a:lnTo>
                  <a:lnTo>
                    <a:pt x="1846" y="1680"/>
                  </a:lnTo>
                  <a:lnTo>
                    <a:pt x="1789" y="1726"/>
                  </a:lnTo>
                  <a:lnTo>
                    <a:pt x="1789" y="1590"/>
                  </a:lnTo>
                  <a:lnTo>
                    <a:pt x="1434" y="1590"/>
                  </a:lnTo>
                  <a:lnTo>
                    <a:pt x="1434" y="2449"/>
                  </a:lnTo>
                  <a:lnTo>
                    <a:pt x="1432" y="2501"/>
                  </a:lnTo>
                  <a:lnTo>
                    <a:pt x="1435" y="2570"/>
                  </a:lnTo>
                  <a:lnTo>
                    <a:pt x="1442" y="2639"/>
                  </a:lnTo>
                  <a:lnTo>
                    <a:pt x="1453" y="2707"/>
                  </a:lnTo>
                  <a:lnTo>
                    <a:pt x="1470" y="2773"/>
                  </a:lnTo>
                  <a:lnTo>
                    <a:pt x="1490" y="2839"/>
                  </a:lnTo>
                  <a:lnTo>
                    <a:pt x="126" y="2839"/>
                  </a:lnTo>
                  <a:lnTo>
                    <a:pt x="101" y="2837"/>
                  </a:lnTo>
                  <a:lnTo>
                    <a:pt x="78" y="2829"/>
                  </a:lnTo>
                  <a:lnTo>
                    <a:pt x="56" y="2817"/>
                  </a:lnTo>
                  <a:lnTo>
                    <a:pt x="37" y="2801"/>
                  </a:lnTo>
                  <a:lnTo>
                    <a:pt x="22" y="2783"/>
                  </a:lnTo>
                  <a:lnTo>
                    <a:pt x="10" y="2761"/>
                  </a:lnTo>
                  <a:lnTo>
                    <a:pt x="2" y="2738"/>
                  </a:lnTo>
                  <a:lnTo>
                    <a:pt x="0" y="2712"/>
                  </a:lnTo>
                  <a:lnTo>
                    <a:pt x="0" y="126"/>
                  </a:lnTo>
                  <a:lnTo>
                    <a:pt x="2" y="101"/>
                  </a:lnTo>
                  <a:lnTo>
                    <a:pt x="10" y="78"/>
                  </a:lnTo>
                  <a:lnTo>
                    <a:pt x="22" y="56"/>
                  </a:lnTo>
                  <a:lnTo>
                    <a:pt x="37" y="37"/>
                  </a:lnTo>
                  <a:lnTo>
                    <a:pt x="56" y="22"/>
                  </a:lnTo>
                  <a:lnTo>
                    <a:pt x="78" y="9"/>
                  </a:lnTo>
                  <a:lnTo>
                    <a:pt x="101" y="2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reeform 77"/>
            <p:cNvSpPr>
              <a:spLocks noEditPoints="1"/>
            </p:cNvSpPr>
            <p:nvPr/>
          </p:nvSpPr>
          <p:spPr bwMode="auto">
            <a:xfrm>
              <a:off x="-982663" y="3541713"/>
              <a:ext cx="725488" cy="725488"/>
            </a:xfrm>
            <a:custGeom>
              <a:avLst/>
              <a:gdLst>
                <a:gd name="T0" fmla="*/ 850 w 1826"/>
                <a:gd name="T1" fmla="*/ 307 h 1828"/>
                <a:gd name="T2" fmla="*/ 750 w 1826"/>
                <a:gd name="T3" fmla="*/ 409 h 1828"/>
                <a:gd name="T4" fmla="*/ 633 w 1826"/>
                <a:gd name="T5" fmla="*/ 525 h 1828"/>
                <a:gd name="T6" fmla="*/ 604 w 1826"/>
                <a:gd name="T7" fmla="*/ 701 h 1828"/>
                <a:gd name="T8" fmla="*/ 675 w 1826"/>
                <a:gd name="T9" fmla="*/ 856 h 1828"/>
                <a:gd name="T10" fmla="*/ 875 w 1826"/>
                <a:gd name="T11" fmla="*/ 952 h 1828"/>
                <a:gd name="T12" fmla="*/ 1024 w 1826"/>
                <a:gd name="T13" fmla="*/ 997 h 1828"/>
                <a:gd name="T14" fmla="*/ 1106 w 1826"/>
                <a:gd name="T15" fmla="*/ 1085 h 1828"/>
                <a:gd name="T16" fmla="*/ 1098 w 1826"/>
                <a:gd name="T17" fmla="*/ 1221 h 1828"/>
                <a:gd name="T18" fmla="*/ 1010 w 1826"/>
                <a:gd name="T19" fmla="*/ 1308 h 1828"/>
                <a:gd name="T20" fmla="*/ 870 w 1826"/>
                <a:gd name="T21" fmla="*/ 1316 h 1828"/>
                <a:gd name="T22" fmla="*/ 762 w 1826"/>
                <a:gd name="T23" fmla="*/ 1231 h 1828"/>
                <a:gd name="T24" fmla="*/ 705 w 1826"/>
                <a:gd name="T25" fmla="*/ 1129 h 1828"/>
                <a:gd name="T26" fmla="*/ 609 w 1826"/>
                <a:gd name="T27" fmla="*/ 1144 h 1828"/>
                <a:gd name="T28" fmla="*/ 600 w 1826"/>
                <a:gd name="T29" fmla="*/ 1240 h 1828"/>
                <a:gd name="T30" fmla="*/ 706 w 1826"/>
                <a:gd name="T31" fmla="*/ 1389 h 1828"/>
                <a:gd name="T32" fmla="*/ 847 w 1826"/>
                <a:gd name="T33" fmla="*/ 1483 h 1828"/>
                <a:gd name="T34" fmla="*/ 907 w 1826"/>
                <a:gd name="T35" fmla="*/ 1543 h 1828"/>
                <a:gd name="T36" fmla="*/ 997 w 1826"/>
                <a:gd name="T37" fmla="*/ 1501 h 1828"/>
                <a:gd name="T38" fmla="*/ 1118 w 1826"/>
                <a:gd name="T39" fmla="*/ 1403 h 1828"/>
                <a:gd name="T40" fmla="*/ 1244 w 1826"/>
                <a:gd name="T41" fmla="*/ 1254 h 1828"/>
                <a:gd name="T42" fmla="*/ 1256 w 1826"/>
                <a:gd name="T43" fmla="*/ 1056 h 1828"/>
                <a:gd name="T44" fmla="*/ 1159 w 1826"/>
                <a:gd name="T45" fmla="*/ 906 h 1828"/>
                <a:gd name="T46" fmla="*/ 1001 w 1826"/>
                <a:gd name="T47" fmla="*/ 840 h 1828"/>
                <a:gd name="T48" fmla="*/ 851 w 1826"/>
                <a:gd name="T49" fmla="*/ 802 h 1828"/>
                <a:gd name="T50" fmla="*/ 757 w 1826"/>
                <a:gd name="T51" fmla="*/ 708 h 1828"/>
                <a:gd name="T52" fmla="*/ 771 w 1826"/>
                <a:gd name="T53" fmla="*/ 576 h 1828"/>
                <a:gd name="T54" fmla="*/ 891 w 1826"/>
                <a:gd name="T55" fmla="*/ 500 h 1828"/>
                <a:gd name="T56" fmla="*/ 1027 w 1826"/>
                <a:gd name="T57" fmla="*/ 530 h 1828"/>
                <a:gd name="T58" fmla="*/ 1085 w 1826"/>
                <a:gd name="T59" fmla="*/ 619 h 1828"/>
                <a:gd name="T60" fmla="*/ 1176 w 1826"/>
                <a:gd name="T61" fmla="*/ 639 h 1828"/>
                <a:gd name="T62" fmla="*/ 1227 w 1826"/>
                <a:gd name="T63" fmla="*/ 578 h 1828"/>
                <a:gd name="T64" fmla="*/ 1139 w 1826"/>
                <a:gd name="T65" fmla="*/ 439 h 1828"/>
                <a:gd name="T66" fmla="*/ 1001 w 1826"/>
                <a:gd name="T67" fmla="*/ 327 h 1828"/>
                <a:gd name="T68" fmla="*/ 939 w 1826"/>
                <a:gd name="T69" fmla="*/ 267 h 1828"/>
                <a:gd name="T70" fmla="*/ 1133 w 1826"/>
                <a:gd name="T71" fmla="*/ 27 h 1828"/>
                <a:gd name="T72" fmla="*/ 1452 w 1826"/>
                <a:gd name="T73" fmla="*/ 176 h 1828"/>
                <a:gd name="T74" fmla="*/ 1689 w 1826"/>
                <a:gd name="T75" fmla="*/ 433 h 1828"/>
                <a:gd name="T76" fmla="*/ 1815 w 1826"/>
                <a:gd name="T77" fmla="*/ 766 h 1828"/>
                <a:gd name="T78" fmla="*/ 1800 w 1826"/>
                <a:gd name="T79" fmla="*/ 1133 h 1828"/>
                <a:gd name="T80" fmla="*/ 1650 w 1826"/>
                <a:gd name="T81" fmla="*/ 1454 h 1828"/>
                <a:gd name="T82" fmla="*/ 1394 w 1826"/>
                <a:gd name="T83" fmla="*/ 1691 h 1828"/>
                <a:gd name="T84" fmla="*/ 1062 w 1826"/>
                <a:gd name="T85" fmla="*/ 1815 h 1828"/>
                <a:gd name="T86" fmla="*/ 690 w 1826"/>
                <a:gd name="T87" fmla="*/ 1800 h 1828"/>
                <a:gd name="T88" fmla="*/ 366 w 1826"/>
                <a:gd name="T89" fmla="*/ 1645 h 1828"/>
                <a:gd name="T90" fmla="*/ 129 w 1826"/>
                <a:gd name="T91" fmla="*/ 1381 h 1828"/>
                <a:gd name="T92" fmla="*/ 13 w 1826"/>
                <a:gd name="T93" fmla="*/ 1065 h 1828"/>
                <a:gd name="T94" fmla="*/ 11 w 1826"/>
                <a:gd name="T95" fmla="*/ 771 h 1828"/>
                <a:gd name="T96" fmla="*/ 126 w 1826"/>
                <a:gd name="T97" fmla="*/ 449 h 1828"/>
                <a:gd name="T98" fmla="*/ 337 w 1826"/>
                <a:gd name="T99" fmla="*/ 205 h 1828"/>
                <a:gd name="T100" fmla="*/ 623 w 1826"/>
                <a:gd name="T101" fmla="*/ 47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6" h="1828">
                  <a:moveTo>
                    <a:pt x="907" y="267"/>
                  </a:moveTo>
                  <a:lnTo>
                    <a:pt x="888" y="270"/>
                  </a:lnTo>
                  <a:lnTo>
                    <a:pt x="871" y="278"/>
                  </a:lnTo>
                  <a:lnTo>
                    <a:pt x="859" y="292"/>
                  </a:lnTo>
                  <a:lnTo>
                    <a:pt x="850" y="307"/>
                  </a:lnTo>
                  <a:lnTo>
                    <a:pt x="847" y="327"/>
                  </a:lnTo>
                  <a:lnTo>
                    <a:pt x="847" y="377"/>
                  </a:lnTo>
                  <a:lnTo>
                    <a:pt x="812" y="384"/>
                  </a:lnTo>
                  <a:lnTo>
                    <a:pt x="780" y="396"/>
                  </a:lnTo>
                  <a:lnTo>
                    <a:pt x="750" y="409"/>
                  </a:lnTo>
                  <a:lnTo>
                    <a:pt x="723" y="425"/>
                  </a:lnTo>
                  <a:lnTo>
                    <a:pt x="698" y="443"/>
                  </a:lnTo>
                  <a:lnTo>
                    <a:pt x="672" y="469"/>
                  </a:lnTo>
                  <a:lnTo>
                    <a:pt x="650" y="496"/>
                  </a:lnTo>
                  <a:lnTo>
                    <a:pt x="633" y="525"/>
                  </a:lnTo>
                  <a:lnTo>
                    <a:pt x="619" y="557"/>
                  </a:lnTo>
                  <a:lnTo>
                    <a:pt x="609" y="590"/>
                  </a:lnTo>
                  <a:lnTo>
                    <a:pt x="604" y="627"/>
                  </a:lnTo>
                  <a:lnTo>
                    <a:pt x="602" y="664"/>
                  </a:lnTo>
                  <a:lnTo>
                    <a:pt x="604" y="701"/>
                  </a:lnTo>
                  <a:lnTo>
                    <a:pt x="610" y="738"/>
                  </a:lnTo>
                  <a:lnTo>
                    <a:pt x="620" y="771"/>
                  </a:lnTo>
                  <a:lnTo>
                    <a:pt x="635" y="802"/>
                  </a:lnTo>
                  <a:lnTo>
                    <a:pt x="654" y="831"/>
                  </a:lnTo>
                  <a:lnTo>
                    <a:pt x="675" y="856"/>
                  </a:lnTo>
                  <a:lnTo>
                    <a:pt x="700" y="879"/>
                  </a:lnTo>
                  <a:lnTo>
                    <a:pt x="729" y="897"/>
                  </a:lnTo>
                  <a:lnTo>
                    <a:pt x="777" y="920"/>
                  </a:lnTo>
                  <a:lnTo>
                    <a:pt x="826" y="938"/>
                  </a:lnTo>
                  <a:lnTo>
                    <a:pt x="875" y="952"/>
                  </a:lnTo>
                  <a:lnTo>
                    <a:pt x="927" y="965"/>
                  </a:lnTo>
                  <a:lnTo>
                    <a:pt x="952" y="971"/>
                  </a:lnTo>
                  <a:lnTo>
                    <a:pt x="977" y="978"/>
                  </a:lnTo>
                  <a:lnTo>
                    <a:pt x="1001" y="986"/>
                  </a:lnTo>
                  <a:lnTo>
                    <a:pt x="1024" y="997"/>
                  </a:lnTo>
                  <a:lnTo>
                    <a:pt x="1046" y="1009"/>
                  </a:lnTo>
                  <a:lnTo>
                    <a:pt x="1066" y="1024"/>
                  </a:lnTo>
                  <a:lnTo>
                    <a:pt x="1083" y="1041"/>
                  </a:lnTo>
                  <a:lnTo>
                    <a:pt x="1097" y="1062"/>
                  </a:lnTo>
                  <a:lnTo>
                    <a:pt x="1106" y="1085"/>
                  </a:lnTo>
                  <a:lnTo>
                    <a:pt x="1111" y="1112"/>
                  </a:lnTo>
                  <a:lnTo>
                    <a:pt x="1113" y="1141"/>
                  </a:lnTo>
                  <a:lnTo>
                    <a:pt x="1112" y="1170"/>
                  </a:lnTo>
                  <a:lnTo>
                    <a:pt x="1107" y="1196"/>
                  </a:lnTo>
                  <a:lnTo>
                    <a:pt x="1098" y="1221"/>
                  </a:lnTo>
                  <a:lnTo>
                    <a:pt x="1086" y="1243"/>
                  </a:lnTo>
                  <a:lnTo>
                    <a:pt x="1071" y="1264"/>
                  </a:lnTo>
                  <a:lnTo>
                    <a:pt x="1052" y="1281"/>
                  </a:lnTo>
                  <a:lnTo>
                    <a:pt x="1033" y="1296"/>
                  </a:lnTo>
                  <a:lnTo>
                    <a:pt x="1010" y="1308"/>
                  </a:lnTo>
                  <a:lnTo>
                    <a:pt x="986" y="1317"/>
                  </a:lnTo>
                  <a:lnTo>
                    <a:pt x="960" y="1322"/>
                  </a:lnTo>
                  <a:lnTo>
                    <a:pt x="929" y="1324"/>
                  </a:lnTo>
                  <a:lnTo>
                    <a:pt x="899" y="1322"/>
                  </a:lnTo>
                  <a:lnTo>
                    <a:pt x="870" y="1316"/>
                  </a:lnTo>
                  <a:lnTo>
                    <a:pt x="843" y="1305"/>
                  </a:lnTo>
                  <a:lnTo>
                    <a:pt x="818" y="1291"/>
                  </a:lnTo>
                  <a:lnTo>
                    <a:pt x="795" y="1273"/>
                  </a:lnTo>
                  <a:lnTo>
                    <a:pt x="777" y="1254"/>
                  </a:lnTo>
                  <a:lnTo>
                    <a:pt x="762" y="1231"/>
                  </a:lnTo>
                  <a:lnTo>
                    <a:pt x="750" y="1203"/>
                  </a:lnTo>
                  <a:lnTo>
                    <a:pt x="740" y="1169"/>
                  </a:lnTo>
                  <a:lnTo>
                    <a:pt x="732" y="1152"/>
                  </a:lnTo>
                  <a:lnTo>
                    <a:pt x="721" y="1139"/>
                  </a:lnTo>
                  <a:lnTo>
                    <a:pt x="705" y="1129"/>
                  </a:lnTo>
                  <a:lnTo>
                    <a:pt x="689" y="1124"/>
                  </a:lnTo>
                  <a:lnTo>
                    <a:pt x="670" y="1124"/>
                  </a:lnTo>
                  <a:lnTo>
                    <a:pt x="638" y="1130"/>
                  </a:lnTo>
                  <a:lnTo>
                    <a:pt x="623" y="1136"/>
                  </a:lnTo>
                  <a:lnTo>
                    <a:pt x="609" y="1144"/>
                  </a:lnTo>
                  <a:lnTo>
                    <a:pt x="599" y="1155"/>
                  </a:lnTo>
                  <a:lnTo>
                    <a:pt x="591" y="1170"/>
                  </a:lnTo>
                  <a:lnTo>
                    <a:pt x="588" y="1185"/>
                  </a:lnTo>
                  <a:lnTo>
                    <a:pt x="589" y="1202"/>
                  </a:lnTo>
                  <a:lnTo>
                    <a:pt x="600" y="1240"/>
                  </a:lnTo>
                  <a:lnTo>
                    <a:pt x="613" y="1275"/>
                  </a:lnTo>
                  <a:lnTo>
                    <a:pt x="631" y="1308"/>
                  </a:lnTo>
                  <a:lnTo>
                    <a:pt x="655" y="1340"/>
                  </a:lnTo>
                  <a:lnTo>
                    <a:pt x="679" y="1367"/>
                  </a:lnTo>
                  <a:lnTo>
                    <a:pt x="706" y="1389"/>
                  </a:lnTo>
                  <a:lnTo>
                    <a:pt x="735" y="1407"/>
                  </a:lnTo>
                  <a:lnTo>
                    <a:pt x="771" y="1424"/>
                  </a:lnTo>
                  <a:lnTo>
                    <a:pt x="808" y="1436"/>
                  </a:lnTo>
                  <a:lnTo>
                    <a:pt x="847" y="1445"/>
                  </a:lnTo>
                  <a:lnTo>
                    <a:pt x="847" y="1483"/>
                  </a:lnTo>
                  <a:lnTo>
                    <a:pt x="850" y="1501"/>
                  </a:lnTo>
                  <a:lnTo>
                    <a:pt x="859" y="1518"/>
                  </a:lnTo>
                  <a:lnTo>
                    <a:pt x="871" y="1531"/>
                  </a:lnTo>
                  <a:lnTo>
                    <a:pt x="888" y="1540"/>
                  </a:lnTo>
                  <a:lnTo>
                    <a:pt x="907" y="1543"/>
                  </a:lnTo>
                  <a:lnTo>
                    <a:pt x="939" y="1543"/>
                  </a:lnTo>
                  <a:lnTo>
                    <a:pt x="959" y="1540"/>
                  </a:lnTo>
                  <a:lnTo>
                    <a:pt x="976" y="1531"/>
                  </a:lnTo>
                  <a:lnTo>
                    <a:pt x="988" y="1518"/>
                  </a:lnTo>
                  <a:lnTo>
                    <a:pt x="997" y="1501"/>
                  </a:lnTo>
                  <a:lnTo>
                    <a:pt x="1001" y="1483"/>
                  </a:lnTo>
                  <a:lnTo>
                    <a:pt x="1001" y="1446"/>
                  </a:lnTo>
                  <a:lnTo>
                    <a:pt x="1042" y="1436"/>
                  </a:lnTo>
                  <a:lnTo>
                    <a:pt x="1081" y="1422"/>
                  </a:lnTo>
                  <a:lnTo>
                    <a:pt x="1118" y="1403"/>
                  </a:lnTo>
                  <a:lnTo>
                    <a:pt x="1151" y="1380"/>
                  </a:lnTo>
                  <a:lnTo>
                    <a:pt x="1181" y="1353"/>
                  </a:lnTo>
                  <a:lnTo>
                    <a:pt x="1207" y="1322"/>
                  </a:lnTo>
                  <a:lnTo>
                    <a:pt x="1227" y="1289"/>
                  </a:lnTo>
                  <a:lnTo>
                    <a:pt x="1244" y="1254"/>
                  </a:lnTo>
                  <a:lnTo>
                    <a:pt x="1255" y="1215"/>
                  </a:lnTo>
                  <a:lnTo>
                    <a:pt x="1263" y="1175"/>
                  </a:lnTo>
                  <a:lnTo>
                    <a:pt x="1265" y="1132"/>
                  </a:lnTo>
                  <a:lnTo>
                    <a:pt x="1263" y="1093"/>
                  </a:lnTo>
                  <a:lnTo>
                    <a:pt x="1256" y="1056"/>
                  </a:lnTo>
                  <a:lnTo>
                    <a:pt x="1245" y="1020"/>
                  </a:lnTo>
                  <a:lnTo>
                    <a:pt x="1229" y="987"/>
                  </a:lnTo>
                  <a:lnTo>
                    <a:pt x="1210" y="957"/>
                  </a:lnTo>
                  <a:lnTo>
                    <a:pt x="1187" y="930"/>
                  </a:lnTo>
                  <a:lnTo>
                    <a:pt x="1159" y="906"/>
                  </a:lnTo>
                  <a:lnTo>
                    <a:pt x="1127" y="886"/>
                  </a:lnTo>
                  <a:lnTo>
                    <a:pt x="1090" y="867"/>
                  </a:lnTo>
                  <a:lnTo>
                    <a:pt x="1061" y="856"/>
                  </a:lnTo>
                  <a:lnTo>
                    <a:pt x="1031" y="847"/>
                  </a:lnTo>
                  <a:lnTo>
                    <a:pt x="1001" y="840"/>
                  </a:lnTo>
                  <a:lnTo>
                    <a:pt x="969" y="833"/>
                  </a:lnTo>
                  <a:lnTo>
                    <a:pt x="938" y="827"/>
                  </a:lnTo>
                  <a:lnTo>
                    <a:pt x="909" y="820"/>
                  </a:lnTo>
                  <a:lnTo>
                    <a:pt x="879" y="812"/>
                  </a:lnTo>
                  <a:lnTo>
                    <a:pt x="851" y="802"/>
                  </a:lnTo>
                  <a:lnTo>
                    <a:pt x="826" y="788"/>
                  </a:lnTo>
                  <a:lnTo>
                    <a:pt x="803" y="772"/>
                  </a:lnTo>
                  <a:lnTo>
                    <a:pt x="782" y="751"/>
                  </a:lnTo>
                  <a:lnTo>
                    <a:pt x="768" y="730"/>
                  </a:lnTo>
                  <a:lnTo>
                    <a:pt x="757" y="708"/>
                  </a:lnTo>
                  <a:lnTo>
                    <a:pt x="752" y="683"/>
                  </a:lnTo>
                  <a:lnTo>
                    <a:pt x="750" y="655"/>
                  </a:lnTo>
                  <a:lnTo>
                    <a:pt x="752" y="626"/>
                  </a:lnTo>
                  <a:lnTo>
                    <a:pt x="759" y="600"/>
                  </a:lnTo>
                  <a:lnTo>
                    <a:pt x="771" y="576"/>
                  </a:lnTo>
                  <a:lnTo>
                    <a:pt x="787" y="553"/>
                  </a:lnTo>
                  <a:lnTo>
                    <a:pt x="808" y="534"/>
                  </a:lnTo>
                  <a:lnTo>
                    <a:pt x="833" y="519"/>
                  </a:lnTo>
                  <a:lnTo>
                    <a:pt x="861" y="506"/>
                  </a:lnTo>
                  <a:lnTo>
                    <a:pt x="891" y="500"/>
                  </a:lnTo>
                  <a:lnTo>
                    <a:pt x="923" y="497"/>
                  </a:lnTo>
                  <a:lnTo>
                    <a:pt x="952" y="499"/>
                  </a:lnTo>
                  <a:lnTo>
                    <a:pt x="980" y="506"/>
                  </a:lnTo>
                  <a:lnTo>
                    <a:pt x="1006" y="517"/>
                  </a:lnTo>
                  <a:lnTo>
                    <a:pt x="1027" y="530"/>
                  </a:lnTo>
                  <a:lnTo>
                    <a:pt x="1047" y="548"/>
                  </a:lnTo>
                  <a:lnTo>
                    <a:pt x="1059" y="564"/>
                  </a:lnTo>
                  <a:lnTo>
                    <a:pt x="1069" y="583"/>
                  </a:lnTo>
                  <a:lnTo>
                    <a:pt x="1077" y="604"/>
                  </a:lnTo>
                  <a:lnTo>
                    <a:pt x="1085" y="619"/>
                  </a:lnTo>
                  <a:lnTo>
                    <a:pt x="1097" y="631"/>
                  </a:lnTo>
                  <a:lnTo>
                    <a:pt x="1110" y="640"/>
                  </a:lnTo>
                  <a:lnTo>
                    <a:pt x="1127" y="644"/>
                  </a:lnTo>
                  <a:lnTo>
                    <a:pt x="1143" y="644"/>
                  </a:lnTo>
                  <a:lnTo>
                    <a:pt x="1176" y="639"/>
                  </a:lnTo>
                  <a:lnTo>
                    <a:pt x="1193" y="634"/>
                  </a:lnTo>
                  <a:lnTo>
                    <a:pt x="1208" y="625"/>
                  </a:lnTo>
                  <a:lnTo>
                    <a:pt x="1218" y="611"/>
                  </a:lnTo>
                  <a:lnTo>
                    <a:pt x="1225" y="596"/>
                  </a:lnTo>
                  <a:lnTo>
                    <a:pt x="1227" y="578"/>
                  </a:lnTo>
                  <a:lnTo>
                    <a:pt x="1223" y="559"/>
                  </a:lnTo>
                  <a:lnTo>
                    <a:pt x="1209" y="525"/>
                  </a:lnTo>
                  <a:lnTo>
                    <a:pt x="1189" y="493"/>
                  </a:lnTo>
                  <a:lnTo>
                    <a:pt x="1166" y="465"/>
                  </a:lnTo>
                  <a:lnTo>
                    <a:pt x="1139" y="439"/>
                  </a:lnTo>
                  <a:lnTo>
                    <a:pt x="1110" y="418"/>
                  </a:lnTo>
                  <a:lnTo>
                    <a:pt x="1076" y="401"/>
                  </a:lnTo>
                  <a:lnTo>
                    <a:pt x="1040" y="386"/>
                  </a:lnTo>
                  <a:lnTo>
                    <a:pt x="1001" y="377"/>
                  </a:lnTo>
                  <a:lnTo>
                    <a:pt x="1001" y="327"/>
                  </a:lnTo>
                  <a:lnTo>
                    <a:pt x="997" y="307"/>
                  </a:lnTo>
                  <a:lnTo>
                    <a:pt x="988" y="292"/>
                  </a:lnTo>
                  <a:lnTo>
                    <a:pt x="976" y="278"/>
                  </a:lnTo>
                  <a:lnTo>
                    <a:pt x="959" y="270"/>
                  </a:lnTo>
                  <a:lnTo>
                    <a:pt x="939" y="267"/>
                  </a:lnTo>
                  <a:lnTo>
                    <a:pt x="907" y="267"/>
                  </a:lnTo>
                  <a:close/>
                  <a:moveTo>
                    <a:pt x="914" y="0"/>
                  </a:moveTo>
                  <a:lnTo>
                    <a:pt x="988" y="3"/>
                  </a:lnTo>
                  <a:lnTo>
                    <a:pt x="1062" y="12"/>
                  </a:lnTo>
                  <a:lnTo>
                    <a:pt x="1133" y="27"/>
                  </a:lnTo>
                  <a:lnTo>
                    <a:pt x="1201" y="46"/>
                  </a:lnTo>
                  <a:lnTo>
                    <a:pt x="1269" y="72"/>
                  </a:lnTo>
                  <a:lnTo>
                    <a:pt x="1333" y="102"/>
                  </a:lnTo>
                  <a:lnTo>
                    <a:pt x="1394" y="136"/>
                  </a:lnTo>
                  <a:lnTo>
                    <a:pt x="1452" y="176"/>
                  </a:lnTo>
                  <a:lnTo>
                    <a:pt x="1507" y="220"/>
                  </a:lnTo>
                  <a:lnTo>
                    <a:pt x="1559" y="268"/>
                  </a:lnTo>
                  <a:lnTo>
                    <a:pt x="1606" y="319"/>
                  </a:lnTo>
                  <a:lnTo>
                    <a:pt x="1650" y="374"/>
                  </a:lnTo>
                  <a:lnTo>
                    <a:pt x="1689" y="433"/>
                  </a:lnTo>
                  <a:lnTo>
                    <a:pt x="1724" y="494"/>
                  </a:lnTo>
                  <a:lnTo>
                    <a:pt x="1755" y="558"/>
                  </a:lnTo>
                  <a:lnTo>
                    <a:pt x="1779" y="625"/>
                  </a:lnTo>
                  <a:lnTo>
                    <a:pt x="1800" y="694"/>
                  </a:lnTo>
                  <a:lnTo>
                    <a:pt x="1815" y="766"/>
                  </a:lnTo>
                  <a:lnTo>
                    <a:pt x="1823" y="839"/>
                  </a:lnTo>
                  <a:lnTo>
                    <a:pt x="1826" y="914"/>
                  </a:lnTo>
                  <a:lnTo>
                    <a:pt x="1823" y="988"/>
                  </a:lnTo>
                  <a:lnTo>
                    <a:pt x="1815" y="1062"/>
                  </a:lnTo>
                  <a:lnTo>
                    <a:pt x="1800" y="1133"/>
                  </a:lnTo>
                  <a:lnTo>
                    <a:pt x="1779" y="1203"/>
                  </a:lnTo>
                  <a:lnTo>
                    <a:pt x="1755" y="1269"/>
                  </a:lnTo>
                  <a:lnTo>
                    <a:pt x="1724" y="1333"/>
                  </a:lnTo>
                  <a:lnTo>
                    <a:pt x="1689" y="1396"/>
                  </a:lnTo>
                  <a:lnTo>
                    <a:pt x="1650" y="1454"/>
                  </a:lnTo>
                  <a:lnTo>
                    <a:pt x="1606" y="1509"/>
                  </a:lnTo>
                  <a:lnTo>
                    <a:pt x="1559" y="1559"/>
                  </a:lnTo>
                  <a:lnTo>
                    <a:pt x="1507" y="1607"/>
                  </a:lnTo>
                  <a:lnTo>
                    <a:pt x="1452" y="1652"/>
                  </a:lnTo>
                  <a:lnTo>
                    <a:pt x="1394" y="1691"/>
                  </a:lnTo>
                  <a:lnTo>
                    <a:pt x="1333" y="1725"/>
                  </a:lnTo>
                  <a:lnTo>
                    <a:pt x="1269" y="1755"/>
                  </a:lnTo>
                  <a:lnTo>
                    <a:pt x="1201" y="1781"/>
                  </a:lnTo>
                  <a:lnTo>
                    <a:pt x="1133" y="1801"/>
                  </a:lnTo>
                  <a:lnTo>
                    <a:pt x="1062" y="1815"/>
                  </a:lnTo>
                  <a:lnTo>
                    <a:pt x="988" y="1825"/>
                  </a:lnTo>
                  <a:lnTo>
                    <a:pt x="914" y="1828"/>
                  </a:lnTo>
                  <a:lnTo>
                    <a:pt x="837" y="1825"/>
                  </a:lnTo>
                  <a:lnTo>
                    <a:pt x="762" y="1815"/>
                  </a:lnTo>
                  <a:lnTo>
                    <a:pt x="690" y="1800"/>
                  </a:lnTo>
                  <a:lnTo>
                    <a:pt x="619" y="1779"/>
                  </a:lnTo>
                  <a:lnTo>
                    <a:pt x="552" y="1753"/>
                  </a:lnTo>
                  <a:lnTo>
                    <a:pt x="487" y="1722"/>
                  </a:lnTo>
                  <a:lnTo>
                    <a:pt x="425" y="1686"/>
                  </a:lnTo>
                  <a:lnTo>
                    <a:pt x="366" y="1645"/>
                  </a:lnTo>
                  <a:lnTo>
                    <a:pt x="311" y="1600"/>
                  </a:lnTo>
                  <a:lnTo>
                    <a:pt x="259" y="1551"/>
                  </a:lnTo>
                  <a:lnTo>
                    <a:pt x="211" y="1498"/>
                  </a:lnTo>
                  <a:lnTo>
                    <a:pt x="168" y="1441"/>
                  </a:lnTo>
                  <a:lnTo>
                    <a:pt x="129" y="1381"/>
                  </a:lnTo>
                  <a:lnTo>
                    <a:pt x="94" y="1318"/>
                  </a:lnTo>
                  <a:lnTo>
                    <a:pt x="65" y="1252"/>
                  </a:lnTo>
                  <a:lnTo>
                    <a:pt x="44" y="1191"/>
                  </a:lnTo>
                  <a:lnTo>
                    <a:pt x="26" y="1129"/>
                  </a:lnTo>
                  <a:lnTo>
                    <a:pt x="13" y="1065"/>
                  </a:lnTo>
                  <a:lnTo>
                    <a:pt x="4" y="1000"/>
                  </a:lnTo>
                  <a:lnTo>
                    <a:pt x="1" y="932"/>
                  </a:lnTo>
                  <a:lnTo>
                    <a:pt x="0" y="914"/>
                  </a:lnTo>
                  <a:lnTo>
                    <a:pt x="3" y="841"/>
                  </a:lnTo>
                  <a:lnTo>
                    <a:pt x="11" y="771"/>
                  </a:lnTo>
                  <a:lnTo>
                    <a:pt x="25" y="702"/>
                  </a:lnTo>
                  <a:lnTo>
                    <a:pt x="44" y="636"/>
                  </a:lnTo>
                  <a:lnTo>
                    <a:pt x="66" y="572"/>
                  </a:lnTo>
                  <a:lnTo>
                    <a:pt x="94" y="510"/>
                  </a:lnTo>
                  <a:lnTo>
                    <a:pt x="126" y="449"/>
                  </a:lnTo>
                  <a:lnTo>
                    <a:pt x="163" y="392"/>
                  </a:lnTo>
                  <a:lnTo>
                    <a:pt x="203" y="339"/>
                  </a:lnTo>
                  <a:lnTo>
                    <a:pt x="248" y="288"/>
                  </a:lnTo>
                  <a:lnTo>
                    <a:pt x="291" y="245"/>
                  </a:lnTo>
                  <a:lnTo>
                    <a:pt x="337" y="205"/>
                  </a:lnTo>
                  <a:lnTo>
                    <a:pt x="385" y="168"/>
                  </a:lnTo>
                  <a:lnTo>
                    <a:pt x="437" y="134"/>
                  </a:lnTo>
                  <a:lnTo>
                    <a:pt x="490" y="103"/>
                  </a:lnTo>
                  <a:lnTo>
                    <a:pt x="555" y="73"/>
                  </a:lnTo>
                  <a:lnTo>
                    <a:pt x="623" y="47"/>
                  </a:lnTo>
                  <a:lnTo>
                    <a:pt x="692" y="27"/>
                  </a:lnTo>
                  <a:lnTo>
                    <a:pt x="763" y="12"/>
                  </a:lnTo>
                  <a:lnTo>
                    <a:pt x="838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24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cxnSp>
        <p:nvCxnSpPr>
          <p:cNvPr id="298" name="Прямая соединительная линия 297"/>
          <p:cNvCxnSpPr/>
          <p:nvPr/>
        </p:nvCxnSpPr>
        <p:spPr>
          <a:xfrm>
            <a:off x="3880119" y="4074294"/>
            <a:ext cx="1134807" cy="0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Прямоугольник 298"/>
          <p:cNvSpPr/>
          <p:nvPr/>
        </p:nvSpPr>
        <p:spPr>
          <a:xfrm>
            <a:off x="3729506" y="4373571"/>
            <a:ext cx="1852388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ct val="80000"/>
              </a:lnSpc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Единое окно инноваций</a:t>
            </a:r>
            <a:endParaRPr lang="ru-RU" sz="800" dirty="0" smtClean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0" name="Прямая соединительная линия 299"/>
          <p:cNvCxnSpPr>
            <a:stCxn id="225" idx="56"/>
          </p:cNvCxnSpPr>
          <p:nvPr/>
        </p:nvCxnSpPr>
        <p:spPr>
          <a:xfrm flipH="1" flipV="1">
            <a:off x="3314358" y="1136401"/>
            <a:ext cx="497801" cy="745513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/>
          <p:nvPr/>
        </p:nvCxnSpPr>
        <p:spPr>
          <a:xfrm flipH="1" flipV="1">
            <a:off x="3147060" y="1775460"/>
            <a:ext cx="403862" cy="289562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Прямая соединительная линия 301"/>
          <p:cNvCxnSpPr/>
          <p:nvPr/>
        </p:nvCxnSpPr>
        <p:spPr>
          <a:xfrm flipV="1">
            <a:off x="0" y="3953115"/>
            <a:ext cx="3094575" cy="1665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xtBox 302"/>
          <p:cNvSpPr txBox="1"/>
          <p:nvPr/>
        </p:nvSpPr>
        <p:spPr>
          <a:xfrm>
            <a:off x="122444" y="3808311"/>
            <a:ext cx="2799799" cy="1800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КУЛЬТУРА ИННОВАЦИЙ</a:t>
            </a:r>
            <a:endParaRPr lang="ru-RU" sz="900" b="1" dirty="0">
              <a:latin typeface="Verdana Pro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4" name="Прямая соединительная линия 303"/>
          <p:cNvCxnSpPr/>
          <p:nvPr/>
        </p:nvCxnSpPr>
        <p:spPr>
          <a:xfrm>
            <a:off x="5652120" y="1995686"/>
            <a:ext cx="3401586" cy="5010"/>
          </a:xfrm>
          <a:prstGeom prst="line">
            <a:avLst/>
          </a:prstGeom>
          <a:ln w="12700">
            <a:solidFill>
              <a:srgbClr val="5463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extBox 304"/>
          <p:cNvSpPr txBox="1"/>
          <p:nvPr/>
        </p:nvSpPr>
        <p:spPr>
          <a:xfrm>
            <a:off x="3275856" y="627534"/>
            <a:ext cx="2256703" cy="2908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b="1" dirty="0" smtClean="0">
                <a:latin typeface="Verdana Pro"/>
                <a:ea typeface="Verdana" pitchFamily="34" charset="0"/>
                <a:cs typeface="Verdana" pitchFamily="34" charset="0"/>
              </a:rPr>
              <a:t>ВНЕШНИЕ ФИНАНСОВЫЕ МЕРЫ ПОДДЕРЖКИ</a:t>
            </a:r>
            <a:endParaRPr lang="ru-RU" sz="900" b="1" dirty="0">
              <a:latin typeface="Verdana Pro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6" name="Прямоугольник 305"/>
          <p:cNvSpPr/>
          <p:nvPr/>
        </p:nvSpPr>
        <p:spPr>
          <a:xfrm>
            <a:off x="3275856" y="843558"/>
            <a:ext cx="24482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90488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  <a:buFont typeface="Wingdings" pitchFamily="2" charset="2"/>
              <a:buChar char="§"/>
            </a:pPr>
            <a:r>
              <a:rPr lang="ru-RU" sz="1100" b="1" dirty="0" smtClean="0">
                <a:latin typeface="Verdana Pro"/>
                <a:ea typeface="Verdana" pitchFamily="34" charset="0"/>
                <a:cs typeface="Verdana" pitchFamily="34" charset="0"/>
              </a:rPr>
              <a:t>94,3 млн. рублей  </a:t>
            </a:r>
            <a:r>
              <a:rPr 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13 конкурсов </a:t>
            </a:r>
            <a:r>
              <a:rPr lang="ru-RU" sz="800" dirty="0" err="1" smtClean="0">
                <a:latin typeface="Verdana Pro"/>
                <a:ea typeface="Verdana" pitchFamily="34" charset="0"/>
                <a:cs typeface="Verdana" pitchFamily="34" charset="0"/>
              </a:rPr>
              <a:t>софинансирования</a:t>
            </a:r>
            <a:r>
              <a:rPr 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 со стороны 6  субъектов РФ (с 2020 г.)</a:t>
            </a:r>
          </a:p>
        </p:txBody>
      </p:sp>
      <p:sp>
        <p:nvSpPr>
          <p:cNvPr id="307" name="Прямоугольник 306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427853" y="259080"/>
            <a:ext cx="7283587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РАЗВИТИЕ СИСТЕМЫ УПРАВЛЕНИЯ ИННОВАЦИОННОЙ ДЕЯТЕЛЬНОСТЬЮ </a:t>
            </a:r>
          </a:p>
        </p:txBody>
      </p:sp>
      <p:sp>
        <p:nvSpPr>
          <p:cNvPr id="308" name="TextBox 307"/>
          <p:cNvSpPr txBox="1"/>
          <p:nvPr/>
        </p:nvSpPr>
        <p:spPr>
          <a:xfrm>
            <a:off x="92218" y="3968890"/>
            <a:ext cx="3553648" cy="12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sz="800" dirty="0" smtClean="0">
                <a:solidFill>
                  <a:prstClr val="black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создано:</a:t>
            </a:r>
          </a:p>
          <a:p>
            <a:pPr marL="179388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sz="900" b="1" dirty="0" smtClean="0">
                <a:solidFill>
                  <a:schemeClr val="accent5">
                    <a:lumMod val="75000"/>
                  </a:schemeClr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7 </a:t>
            </a:r>
            <a:r>
              <a:rPr 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объектов инновационной инфраструктуры</a:t>
            </a:r>
          </a:p>
          <a:p>
            <a:pPr marL="179388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altLang="ru-RU" sz="900" b="1" dirty="0" smtClean="0">
                <a:solidFill>
                  <a:srgbClr val="2F5597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8 </a:t>
            </a:r>
            <a:r>
              <a:rPr lang="ru-RU" alt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совместных студенческих  </a:t>
            </a:r>
            <a:r>
              <a:rPr lang="ru-RU" altLang="ru-RU" sz="800" dirty="0" err="1" smtClean="0">
                <a:latin typeface="Verdana Pro"/>
                <a:ea typeface="Verdana" pitchFamily="34" charset="0"/>
                <a:cs typeface="Verdana" pitchFamily="34" charset="0"/>
              </a:rPr>
              <a:t>бизнес-инкубатора</a:t>
            </a:r>
            <a:endParaRPr lang="ru-RU" altLang="ru-RU" sz="800" dirty="0" smtClean="0">
              <a:latin typeface="Verdana Pro"/>
              <a:ea typeface="Verdana" pitchFamily="34" charset="0"/>
              <a:cs typeface="Verdana" pitchFamily="34" charset="0"/>
            </a:endParaRPr>
          </a:p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alt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проведено:</a:t>
            </a:r>
          </a:p>
          <a:p>
            <a:pPr marL="179388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altLang="ru-RU" sz="900" b="1" dirty="0" smtClean="0">
                <a:solidFill>
                  <a:srgbClr val="2F5597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260+ </a:t>
            </a:r>
            <a:r>
              <a:rPr lang="ru-RU" alt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обучающих мероприятий</a:t>
            </a:r>
          </a:p>
          <a:p>
            <a:pPr marL="179388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altLang="ru-RU" sz="900" b="1" dirty="0" smtClean="0">
                <a:solidFill>
                  <a:srgbClr val="2F5597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10+ </a:t>
            </a:r>
            <a:r>
              <a:rPr 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корпоративных конкурсов</a:t>
            </a:r>
          </a:p>
          <a:p>
            <a:pPr indent="92075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r>
              <a:rPr lang="ru-RU" sz="800" dirty="0" smtClean="0">
                <a:latin typeface="Verdana Pro"/>
                <a:ea typeface="Verdana" pitchFamily="34" charset="0"/>
                <a:cs typeface="Verdana" pitchFamily="34" charset="0"/>
              </a:rPr>
              <a:t>организован  </a:t>
            </a:r>
            <a:r>
              <a:rPr lang="ru-RU" altLang="ru-RU" sz="900" b="1" dirty="0" smtClean="0">
                <a:solidFill>
                  <a:srgbClr val="2F5597"/>
                </a:solidFill>
                <a:latin typeface="Verdana Pro" pitchFamily="34" charset="0"/>
                <a:ea typeface="Verdana" pitchFamily="34" charset="0"/>
                <a:cs typeface="Verdana" pitchFamily="34" charset="0"/>
              </a:rPr>
              <a:t>день инноваций ОАО «РЖД»</a:t>
            </a:r>
            <a:endParaRPr lang="en-US" altLang="ru-RU" sz="900" b="1" dirty="0" smtClean="0">
              <a:solidFill>
                <a:srgbClr val="2F5597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endParaRPr lang="ru-RU" altLang="ru-RU" sz="900" b="1" dirty="0" smtClean="0">
              <a:solidFill>
                <a:srgbClr val="2F5597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  <a:p>
            <a:pPr marL="87313" indent="-87313" algn="just">
              <a:lnSpc>
                <a:spcPct val="80000"/>
              </a:lnSpc>
              <a:spcAft>
                <a:spcPts val="200"/>
              </a:spcAft>
              <a:buClr>
                <a:prstClr val="white">
                  <a:lumMod val="50000"/>
                </a:prstClr>
              </a:buClr>
              <a:buFont typeface="Wingdings" pitchFamily="2" charset="2"/>
              <a:buChar char="§"/>
            </a:pPr>
            <a:endParaRPr lang="ru-RU" sz="800" dirty="0" smtClean="0">
              <a:solidFill>
                <a:prstClr val="black"/>
              </a:solidFill>
              <a:latin typeface="Verdana Pro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9" name="Стрелка вправо 308"/>
          <p:cNvSpPr/>
          <p:nvPr/>
        </p:nvSpPr>
        <p:spPr>
          <a:xfrm rot="19221343">
            <a:off x="5104801" y="1354875"/>
            <a:ext cx="830034" cy="4612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" name="Прямоугольник 309"/>
          <p:cNvSpPr/>
          <p:nvPr/>
        </p:nvSpPr>
        <p:spPr>
          <a:xfrm>
            <a:off x="5940152" y="699542"/>
            <a:ext cx="237626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1" name="TextBox 310"/>
          <p:cNvSpPr txBox="1"/>
          <p:nvPr/>
        </p:nvSpPr>
        <p:spPr>
          <a:xfrm>
            <a:off x="6012160" y="699542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8400+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предложений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рассмотрено 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7236296" y="699542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800+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проектов в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реализации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6012160" y="1275606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329+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прошли 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испытания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7236296" y="1245989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160+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Проектов </a:t>
            </a:r>
          </a:p>
          <a:p>
            <a:r>
              <a:rPr lang="ru-RU" sz="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внедрено</a:t>
            </a:r>
            <a:endParaRPr lang="ru-RU" sz="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5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9944" y="3075806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3968" y="4515966"/>
            <a:ext cx="487310" cy="48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84168" y="3595134"/>
            <a:ext cx="3059832" cy="1548366"/>
          </a:xfrm>
          <a:prstGeom prst="rect">
            <a:avLst/>
          </a:prstGeom>
          <a:noFill/>
          <a:ln w="63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18" name="Овал 317"/>
          <p:cNvSpPr/>
          <p:nvPr/>
        </p:nvSpPr>
        <p:spPr>
          <a:xfrm>
            <a:off x="6300192" y="42999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9" name="Овал 318"/>
          <p:cNvSpPr/>
          <p:nvPr/>
        </p:nvSpPr>
        <p:spPr>
          <a:xfrm>
            <a:off x="6300192" y="37958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0" name="Овал 319"/>
          <p:cNvSpPr/>
          <p:nvPr/>
        </p:nvSpPr>
        <p:spPr>
          <a:xfrm>
            <a:off x="6516216" y="415592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1" name="Овал 320"/>
          <p:cNvSpPr/>
          <p:nvPr/>
        </p:nvSpPr>
        <p:spPr>
          <a:xfrm>
            <a:off x="6758529" y="415592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2" name="Овал 321"/>
          <p:cNvSpPr/>
          <p:nvPr/>
        </p:nvSpPr>
        <p:spPr>
          <a:xfrm>
            <a:off x="6588224" y="389418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3" name="Овал 322"/>
          <p:cNvSpPr/>
          <p:nvPr/>
        </p:nvSpPr>
        <p:spPr>
          <a:xfrm>
            <a:off x="6758529" y="40381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4" name="Овал 323"/>
          <p:cNvSpPr/>
          <p:nvPr/>
        </p:nvSpPr>
        <p:spPr>
          <a:xfrm>
            <a:off x="6660232" y="408391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5" name="Овал 324"/>
          <p:cNvSpPr/>
          <p:nvPr/>
        </p:nvSpPr>
        <p:spPr>
          <a:xfrm>
            <a:off x="6542505" y="42999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6" name="Овал 325"/>
          <p:cNvSpPr/>
          <p:nvPr/>
        </p:nvSpPr>
        <p:spPr>
          <a:xfrm>
            <a:off x="6732240" y="437195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" name="Овал 326"/>
          <p:cNvSpPr/>
          <p:nvPr/>
        </p:nvSpPr>
        <p:spPr>
          <a:xfrm>
            <a:off x="6974553" y="4443958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8" name="Овал 327"/>
          <p:cNvSpPr/>
          <p:nvPr/>
        </p:nvSpPr>
        <p:spPr>
          <a:xfrm>
            <a:off x="7766641" y="483028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9" name="Овал 328"/>
          <p:cNvSpPr/>
          <p:nvPr/>
        </p:nvSpPr>
        <p:spPr>
          <a:xfrm>
            <a:off x="7524328" y="458797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0" name="Овал 329"/>
          <p:cNvSpPr/>
          <p:nvPr/>
        </p:nvSpPr>
        <p:spPr>
          <a:xfrm>
            <a:off x="7020272" y="429994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1" name="Овал 330"/>
          <p:cNvSpPr/>
          <p:nvPr/>
        </p:nvSpPr>
        <p:spPr>
          <a:xfrm>
            <a:off x="7308304" y="4587974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2" name="Овал 331"/>
          <p:cNvSpPr/>
          <p:nvPr/>
        </p:nvSpPr>
        <p:spPr>
          <a:xfrm>
            <a:off x="8126681" y="475827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8532440" y="475827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Прямоугольник 333"/>
          <p:cNvSpPr/>
          <p:nvPr/>
        </p:nvSpPr>
        <p:spPr>
          <a:xfrm>
            <a:off x="6012160" y="3651870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Калининград</a:t>
            </a:r>
          </a:p>
        </p:txBody>
      </p:sp>
      <p:sp>
        <p:nvSpPr>
          <p:cNvPr id="335" name="Прямоугольник 334"/>
          <p:cNvSpPr/>
          <p:nvPr/>
        </p:nvSpPr>
        <p:spPr>
          <a:xfrm>
            <a:off x="6308576" y="3773703"/>
            <a:ext cx="855712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Санкт-Петербург</a:t>
            </a:r>
          </a:p>
        </p:txBody>
      </p:sp>
      <p:sp>
        <p:nvSpPr>
          <p:cNvPr id="336" name="Прямоугольник 335"/>
          <p:cNvSpPr/>
          <p:nvPr/>
        </p:nvSpPr>
        <p:spPr>
          <a:xfrm>
            <a:off x="6732240" y="3939902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Ярославль</a:t>
            </a:r>
          </a:p>
        </p:txBody>
      </p:sp>
      <p:sp>
        <p:nvSpPr>
          <p:cNvPr id="337" name="Прямоугольник 336"/>
          <p:cNvSpPr/>
          <p:nvPr/>
        </p:nvSpPr>
        <p:spPr>
          <a:xfrm>
            <a:off x="6300192" y="3989727"/>
            <a:ext cx="504056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Москва</a:t>
            </a:r>
          </a:p>
        </p:txBody>
      </p:sp>
      <p:sp>
        <p:nvSpPr>
          <p:cNvPr id="338" name="Прямоугольник 337"/>
          <p:cNvSpPr/>
          <p:nvPr/>
        </p:nvSpPr>
        <p:spPr>
          <a:xfrm>
            <a:off x="6732240" y="4083918"/>
            <a:ext cx="936104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Нижний Новгород</a:t>
            </a:r>
          </a:p>
        </p:txBody>
      </p:sp>
      <p:sp>
        <p:nvSpPr>
          <p:cNvPr id="339" name="Прямоугольник 338"/>
          <p:cNvSpPr/>
          <p:nvPr/>
        </p:nvSpPr>
        <p:spPr>
          <a:xfrm>
            <a:off x="6084168" y="4133743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Воронеж</a:t>
            </a:r>
          </a:p>
        </p:txBody>
      </p:sp>
      <p:sp>
        <p:nvSpPr>
          <p:cNvPr id="340" name="Прямоугольник 339"/>
          <p:cNvSpPr/>
          <p:nvPr/>
        </p:nvSpPr>
        <p:spPr>
          <a:xfrm>
            <a:off x="6516216" y="4205751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Саратов</a:t>
            </a:r>
          </a:p>
        </p:txBody>
      </p:sp>
      <p:sp>
        <p:nvSpPr>
          <p:cNvPr id="341" name="Прямоугольник 340"/>
          <p:cNvSpPr/>
          <p:nvPr/>
        </p:nvSpPr>
        <p:spPr>
          <a:xfrm>
            <a:off x="6516216" y="4371950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Самара</a:t>
            </a:r>
          </a:p>
        </p:txBody>
      </p:sp>
      <p:sp>
        <p:nvSpPr>
          <p:cNvPr id="342" name="Прямоугольник 341"/>
          <p:cNvSpPr/>
          <p:nvPr/>
        </p:nvSpPr>
        <p:spPr>
          <a:xfrm>
            <a:off x="6804248" y="4443958"/>
            <a:ext cx="648072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Челябинск</a:t>
            </a:r>
          </a:p>
        </p:txBody>
      </p:sp>
      <p:sp>
        <p:nvSpPr>
          <p:cNvPr id="343" name="Прямоугольник 342"/>
          <p:cNvSpPr/>
          <p:nvPr/>
        </p:nvSpPr>
        <p:spPr>
          <a:xfrm>
            <a:off x="7020272" y="4227934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Екатеринбург</a:t>
            </a:r>
          </a:p>
        </p:txBody>
      </p:sp>
      <p:sp>
        <p:nvSpPr>
          <p:cNvPr id="344" name="Прямоугольник 343"/>
          <p:cNvSpPr/>
          <p:nvPr/>
        </p:nvSpPr>
        <p:spPr>
          <a:xfrm>
            <a:off x="6876256" y="4587974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Новосибирск</a:t>
            </a:r>
          </a:p>
        </p:txBody>
      </p:sp>
      <p:sp>
        <p:nvSpPr>
          <p:cNvPr id="345" name="Прямоугольник 344"/>
          <p:cNvSpPr/>
          <p:nvPr/>
        </p:nvSpPr>
        <p:spPr>
          <a:xfrm>
            <a:off x="7452320" y="4443958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Красноярск</a:t>
            </a:r>
          </a:p>
        </p:txBody>
      </p:sp>
      <p:sp>
        <p:nvSpPr>
          <p:cNvPr id="346" name="Прямоугольник 345"/>
          <p:cNvSpPr/>
          <p:nvPr/>
        </p:nvSpPr>
        <p:spPr>
          <a:xfrm>
            <a:off x="7308304" y="4803998"/>
            <a:ext cx="576064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Иркутск</a:t>
            </a:r>
          </a:p>
        </p:txBody>
      </p:sp>
      <p:sp>
        <p:nvSpPr>
          <p:cNvPr id="347" name="Прямоугольник 346"/>
          <p:cNvSpPr/>
          <p:nvPr/>
        </p:nvSpPr>
        <p:spPr>
          <a:xfrm>
            <a:off x="7884368" y="4637799"/>
            <a:ext cx="432048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Чита</a:t>
            </a:r>
          </a:p>
        </p:txBody>
      </p:sp>
      <p:sp>
        <p:nvSpPr>
          <p:cNvPr id="348" name="Прямоугольник 347"/>
          <p:cNvSpPr/>
          <p:nvPr/>
        </p:nvSpPr>
        <p:spPr>
          <a:xfrm>
            <a:off x="8244408" y="4587974"/>
            <a:ext cx="720080" cy="16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Хабаровск</a:t>
            </a:r>
          </a:p>
        </p:txBody>
      </p:sp>
      <p:sp>
        <p:nvSpPr>
          <p:cNvPr id="349" name="Прямоугольник 348"/>
          <p:cNvSpPr/>
          <p:nvPr/>
        </p:nvSpPr>
        <p:spPr>
          <a:xfrm>
            <a:off x="6084168" y="4347908"/>
            <a:ext cx="57606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lnSpc>
                <a:spcPct val="80000"/>
              </a:lnSpc>
              <a:spcAft>
                <a:spcPts val="200"/>
              </a:spcAft>
              <a:buClr>
                <a:srgbClr val="546370"/>
              </a:buClr>
            </a:pPr>
            <a:r>
              <a:rPr lang="ru-RU" sz="600" b="1" dirty="0" smtClean="0">
                <a:latin typeface="Verdana Pro" pitchFamily="34" charset="0"/>
                <a:ea typeface="Verdana" pitchFamily="34" charset="0"/>
                <a:cs typeface="Verdana" pitchFamily="34" charset="0"/>
              </a:rPr>
              <a:t>Ростов-на-Дону</a:t>
            </a:r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427853" y="338544"/>
            <a:ext cx="3856115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КРИТЕРИИ ИННОВАЦИОННОСТИ</a:t>
            </a: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1259632" y="699542"/>
            <a:ext cx="6552728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latin typeface="Verdana Pro"/>
                <a:ea typeface="Verdana" pitchFamily="34" charset="0"/>
                <a:cs typeface="Verdana" pitchFamily="34" charset="0"/>
              </a:rPr>
              <a:t>ИННОВАЦИОННЫЕ ПРЕДЛОЖЕНИЯ ДОЛЖНЫ СООТВЕТСТВОВАТЬ ДВУМ КРИТЕРИЯМ</a:t>
            </a:r>
          </a:p>
        </p:txBody>
      </p:sp>
      <p:sp>
        <p:nvSpPr>
          <p:cNvPr id="154" name="Прямоугольник 153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179512" y="2279043"/>
            <a:ext cx="1872208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Критерий 1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Новизна продукции</a:t>
            </a:r>
          </a:p>
        </p:txBody>
      </p: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148064" y="987574"/>
            <a:ext cx="3744416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Технические характеристики превышают аналоги в ОАО «РЖД»</a:t>
            </a: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156448" y="1419622"/>
            <a:ext cx="3664024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Не имеет аналогов в ОАО «РЖД»</a:t>
            </a:r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156448" y="1707654"/>
            <a:ext cx="3664024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Совместное использование создает новые свойства</a:t>
            </a:r>
          </a:p>
        </p:txBody>
      </p:sp>
      <p:sp>
        <p:nvSpPr>
          <p:cNvPr id="158" name="Прямоугольник 157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156448" y="2211710"/>
            <a:ext cx="3664024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Впервые внедренные результаты ОТР</a:t>
            </a:r>
          </a:p>
        </p:txBody>
      </p:sp>
      <p:sp>
        <p:nvSpPr>
          <p:cNvPr id="159" name="Прямоугольник 158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156448" y="2571750"/>
            <a:ext cx="3664024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Применение по новому назначению</a:t>
            </a:r>
          </a:p>
        </p:txBody>
      </p:sp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156448" y="3147814"/>
            <a:ext cx="3664024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Улучшенные характеристики</a:t>
            </a:r>
          </a:p>
        </p:txBody>
      </p:sp>
      <p:sp>
        <p:nvSpPr>
          <p:cNvPr id="161" name="Прямоугольник 160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251520" y="4155926"/>
            <a:ext cx="1872208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Критерий 2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Экономическая эффективность</a:t>
            </a:r>
          </a:p>
        </p:txBody>
      </p: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2483768" y="4010952"/>
            <a:ext cx="5832648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Стоимость ниже аналогов, либо соответствует приемлемому уровню</a:t>
            </a:r>
          </a:p>
        </p:txBody>
      </p:sp>
      <p:sp>
        <p:nvSpPr>
          <p:cNvPr id="163" name="Прямоугольник 162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2483768" y="4515966"/>
            <a:ext cx="6480720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 Pro"/>
                <a:ea typeface="Verdana" pitchFamily="34" charset="0"/>
                <a:cs typeface="Verdana" pitchFamily="34" charset="0"/>
              </a:rPr>
              <a:t>Снижение затрат на достижение целевого эффекта за счет применения продукции</a:t>
            </a:r>
          </a:p>
        </p:txBody>
      </p:sp>
      <p:cxnSp>
        <p:nvCxnSpPr>
          <p:cNvPr id="164" name="Прямая со стрелкой 163"/>
          <p:cNvCxnSpPr/>
          <p:nvPr/>
        </p:nvCxnSpPr>
        <p:spPr>
          <a:xfrm>
            <a:off x="1979712" y="1779662"/>
            <a:ext cx="28803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>
            <a:off x="1979712" y="3219822"/>
            <a:ext cx="28803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/>
          <p:nvPr/>
        </p:nvCxnSpPr>
        <p:spPr>
          <a:xfrm>
            <a:off x="1979712" y="1779662"/>
            <a:ext cx="0" cy="144016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4427984" y="1131590"/>
            <a:ext cx="0" cy="151216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>
            <a:off x="3131840" y="1779662"/>
            <a:ext cx="115212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>
            <a:off x="4427984" y="1131590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4211960" y="3219822"/>
            <a:ext cx="86409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1979712" y="4083918"/>
            <a:ext cx="0" cy="57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>
            <a:off x="1979712" y="4083918"/>
            <a:ext cx="28803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>
            <a:off x="1979712" y="4659982"/>
            <a:ext cx="28803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/>
          <p:nvPr/>
        </p:nvCxnSpPr>
        <p:spPr>
          <a:xfrm>
            <a:off x="4427984" y="1491630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>
            <a:off x="4427984" y="1851670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>
            <a:off x="4427984" y="2283718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/>
          <p:cNvCxnSpPr/>
          <p:nvPr/>
        </p:nvCxnSpPr>
        <p:spPr>
          <a:xfrm>
            <a:off x="4427984" y="2643758"/>
            <a:ext cx="648072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2339752" y="1706696"/>
            <a:ext cx="1080120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Новая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2267744" y="3146856"/>
            <a:ext cx="2016224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Усовершенствованная</a:t>
            </a:r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Picture 2" descr="C:\Users\nout_SuspitsinaMA\Desktop\ЕБ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94320"/>
            <a:ext cx="4032448" cy="2838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9954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427984" y="1131590"/>
            <a:ext cx="0" cy="3732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97776"/>
            <a:ext cx="4155502" cy="2825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699542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4788024" y="650181"/>
            <a:ext cx="2683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Единое окно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инноваций ОАО «РЖД»</a:t>
            </a:r>
            <a:endParaRPr lang="ru-RU" sz="14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788024" y="1173401"/>
            <a:ext cx="1656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https://eoi.rzd.ru/</a:t>
            </a:r>
            <a:endParaRPr lang="ru-RU" sz="10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504" y="650181"/>
            <a:ext cx="2972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Единая база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предложений ОАО «РЖД»</a:t>
            </a:r>
            <a:endParaRPr lang="ru-RU" sz="14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7504" y="1101393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</a:rPr>
              <a:t>https://innovation.rzd.ru/</a:t>
            </a:r>
            <a:endParaRPr lang="ru-RU" sz="1000" b="1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39552" y="267494"/>
            <a:ext cx="3856115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ИНФОРМАЦИОННЫЕ РЕСУРСЫ</a:t>
            </a:r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4864"/>
            <a:ext cx="8352928" cy="44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07504" y="1998008"/>
            <a:ext cx="27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RussianRail G Pro Medium" pitchFamily="50" charset="-52"/>
              </a:rPr>
              <a:t>Рассмотрено более </a:t>
            </a:r>
            <a:r>
              <a:rPr lang="ru-RU" sz="1100" b="1" dirty="0" smtClean="0">
                <a:latin typeface="RussianRail G Pro Medium" pitchFamily="50" charset="-52"/>
              </a:rPr>
              <a:t>550</a:t>
            </a:r>
            <a:r>
              <a:rPr lang="ru-RU" sz="1100" dirty="0" smtClean="0">
                <a:latin typeface="RussianRail G Pro Medium" pitchFamily="50" charset="-52"/>
              </a:rPr>
              <a:t> предложений</a:t>
            </a:r>
            <a:endParaRPr lang="ru-RU" sz="1100" dirty="0">
              <a:latin typeface="RussianRail G Pro Medium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2502064"/>
            <a:ext cx="27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RussianRail G Pro Medium" pitchFamily="50" charset="-52"/>
              </a:rPr>
              <a:t>Утверждено </a:t>
            </a:r>
            <a:r>
              <a:rPr lang="ru-RU" sz="1100" b="1" dirty="0" smtClean="0">
                <a:latin typeface="RussianRail G Pro Medium" pitchFamily="50" charset="-52"/>
              </a:rPr>
              <a:t>60</a:t>
            </a:r>
            <a:r>
              <a:rPr lang="ru-RU" sz="1100" dirty="0" smtClean="0">
                <a:latin typeface="RussianRail G Pro Medium" pitchFamily="50" charset="-52"/>
              </a:rPr>
              <a:t> планов</a:t>
            </a:r>
          </a:p>
          <a:p>
            <a:r>
              <a:rPr lang="ru-RU" sz="1100" dirty="0" smtClean="0">
                <a:latin typeface="RussianRail G Pro Medium" pitchFamily="50" charset="-52"/>
              </a:rPr>
              <a:t> реализации проектов</a:t>
            </a:r>
            <a:endParaRPr lang="ru-RU" sz="1100" dirty="0">
              <a:latin typeface="RussianRail G Pro Medium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3292991"/>
            <a:ext cx="27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RussianRail G Pro Medium" pitchFamily="50" charset="-52"/>
              </a:rPr>
              <a:t>Проведено </a:t>
            </a:r>
            <a:r>
              <a:rPr lang="ru-RU" sz="1100" b="1" dirty="0" smtClean="0">
                <a:latin typeface="RussianRail G Pro Medium" pitchFamily="50" charset="-52"/>
              </a:rPr>
              <a:t>39</a:t>
            </a:r>
            <a:r>
              <a:rPr lang="ru-RU" sz="1100" dirty="0" smtClean="0">
                <a:latin typeface="RussianRail G Pro Medium" pitchFamily="50" charset="-52"/>
              </a:rPr>
              <a:t> испытаний</a:t>
            </a:r>
            <a:endParaRPr lang="ru-RU" sz="1100" dirty="0">
              <a:latin typeface="RussianRail G Pro Medium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504" y="3941063"/>
            <a:ext cx="27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RussianRail G Pro Medium" pitchFamily="50" charset="-52"/>
              </a:rPr>
              <a:t>34 </a:t>
            </a:r>
            <a:r>
              <a:rPr lang="ru-RU" sz="1100" dirty="0" smtClean="0">
                <a:latin typeface="RussianRail G Pro Medium" pitchFamily="50" charset="-52"/>
              </a:rPr>
              <a:t>проекта подтвердили эффективность</a:t>
            </a:r>
            <a:endParaRPr lang="ru-RU" sz="1100" dirty="0">
              <a:latin typeface="RussianRail G Pro Medium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4445119"/>
            <a:ext cx="27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RussianRail G Pro Medium" pitchFamily="50" charset="-52"/>
              </a:rPr>
              <a:t>ВНЕДРЕН 3</a:t>
            </a:r>
            <a:r>
              <a:rPr lang="ru-RU" sz="1100" b="1" dirty="0" smtClean="0">
                <a:latin typeface="RussianRail G Pro Medium" pitchFamily="50" charset="-52"/>
              </a:rPr>
              <a:t>1</a:t>
            </a:r>
            <a:r>
              <a:rPr lang="ru-RU" sz="1100" dirty="0" smtClean="0">
                <a:latin typeface="RussianRail G Pro Medium" pitchFamily="50" charset="-52"/>
              </a:rPr>
              <a:t> инновационный проектов</a:t>
            </a:r>
            <a:endParaRPr lang="ru-RU" sz="1100" dirty="0">
              <a:latin typeface="RussianRail G Pro Medium" pitchFamily="50" charset="-52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539552" y="267494"/>
            <a:ext cx="3856115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АЛГОРИТМ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Пятиугольник 63"/>
          <p:cNvSpPr/>
          <p:nvPr/>
        </p:nvSpPr>
        <p:spPr>
          <a:xfrm>
            <a:off x="4644008" y="771550"/>
            <a:ext cx="4320480" cy="36004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</a:rPr>
              <a:t>   Проведение конкурса</a:t>
            </a:r>
            <a:endParaRPr lang="ru-RU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>
            <a:off x="179512" y="771550"/>
            <a:ext cx="4680520" cy="360040"/>
          </a:xfrm>
          <a:prstGeom prst="homePlate">
            <a:avLst/>
          </a:prstGeom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</a:rPr>
              <a:t>Организация конкурса</a:t>
            </a:r>
            <a:endParaRPr lang="ru-RU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1520" y="1779662"/>
            <a:ext cx="2088232" cy="2520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2339752" y="1779662"/>
            <a:ext cx="2088232" cy="2520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179512" y="1158012"/>
            <a:ext cx="8659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Инвестор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8" name="Пятиугольник 77"/>
          <p:cNvSpPr/>
          <p:nvPr/>
        </p:nvSpPr>
        <p:spPr>
          <a:xfrm>
            <a:off x="107504" y="4371950"/>
            <a:ext cx="8928992" cy="360040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762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</a:rPr>
              <a:t>Реализация инновационного проекта</a:t>
            </a:r>
            <a:endParaRPr lang="ru-RU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512" y="1923678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Внешний партнер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995" y="1923678"/>
            <a:ext cx="20649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Индустриальный партнер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7544" y="1347614"/>
            <a:ext cx="16065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Verdana" pitchFamily="34" charset="0"/>
                <a:ea typeface="Verdana" pitchFamily="34" charset="0"/>
              </a:rPr>
              <a:t>Договор субсидии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755576" y="1635646"/>
            <a:ext cx="0" cy="360040"/>
          </a:xfrm>
          <a:prstGeom prst="straightConnector1">
            <a:avLst/>
          </a:prstGeom>
          <a:ln w="22225" cap="rnd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547664" y="2355726"/>
            <a:ext cx="14734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Verdana" pitchFamily="34" charset="0"/>
                <a:ea typeface="Verdana" pitchFamily="34" charset="0"/>
              </a:rPr>
              <a:t>Дорожная карта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154000" y="2859782"/>
            <a:ext cx="2553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Verdana" pitchFamily="34" charset="0"/>
                <a:ea typeface="Verdana" pitchFamily="34" charset="0"/>
              </a:rPr>
              <a:t>Соглашение о сотрудничестве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817819" y="3363838"/>
            <a:ext cx="8819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Verdana" pitchFamily="34" charset="0"/>
                <a:ea typeface="Verdana" pitchFamily="34" charset="0"/>
              </a:rPr>
              <a:t>Договор 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68913" y="3507854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на финансирование в форме грантов проектов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03648" y="3795886"/>
            <a:ext cx="20393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Verdana" pitchFamily="34" charset="0"/>
                <a:ea typeface="Verdana" pitchFamily="34" charset="0"/>
              </a:rPr>
              <a:t>Положение о конкурсе 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50126" y="3940482"/>
            <a:ext cx="3805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инновационных проектов направленных на научно-техническое и </a:t>
            </a:r>
          </a:p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инновационное развитие в отрасли железнодорожного транспорта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347864" y="1230020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ОАО «РЖД»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90" name="Прямая со стрелкой 23"/>
          <p:cNvCxnSpPr>
            <a:endCxn id="87" idx="1"/>
          </p:cNvCxnSpPr>
          <p:nvPr/>
        </p:nvCxnSpPr>
        <p:spPr>
          <a:xfrm rot="16200000" flipH="1">
            <a:off x="230395" y="2749591"/>
            <a:ext cx="1704784" cy="641722"/>
          </a:xfrm>
          <a:prstGeom prst="bentConnector2">
            <a:avLst/>
          </a:prstGeom>
          <a:ln w="22225" cap="rnd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23"/>
          <p:cNvCxnSpPr/>
          <p:nvPr/>
        </p:nvCxnSpPr>
        <p:spPr>
          <a:xfrm rot="5400000">
            <a:off x="2894690" y="2743242"/>
            <a:ext cx="1704784" cy="641722"/>
          </a:xfrm>
          <a:prstGeom prst="bentConnector2">
            <a:avLst/>
          </a:prstGeom>
          <a:ln w="22225" cap="rnd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755576" y="2499742"/>
            <a:ext cx="72008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3059832" y="2499742"/>
            <a:ext cx="1008112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55576" y="3003798"/>
            <a:ext cx="36004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3707944" y="3003798"/>
            <a:ext cx="360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755576" y="3507854"/>
            <a:ext cx="936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2879944" y="3507854"/>
            <a:ext cx="118800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635896" y="329183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Verdana" pitchFamily="34" charset="0"/>
                <a:ea typeface="Verdana" pitchFamily="34" charset="0"/>
              </a:rPr>
              <a:t>50%</a:t>
            </a:r>
            <a:endParaRPr lang="ru-RU" sz="105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55576" y="3291830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latin typeface="Verdana" pitchFamily="34" charset="0"/>
                <a:ea typeface="Verdana" pitchFamily="34" charset="0"/>
              </a:rPr>
              <a:t>50%</a:t>
            </a:r>
            <a:endParaRPr lang="ru-RU" sz="105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2267744" y="3183846"/>
            <a:ext cx="0" cy="252000"/>
          </a:xfrm>
          <a:prstGeom prst="straightConnector1">
            <a:avLst/>
          </a:prstGeom>
          <a:ln w="15875" cap="rnd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>
            <a:off x="4788024" y="1203598"/>
            <a:ext cx="4032448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Verdana" pitchFamily="34" charset="0"/>
                <a:ea typeface="Verdana" pitchFamily="34" charset="0"/>
              </a:rPr>
              <a:t>Конкурс проектов</a:t>
            </a:r>
            <a:endParaRPr lang="ru-RU" sz="14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788024" y="1419622"/>
            <a:ext cx="4032448" cy="12241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4788024" y="2643758"/>
            <a:ext cx="4032448" cy="2160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Verdana" pitchFamily="34" charset="0"/>
                <a:ea typeface="Verdana" pitchFamily="34" charset="0"/>
              </a:rPr>
              <a:t>Реализация проектов</a:t>
            </a:r>
            <a:endParaRPr lang="ru-RU"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23528" y="2317834"/>
            <a:ext cx="258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I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23528" y="2856006"/>
            <a:ext cx="332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II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23528" y="3397954"/>
            <a:ext cx="405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III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23528" y="3795886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IV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817652" y="1203598"/>
            <a:ext cx="2872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V</a:t>
            </a:r>
            <a:endParaRPr lang="ru-RU" sz="1050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788024" y="1851670"/>
            <a:ext cx="360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VI</a:t>
            </a:r>
            <a:endParaRPr lang="ru-RU" sz="105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652120" y="149163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Verdana" pitchFamily="34" charset="0"/>
                <a:ea typeface="Verdana" pitchFamily="34" charset="0"/>
              </a:rPr>
              <a:t>Протокол конкурсной комиссии</a:t>
            </a:r>
            <a:endParaRPr lang="ru-RU" sz="1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364088" y="1779662"/>
            <a:ext cx="31165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перечисление в фонд </a:t>
            </a:r>
            <a:r>
              <a:rPr lang="ru-RU" sz="700" b="1" i="1" dirty="0" smtClean="0">
                <a:latin typeface="Verdana" pitchFamily="34" charset="0"/>
                <a:ea typeface="Verdana" pitchFamily="34" charset="0"/>
              </a:rPr>
              <a:t>30%</a:t>
            </a:r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 от </a:t>
            </a:r>
            <a:r>
              <a:rPr lang="ru-RU" sz="500" b="1" dirty="0" err="1" smtClean="0">
                <a:latin typeface="Verdana" pitchFamily="34" charset="0"/>
                <a:ea typeface="Verdana" pitchFamily="34" charset="0"/>
              </a:rPr>
              <a:t>софинансируемой</a:t>
            </a:r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 доли проектов-финалистов</a:t>
            </a:r>
            <a:endParaRPr lang="ru-RU" sz="5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861644" y="1851670"/>
            <a:ext cx="25987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не позднее 10 календарных дней с даты подписания Протокола</a:t>
            </a:r>
            <a:endParaRPr lang="ru-RU" sz="5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285580" y="2042433"/>
            <a:ext cx="6479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Заключение</a:t>
            </a:r>
            <a:endParaRPr lang="ru-RU" sz="5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285580" y="2114441"/>
            <a:ext cx="144666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Договоры с </a:t>
            </a:r>
            <a:r>
              <a:rPr lang="ru-RU" sz="500" b="1" dirty="0" err="1" smtClean="0">
                <a:latin typeface="Verdana" pitchFamily="34" charset="0"/>
                <a:ea typeface="Verdana" pitchFamily="34" charset="0"/>
              </a:rPr>
              <a:t>грантополучателями</a:t>
            </a:r>
            <a:endParaRPr lang="ru-RU" sz="5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285580" y="2355726"/>
            <a:ext cx="1806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Перечисление денежных </a:t>
            </a:r>
          </a:p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средств в размере 30% от суммы проекта</a:t>
            </a:r>
            <a:endParaRPr lang="ru-RU" sz="5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8" name="Скругленный прямоугольник 127"/>
          <p:cNvSpPr/>
          <p:nvPr/>
        </p:nvSpPr>
        <p:spPr>
          <a:xfrm>
            <a:off x="7308304" y="2067694"/>
            <a:ext cx="1008112" cy="288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/>
              <a:t>Финалисты конкурса - </a:t>
            </a:r>
            <a:r>
              <a:rPr lang="ru-RU" sz="600" b="1" dirty="0" err="1" smtClean="0"/>
              <a:t>грантополучатели</a:t>
            </a:r>
            <a:endParaRPr lang="ru-RU" sz="600" b="1" dirty="0"/>
          </a:p>
        </p:txBody>
      </p:sp>
      <p:cxnSp>
        <p:nvCxnSpPr>
          <p:cNvPr id="129" name="Прямая со стрелкой 128"/>
          <p:cNvCxnSpPr/>
          <p:nvPr/>
        </p:nvCxnSpPr>
        <p:spPr>
          <a:xfrm>
            <a:off x="6732240" y="1383638"/>
            <a:ext cx="0" cy="180000"/>
          </a:xfrm>
          <a:prstGeom prst="straightConnector1">
            <a:avLst/>
          </a:prstGeom>
          <a:ln w="15875" cap="rnd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23"/>
          <p:cNvCxnSpPr/>
          <p:nvPr/>
        </p:nvCxnSpPr>
        <p:spPr>
          <a:xfrm rot="16200000" flipH="1">
            <a:off x="4752096" y="1635710"/>
            <a:ext cx="1008000" cy="144000"/>
          </a:xfrm>
          <a:prstGeom prst="bentConnector2">
            <a:avLst/>
          </a:prstGeom>
          <a:ln w="22225" cap="rnd">
            <a:solidFill>
              <a:schemeClr val="bg1">
                <a:lumMod val="5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23"/>
          <p:cNvCxnSpPr/>
          <p:nvPr/>
        </p:nvCxnSpPr>
        <p:spPr>
          <a:xfrm rot="16200000" flipH="1">
            <a:off x="5004096" y="1491678"/>
            <a:ext cx="720000" cy="144000"/>
          </a:xfrm>
          <a:prstGeom prst="bentConnector2">
            <a:avLst/>
          </a:prstGeom>
          <a:ln w="22225" cap="rnd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23"/>
          <p:cNvCxnSpPr/>
          <p:nvPr/>
        </p:nvCxnSpPr>
        <p:spPr>
          <a:xfrm rot="16200000" flipH="1">
            <a:off x="4554072" y="1725742"/>
            <a:ext cx="1296000" cy="252000"/>
          </a:xfrm>
          <a:prstGeom prst="bentConnector2">
            <a:avLst/>
          </a:prstGeom>
          <a:ln w="22225" cap="rnd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23"/>
          <p:cNvCxnSpPr/>
          <p:nvPr/>
        </p:nvCxnSpPr>
        <p:spPr>
          <a:xfrm rot="5400000">
            <a:off x="8136432" y="1455598"/>
            <a:ext cx="720000" cy="216000"/>
          </a:xfrm>
          <a:prstGeom prst="bentConnector2">
            <a:avLst/>
          </a:prstGeom>
          <a:ln w="22225" cap="rnd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/>
          <p:cNvSpPr txBox="1"/>
          <p:nvPr/>
        </p:nvSpPr>
        <p:spPr>
          <a:xfrm>
            <a:off x="6012160" y="2859782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Verdana" pitchFamily="34" charset="0"/>
                <a:ea typeface="Verdana" pitchFamily="34" charset="0"/>
              </a:rPr>
              <a:t>1 этап</a:t>
            </a:r>
            <a:endParaRPr lang="ru-RU" sz="10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724128" y="3003798"/>
            <a:ext cx="95090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реализации проекта</a:t>
            </a:r>
            <a:endParaRPr lang="ru-RU" sz="500" b="1" i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36" name="Прямая со стрелкой 135"/>
          <p:cNvCxnSpPr/>
          <p:nvPr/>
        </p:nvCxnSpPr>
        <p:spPr>
          <a:xfrm>
            <a:off x="6660232" y="2859782"/>
            <a:ext cx="0" cy="324000"/>
          </a:xfrm>
          <a:prstGeom prst="straightConnector1">
            <a:avLst/>
          </a:prstGeom>
          <a:ln w="15875" cap="rnd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804520" y="3147814"/>
            <a:ext cx="1813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Подписание отчёта по 1 этапу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370588" y="3333641"/>
            <a:ext cx="31806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перечисление в фонд </a:t>
            </a:r>
            <a:r>
              <a:rPr lang="ru-RU" sz="700" b="1" i="1" dirty="0" smtClean="0">
                <a:latin typeface="Verdana" pitchFamily="34" charset="0"/>
                <a:ea typeface="Verdana" pitchFamily="34" charset="0"/>
              </a:rPr>
              <a:t>70%</a:t>
            </a:r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 от </a:t>
            </a:r>
            <a:r>
              <a:rPr lang="ru-RU" sz="500" b="1" dirty="0" err="1" smtClean="0">
                <a:latin typeface="Verdana" pitchFamily="34" charset="0"/>
                <a:ea typeface="Verdana" pitchFamily="34" charset="0"/>
              </a:rPr>
              <a:t>софинансируемой</a:t>
            </a:r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 доли проектов-финалистов</a:t>
            </a:r>
            <a:endParaRPr lang="ru-RU" sz="5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652120" y="3405649"/>
            <a:ext cx="28083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не позднее 10 календарных дней с даты подписания Отчета за 1 этап</a:t>
            </a:r>
            <a:endParaRPr lang="ru-RU" sz="5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64088" y="3579862"/>
            <a:ext cx="13746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Перечисление денежных </a:t>
            </a:r>
          </a:p>
          <a:p>
            <a:r>
              <a:rPr lang="ru-RU" sz="500" b="1" dirty="0" smtClean="0">
                <a:latin typeface="Verdana" pitchFamily="34" charset="0"/>
                <a:ea typeface="Verdana" pitchFamily="34" charset="0"/>
              </a:rPr>
              <a:t>средств в размере 70% от суммы проекта</a:t>
            </a:r>
            <a:endParaRPr lang="ru-RU" sz="5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012160" y="3867894"/>
            <a:ext cx="6046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Verdana" pitchFamily="34" charset="0"/>
                <a:ea typeface="Verdana" pitchFamily="34" charset="0"/>
              </a:rPr>
              <a:t>2 этап</a:t>
            </a:r>
            <a:endParaRPr lang="ru-RU" sz="10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724128" y="4011910"/>
            <a:ext cx="95090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" b="1" i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реализации проекта</a:t>
            </a:r>
            <a:endParaRPr lang="ru-RU" sz="500" b="1" i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796136" y="4155926"/>
            <a:ext cx="18133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Verdana" pitchFamily="34" charset="0"/>
                <a:ea typeface="Verdana" pitchFamily="34" charset="0"/>
              </a:rPr>
              <a:t>Подписание отчёта по 2 этапу</a:t>
            </a:r>
            <a:endParaRPr lang="ru-RU" sz="8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>
            <a:off x="6660232" y="3291846"/>
            <a:ext cx="0" cy="144000"/>
          </a:xfrm>
          <a:prstGeom prst="straightConnector1">
            <a:avLst/>
          </a:prstGeom>
          <a:ln w="15875" cap="rnd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6660232" y="3651926"/>
            <a:ext cx="0" cy="504000"/>
          </a:xfrm>
          <a:prstGeom prst="straightConnector1">
            <a:avLst/>
          </a:prstGeom>
          <a:ln w="15875" cap="rnd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23"/>
          <p:cNvCxnSpPr/>
          <p:nvPr/>
        </p:nvCxnSpPr>
        <p:spPr>
          <a:xfrm rot="16200000" flipH="1">
            <a:off x="4590056" y="2913878"/>
            <a:ext cx="1296000" cy="324000"/>
          </a:xfrm>
          <a:prstGeom prst="bentConnector2">
            <a:avLst/>
          </a:prstGeom>
          <a:ln w="22225" cap="rnd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23"/>
          <p:cNvCxnSpPr/>
          <p:nvPr/>
        </p:nvCxnSpPr>
        <p:spPr>
          <a:xfrm rot="16200000" flipH="1">
            <a:off x="5220072" y="3291847"/>
            <a:ext cx="36000" cy="324000"/>
          </a:xfrm>
          <a:prstGeom prst="bentConnector2">
            <a:avLst/>
          </a:prstGeom>
          <a:ln w="22225" cap="rnd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23"/>
          <p:cNvCxnSpPr/>
          <p:nvPr/>
        </p:nvCxnSpPr>
        <p:spPr>
          <a:xfrm rot="5400000">
            <a:off x="7758448" y="2625678"/>
            <a:ext cx="1548000" cy="144000"/>
          </a:xfrm>
          <a:prstGeom prst="bentConnector2">
            <a:avLst/>
          </a:prstGeom>
          <a:ln w="22225" cap="rnd">
            <a:solidFill>
              <a:schemeClr val="bg2">
                <a:lumMod val="50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Скругленный прямоугольник 148"/>
          <p:cNvSpPr/>
          <p:nvPr/>
        </p:nvSpPr>
        <p:spPr>
          <a:xfrm>
            <a:off x="7812360" y="4011910"/>
            <a:ext cx="1008112" cy="288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/>
              <a:t>ОБЩИЙ ПРИЗОВОЙ ФОНД</a:t>
            </a:r>
          </a:p>
          <a:p>
            <a:pPr algn="ctr"/>
            <a:r>
              <a:rPr lang="ru-RU" sz="600" b="1" dirty="0" smtClean="0"/>
              <a:t>50%/50%</a:t>
            </a:r>
            <a:endParaRPr lang="ru-RU" sz="600" b="1" dirty="0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427853" y="259080"/>
            <a:ext cx="7283587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СХЕМА ФИНАНСИРОВАНИЯ ИННОВАЦИОННЫХ ПРОЕКТОВ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10800000">
            <a:off x="3563888" y="1491630"/>
            <a:ext cx="1116000" cy="648016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ашивка 72"/>
          <p:cNvSpPr/>
          <p:nvPr/>
        </p:nvSpPr>
        <p:spPr>
          <a:xfrm>
            <a:off x="6012160" y="699542"/>
            <a:ext cx="1656184" cy="792088"/>
          </a:xfrm>
          <a:prstGeom prst="chevr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4788024" y="699542"/>
            <a:ext cx="1512168" cy="792088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Нашивка 75"/>
          <p:cNvSpPr/>
          <p:nvPr/>
        </p:nvSpPr>
        <p:spPr>
          <a:xfrm>
            <a:off x="1331640" y="699542"/>
            <a:ext cx="1152128" cy="792088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Пятиугольник 95"/>
          <p:cNvSpPr/>
          <p:nvPr/>
        </p:nvSpPr>
        <p:spPr>
          <a:xfrm>
            <a:off x="107504" y="699542"/>
            <a:ext cx="1512168" cy="79208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TextBox 96"/>
          <p:cNvSpPr txBox="1"/>
          <p:nvPr/>
        </p:nvSpPr>
        <p:spPr>
          <a:xfrm>
            <a:off x="107504" y="771550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latin typeface="Verdana" pitchFamily="34" charset="0"/>
                <a:ea typeface="Verdana" pitchFamily="34" charset="0"/>
              </a:rPr>
              <a:t>Предваритель-ный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 отбор проектов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19672" y="843558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Конкурс </a:t>
            </a:r>
            <a:endParaRPr lang="ru-RU" sz="11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48064" y="77155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Verdana" pitchFamily="34" charset="0"/>
                <a:ea typeface="Verdana" pitchFamily="34" charset="0"/>
              </a:rPr>
              <a:t>Оценка эффекта. Экспертное заключение</a:t>
            </a:r>
            <a:endParaRPr lang="ru-RU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372200" y="699542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Рассмотрение </a:t>
            </a:r>
          </a:p>
          <a:p>
            <a:r>
              <a:rPr lang="ru-RU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Функциональным заказчиком центрального уровня</a:t>
            </a:r>
            <a:endParaRPr lang="ru-RU" sz="8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68344" y="771550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Возможность заключить </a:t>
            </a:r>
            <a:r>
              <a:rPr lang="ru-RU" sz="1100" b="1" i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контракт</a:t>
            </a:r>
            <a:endParaRPr lang="ru-RU" sz="1100" b="1" i="1" dirty="0">
              <a:solidFill>
                <a:srgbClr val="C0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2" name="Нашивка 101"/>
          <p:cNvSpPr/>
          <p:nvPr/>
        </p:nvSpPr>
        <p:spPr>
          <a:xfrm>
            <a:off x="2267744" y="699542"/>
            <a:ext cx="1584176" cy="792088"/>
          </a:xfrm>
          <a:prstGeom prst="chevron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627784" y="699542"/>
            <a:ext cx="1008112" cy="7848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Verdana" pitchFamily="34" charset="0"/>
                <a:ea typeface="Verdana" pitchFamily="34" charset="0"/>
              </a:rPr>
              <a:t>Заключение договоров на грант</a:t>
            </a:r>
          </a:p>
          <a:p>
            <a:r>
              <a:rPr lang="ru-RU" sz="900" dirty="0" smtClean="0">
                <a:latin typeface="Verdana" pitchFamily="34" charset="0"/>
                <a:ea typeface="Verdana" pitchFamily="34" charset="0"/>
              </a:rPr>
              <a:t>Подготовка прототипов</a:t>
            </a:r>
            <a:endParaRPr lang="ru-RU" sz="9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4" name="Нашивка 103"/>
          <p:cNvSpPr/>
          <p:nvPr/>
        </p:nvSpPr>
        <p:spPr>
          <a:xfrm>
            <a:off x="3563888" y="699542"/>
            <a:ext cx="1512168" cy="792088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995936" y="987574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Verdana" pitchFamily="34" charset="0"/>
                <a:ea typeface="Verdana" pitchFamily="34" charset="0"/>
              </a:rPr>
              <a:t>Апробация</a:t>
            </a:r>
            <a:endParaRPr lang="ru-RU" sz="10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107504" y="1635646"/>
            <a:ext cx="4752528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TextBox 106"/>
          <p:cNvSpPr txBox="1"/>
          <p:nvPr/>
        </p:nvSpPr>
        <p:spPr>
          <a:xfrm>
            <a:off x="32456" y="1635646"/>
            <a:ext cx="24513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latin typeface="Verdana" pitchFamily="34" charset="0"/>
                <a:ea typeface="Verdana" pitchFamily="34" charset="0"/>
              </a:rPr>
              <a:t>Финансирование, % гранта</a:t>
            </a:r>
            <a:endParaRPr lang="ru-RU" sz="11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627784" y="1635646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latin typeface="Verdana" pitchFamily="34" charset="0"/>
                <a:ea typeface="Verdana" pitchFamily="34" charset="0"/>
              </a:rPr>
              <a:t>30%</a:t>
            </a:r>
            <a:endParaRPr lang="ru-RU" sz="1100" b="1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779912" y="1635646"/>
            <a:ext cx="5661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latin typeface="Verdana" pitchFamily="34" charset="0"/>
                <a:ea typeface="Verdana" pitchFamily="34" charset="0"/>
              </a:rPr>
              <a:t>70%</a:t>
            </a:r>
            <a:endParaRPr lang="ru-RU" sz="1100" b="1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347864" y="1563638"/>
            <a:ext cx="14401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i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По завершению этапов</a:t>
            </a:r>
            <a:endParaRPr lang="ru-RU" sz="700" b="1" i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154" name="Группа 27"/>
          <p:cNvGrpSpPr/>
          <p:nvPr/>
        </p:nvGrpSpPr>
        <p:grpSpPr>
          <a:xfrm>
            <a:off x="2195736" y="2067694"/>
            <a:ext cx="4104456" cy="360040"/>
            <a:chOff x="2195736" y="1995686"/>
            <a:chExt cx="4104456" cy="36004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55" name="Прямоугольник 154"/>
            <p:cNvSpPr/>
            <p:nvPr/>
          </p:nvSpPr>
          <p:spPr>
            <a:xfrm>
              <a:off x="2195736" y="1995686"/>
              <a:ext cx="4104456" cy="3600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221831" y="2022108"/>
              <a:ext cx="4078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rPr>
                <a:t>Финалисты конкурса инновационных проектов</a:t>
              </a:r>
              <a:endParaRPr lang="ru-RU" sz="11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sp>
        <p:nvSpPr>
          <p:cNvPr id="157" name="Прямоугольник 156"/>
          <p:cNvSpPr/>
          <p:nvPr/>
        </p:nvSpPr>
        <p:spPr>
          <a:xfrm>
            <a:off x="2339752" y="2499742"/>
            <a:ext cx="388843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TextBox 157"/>
          <p:cNvSpPr txBox="1"/>
          <p:nvPr/>
        </p:nvSpPr>
        <p:spPr>
          <a:xfrm>
            <a:off x="2420603" y="2526164"/>
            <a:ext cx="3788217" cy="57708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Определение объекта для испытаний</a:t>
            </a:r>
          </a:p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Определение сроков реализации и ответственных </a:t>
            </a:r>
          </a:p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(Дорожная карта)</a:t>
            </a:r>
            <a:endParaRPr lang="ru-RU" sz="105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2339752" y="3147814"/>
            <a:ext cx="388843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TextBox 159"/>
          <p:cNvSpPr txBox="1"/>
          <p:nvPr/>
        </p:nvSpPr>
        <p:spPr>
          <a:xfrm>
            <a:off x="2267744" y="3174236"/>
            <a:ext cx="403508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Разработка программы методики испытаний (ПМИ)</a:t>
            </a:r>
          </a:p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Согласование места и условий проведения испытаний</a:t>
            </a:r>
          </a:p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(допуск на инфраструктуру)</a:t>
            </a:r>
            <a:endParaRPr lang="ru-RU" sz="105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2339752" y="3795886"/>
            <a:ext cx="388843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TextBox 161"/>
          <p:cNvSpPr txBox="1"/>
          <p:nvPr/>
        </p:nvSpPr>
        <p:spPr>
          <a:xfrm>
            <a:off x="2770867" y="3822308"/>
            <a:ext cx="308770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Мониторинг хода реализации, контроль </a:t>
            </a:r>
          </a:p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выполнения ПМИ. Фиксация результатов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2339752" y="4443958"/>
            <a:ext cx="388843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/>
          <p:cNvSpPr txBox="1"/>
          <p:nvPr/>
        </p:nvSpPr>
        <p:spPr>
          <a:xfrm>
            <a:off x="2560076" y="4470380"/>
            <a:ext cx="35092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Оценка результатов</a:t>
            </a:r>
          </a:p>
          <a:p>
            <a:pPr algn="ctr"/>
            <a:r>
              <a:rPr lang="ru-RU" sz="1050" dirty="0" smtClean="0">
                <a:latin typeface="Verdana" pitchFamily="34" charset="0"/>
                <a:ea typeface="Verdana" pitchFamily="34" charset="0"/>
              </a:rPr>
              <a:t>(расчет экономического эффекта)</a:t>
            </a:r>
          </a:p>
          <a:p>
            <a:pPr algn="ctr"/>
            <a:r>
              <a:rPr lang="ru-RU" sz="600" dirty="0" smtClean="0">
                <a:latin typeface="Verdana" pitchFamily="34" charset="0"/>
                <a:ea typeface="Verdana" pitchFamily="34" charset="0"/>
              </a:rPr>
              <a:t>Разработка рекомендаций для рассмотрения центральным аппаратом ОАО «РЖД»</a:t>
            </a:r>
            <a:endParaRPr lang="ru-RU" sz="7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5685"/>
            <a:ext cx="1979712" cy="219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2139702"/>
            <a:ext cx="1779836" cy="271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xmlns="" id="{91DAC1F1-8C5E-4031-B82D-9A0F5C38BF7E}"/>
              </a:ext>
            </a:extLst>
          </p:cNvPr>
          <p:cNvSpPr/>
          <p:nvPr/>
        </p:nvSpPr>
        <p:spPr>
          <a:xfrm>
            <a:off x="427853" y="259080"/>
            <a:ext cx="7283587" cy="2169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АЛГОРИТМ РЕАЛИЗАЦИИ ИННОВАЦИОННЫХ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71497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84B24DC-59E4-D13C-509D-A36DF24A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3F5B2-991B-458D-A55A-5F9B8CC307C3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323529" y="406210"/>
            <a:ext cx="7704855" cy="176213"/>
            <a:chOff x="323357" y="500063"/>
            <a:chExt cx="7970699" cy="1771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323357" y="677223"/>
              <a:ext cx="7786848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9" name="Рисунок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00381" y="500063"/>
              <a:ext cx="193675" cy="15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6" name="Прямая соединительная линия 35"/>
          <p:cNvCxnSpPr/>
          <p:nvPr/>
        </p:nvCxnSpPr>
        <p:spPr>
          <a:xfrm>
            <a:off x="4427984" y="843558"/>
            <a:ext cx="0" cy="4020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07505" y="650181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Verdana" pitchFamily="34" charset="0"/>
                <a:ea typeface="Verdana" pitchFamily="34" charset="0"/>
              </a:rPr>
              <a:t>Брендированная</a:t>
            </a:r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 сессия для отбора новых инновационных проектов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91DAC1F1-8C5E-4031-B82D-9A0F5C38BF7E}"/>
              </a:ext>
            </a:extLst>
          </p:cNvPr>
          <p:cNvSpPr/>
          <p:nvPr/>
        </p:nvSpPr>
        <p:spPr>
          <a:xfrm>
            <a:off x="539552" y="267494"/>
            <a:ext cx="5688632" cy="3647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latin typeface="Verdana Pro"/>
                <a:ea typeface="Verdana" pitchFamily="34" charset="0"/>
                <a:cs typeface="Verdana" pitchFamily="34" charset="0"/>
              </a:rPr>
              <a:t>ВЗАИМОДЕЙСТВИЕ С ВНЕШНЕЙ ИННОВАЦИОННОЙ СРЕДОЙ</a:t>
            </a:r>
          </a:p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Verdana Pro"/>
                <a:ea typeface="Verdana" pitchFamily="34" charset="0"/>
                <a:cs typeface="Verdana" pitchFamily="34" charset="0"/>
              </a:rPr>
              <a:t>СИБИРСКИЙ ГОСУДАРСТВЕННЫЙ УНИВЕРСИТЕТ ПУТЕЙ СООБЩЕНИЯ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68037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Verdana" pitchFamily="34" charset="0"/>
                <a:ea typeface="Verdana" pitchFamily="34" charset="0"/>
              </a:rPr>
              <a:t>Акселерационная программа поддержки проектных команд «ДВИЖ-2023»</a:t>
            </a:r>
            <a:endParaRPr lang="ru-RU" sz="1400" b="1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026" name="Picture 2" descr="C:\Users\cir_SimochkinIYU\Desktop\u_2a4110d0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203598"/>
            <a:ext cx="2736304" cy="1825115"/>
          </a:xfrm>
          <a:prstGeom prst="rect">
            <a:avLst/>
          </a:prstGeom>
          <a:noFill/>
        </p:spPr>
      </p:pic>
      <p:pic>
        <p:nvPicPr>
          <p:cNvPr id="1028" name="Picture 4" descr="C:\Users\cir_SimochkinIYU\Desktop\u_8c458dbb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03598"/>
            <a:ext cx="2736304" cy="1824203"/>
          </a:xfrm>
          <a:prstGeom prst="rect">
            <a:avLst/>
          </a:prstGeom>
          <a:noFill/>
        </p:spPr>
      </p:pic>
      <p:pic>
        <p:nvPicPr>
          <p:cNvPr id="1029" name="Picture 5" descr="C:\Users\cir_SimochkinIYU\Desktop\u_0e7724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124952"/>
            <a:ext cx="2736304" cy="1823062"/>
          </a:xfrm>
          <a:prstGeom prst="rect">
            <a:avLst/>
          </a:prstGeom>
          <a:noFill/>
        </p:spPr>
      </p:pic>
      <p:pic>
        <p:nvPicPr>
          <p:cNvPr id="3" name="Picture 2" descr="C:\Users\cir_SimochkinIYU\Desktop\u_82f408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124952"/>
            <a:ext cx="2712817" cy="1807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1497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10167</TotalTime>
  <Words>933</Words>
  <Application>Microsoft Office PowerPoint</Application>
  <PresentationFormat>Экран (16:9)</PresentationFormat>
  <Paragraphs>218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Организация инновационной деятельности в ОАО «РЖД»  и на Западно-Сибирской железной дороге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nout_SuspitsinaMA</dc:creator>
  <cp:lastModifiedBy>cir_SimochkinIYU</cp:lastModifiedBy>
  <cp:revision>980</cp:revision>
  <dcterms:created xsi:type="dcterms:W3CDTF">2022-11-23T09:16:41Z</dcterms:created>
  <dcterms:modified xsi:type="dcterms:W3CDTF">2024-06-13T03:16:37Z</dcterms:modified>
</cp:coreProperties>
</file>