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howGuides="1" snapToGrid="0">
      <p:cViewPr varScale="1">
        <p:scale>
          <a:sx n="109" d="100"/>
          <a:sy n="109" d="100"/>
        </p:scale>
        <p:origin x="636" y="126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7DCF0BB-EFEA-48BC-AF58-BB0CE888B705}" type="datetimeFigureOut">
              <a:rPr lang="ru-RU"/>
              <a:t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13E435-FFA6-439A-BA2C-596285A02052}" type="slidenum">
              <a:rPr lang="ru-RU"/>
              <a:t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7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8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9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20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0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2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3.jpg"/><Relationship Id="rId7" Type="http://schemas.openxmlformats.org/officeDocument/2006/relationships/image" Target="../media/image14.png"/><Relationship Id="rId8" Type="http://schemas.openxmlformats.org/officeDocument/2006/relationships/image" Target="../media/image15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4.png"/><Relationship Id="rId6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31885" y="-212867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43096" y="5480017"/>
            <a:ext cx="3013288" cy="754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398590" y="3930217"/>
            <a:ext cx="11511846" cy="1310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«Обеспечение транспортной безопасности субъектами транспортной инфраструктуры </a:t>
            </a:r>
            <a:endParaRPr lang="en-US" sz="2000" b="1">
              <a:solidFill>
                <a:schemeClr val="bg1"/>
              </a:solidFill>
              <a:latin typeface="HeliosC"/>
            </a:endParaRPr>
          </a:p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на объектах и транспортных средствах в Сибирском федеральном округе. </a:t>
            </a:r>
            <a:endParaRPr sz="2000"/>
          </a:p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Профилактика рисков причинения вреда (ущерба) охраняемым законом </a:t>
            </a:r>
            <a:endParaRPr lang="en-US" sz="2000" b="1">
              <a:solidFill>
                <a:schemeClr val="bg1"/>
              </a:solidFill>
              <a:latin typeface="HeliosC"/>
            </a:endParaRPr>
          </a:p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ценностям при осуществлении надзора»</a:t>
            </a:r>
            <a:endParaRPr sz="2000"/>
          </a:p>
        </p:txBody>
      </p:sp>
      <p:sp>
        <p:nvSpPr>
          <p:cNvPr id="10" name="TextBox 9"/>
          <p:cNvSpPr txBox="1"/>
          <p:nvPr/>
        </p:nvSpPr>
        <p:spPr bwMode="auto">
          <a:xfrm>
            <a:off x="6408577" y="5185442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HeliosC"/>
              </a:rPr>
              <a:t>29 июня </a:t>
            </a:r>
            <a:r>
              <a:rPr lang="ru-RU" sz="2000">
                <a:solidFill>
                  <a:schemeClr val="bg1"/>
                </a:solidFill>
                <a:latin typeface="HeliosC"/>
              </a:rPr>
              <a:t>2023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70C0"/>
                </a:solidFill>
                <a:latin typeface="HeliosC"/>
              </a:rPr>
              <a:t>г. Новосибирск</a:t>
            </a:r>
            <a:endParaRPr/>
          </a:p>
        </p:txBody>
      </p:sp>
      <p:sp>
        <p:nvSpPr>
          <p:cNvPr id="1921387029" name="TextBox 1921387028"/>
          <p:cNvSpPr txBox="1"/>
          <p:nvPr/>
        </p:nvSpPr>
        <p:spPr bwMode="auto">
          <a:xfrm>
            <a:off x="5183761" y="2758753"/>
            <a:ext cx="7008239" cy="914760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lang="ru-RU">
                <a:solidFill>
                  <a:schemeClr val="bg1"/>
                </a:solidFill>
                <a:latin typeface="Yandex Sans Text Regular"/>
                <a:cs typeface="Times New Roman"/>
              </a:rPr>
              <a:t>Начальник </a:t>
            </a:r>
            <a:r>
              <a:rPr lang="ru-RU">
                <a:solidFill>
                  <a:schemeClr val="bg1"/>
                </a:solidFill>
                <a:latin typeface="Yandex Sans Text Regular"/>
                <a:cs typeface="Times New Roman"/>
              </a:rPr>
              <a:t>отдела надзора за обеспечением</a:t>
            </a:r>
            <a:r>
              <a:rPr lang="ru-RU">
                <a:solidFill>
                  <a:srgbClr val="FFFFCC"/>
                </a:solidFill>
                <a:latin typeface="Yandex Sans Text Regular"/>
                <a:cs typeface="Times New Roman"/>
              </a:rPr>
              <a:t> </a:t>
            </a:r>
            <a:r>
              <a:rPr lang="ru-RU">
                <a:solidFill>
                  <a:schemeClr val="bg1"/>
                </a:solidFill>
                <a:latin typeface="Yandex Sans Text Regular"/>
                <a:cs typeface="Times New Roman"/>
              </a:rPr>
              <a:t>транспортной безопасности МТУ </a:t>
            </a:r>
            <a:r>
              <a:rPr lang="ru-RU">
                <a:solidFill>
                  <a:schemeClr val="bg1"/>
                </a:solidFill>
                <a:latin typeface="Yandex Sans Text Regular"/>
                <a:cs typeface="Times New Roman"/>
              </a:rPr>
              <a:t>Ространснадзора</a:t>
            </a:r>
            <a:r>
              <a:rPr lang="ru-RU">
                <a:solidFill>
                  <a:schemeClr val="bg1"/>
                </a:solidFill>
                <a:latin typeface="Yandex Sans Text Regular"/>
                <a:cs typeface="Times New Roman"/>
              </a:rPr>
              <a:t> по СФО</a:t>
            </a:r>
            <a:endParaRPr>
              <a:solidFill>
                <a:schemeClr val="bg1"/>
              </a:solidFill>
              <a:latin typeface="Yandex Sans Text Regular"/>
              <a:cs typeface="Times New Roman"/>
            </a:endParaRPr>
          </a:p>
          <a:p>
            <a:pPr algn="l">
              <a:defRPr/>
            </a:pPr>
            <a:r>
              <a:rPr lang="ru-RU">
                <a:solidFill>
                  <a:schemeClr val="bg1"/>
                </a:solidFill>
                <a:latin typeface="Yandex Sans Text Regular"/>
                <a:cs typeface="Times New Roman"/>
              </a:rPr>
              <a:t>Кострюков</a:t>
            </a:r>
            <a:r>
              <a:rPr lang="ru-RU">
                <a:solidFill>
                  <a:schemeClr val="bg1"/>
                </a:solidFill>
                <a:latin typeface="Yandex Sans Text Regular"/>
                <a:cs typeface="Times New Roman"/>
              </a:rPr>
              <a:t> Сергей Николаевич</a:t>
            </a:r>
            <a:endParaRPr>
              <a:solidFill>
                <a:schemeClr val="bg1"/>
              </a:solidFill>
              <a:latin typeface="Yandex Sans Text Regular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9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2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 bwMode="auto">
          <a:xfrm>
            <a:off x="218274" y="1172064"/>
            <a:ext cx="11763026" cy="58477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ctr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Display Bold"/>
                <a:cs typeface="Arial"/>
              </a:rPr>
              <a:t>В результате осуществления контрольных (надзорных) мероприятий выявлены нарушения обязательных требований: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3395019" y="2219058"/>
            <a:ext cx="4187698" cy="2862322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Display Bold"/>
                <a:cs typeface="Arial"/>
              </a:rPr>
              <a:t>НАЗЕМНЫЙ ТРАНСПОРТ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Не привлечены для защиты объекта транспортной инфраструктуры в соответствии с планом обеспечения транспортной безопасности подразделения транспортной безопасности, включающее в себя: </a:t>
            </a:r>
            <a:endParaRPr/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 работников, оснащенных переносными средствами видеонаблюдения, ручными средствами досмотра (металлодетекторами, газоанализаторами паров взрывчатых веществ) </a:t>
            </a:r>
            <a:endParaRPr/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7667081" y="2342544"/>
            <a:ext cx="4187698" cy="2862322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Arial"/>
              <a:cs typeface="Arial"/>
            </a:endParaRPr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специально оснащенные мобильные группы быстрого реагирования, круглосуточно выполняющие задачи по реагированию на подготовку совершения или совершение актов незаконного вмешательства в зоне транспортной безопасности объектов транспортной инфраструктуры</a:t>
            </a:r>
            <a:endParaRPr/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Не обеспечено проведение оценки уязвимости объекта транспортной инфраструктуры и представление ее результатов на утверждение в Федеральное дорожное агентство в установленном порядке</a:t>
            </a:r>
            <a:endParaRPr/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endParaRPr lang="ru-RU" sz="1200">
              <a:latin typeface="Arial"/>
              <a:cs typeface="Arial"/>
            </a:endParaRPr>
          </a:p>
        </p:txBody>
      </p:sp>
      <p:pic>
        <p:nvPicPr>
          <p:cNvPr id="4098" name="Picture 2" descr="https://riac34.ru/upload/resize_cache/iblock/7e8/900_600_1/kulikov_5_.jpg"/>
          <p:cNvPicPr>
            <a:picLocks noChangeAspect="1" noChangeArrowheads="1"/>
          </p:cNvPicPr>
          <p:nvPr/>
        </p:nvPicPr>
        <p:blipFill>
          <a:blip r:embed="rId6"/>
          <a:srcRect l="0" t="0" r="0" b="10572"/>
          <a:stretch/>
        </p:blipFill>
        <p:spPr bwMode="auto">
          <a:xfrm>
            <a:off x="161925" y="2622844"/>
            <a:ext cx="3190912" cy="20547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10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2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 bwMode="auto">
          <a:xfrm>
            <a:off x="0" y="1264397"/>
            <a:ext cx="12192000" cy="400110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000" b="1">
                <a:latin typeface="Yandex Sans Display Bold"/>
                <a:cs typeface="Arial"/>
              </a:rPr>
              <a:t>КОНТРОЛЬНЫЕ (НАДЗОРНЫЕ) МЕРОПРИЯТИЯ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4163786" y="1986157"/>
            <a:ext cx="7878536" cy="3293209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Display Bold"/>
                <a:cs typeface="Arial"/>
              </a:rPr>
              <a:t>Всего в 2023 году проведено  </a:t>
            </a:r>
            <a:r>
              <a:rPr lang="ru-RU" sz="3600" b="1">
                <a:latin typeface="Yandex Sans Display Bold"/>
                <a:cs typeface="Arial"/>
              </a:rPr>
              <a:t>57 </a:t>
            </a:r>
            <a:r>
              <a:rPr lang="ru-RU" sz="1600" b="1">
                <a:latin typeface="Yandex Sans Display Bold"/>
                <a:cs typeface="Arial"/>
              </a:rPr>
              <a:t>контрольных (надзорных) мероприятий,              из них:</a:t>
            </a:r>
            <a:endParaRPr lang="ru-RU" sz="3600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2 </a:t>
            </a:r>
            <a:r>
              <a:rPr lang="ru-RU" sz="1600">
                <a:latin typeface="Yandex Sans Text Regular"/>
                <a:cs typeface="Arial"/>
              </a:rPr>
              <a:t>плановых и </a:t>
            </a:r>
            <a:r>
              <a:rPr lang="ru-RU" sz="3600" b="1">
                <a:latin typeface="Yandex Sans Display Bold"/>
                <a:cs typeface="Arial"/>
              </a:rPr>
              <a:t>55</a:t>
            </a:r>
            <a:r>
              <a:rPr lang="ru-RU" sz="3600">
                <a:latin typeface="Yandex Sans Text Regular"/>
                <a:cs typeface="Arial"/>
              </a:rPr>
              <a:t> </a:t>
            </a:r>
            <a:r>
              <a:rPr lang="ru-RU" sz="1600">
                <a:latin typeface="Yandex Sans Text Regular"/>
                <a:cs typeface="Arial"/>
              </a:rPr>
              <a:t>внеплановых КНМ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Выявлено </a:t>
            </a:r>
            <a:r>
              <a:rPr lang="ru-RU" sz="3600" b="1">
                <a:latin typeface="Yandex Sans Display Bold"/>
                <a:cs typeface="Arial"/>
              </a:rPr>
              <a:t>270</a:t>
            </a:r>
            <a:r>
              <a:rPr lang="ru-RU" sz="1600">
                <a:latin typeface="Yandex Sans Text Regular"/>
                <a:cs typeface="Arial"/>
              </a:rPr>
              <a:t> нарушений обязательных требований в области транспортной и авиационной безопасности</a:t>
            </a:r>
            <a:endParaRPr lang="ru-RU" sz="1600" b="1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Контролируемым лицам выдано </a:t>
            </a:r>
            <a:r>
              <a:rPr lang="ru-RU" sz="3600" b="1">
                <a:latin typeface="Yandex Sans Display Bold"/>
                <a:cs typeface="Arial"/>
              </a:rPr>
              <a:t>97</a:t>
            </a:r>
            <a:r>
              <a:rPr lang="ru-RU" sz="1600">
                <a:latin typeface="Yandex Sans Text Regular"/>
                <a:cs typeface="Arial"/>
              </a:rPr>
              <a:t>предписаний об устранении нарушений обязательных требований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Arial"/>
              <a:cs typeface="Arial"/>
            </a:endParaRPr>
          </a:p>
        </p:txBody>
      </p:sp>
      <p:pic>
        <p:nvPicPr>
          <p:cNvPr id="3074" name="Picture 2" descr="https://railway-service.ru/wp-content/uploads/2022/03/23.06.2020-2.jpg"/>
          <p:cNvPicPr>
            <a:picLocks noChangeAspect="1" noChangeArrowheads="1"/>
          </p:cNvPicPr>
          <p:nvPr/>
        </p:nvPicPr>
        <p:blipFill>
          <a:blip r:embed="rId6"/>
          <a:srcRect l="14613" t="0" r="0" b="0"/>
          <a:stretch/>
        </p:blipFill>
        <p:spPr bwMode="auto">
          <a:xfrm>
            <a:off x="218273" y="2124657"/>
            <a:ext cx="3894777" cy="304242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11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2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 bwMode="auto">
          <a:xfrm>
            <a:off x="218274" y="1177891"/>
            <a:ext cx="11889362" cy="400110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000" b="1">
                <a:latin typeface="Yandex Sans Display Bold"/>
                <a:cs typeface="Arial"/>
              </a:rPr>
              <a:t>ПРОФИЛАКТИЧЕСКИЕ МЕРОПРИЯТИЯ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3643352" y="1909715"/>
            <a:ext cx="8245615" cy="3600986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Display Bold"/>
                <a:cs typeface="Arial"/>
              </a:rPr>
              <a:t>Всего в 2023 году проведено более </a:t>
            </a:r>
            <a:r>
              <a:rPr lang="ru-RU" sz="3600" b="1">
                <a:latin typeface="Yandex Sans Display Bold"/>
                <a:cs typeface="Arial"/>
              </a:rPr>
              <a:t>1005 </a:t>
            </a:r>
            <a:r>
              <a:rPr lang="ru-RU" sz="1600" b="1">
                <a:latin typeface="Yandex Sans Display Bold"/>
                <a:cs typeface="Arial"/>
              </a:rPr>
              <a:t>контрольных (надзорных) мероприятий,              из них:</a:t>
            </a:r>
            <a:endParaRPr lang="ru-RU" sz="3600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474 </a:t>
            </a:r>
            <a:r>
              <a:rPr lang="ru-RU" sz="1600">
                <a:latin typeface="Yandex Sans Text Regular"/>
                <a:cs typeface="Arial"/>
              </a:rPr>
              <a:t>наблюдения за соблюдением обязательных требований, </a:t>
            </a:r>
            <a:r>
              <a:rPr lang="ru-RU" sz="3600">
                <a:latin typeface="Yandex Sans Display Bold"/>
                <a:cs typeface="Arial"/>
              </a:rPr>
              <a:t>96</a:t>
            </a:r>
            <a:r>
              <a:rPr lang="ru-RU" sz="3600">
                <a:latin typeface="Yandex Sans Text Regular"/>
                <a:cs typeface="Arial"/>
              </a:rPr>
              <a:t> </a:t>
            </a:r>
            <a:r>
              <a:rPr lang="ru-RU" sz="1600">
                <a:latin typeface="Yandex Sans Text Regular"/>
                <a:cs typeface="Arial"/>
              </a:rPr>
              <a:t>выездных обследований,  </a:t>
            </a:r>
            <a:r>
              <a:rPr lang="ru-RU" sz="3600">
                <a:latin typeface="Yandex Sans Display Bold"/>
                <a:cs typeface="Arial"/>
              </a:rPr>
              <a:t>336 </a:t>
            </a:r>
            <a:r>
              <a:rPr lang="ru-RU" sz="1600">
                <a:latin typeface="Yandex Sans Text Regular"/>
                <a:cs typeface="Arial"/>
              </a:rPr>
              <a:t>постоянных рейдов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Осмотрено </a:t>
            </a:r>
            <a:r>
              <a:rPr lang="ru-RU" sz="3600">
                <a:latin typeface="Yandex Sans Display Bold"/>
                <a:cs typeface="Arial"/>
              </a:rPr>
              <a:t>448</a:t>
            </a:r>
            <a:r>
              <a:rPr lang="ru-RU" sz="3600">
                <a:latin typeface="Yandex Sans Text Regular"/>
                <a:cs typeface="Arial"/>
              </a:rPr>
              <a:t> </a:t>
            </a:r>
            <a:r>
              <a:rPr lang="ru-RU" sz="1600">
                <a:latin typeface="Yandex Sans Text Regular"/>
                <a:cs typeface="Arial"/>
              </a:rPr>
              <a:t>объектов транспортной инфраструктуры и транспортных средств</a:t>
            </a:r>
            <a:endParaRPr lang="ru-RU" sz="1600" b="1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Контролируемым лицам объявлено </a:t>
            </a:r>
            <a:r>
              <a:rPr lang="ru-RU" sz="3600">
                <a:latin typeface="Yandex Sans Display Bold"/>
                <a:cs typeface="Arial"/>
              </a:rPr>
              <a:t>544</a:t>
            </a:r>
            <a:r>
              <a:rPr lang="ru-RU" sz="3600">
                <a:latin typeface="Yandex Sans Text Regular"/>
                <a:cs typeface="Arial"/>
              </a:rPr>
              <a:t> </a:t>
            </a:r>
            <a:r>
              <a:rPr lang="ru-RU" sz="1600">
                <a:latin typeface="Yandex Sans Text Regular"/>
                <a:cs typeface="Arial"/>
              </a:rPr>
              <a:t>предостережения, о недопустимости нарушения обязательных требований</a:t>
            </a:r>
            <a:endParaRPr/>
          </a:p>
        </p:txBody>
      </p:sp>
      <p:sp>
        <p:nvSpPr>
          <p:cNvPr id="2" name="AutoShape 2" descr="https://ki-news.ru/media/wp-content/uploads/2022/10/chi0997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rcRect l="0" t="0" r="23718" b="5033"/>
          <a:stretch/>
        </p:blipFill>
        <p:spPr bwMode="auto">
          <a:xfrm>
            <a:off x="63294" y="2205511"/>
            <a:ext cx="3516765" cy="29217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12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2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 bwMode="auto">
          <a:xfrm>
            <a:off x="218274" y="1177891"/>
            <a:ext cx="11889362" cy="400110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000" b="1">
                <a:latin typeface="Yandex Sans Display Bold"/>
                <a:cs typeface="Arial"/>
              </a:rPr>
              <a:t>ПРОФИЛАКТИЧЕСКИЕ МЕРОПРИЯТИЯ</a:t>
            </a:r>
            <a:endParaRPr/>
          </a:p>
        </p:txBody>
      </p:sp>
      <p:sp>
        <p:nvSpPr>
          <p:cNvPr id="2" name="AutoShape 2" descr="https://ki-news.ru/media/wp-content/uploads/2022/10/chi0997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3" name="TextBox 12"/>
          <p:cNvSpPr txBox="1"/>
          <p:nvPr/>
        </p:nvSpPr>
        <p:spPr bwMode="auto">
          <a:xfrm>
            <a:off x="3922004" y="2383864"/>
            <a:ext cx="7635676" cy="2369880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В  случаях непредставления информации о принятии мер по недопустимости нарушений обязательных требований указанных в предостережении сотрудниками проводятся профилактические визиты.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В 2023 году проведено </a:t>
            </a:r>
            <a:r>
              <a:rPr lang="ru-RU" sz="3600" b="1">
                <a:latin typeface="Yandex Sans Display Bold"/>
                <a:cs typeface="Arial"/>
              </a:rPr>
              <a:t>37</a:t>
            </a:r>
            <a:r>
              <a:rPr lang="ru-RU" sz="3600"/>
              <a:t> </a:t>
            </a:r>
            <a:r>
              <a:rPr lang="ru-RU" sz="1600">
                <a:latin typeface="Yandex Sans Text Regular"/>
                <a:cs typeface="Arial"/>
              </a:rPr>
              <a:t>профилактических визитов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</p:txBody>
      </p:sp>
      <p:pic>
        <p:nvPicPr>
          <p:cNvPr id="10242" name="Picture 2" descr="https://mintrans.gov.ru/storage/app/uploads/public/5ef/0ac/989/thumb_448732_1800_1200_0_0_auto.jpg"/>
          <p:cNvPicPr>
            <a:picLocks noChangeAspect="1" noChangeArrowheads="1"/>
          </p:cNvPicPr>
          <p:nvPr/>
        </p:nvPicPr>
        <p:blipFill>
          <a:blip r:embed="rId6"/>
          <a:srcRect l="22093" t="0" r="22352" b="0"/>
          <a:stretch/>
        </p:blipFill>
        <p:spPr bwMode="auto">
          <a:xfrm>
            <a:off x="307975" y="1670042"/>
            <a:ext cx="3064074" cy="41365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13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2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sp>
        <p:nvSpPr>
          <p:cNvPr id="2" name="AutoShape 2" descr="https://ki-news.ru/media/wp-content/uploads/2022/10/chi0997.jpg"/>
          <p:cNvSpPr>
            <a:spLocks noChangeArrowheads="1" noChangeAspect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/>
          </a:bodyPr>
          <a:lstStyle/>
          <a:p>
            <a:pPr>
              <a:defRPr/>
            </a:pPr>
            <a:endParaRPr lang="ru-RU"/>
          </a:p>
        </p:txBody>
      </p:sp>
      <p:sp>
        <p:nvSpPr>
          <p:cNvPr id="14" name="TextBox 13"/>
          <p:cNvSpPr txBox="1"/>
          <p:nvPr/>
        </p:nvSpPr>
        <p:spPr bwMode="auto">
          <a:xfrm>
            <a:off x="1528295" y="1232654"/>
            <a:ext cx="9144000" cy="400110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000" b="1">
                <a:latin typeface="Yandex Sans Display Bold"/>
                <a:cs typeface="Arial"/>
              </a:rPr>
              <a:t>СНИЖЕНИЕ АДМИНСТРАТИВНОЙ НАГРУЗКИ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2175995" y="2124764"/>
            <a:ext cx="8245615" cy="243143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Снижается такая мера воздействия, как административный штраф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В 2021 году наложено   </a:t>
            </a:r>
            <a:r>
              <a:rPr lang="ru-RU" sz="3600" b="1">
                <a:latin typeface="Yandex Sans Display Bold"/>
                <a:cs typeface="Arial"/>
              </a:rPr>
              <a:t>8 933 000 </a:t>
            </a:r>
            <a:r>
              <a:rPr lang="ru-RU" sz="1600">
                <a:latin typeface="Yandex Sans Text Regular"/>
                <a:cs typeface="Arial"/>
              </a:rPr>
              <a:t>рублей</a:t>
            </a:r>
            <a:endParaRPr lang="ru-RU" sz="3600" b="1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В 2022 году наложено   </a:t>
            </a:r>
            <a:r>
              <a:rPr lang="ru-RU" sz="3600" b="1">
                <a:latin typeface="Yandex Sans Display Bold"/>
                <a:cs typeface="Arial"/>
              </a:rPr>
              <a:t>3 000 000 </a:t>
            </a:r>
            <a:r>
              <a:rPr lang="ru-RU" sz="1600">
                <a:latin typeface="Yandex Sans Text Regular"/>
                <a:cs typeface="Arial"/>
              </a:rPr>
              <a:t>рублей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543096" y="5480017"/>
            <a:ext cx="3013288" cy="7540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48474" y="4968815"/>
            <a:ext cx="4130296" cy="8882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 bwMode="auto">
          <a:xfrm>
            <a:off x="618021" y="3744733"/>
            <a:ext cx="11289178" cy="1310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«Обеспечение транспортной безопасности субъектами транспортной инфраструктуры </a:t>
            </a:r>
            <a:endParaRPr lang="en-US" sz="2000" b="1">
              <a:solidFill>
                <a:schemeClr val="bg1"/>
              </a:solidFill>
              <a:latin typeface="HeliosC"/>
            </a:endParaRPr>
          </a:p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на объектах и транспортных средствах в Сибирском федеральном округе. </a:t>
            </a:r>
            <a:endParaRPr/>
          </a:p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Профилактика рисков причинения вреда (ущерба) охраняемым законом </a:t>
            </a:r>
            <a:endParaRPr lang="en-US" sz="2000" b="1">
              <a:solidFill>
                <a:schemeClr val="bg1"/>
              </a:solidFill>
              <a:latin typeface="HeliosC"/>
            </a:endParaRPr>
          </a:p>
          <a:p>
            <a:pPr>
              <a:defRPr/>
            </a:pPr>
            <a:r>
              <a:rPr lang="ru-RU" sz="2000" b="1">
                <a:solidFill>
                  <a:schemeClr val="bg1"/>
                </a:solidFill>
                <a:latin typeface="HeliosC"/>
              </a:rPr>
              <a:t>ценностям при осуществлении надзора»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6408576" y="5185441"/>
            <a:ext cx="1923631" cy="396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chemeClr val="bg1"/>
                </a:solidFill>
                <a:latin typeface="HeliosC"/>
              </a:rPr>
              <a:t> 29  июня 2023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9103807" y="5645458"/>
            <a:ext cx="2028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ru-RU" sz="2000">
                <a:solidFill>
                  <a:srgbClr val="0070C0"/>
                </a:solidFill>
                <a:latin typeface="HeliosC"/>
              </a:rPr>
              <a:t>г. Новосибирск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457198" y="1738991"/>
            <a:ext cx="11307537" cy="3724096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2400" b="1">
              <a:latin typeface="Yandex Sans Display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2800" b="1">
                <a:latin typeface="Yandex Sans Display Regular"/>
                <a:cs typeface="Vani"/>
              </a:rPr>
              <a:t>МТУ Ространснадзора по СФО в сфере обеспечения транспортной безопасности осуществляет контроль в отношении контролируемых лиц осуществляющих свою деятельность  в сфере автомобильного, железнодорожного, морского и внутреннего водного, воздушного, городского-электрического, внеуличного транспорта и на объектах дорожного хозяйства.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 b="1">
              <a:latin typeface="Yandex Sans Text Regular"/>
              <a:cs typeface="Arial"/>
            </a:endParaRPr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1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 bwMode="auto">
          <a:xfrm>
            <a:off x="1836964" y="1279999"/>
            <a:ext cx="8704567" cy="1015663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000" b="1">
                <a:latin typeface="Yandex Sans Display Bold"/>
                <a:cs typeface="Arial"/>
              </a:rPr>
              <a:t>ФЕДЕРАЛЬНЫЙ ГОСУДАРСТВЕННЫЙ КОНТРОЛЬ (НАДЗОР)</a:t>
            </a:r>
            <a:endParaRPr/>
          </a:p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000" b="1">
                <a:latin typeface="Yandex Sans Display Bold"/>
                <a:cs typeface="Arial"/>
              </a:rPr>
              <a:t> В СФЕРЕ ТРАНСПОРТНОЙ БЕЗОПАСНОСТИ</a:t>
            </a:r>
            <a:endParaRPr/>
          </a:p>
        </p:txBody>
      </p:sp>
      <p:pic>
        <p:nvPicPr>
          <p:cNvPr id="10" name="Picture 2" descr="X:\Отчёты\Разовые\20220620 Форум Транспорт Сибири\Доклад по УТБ\Фото для презентации\Пункты досмотра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60910" y="2772916"/>
            <a:ext cx="3224532" cy="2149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 bwMode="auto">
          <a:xfrm>
            <a:off x="3859100" y="2365849"/>
            <a:ext cx="7619886" cy="3170098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 b="1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Display Bold"/>
                <a:cs typeface="Arial"/>
              </a:rPr>
              <a:t>УВЕЛИЧЕНИЕ КОЛИЧЕСТВА АКТОВ НЕЗАКОННОГО ВМЕШАТЕЛЬСТВА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2000">
                <a:latin typeface="Yandex Sans Display Bold"/>
                <a:cs typeface="Arial"/>
              </a:rPr>
              <a:t>В 2021 году </a:t>
            </a:r>
            <a:r>
              <a:rPr lang="ru-RU" sz="3600">
                <a:latin typeface="Yandex Sans Display Bold"/>
                <a:cs typeface="Arial"/>
              </a:rPr>
              <a:t>16</a:t>
            </a:r>
            <a:r>
              <a:rPr lang="ru-RU" sz="2000">
                <a:latin typeface="Yandex Sans Display Bold"/>
                <a:cs typeface="Arial"/>
              </a:rPr>
              <a:t> </a:t>
            </a:r>
            <a:r>
              <a:rPr lang="ru-RU" sz="1600" b="1">
                <a:latin typeface="Yandex Sans Text Regular"/>
                <a:cs typeface="Arial"/>
              </a:rPr>
              <a:t>угроз актов незаконного вмешательства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2000">
                <a:latin typeface="Yandex Sans Display Bold"/>
                <a:cs typeface="Arial"/>
              </a:rPr>
              <a:t>В 2022 году </a:t>
            </a:r>
            <a:r>
              <a:rPr lang="ru-RU" sz="3600">
                <a:latin typeface="Yandex Sans Display Bold"/>
                <a:cs typeface="Arial"/>
              </a:rPr>
              <a:t>522</a:t>
            </a:r>
            <a:r>
              <a:rPr lang="ru-RU" sz="2000">
                <a:latin typeface="Yandex Sans Display Bold"/>
                <a:cs typeface="Arial"/>
              </a:rPr>
              <a:t> </a:t>
            </a:r>
            <a:r>
              <a:rPr lang="ru-RU" sz="1600" b="1">
                <a:latin typeface="Yandex Sans Text Regular"/>
                <a:cs typeface="Arial"/>
              </a:rPr>
              <a:t>угрозы актов незаконного вмешательства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 b="1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Arial"/>
                <a:cs typeface="Arial"/>
              </a:rPr>
              <a:t>В основном это ложные сообщения о минировании объектов и транспортных средств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2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218274" y="2548319"/>
            <a:ext cx="3037589" cy="2274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 bwMode="auto">
          <a:xfrm>
            <a:off x="1391558" y="1352149"/>
            <a:ext cx="9144000" cy="46166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400" b="1">
                <a:latin typeface="Yandex Sans Display Bold"/>
                <a:cs typeface="Arial"/>
              </a:rPr>
              <a:t>ФУНКЦИИ КОНТРОЛЯ (НАДЗОРА)</a:t>
            </a:r>
            <a:endParaRPr/>
          </a:p>
        </p:txBody>
      </p:sp>
      <p:sp>
        <p:nvSpPr>
          <p:cNvPr id="14" name="TextBox 13"/>
          <p:cNvSpPr txBox="1"/>
          <p:nvPr/>
        </p:nvSpPr>
        <p:spPr bwMode="auto">
          <a:xfrm>
            <a:off x="3567793" y="1935196"/>
            <a:ext cx="8319407" cy="335476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b="1">
                <a:latin typeface="Yandex Sans Display Bold"/>
                <a:cs typeface="Arial"/>
              </a:rPr>
              <a:t>МТУ Ространснадзора по СФО в сфере обеспечения транспортной безопасности осуществляет контроль в отношении субъектов надзора в соответствии с положением Постановления Правительства РФ от 10 марта 2022 года № 336 «Об особенностях организации и осуществления государственного контроля (надзора), муниципального контроля», в большей степени, проводя профилактические мероприятия на объектах транспортной инфраструктуры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2000" b="1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Text Regular"/>
                <a:cs typeface="Arial"/>
              </a:rPr>
              <a:t>Ограничения на проведение проверочных мероприятий данным постановлением не снижают уровень обеспечения транспортной безопасности и не должны создавать угрозы населению и государству.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3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4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3400215" y="1887553"/>
            <a:ext cx="8707421" cy="335476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 b="1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Display Bold"/>
                <a:cs typeface="Arial"/>
              </a:rPr>
              <a:t>На территории </a:t>
            </a:r>
            <a:r>
              <a:rPr lang="ru-RU" sz="2000" b="1">
                <a:latin typeface="Yandex Sans Display Bold"/>
                <a:cs typeface="Arial"/>
              </a:rPr>
              <a:t>Сибирского федерального округа</a:t>
            </a:r>
            <a:r>
              <a:rPr lang="ru-RU" sz="1600" b="1">
                <a:latin typeface="Yandex Sans Display Bold"/>
                <a:cs typeface="Arial"/>
              </a:rPr>
              <a:t>: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2000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1255 </a:t>
            </a:r>
            <a:r>
              <a:rPr lang="ru-RU" sz="1600" b="1">
                <a:latin typeface="Yandex Sans Text Regular"/>
                <a:cs typeface="Arial"/>
              </a:rPr>
              <a:t>субъектов транспортной инфраструктуры юридических лиц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 b="1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736 </a:t>
            </a:r>
            <a:r>
              <a:rPr lang="ru-RU" sz="1600" b="1">
                <a:latin typeface="Yandex Sans Text Regular"/>
                <a:cs typeface="Arial"/>
              </a:rPr>
              <a:t>индивидуальных предпринимателей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 b="1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7 000 </a:t>
            </a:r>
            <a:r>
              <a:rPr lang="ru-RU" sz="1600" b="1">
                <a:latin typeface="Yandex Sans Text Regular"/>
                <a:cs typeface="Arial"/>
              </a:rPr>
              <a:t>объектов транспортной инфраструктуры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1079103" y="1155553"/>
            <a:ext cx="9144000" cy="46166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400" b="1">
                <a:latin typeface="Yandex Sans Display Bold"/>
                <a:cs typeface="Arial"/>
              </a:rPr>
              <a:t>СУБЪЕКТЫ КОНТРОЛЯ (НАДЗОРА)</a:t>
            </a:r>
            <a:endParaRPr/>
          </a:p>
        </p:txBody>
      </p:sp>
      <p:pic>
        <p:nvPicPr>
          <p:cNvPr id="7172" name="Picture 4" descr="https://rosavtodor.gov.ru/storage/app/media/rosavtodor/p/2015/10/05/1444056430_544448_6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9184" y="2349585"/>
            <a:ext cx="3281848" cy="246138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 bwMode="auto">
          <a:xfrm>
            <a:off x="1391558" y="1352149"/>
            <a:ext cx="9144000" cy="46166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400" b="1">
                <a:latin typeface="Yandex Sans Display Bold"/>
                <a:cs typeface="Arial"/>
              </a:rPr>
              <a:t>ФУНКЦИИ КОНТРОЛЯ (НАДЗОРА)</a:t>
            </a:r>
            <a:endParaRPr/>
          </a:p>
        </p:txBody>
      </p:sp>
      <p:sp>
        <p:nvSpPr>
          <p:cNvPr id="15" name="TextBox 14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5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4782040" y="2197820"/>
            <a:ext cx="7015556" cy="3447098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400" b="1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b="1">
                <a:latin typeface="Yandex Sans Display Bold"/>
                <a:cs typeface="Arial"/>
              </a:rPr>
              <a:t>В 2023 году в соответствии с поручением заместителя председателя Правительства Российской Федерации от 15.12.2022 в рамках федерального государственного контроля (надзора) в области обеспечения транспортной (авиационной) безопасности управлением проведены проверки объектов транспортной инфраструктуры 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b="1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 b="1">
                <a:latin typeface="Yandex Sans Display Bold"/>
                <a:cs typeface="Arial"/>
              </a:rPr>
              <a:t>I категории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2400" b="1">
              <a:latin typeface="Yandex Sans Text Regular"/>
              <a:cs typeface="Arial"/>
            </a:endParaRPr>
          </a:p>
        </p:txBody>
      </p:sp>
      <p:pic>
        <p:nvPicPr>
          <p:cNvPr id="8194" name="Picture 2" descr="https://img-fotki.yandex.ru/get/6818/243839144.8/0_fe057_3583e77d_orig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53585" y="2200234"/>
            <a:ext cx="4474871" cy="307913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4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6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18274" y="1264397"/>
            <a:ext cx="11763026" cy="400110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sz="2000" b="1">
                <a:latin typeface="Yandex Sans Display Bold"/>
                <a:cs typeface="Arial"/>
              </a:rPr>
              <a:t>ВНЕПЛАНОВЫЕ КОНТРОЛЬНЫЕ (НАДЗОРНЫЕ) МЕРОПРИЯТИЯ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3735685" y="1926492"/>
            <a:ext cx="8245615" cy="3662541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Display Bold"/>
                <a:cs typeface="Arial"/>
              </a:rPr>
              <a:t>Всего в перечне для проведения КНМ было определено </a:t>
            </a:r>
            <a:r>
              <a:rPr lang="ru-RU" sz="3600" b="1">
                <a:latin typeface="Yandex Sans Display Bold"/>
                <a:cs typeface="Arial"/>
              </a:rPr>
              <a:t>262</a:t>
            </a:r>
            <a:r>
              <a:rPr lang="ru-RU" sz="2800" b="1">
                <a:latin typeface="Yandex Sans Display Bold"/>
                <a:cs typeface="Arial"/>
              </a:rPr>
              <a:t> </a:t>
            </a:r>
            <a:r>
              <a:rPr lang="ru-RU" sz="1600" b="1">
                <a:latin typeface="Yandex Sans Display Bold"/>
                <a:cs typeface="Arial"/>
              </a:rPr>
              <a:t>объекта, из них: </a:t>
            </a:r>
            <a:endParaRPr lang="ru-RU" sz="3600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136 </a:t>
            </a:r>
            <a:r>
              <a:rPr lang="ru-RU" sz="1600" b="1">
                <a:latin typeface="Yandex Sans Text Regular"/>
                <a:cs typeface="Arial"/>
              </a:rPr>
              <a:t>мостов и путепроводов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>
                <a:latin typeface="Yandex Sans Display Bold"/>
                <a:cs typeface="Arial"/>
              </a:rPr>
              <a:t>Объекты ОАО «РЖД» : </a:t>
            </a:r>
            <a:r>
              <a:rPr lang="ru-RU" sz="3600">
                <a:latin typeface="Yandex Sans Display Bold"/>
                <a:cs typeface="Arial"/>
              </a:rPr>
              <a:t>62 </a:t>
            </a:r>
            <a:r>
              <a:rPr lang="ru-RU" sz="1600" b="1">
                <a:latin typeface="Yandex Sans Text Regular"/>
                <a:cs typeface="Arial"/>
              </a:rPr>
              <a:t>мостовых сооружения, </a:t>
            </a:r>
            <a:r>
              <a:rPr lang="ru-RU" sz="3600">
                <a:latin typeface="Yandex Sans Display Bold"/>
                <a:cs typeface="Arial"/>
              </a:rPr>
              <a:t>17</a:t>
            </a:r>
            <a:r>
              <a:rPr lang="ru-RU" sz="1600" b="1">
                <a:latin typeface="Yandex Sans Text Regular"/>
                <a:cs typeface="Arial"/>
              </a:rPr>
              <a:t>тоннелей,                         </a:t>
            </a:r>
            <a:r>
              <a:rPr lang="ru-RU" sz="3600">
                <a:latin typeface="Yandex Sans Display Bold"/>
                <a:cs typeface="Arial"/>
              </a:rPr>
              <a:t>11  </a:t>
            </a:r>
            <a:r>
              <a:rPr lang="ru-RU" sz="1600" b="1">
                <a:latin typeface="Yandex Sans Text Regular"/>
                <a:cs typeface="Arial"/>
              </a:rPr>
              <a:t>вокзалов и станций  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13</a:t>
            </a:r>
            <a:r>
              <a:rPr lang="ru-RU" sz="3600" b="1">
                <a:latin typeface="Yandex Sans Text Regular"/>
                <a:cs typeface="Arial"/>
              </a:rPr>
              <a:t> </a:t>
            </a:r>
            <a:r>
              <a:rPr lang="ru-RU" sz="1600" b="1">
                <a:latin typeface="Yandex Sans Text Regular"/>
                <a:cs typeface="Arial"/>
              </a:rPr>
              <a:t>объектов Новосибирского метрополитена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3600">
                <a:latin typeface="Yandex Sans Display Bold"/>
                <a:cs typeface="Arial"/>
              </a:rPr>
              <a:t>7 </a:t>
            </a:r>
            <a:r>
              <a:rPr lang="ru-RU" sz="1600" b="1">
                <a:latin typeface="Yandex Sans Text Regular"/>
                <a:cs typeface="Arial"/>
              </a:rPr>
              <a:t>объектов транспортной инфраструктуры воздушного транспорта</a:t>
            </a:r>
            <a:endParaRPr/>
          </a:p>
        </p:txBody>
      </p:sp>
      <p:pic>
        <p:nvPicPr>
          <p:cNvPr id="1026" name="Picture 2" descr="Приграничная электричка не доехала до конечной - Коммерсантъ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517631" y="1843054"/>
            <a:ext cx="2911369" cy="388182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9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5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7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30051" y="1218818"/>
            <a:ext cx="11551249" cy="646331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b="1">
                <a:latin typeface="Yandex Sans Display Bold"/>
                <a:cs typeface="Arial"/>
              </a:rPr>
              <a:t>ФЕДЕРАЛЬНЫЙ ГОСУДАРСТВЕННЫЙ КОНТРОЛЬ (НАДЗОР)</a:t>
            </a:r>
            <a:endParaRPr/>
          </a:p>
          <a:p>
            <a:pPr algn="ctr">
              <a:tabLst>
                <a:tab pos="7560000" algn="r"/>
                <a:tab pos="8640000" algn="r"/>
              </a:tabLst>
              <a:defRPr/>
            </a:pPr>
            <a:r>
              <a:rPr lang="ru-RU" b="1">
                <a:latin typeface="Yandex Sans Display Bold"/>
                <a:cs typeface="Arial"/>
              </a:rPr>
              <a:t> В СФЕРЕ ТРАНСПОРТНОЙ БЕЗОПАСНОСТИ</a:t>
            </a:r>
            <a:endParaRPr/>
          </a:p>
        </p:txBody>
      </p:sp>
      <p:pic>
        <p:nvPicPr>
          <p:cNvPr id="13" name="Picture 4" descr="X:\Отчёты\Разовые\20220620 Форум Транспорт Сибири\Доклад по УТБ\Фото для презентации\Зона транспортной безопасности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332080" y="2678387"/>
            <a:ext cx="3306220" cy="2201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/>
          <p:cNvSpPr txBox="1"/>
          <p:nvPr/>
        </p:nvSpPr>
        <p:spPr bwMode="auto">
          <a:xfrm>
            <a:off x="3970380" y="2501496"/>
            <a:ext cx="4900104" cy="2646878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 b="1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b="1">
                <a:latin typeface="Yandex Sans Display Bold"/>
                <a:cs typeface="Arial"/>
              </a:rPr>
              <a:t>Взаимодействие с сотрудниками 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b="1">
                <a:latin typeface="Yandex Sans Display Bold"/>
                <a:cs typeface="Arial"/>
              </a:rPr>
              <a:t>ФСБ и МВД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Проводятся внеплановые КНМ с использованием тест-предметов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600">
                <a:latin typeface="Yandex Sans Text Regular"/>
                <a:cs typeface="Arial"/>
              </a:rPr>
              <a:t>Выявляются недостатки в работе подразделений транспортной безопасности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600">
              <a:latin typeface="Arial"/>
              <a:cs typeface="Arial"/>
            </a:endParaRPr>
          </a:p>
        </p:txBody>
      </p:sp>
      <p:pic>
        <p:nvPicPr>
          <p:cNvPr id="2056" name="Picture 8" descr="https://papik.pro/uploads/posts/2021-11/1636156632_53-papik-pro-p-fsb-logotip-foto-55.png"/>
          <p:cNvPicPr>
            <a:picLocks noChangeAspect="1" noChangeArrowheads="1"/>
          </p:cNvPicPr>
          <p:nvPr/>
        </p:nvPicPr>
        <p:blipFill>
          <a:blip r:embed="rId7"/>
          <a:stretch/>
        </p:blipFill>
        <p:spPr bwMode="auto">
          <a:xfrm>
            <a:off x="7797591" y="1410991"/>
            <a:ext cx="2662988" cy="2662988"/>
          </a:xfrm>
          <a:prstGeom prst="rect">
            <a:avLst/>
          </a:prstGeom>
          <a:noFill/>
        </p:spPr>
      </p:pic>
      <p:pic>
        <p:nvPicPr>
          <p:cNvPr id="2058" name="Picture 10" descr="Файл:Emblem of the Ministry of Internal Affairs.svg — Википедия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9748157" y="1990364"/>
            <a:ext cx="2372493" cy="137604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 bwMode="auto">
          <a:xfrm>
            <a:off x="0" y="0"/>
            <a:ext cx="12192000" cy="127999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rcRect l="0" t="38261" r="0" b="0"/>
          <a:stretch/>
        </p:blipFill>
        <p:spPr bwMode="auto">
          <a:xfrm>
            <a:off x="0" y="5279366"/>
            <a:ext cx="12192000" cy="1578634"/>
          </a:xfrm>
          <a:prstGeom prst="rect">
            <a:avLst/>
          </a:prstGeom>
        </p:spPr>
      </p:pic>
      <p:sp>
        <p:nvSpPr>
          <p:cNvPr id="8" name="Заголовок 1"/>
          <p:cNvSpPr txBox="1"/>
          <p:nvPr/>
        </p:nvSpPr>
        <p:spPr bwMode="auto">
          <a:xfrm>
            <a:off x="1079103" y="193526"/>
            <a:ext cx="9144000" cy="630339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defRPr/>
            </a:pPr>
            <a:r>
              <a:rPr lang="ru-RU" sz="2400" b="1">
                <a:solidFill>
                  <a:schemeClr val="bg1"/>
                </a:solidFill>
                <a:latin typeface="HeliosC"/>
              </a:rPr>
              <a:t>МТУ Ространснадзора по СФО</a:t>
            </a:r>
            <a:endParaRPr/>
          </a:p>
        </p:txBody>
      </p:sp>
      <p:pic>
        <p:nvPicPr>
          <p:cNvPr id="23" name="Picture 3" descr="Герб ФС"/>
          <p:cNvPicPr>
            <a:picLocks noChangeAspect="1" noChangeArrowheads="1"/>
          </p:cNvPicPr>
          <p:nvPr/>
        </p:nvPicPr>
        <p:blipFill>
          <a:blip r:embed="rId4">
            <a:lum bright="-8000" contrast="34000"/>
          </a:blip>
          <a:stretch/>
        </p:blipFill>
        <p:spPr bwMode="auto">
          <a:xfrm>
            <a:off x="218274" y="184453"/>
            <a:ext cx="642555" cy="639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11613892" y="6190665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</a:rPr>
              <a:t>8</a:t>
            </a:r>
            <a:endParaRPr lang="ru-RU" sz="28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</a:endParaRPr>
          </a:p>
        </p:txBody>
      </p:sp>
      <p:pic>
        <p:nvPicPr>
          <p:cNvPr id="12" name="Picture 3" descr="C:\Users\moiseev_do\Desktop\map_8000px_russia_with_crimea_and_sevastopol.png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tretch/>
        </p:blipFill>
        <p:spPr bwMode="auto">
          <a:xfrm>
            <a:off x="0" y="1085850"/>
            <a:ext cx="12107636" cy="4806813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 bwMode="auto">
          <a:xfrm>
            <a:off x="218274" y="1324940"/>
            <a:ext cx="11763025" cy="584775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ctr">
              <a:tabLst>
                <a:tab pos="7560000" algn="r"/>
                <a:tab pos="8640000" algn="r"/>
              </a:tabLst>
              <a:defRPr/>
            </a:pPr>
            <a:r>
              <a:rPr lang="ru-RU" sz="1600" b="1">
                <a:latin typeface="Yandex Sans Display Bold"/>
                <a:cs typeface="Arial"/>
              </a:rPr>
              <a:t>В результате осуществления контрольных (надзорных) мероприятий выявляются нарушения обязательных требований: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3245353" y="2347727"/>
            <a:ext cx="4187698" cy="3231654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Display Bold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Display Bold"/>
                <a:cs typeface="Arial"/>
              </a:rPr>
              <a:t>ВОЗДУШНЫЙ ТРАНСПОРТ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‒	нарушены установленные сроки проведения оценки уязвимости объекта транспортной инфраструктуры, не представлены ее результаты на утверждение в Федеральное агентство воздушного транспорта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‒	не размещены сертифицированные технические системы и средства досмотра для обнаружения предметов и веществ, которые запрещены или ограничены для перемещения объекта транспортной инфраструктуры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‒	отсутствует подготовка и аттестация сил обеспечения транспортной безопасности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 bwMode="auto">
          <a:xfrm>
            <a:off x="7630884" y="2347727"/>
            <a:ext cx="4187698" cy="3231654"/>
          </a:xfrm>
          <a:prstGeom prst="rect">
            <a:avLst/>
          </a:prstGeom>
          <a:gradFill>
            <a:gsLst>
              <a:gs pos="0">
                <a:srgbClr val="5E9EFF">
                  <a:alpha val="0"/>
                </a:srgbClr>
              </a:gs>
              <a:gs pos="10000">
                <a:srgbClr val="85C2FF"/>
              </a:gs>
              <a:gs pos="30000">
                <a:srgbClr val="C4D6EB">
                  <a:alpha val="0"/>
                </a:srgbClr>
              </a:gs>
              <a:gs pos="100000">
                <a:srgbClr val="FFEBFA"/>
              </a:gs>
            </a:gsLst>
            <a:lin ang="2700000" scaled="0"/>
          </a:gradFill>
        </p:spPr>
        <p:txBody>
          <a:bodyPr wrap="square" rtlCol="0">
            <a:spAutoFit/>
          </a:bodyPr>
          <a:lstStyle/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‒	 досмотр, дополнительный досмотр, повторный досмотр, наблюдение и собеседование не осуществляется уполномоченными лицами из числа работников подразделений транспортной безопасности и осуществляется не аттестованными в соответствии с законодательством Российской Федерации на соответствие требованиям к работникам сил обеспечения транспортной безопасности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Yandex Sans Text Regular"/>
              <a:cs typeface="Arial"/>
            </a:endParaRPr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r>
              <a:rPr lang="ru-RU" sz="1200">
                <a:latin typeface="Yandex Sans Text Regular"/>
                <a:cs typeface="Arial"/>
              </a:rPr>
              <a:t>-‒	охрана объектов транспортной инфраструктуры осуществляется не аккредитованными в качестве подразделения транспортной безопасности юридическими лицами</a:t>
            </a:r>
            <a:endParaRPr/>
          </a:p>
          <a:p>
            <a:pPr marL="95250" algn="just">
              <a:tabLst>
                <a:tab pos="7560000" algn="r"/>
                <a:tab pos="8640000" algn="r"/>
              </a:tabLst>
              <a:defRPr/>
            </a:pPr>
            <a:endParaRPr lang="ru-RU" sz="1200">
              <a:latin typeface="Arial"/>
              <a:cs typeface="Arial"/>
            </a:endParaRPr>
          </a:p>
          <a:p>
            <a:pPr marL="266700" indent="-171450" algn="just">
              <a:buFontTx/>
              <a:buChar char="-"/>
              <a:tabLst>
                <a:tab pos="7560000" algn="r"/>
                <a:tab pos="8640000" algn="r"/>
              </a:tabLst>
              <a:defRPr/>
            </a:pPr>
            <a:endParaRPr lang="ru-RU" sz="1200">
              <a:latin typeface="Arial"/>
              <a:cs typeface="Arial"/>
            </a:endParaRPr>
          </a:p>
        </p:txBody>
      </p:sp>
      <p:pic>
        <p:nvPicPr>
          <p:cNvPr id="6146" name="Picture 2" descr="https://cdnn1.img.crimea.ria.ru/img/111604/28/1116042885_0:0:4256:2832_600x0_80_0_0_4f1c90f4b93aa74cc368fe4c907e98e0.jpg"/>
          <p:cNvPicPr>
            <a:picLocks noChangeAspect="1" noChangeArrowheads="1"/>
          </p:cNvPicPr>
          <p:nvPr/>
        </p:nvPicPr>
        <p:blipFill>
          <a:blip r:embed="rId6"/>
          <a:stretch/>
        </p:blipFill>
        <p:spPr bwMode="auto">
          <a:xfrm>
            <a:off x="119063" y="2800350"/>
            <a:ext cx="3041926" cy="20228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500" advClick="1">
        <p:wipe dir="l"/>
      </p:transition>
    </mc:Choice>
    <mc:Fallback>
      <p:transition spd="med" advClick="1">
        <p:wipe dir="l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Р7-Офис/7.3.3.0</Application>
  <DocSecurity>0</DocSecurity>
  <PresentationFormat>Широкоэкранный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Alisa</dc:creator>
  <cp:keywords/>
  <dc:description/>
  <dc:identifier/>
  <dc:language/>
  <cp:lastModifiedBy/>
  <cp:revision>29</cp:revision>
  <dcterms:created xsi:type="dcterms:W3CDTF">2023-04-17T14:26:24Z</dcterms:created>
  <dcterms:modified xsi:type="dcterms:W3CDTF">2023-06-27T04:12:17Z</dcterms:modified>
  <cp:category/>
  <cp:contentStatus/>
  <cp:version/>
</cp:coreProperties>
</file>