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257" r:id="rId3"/>
    <p:sldId id="285" r:id="rId4"/>
    <p:sldId id="288" r:id="rId5"/>
    <p:sldId id="277" r:id="rId6"/>
    <p:sldId id="333" r:id="rId7"/>
    <p:sldId id="334" r:id="rId8"/>
    <p:sldId id="335" r:id="rId9"/>
    <p:sldId id="336" r:id="rId10"/>
    <p:sldId id="309" r:id="rId11"/>
    <p:sldId id="306" r:id="rId12"/>
    <p:sldId id="337" r:id="rId13"/>
    <p:sldId id="293" r:id="rId14"/>
    <p:sldId id="338" r:id="rId15"/>
    <p:sldId id="322" r:id="rId16"/>
    <p:sldId id="332" r:id="rId17"/>
    <p:sldId id="324" r:id="rId18"/>
    <p:sldId id="304" r:id="rId19"/>
    <p:sldId id="339" r:id="rId20"/>
    <p:sldId id="283" r:id="rId21"/>
    <p:sldId id="28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5210D"/>
    <a:srgbClr val="17240E"/>
    <a:srgbClr val="960000"/>
    <a:srgbClr val="AC8300"/>
    <a:srgbClr val="327EC4"/>
    <a:srgbClr val="5C4600"/>
    <a:srgbClr val="458DCF"/>
    <a:srgbClr val="007FAC"/>
    <a:srgbClr val="B5D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E94ED-4052-4C3A-AAF1-D1D4D6FA3C39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601F7-039C-491B-924A-4CA3BB6C8D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3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601F7-039C-491B-924A-4CA3BB6C8DC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13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39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1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6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1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2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7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3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1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6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BC684-95A3-4C05-A17A-F152849E4CA3}" type="datetimeFigureOut">
              <a:rPr lang="ru-RU" smtClean="0"/>
              <a:pPr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FD74C-3A95-42AE-B888-B16E7F07E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2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69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85022" y="1919852"/>
            <a:ext cx="100219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РАБОТЫ МБОУ СОШ № 56 ПО ПРЕДУПРЕЖДЕНИЮ И ПРОФИЛАКТИКЕ ДЕТСКОГО ДОРОЖНО-ТРАНСПОРТНОГО ТРАВМАТИЗМА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793" y="205443"/>
            <a:ext cx="11766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города Новосибирска</a:t>
            </a:r>
          </a:p>
          <a:p>
            <a:pPr algn="ctr">
              <a:spcAft>
                <a:spcPts val="0"/>
              </a:spcAft>
            </a:pPr>
            <a:r>
              <a:rPr lang="ru-RU" sz="2000" b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56»</a:t>
            </a:r>
            <a:endParaRPr lang="ru-RU" sz="2000" b="1" kern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18175" y="5152469"/>
            <a:ext cx="4159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 err="1" smtClean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Спецова</a:t>
            </a:r>
            <a:r>
              <a:rPr lang="ru-RU" altLang="ru-RU" b="1" dirty="0" smtClean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Алексеевна, </a:t>
            </a:r>
            <a:endParaRPr lang="ru-RU" altLang="ru-RU" b="1" dirty="0" smtClean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b="1" dirty="0" smtClean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altLang="ru-RU" b="1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0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Скачать фон бесплатно и без регистрации: Интерн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9" descr="IMG_755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2396" y="2952161"/>
            <a:ext cx="4649281" cy="3486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7" descr="IMG_888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146473" y="129310"/>
            <a:ext cx="3906982" cy="26020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10" descr="C:\Documents and Settings\User\Рабочий стол\Музей\Мои документы\Фото\13=14\сайт\сайт сент октябрь 13\3  неделя безопасности\юид 2013\IMG_86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36" y="129310"/>
            <a:ext cx="3921553" cy="2631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3" descr="C:\Documents and Settings\User\Рабочий стол\Музей\Мои документы\ПДД\фото пдд\фото ЮИД\6 б\IMG_67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6436" y="138546"/>
            <a:ext cx="3704575" cy="26133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Содержимое 7" descr="DSC_322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670251" y="2709644"/>
            <a:ext cx="6029172" cy="3718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5612235" y="2399251"/>
            <a:ext cx="4462943" cy="1719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2014 г.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2577" r="-427" b="10997"/>
          <a:stretch/>
        </p:blipFill>
        <p:spPr bwMode="auto">
          <a:xfrm>
            <a:off x="0" y="-25054"/>
            <a:ext cx="12411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14300"/>
            <a:ext cx="5400675" cy="100012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сентября 2017 г.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6nQYfSbb3WNjCkMwccyH5-AKuZhfKofkLQMtrRkYhFi7ZmQ_H9mozeN4nRyGu3rWetfyXPYzUxal04eElMuqw==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95243" y="1316758"/>
            <a:ext cx="6748482" cy="50613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Содержимое 4" descr="248a6433_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41309" y="-120072"/>
            <a:ext cx="4692760" cy="31285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3" descr="IMG_66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9950" y="3202709"/>
            <a:ext cx="4704195" cy="35281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xDVbTMQ3p9W1gS8CCg2kphfjDHuSo7yCfUv5sh4K6B5SffoMfgtypZ7Sm-w1XlrM_yYR5OnvdRlYZ4wz6dNj0w==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2577" r="-427" b="10997"/>
          <a:stretch/>
        </p:blipFill>
        <p:spPr bwMode="auto">
          <a:xfrm>
            <a:off x="0" y="-25054"/>
            <a:ext cx="12411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ая выноска 4"/>
          <p:cNvSpPr/>
          <p:nvPr/>
        </p:nvSpPr>
        <p:spPr>
          <a:xfrm>
            <a:off x="207062" y="822519"/>
            <a:ext cx="4590225" cy="1584948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96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отряда </a:t>
            </a:r>
            <a:r>
              <a:rPr lang="ru-RU" sz="2400" b="1" dirty="0" smtClean="0">
                <a:solidFill>
                  <a:srgbClr val="96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ЮИД «</a:t>
            </a:r>
            <a:r>
              <a:rPr lang="ru-RU" sz="2400" b="1" dirty="0">
                <a:solidFill>
                  <a:srgbClr val="96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Дорожные знаки».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Основные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отделения</a:t>
            </a:r>
            <a:endParaRPr lang="ru-RU" sz="2200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062" y="140445"/>
            <a:ext cx="11693389" cy="547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профилактической работы ДДТТ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18602" y="6080883"/>
            <a:ext cx="471725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27EC4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учебной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77" y="2707632"/>
            <a:ext cx="4576973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27EC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</a:t>
            </a:r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информационной</a:t>
            </a:r>
          </a:p>
          <a:p>
            <a:pPr algn="ctr"/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пропагандистской работы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04451" y="736809"/>
            <a:ext cx="6096000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направления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и подростков уважительного отношения к Закону дороги, осознание необходимости выполнения правил и требований дорожного движения</a:t>
            </a:r>
            <a:endParaRPr lang="ru-RU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Содержимое 3" descr="IMG_2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747" y="3991622"/>
            <a:ext cx="4737886" cy="2667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7" descr="2019-05-23 17-03-36 наставни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5228" y="3232228"/>
            <a:ext cx="3339285" cy="261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Содержимое 3" descr="IMG_2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6240" y="2803736"/>
            <a:ext cx="3113901" cy="2335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630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анно Mr Perswall, коллекция Adventure, артикул P170401-8: Цена, фото интернет-магазин ВсемОбои"/>
          <p:cNvPicPr/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507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385933" y="155086"/>
            <a:ext cx="5688892" cy="8925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патрульно-рейдовой работы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5355" y="3666837"/>
            <a:ext cx="6282485" cy="492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культурно-досуговой работы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2415" y="166584"/>
            <a:ext cx="5691807" cy="492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шефской работы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Содержимое 7" descr="P1150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569" y="4245980"/>
            <a:ext cx="3437245" cy="24060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Содержимое 11" descr="xDVbTMQ3p9W1gS8CCg2kpm51vEORy0E5KYj6E06_AjyAC8kWrcC5yDlmBbf1JG6l1lqzRDP7SnHsmnLJbVmyTQ==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464" y="4255535"/>
            <a:ext cx="4017879" cy="2491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4" descr="C:\Documents and Settings\User\Рабочий стол\Музей\Мои документы\Фото\13=14\сайт\ноябрь\сайт ноябрь\акция\P1010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277" y="689417"/>
            <a:ext cx="2969788" cy="233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Содержимое 5" descr="K-xrpLEn8irn7zwc4N1sc9f_jrvMwicPQUfdfunD8VrbGhM_wEdmjPjTlDlzVAPUO06iY5HsGuYdVURRFDD-cw==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053655">
            <a:off x="-225792" y="1328814"/>
            <a:ext cx="2947162" cy="2210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Содержимое 7" descr="IMG-20190611-WA000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679" y="692413"/>
            <a:ext cx="3038765" cy="2279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Содержимое 9" descr="xDVbTMQ3p9W1gS8CCg2kpvjSjLLCOod7pMGhNvxx472G-o7lCCCSJlyoUlVkfHcZmT1ZCh4urxZphudVs1MzDA==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05098" y="1004612"/>
            <a:ext cx="4963045" cy="2412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Содержимое 21" descr="xDVbTMQ3p9W1gS8CCg2kpmM2HwPFjitUJb23cTOFM1NdNKrXasKBqfzBA3aK94AGadKOnvdfw2lk5P2CH9mQPA==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47955" y="4388934"/>
            <a:ext cx="4722403" cy="2658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925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олнечный 120 Мм Стеклянный Кошачий Глаз Дорожный Отражатель Цена В Дороге - Buy Мм Дорожный Отражатель Мм Кошачий Глаз Рефлек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0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235473" y="315156"/>
            <a:ext cx="6096000" cy="1908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направления: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транспортной культуры и профилактики дорожно-транспортных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происшествий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несовершеннолетних</a:t>
            </a:r>
          </a:p>
        </p:txBody>
      </p:sp>
      <p:pic>
        <p:nvPicPr>
          <p:cNvPr id="11" name="Содержимое 3" descr="IMG_73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7820" y="2049000"/>
            <a:ext cx="3774402" cy="2342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15" descr="K-xrpLEn8irn7zwc4N1sc3t9Im9EiNAmrqTKFjn9dzWRBEtCra-9aFWo_-XXjqnn_eOGgj51w29HXmBbad0v-A==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053" y="2170544"/>
            <a:ext cx="3196983" cy="2400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Содержимое 3" descr="xDVbTMQ3p9W1gS8CCg2kpgau_noBxR4oK5EN8EvcP4j02Ss73b4684lMwzTADWHzu5z6GUrsF5qXgyXhE1sNBA==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98665" y="4616024"/>
            <a:ext cx="4798935" cy="2355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7-конечная звезда 45"/>
          <p:cNvSpPr>
            <a:spLocks/>
          </p:cNvSpPr>
          <p:nvPr/>
        </p:nvSpPr>
        <p:spPr bwMode="auto">
          <a:xfrm>
            <a:off x="7914566" y="2143196"/>
            <a:ext cx="2298940" cy="1897089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ОТРЯД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ЮИД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«Дорожные </a:t>
            </a:r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знаки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Магнитный пазл 27x18см.&quot;Далеко, отражение дорожного покрытия, гронинген&quot; на холодильник - купить в интернет-магазине OZON с быст"/>
          <p:cNvPicPr/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192" cy="68973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655782" y="1416908"/>
            <a:ext cx="11149040" cy="5386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«КВН на Зеленой волне» -2021 - Диплом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на Муниципальном этапе конкурса</a:t>
            </a:r>
          </a:p>
          <a:p>
            <a:pPr marL="216000" lvl="1" indent="-285750"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«КВН на Зеленой волне» - 2022 - Диплом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на Муниципальном этапе конкурса</a:t>
            </a:r>
          </a:p>
          <a:p>
            <a:pPr marL="216000" lvl="1" indent="-285750" algn="ctr">
              <a:buFont typeface="Wingdings" pitchFamily="2" charset="2"/>
              <a:buChar char="Ø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«Безопасное колесо» - 2022 - Диплом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на Региональном этапе конкурса</a:t>
            </a:r>
          </a:p>
          <a:p>
            <a:pPr marL="216000" lvl="1" indent="-285750" algn="ctr">
              <a:buFont typeface="Wingdings" pitchFamily="2" charset="2"/>
              <a:buChar char="Ø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Безопасное колесо» - 2023 – Диплом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в номинации «ОБЖ» регионального этапа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marL="216000" lvl="1" indent="-285750" algn="ctr">
              <a:buFont typeface="Wingdings" pitchFamily="2" charset="2"/>
              <a:buChar char="Ø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Безопасное колесо» - 2024 - Диплом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на Муниципальном этапе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marL="216000" lvl="1" indent="-285750" algn="ctr">
              <a:buFont typeface="Wingdings" pitchFamily="2" charset="2"/>
              <a:buChar char="Ø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«Зеленая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волна» - 2023- Диплом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регионального этапа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marL="216000" lvl="1" indent="-285750" algn="ctr">
              <a:buFont typeface="Wingdings" pitchFamily="2" charset="2"/>
              <a:buChar char="Ø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«Зеленая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волна» - 2024 -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регионального этапа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marL="216000" lvl="1" indent="-285750" algn="ctr">
              <a:buFont typeface="Wingdings" pitchFamily="2" charset="2"/>
              <a:buChar char="Ø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1" indent="-28575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«КВН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Зеленой волне» -2023 – Диплом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Муниципальном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marL="216000" lvl="1" indent="-285750" algn="just">
              <a:spcAft>
                <a:spcPts val="0"/>
              </a:spcAft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-конечная звезда 45"/>
          <p:cNvSpPr>
            <a:spLocks/>
          </p:cNvSpPr>
          <p:nvPr/>
        </p:nvSpPr>
        <p:spPr bwMode="auto">
          <a:xfrm>
            <a:off x="0" y="123567"/>
            <a:ext cx="1993557" cy="1598141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ОТРЯД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ЮИД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«Дорожные </a:t>
            </a:r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знаки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857103" y="107256"/>
            <a:ext cx="5988908" cy="1293176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i="1" dirty="0" smtClean="0">
                <a:solidFill>
                  <a:srgbClr val="960000"/>
                </a:solidFill>
                <a:latin typeface="Georgia" panose="02040502050405020303" pitchFamily="18" charset="0"/>
              </a:rPr>
              <a:t>Отделение конкурсной работы</a:t>
            </a:r>
            <a:endParaRPr lang="ru-RU" sz="2600" i="1" dirty="0">
              <a:solidFill>
                <a:srgbClr val="96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Магнитный пазл 27x18см.&quot;Далеко, отражение дорожного покрытия, гронинген&quot; на холодильник - купить в интернет-магазине OZON с быст"/>
          <p:cNvPicPr/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" y="3936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Содержимое 23" descr="xDVbTMQ3p9W1gS8CCg2kph7sP73bsYe5b-nAO77FDWW1uEOyEwwdj3LJU_LMXCZXHl3l_oz2iTaXa0NeMSy0Qw==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29" y="2398583"/>
            <a:ext cx="3634878" cy="27170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25" descr="xDVbTMQ3p9W1gS8CCg2kpnAgwiCR9aH2OaxaSJMT16EYgUaUP5jr_tN3CsO37zPHXocZSGwuXO0xg3ZvLxasfA==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0086" y="1652136"/>
            <a:ext cx="4048897" cy="2699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Содержимое 27" descr="диплом зеленая волна_page-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52176">
            <a:off x="3774933" y="1588655"/>
            <a:ext cx="1806254" cy="25564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Содержимое 29" descr="K-xrpLEn8irn7zwc4N1sc_KBn-26HnDv7weRnrXWsgltor7CP5aqYbD_uVKWlI-GKSqbcziD4iOa7tpPvXfgIQ==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4618" y="4250342"/>
            <a:ext cx="3472873" cy="26076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Содержимое 5" descr="Рисунок (15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73514">
            <a:off x="9821814" y="4242147"/>
            <a:ext cx="1974272" cy="2516230"/>
          </a:xfrm>
          <a:prstGeom prst="rect">
            <a:avLst/>
          </a:prstGeom>
        </p:spPr>
      </p:pic>
      <p:pic>
        <p:nvPicPr>
          <p:cNvPr id="18" name="Picture 26" descr="C:\Users\User\Documents\Scanned Documents\Рисунок (45).jpg"/>
          <p:cNvPicPr>
            <a:picLocks noChangeAspect="1" noChangeArrowheads="1"/>
          </p:cNvPicPr>
          <p:nvPr/>
        </p:nvPicPr>
        <p:blipFill>
          <a:blip r:embed="rId8" cstate="print"/>
          <a:srcRect l="5882"/>
          <a:stretch>
            <a:fillRect/>
          </a:stretch>
        </p:blipFill>
        <p:spPr bwMode="auto">
          <a:xfrm rot="592992">
            <a:off x="5944391" y="1608784"/>
            <a:ext cx="1923786" cy="263860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pic>
        <p:nvPicPr>
          <p:cNvPr id="19" name="Picture 25" descr="C:\Users\User\Documents\Scanned Documents\Рисунок (44).jpg"/>
          <p:cNvPicPr>
            <a:picLocks noChangeAspect="1" noChangeArrowheads="1"/>
          </p:cNvPicPr>
          <p:nvPr/>
        </p:nvPicPr>
        <p:blipFill>
          <a:blip r:embed="rId9" cstate="print"/>
          <a:srcRect l="8188"/>
          <a:stretch>
            <a:fillRect/>
          </a:stretch>
        </p:blipFill>
        <p:spPr bwMode="auto">
          <a:xfrm rot="502660">
            <a:off x="7801164" y="4469835"/>
            <a:ext cx="1644024" cy="22498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4" name="7-конечная звезда 45"/>
          <p:cNvSpPr>
            <a:spLocks/>
          </p:cNvSpPr>
          <p:nvPr/>
        </p:nvSpPr>
        <p:spPr bwMode="auto">
          <a:xfrm>
            <a:off x="269853" y="116688"/>
            <a:ext cx="2506298" cy="2058101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ОТРЯД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ЮИД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«Дорожные </a:t>
            </a:r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знаки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522573" y="107256"/>
            <a:ext cx="7323438" cy="1293176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i="1" dirty="0" smtClean="0">
                <a:solidFill>
                  <a:srgbClr val="960000"/>
                </a:solidFill>
                <a:latin typeface="Georgia" panose="02040502050405020303" pitchFamily="18" charset="0"/>
              </a:rPr>
              <a:t>Отделение конкурсной работы</a:t>
            </a:r>
            <a:endParaRPr lang="ru-RU" sz="2600" i="1" dirty="0">
              <a:solidFill>
                <a:srgbClr val="96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несение дорожной разметки (id 102362704)"/>
          <p:cNvPicPr/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26589" r="-110" b="859"/>
          <a:stretch/>
        </p:blipFill>
        <p:spPr bwMode="auto">
          <a:xfrm>
            <a:off x="0" y="0"/>
            <a:ext cx="12192000" cy="3127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Нанесение дорожной разметки (id 102362704)"/>
          <p:cNvPicPr/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t="4009" r="-653" b="56392"/>
          <a:stretch/>
        </p:blipFill>
        <p:spPr bwMode="auto">
          <a:xfrm>
            <a:off x="0" y="2356120"/>
            <a:ext cx="12298018" cy="49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ая выноска 8"/>
          <p:cNvSpPr/>
          <p:nvPr/>
        </p:nvSpPr>
        <p:spPr>
          <a:xfrm>
            <a:off x="245159" y="385586"/>
            <a:ext cx="3790813" cy="1127904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Отделение наставнической работы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0" algn="ctr"/>
            <a:endParaRPr lang="ru-RU" sz="2400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76900" y="133930"/>
            <a:ext cx="6096000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направления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школьников к безопасному участию в дорожном движении, формирование у них соответствующих знаний, умений и навыков, ответственности за свое поведение</a:t>
            </a:r>
          </a:p>
        </p:txBody>
      </p:sp>
      <p:pic>
        <p:nvPicPr>
          <p:cNvPr id="8" name="Содержимое 8" descr="xDVbTMQ3p9W1gS8CCg2kpoGcpWGx4Xel0l2ezTQYUsqBbid5yI-_K1kiH6zB7tOhh82l6ZQ1rGYUC9jL34iXmw==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766" y="4339167"/>
            <a:ext cx="5181600" cy="25188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Содержимое 14" descr="20211206_111625_cut-photo.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790" y="1661109"/>
            <a:ext cx="3782358" cy="2712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5" descr="K-xrpLEn8irn7zwc4N1sc3M1JMCDKAfIYhEoe7mNeKzw2y03N8_FVYm1Jih3h2vC5LET3sQcBW0FbadHH5PZWA==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1162" y="1957747"/>
            <a:ext cx="4975965" cy="27989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7-конечная звезда 45"/>
          <p:cNvSpPr>
            <a:spLocks/>
          </p:cNvSpPr>
          <p:nvPr/>
        </p:nvSpPr>
        <p:spPr bwMode="auto">
          <a:xfrm>
            <a:off x="4265204" y="2003153"/>
            <a:ext cx="2506298" cy="2058101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ОТРЯД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ЮИД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«Дорожные </a:t>
            </a:r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знаки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5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агнитный пазл 27x18см.&quot;Далеко, отражение дорожного покрытия, гронинген&quot; на холодильник - купить в интернет-магазине OZON с быст"/>
          <p:cNvPicPr/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9891" r="-544" b="175"/>
          <a:stretch/>
        </p:blipFill>
        <p:spPr bwMode="auto">
          <a:xfrm>
            <a:off x="0" y="0"/>
            <a:ext cx="12192000" cy="68447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21327" y="143452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Содержимое 15" descr="xDVbTMQ3p9W1gS8CCg2kphcrQgNDJslR29PW4l92Xot1BMuMMGSsQBaWprzQ-UCbs7hiAvTMvSUuMGuSEeylow==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254" y="4239491"/>
            <a:ext cx="4403932" cy="2479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7-конечная звезда 45"/>
          <p:cNvSpPr>
            <a:spLocks/>
          </p:cNvSpPr>
          <p:nvPr/>
        </p:nvSpPr>
        <p:spPr bwMode="auto">
          <a:xfrm>
            <a:off x="286328" y="347348"/>
            <a:ext cx="2298940" cy="1897089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ОТРЯД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ЮИД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«Дорожные </a:t>
            </a:r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знаки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7535" y="401311"/>
            <a:ext cx="7894925" cy="492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по работе </a:t>
            </a: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 </a:t>
            </a: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СМИ</a:t>
            </a:r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38618" y="1376218"/>
            <a:ext cx="6493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СМИ - посредники между школой </a:t>
            </a:r>
            <a:endParaRPr lang="ru-RU" sz="2400" b="1" i="1" dirty="0" smtClean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обществом</a:t>
            </a:r>
            <a:endParaRPr lang="ru-RU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Содержимое 8" descr="xDVbTMQ3p9W1gS8CCg2kpvJIDdp9W5wEovnXE_9Uj_c6TGcvYyi35SN0KccC85hSwnUio0Q6goObTQUUMTOP7g==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1236" y="1502656"/>
            <a:ext cx="3717326" cy="247821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Содержимое 7" descr="xDVbTMQ3p9W1gS8CCg2kpkmz5yrHoGlv9pmOXYlJ3ql2fnJH5sREYAgW-rjB46CnDbpzpTCWAE37TRciuEnklA== (1)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219" y="4086326"/>
            <a:ext cx="4119418" cy="266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Содержимое 5" descr="xDVbTMQ3p9W1gS8CCg2kpgfAK9HGAg_qC2459mKgADQRguFaLIJ5YmLFj_SuypMTPkCH3MdSXy-KZJnXNaUQBg==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782" y="2227644"/>
            <a:ext cx="3561259" cy="249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avatars.mds.yandex.net/i?id=ea9465c4e7e3493a9462f71fd247ae3274ecf7bf-11511205-images-thumbs&amp;n=13"/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35"/>
            <a:ext cx="12245010" cy="68988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79342" y="957852"/>
            <a:ext cx="11812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дорожно-транспортного травматизма является глобальной мировой проблемой.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9427" y="2673449"/>
            <a:ext cx="88325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России выросло количество ДТП с участием детей. По итогам 2023 года количество дорожно-транспортных происшествий с участием детей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выросло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8,4% - до 17,18 тыс. происшествий. </a:t>
            </a:r>
            <a:endParaRPr lang="ru-RU" sz="3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0967" y="5148650"/>
            <a:ext cx="10515600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дорожно-транспортный травматизм является составной частью общей проблемы дорожно-транспортного травматизма и дорожной безопасности.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151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31A91CA6-6E1D-4F66-B921-D9FD7E0B1C6B}" type="slidenum">
              <a:rPr lang="ru-RU" altLang="ru-RU">
                <a:solidFill>
                  <a:srgbClr val="898989"/>
                </a:solidFill>
              </a:rPr>
              <a:pPr/>
              <a:t>20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83957" y="477795"/>
            <a:ext cx="9135761" cy="5099221"/>
          </a:xfrm>
          <a:prstGeom prst="rect">
            <a:avLst/>
          </a:prstGeom>
          <a:pattFill prst="pct5">
            <a:fgClr>
              <a:srgbClr val="002060"/>
            </a:fgClr>
            <a:bgClr>
              <a:schemeClr val="bg1"/>
            </a:bgClr>
          </a:patt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lvl1pPr marL="4572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системной работы и использование различных методов, форм, технологий позволяет повысить эффективность профилактической работы по предупреждению и профилактике детского дорожно-транспортного травматизма в МБОУ СОШ № 56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07AA61DA-BF36-44B1-95B4-3153BA35D6B8}" type="slidenum">
              <a:rPr lang="ru-RU" altLang="ru-RU">
                <a:solidFill>
                  <a:srgbClr val="898989"/>
                </a:solidFill>
              </a:rPr>
              <a:pPr/>
              <a:t>21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7" name="Рисунок 6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365375" y="2102950"/>
            <a:ext cx="71992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altLang="ru-RU" sz="4000" dirty="0"/>
          </a:p>
        </p:txBody>
      </p:sp>
    </p:spTree>
    <p:extLst>
      <p:ext uri="{BB962C8B-B14F-4D97-AF65-F5344CB8AC3E}">
        <p14:creationId xmlns:p14="http://schemas.microsoft.com/office/powerpoint/2010/main" val="180400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64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7360" y="291956"/>
            <a:ext cx="11216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профилактической работы по </a:t>
            </a:r>
            <a:r>
              <a:rPr lang="ru-RU" sz="32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предупреждению и профилактике детского </a:t>
            </a: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</a:t>
            </a:r>
            <a:r>
              <a:rPr lang="ru-RU" sz="32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травматизма               в МБОУ СОШ № 56</a:t>
            </a:r>
            <a:endParaRPr lang="ru-RU" sz="3200" i="1" dirty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019" y="2498115"/>
            <a:ext cx="9581322" cy="3539430"/>
          </a:xfrm>
          <a:prstGeom prst="rect">
            <a:avLst/>
          </a:prstGeom>
          <a:pattFill prst="pct9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</a:t>
            </a: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способствующих снижению уровня детского дорожно-транспортного </a:t>
            </a:r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травматизма, направленных  на ф</a:t>
            </a:r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 обучающихся сознательного и ответственного отношения к вопросам личной безопасности и безопасности окружающих участников дорожного </a:t>
            </a:r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движения.</a:t>
            </a:r>
            <a:endParaRPr lang="ru-RU" sz="3200" dirty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Picture background"/>
          <p:cNvPicPr/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0"/>
          <a:stretch/>
        </p:blipFill>
        <p:spPr bwMode="auto">
          <a:xfrm>
            <a:off x="-20596" y="-44836"/>
            <a:ext cx="12212595" cy="675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icture background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94" y="2010977"/>
            <a:ext cx="12212594" cy="48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50989" y="230188"/>
            <a:ext cx="10639451" cy="6120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Основные задачи профилактической работы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708" y="807309"/>
            <a:ext cx="11689492" cy="55092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школьников в области безопасности дорожного движения,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познавательные процессы, необходимые им для правильной и безопасной ориентации на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и дороге.</a:t>
            </a:r>
          </a:p>
          <a:p>
            <a:pPr marL="514350" indent="-514350" algn="just">
              <a:buFont typeface="+mj-lt"/>
              <a:buAutoNum type="arabicPeriod"/>
            </a:pP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школьников устойчивые положительные привычки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безопасного поведения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дороге,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применяя современные формы, методы и технологии, направленные на предупреждение и профилактику детского дорожно-транспортного травматизма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пропаганде правил дорожного движения и безопасного образа жизни среди родителей с помощью новых форм и методов профилактической работы. Поддерживать у родителей обучающихся устойчивый интерес к безопасности и здоровью детей как участников дорожного движения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материально-технический потенциал школы и другие ее возможности для обучения и воспитания грамотных участников дорожного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" name="Рисунок 3" descr="Скачать фон бесплатно и без регистрации: Интерн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26123" y="91558"/>
            <a:ext cx="1045924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МОДЕЛИРОВАНИЕ СИСТЕМЫ ПРОФИЛАКТИЧЕСКОЙ РАБОТЫ ДДТТ В МБОУ СОШ № 56</a:t>
            </a:r>
            <a:endParaRPr lang="ru-RU" sz="24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7-конечная звезда 45"/>
          <p:cNvSpPr>
            <a:spLocks/>
          </p:cNvSpPr>
          <p:nvPr/>
        </p:nvSpPr>
        <p:spPr bwMode="auto">
          <a:xfrm>
            <a:off x="4011828" y="2206545"/>
            <a:ext cx="3797642" cy="2538450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70C0"/>
            </a:solidFill>
          </a:ln>
          <a:effectLst>
            <a:outerShdw dist="228601" dir="2700000" algn="ctr" rotWithShape="0">
              <a:srgbClr val="000000">
                <a:alpha val="29999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ОТРЯД ЮИД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«Дорожные знаки»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Блок-схема: карточка 42"/>
          <p:cNvSpPr>
            <a:spLocks noChangeArrowheads="1"/>
          </p:cNvSpPr>
          <p:nvPr/>
        </p:nvSpPr>
        <p:spPr bwMode="auto">
          <a:xfrm flipH="1">
            <a:off x="699683" y="3978877"/>
            <a:ext cx="3345093" cy="1799822"/>
          </a:xfrm>
          <a:prstGeom prst="flowChartPunchedCard">
            <a:avLst/>
          </a:prstGeom>
          <a:solidFill>
            <a:srgbClr val="E5B8B7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Работа </a:t>
            </a:r>
            <a:r>
              <a:rPr lang="ru-RU" sz="2000" b="1" dirty="0">
                <a:solidFill>
                  <a:srgbClr val="0070C0"/>
                </a:solidFill>
              </a:rPr>
              <a:t>с классными руководителями по вопросам профилактики ДДТТ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Блок-схема: карточка 48"/>
          <p:cNvSpPr>
            <a:spLocks noChangeArrowheads="1"/>
          </p:cNvSpPr>
          <p:nvPr/>
        </p:nvSpPr>
        <p:spPr bwMode="auto">
          <a:xfrm>
            <a:off x="8118289" y="1009206"/>
            <a:ext cx="3406446" cy="1832848"/>
          </a:xfrm>
          <a:prstGeom prst="flowChartPunchedCard">
            <a:avLst/>
          </a:prstGeom>
          <a:solidFill>
            <a:srgbClr val="FBD4B4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Обучение школьников безопасному поведению в дорожной среде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Блок-схема: карточка 41"/>
          <p:cNvSpPr>
            <a:spLocks noChangeArrowheads="1"/>
          </p:cNvSpPr>
          <p:nvPr/>
        </p:nvSpPr>
        <p:spPr bwMode="auto">
          <a:xfrm>
            <a:off x="8287265" y="3863546"/>
            <a:ext cx="3213429" cy="1924761"/>
          </a:xfrm>
          <a:prstGeom prst="flowChartPunchedCard">
            <a:avLst/>
          </a:prstGeom>
          <a:solidFill>
            <a:srgbClr val="E5B8B7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Взаимодействие с родительской общественностью</a:t>
            </a:r>
            <a:endParaRPr lang="ru-RU" sz="2000" dirty="0">
              <a:solidFill>
                <a:srgbClr val="0070C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Блок-схема: карточка 46"/>
          <p:cNvSpPr>
            <a:spLocks noChangeArrowheads="1"/>
          </p:cNvSpPr>
          <p:nvPr/>
        </p:nvSpPr>
        <p:spPr bwMode="auto">
          <a:xfrm flipH="1">
            <a:off x="650258" y="1114307"/>
            <a:ext cx="3394520" cy="1785412"/>
          </a:xfrm>
          <a:prstGeom prst="flowChartPunchedCard">
            <a:avLst/>
          </a:prstGeom>
          <a:solidFill>
            <a:srgbClr val="FBD4B4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Взаимодействие с органами </a:t>
            </a:r>
            <a:r>
              <a:rPr lang="ru-RU" sz="2000" b="1" dirty="0" smtClean="0">
                <a:solidFill>
                  <a:srgbClr val="0070C0"/>
                </a:solidFill>
              </a:rPr>
              <a:t>ГАИ</a:t>
            </a:r>
            <a:endParaRPr lang="ru-RU" sz="2000" dirty="0">
              <a:solidFill>
                <a:srgbClr val="0070C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Скругленный прямоугольник 40"/>
          <p:cNvSpPr>
            <a:spLocks noChangeArrowheads="1"/>
          </p:cNvSpPr>
          <p:nvPr/>
        </p:nvSpPr>
        <p:spPr bwMode="auto">
          <a:xfrm>
            <a:off x="4518818" y="5000069"/>
            <a:ext cx="3186907" cy="16287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>
            <a:noFill/>
          </a:ln>
          <a:effectLst>
            <a:outerShdw dist="228601" dir="2700000" algn="ctr" rotWithShape="0">
              <a:srgbClr val="000000">
                <a:alpha val="29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Укрепление учебно-материальной базы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630039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52"/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несение дорожной разметки (id 102362704)"/>
          <p:cNvPicPr/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26589" r="-110" b="859"/>
          <a:stretch/>
        </p:blipFill>
        <p:spPr bwMode="auto">
          <a:xfrm>
            <a:off x="0" y="0"/>
            <a:ext cx="12192000" cy="3127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Нанесение дорожной разметки (id 102362704)"/>
          <p:cNvPicPr/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t="4009" r="-653" b="56392"/>
          <a:stretch/>
        </p:blipFill>
        <p:spPr bwMode="auto">
          <a:xfrm>
            <a:off x="0" y="1952900"/>
            <a:ext cx="12298018" cy="49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ая выноска 5"/>
          <p:cNvSpPr/>
          <p:nvPr/>
        </p:nvSpPr>
        <p:spPr>
          <a:xfrm>
            <a:off x="301484" y="545321"/>
            <a:ext cx="4590225" cy="1584948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i="1" dirty="0" smtClean="0">
                <a:solidFill>
                  <a:srgbClr val="96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1. Обучение </a:t>
            </a:r>
            <a:r>
              <a:rPr lang="ru-RU" sz="2400" b="1" i="1" dirty="0">
                <a:solidFill>
                  <a:srgbClr val="96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школьников безопасному поведению в дорожной среде</a:t>
            </a:r>
            <a:endParaRPr lang="ru-RU" sz="2400" i="1" dirty="0">
              <a:solidFill>
                <a:srgbClr val="96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6900" y="271849"/>
            <a:ext cx="6096000" cy="22775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направления: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знаний школьников в области безопасности дорожного движения, формирование устойчивых положительных привычек безопасного поведения на дороге.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5" descr="наша учеба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0835" y="3776871"/>
            <a:ext cx="4108171" cy="3081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5" descr="xDVbTMQ3p9W1gS8CCg2kpraQa9xqzjC677zmLbxgJISWGrEnJDIKdk4Pg-eIuUF78kQqU63EywscZHdqRc1Y5Q==.jpg"/>
          <p:cNvPicPr>
            <a:picLocks noChangeAspect="1"/>
          </p:cNvPicPr>
          <p:nvPr/>
        </p:nvPicPr>
        <p:blipFill>
          <a:blip r:embed="rId4" cstate="print"/>
          <a:srcRect l="13782" r="22863"/>
          <a:stretch>
            <a:fillRect/>
          </a:stretch>
        </p:blipFill>
        <p:spPr>
          <a:xfrm>
            <a:off x="3990111" y="4044044"/>
            <a:ext cx="3426692" cy="262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15" descr="IMG-20231012-WA0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8" y="2469551"/>
            <a:ext cx="4156363" cy="234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85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1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ая выноска 4"/>
          <p:cNvSpPr/>
          <p:nvPr/>
        </p:nvSpPr>
        <p:spPr>
          <a:xfrm>
            <a:off x="152393" y="135129"/>
            <a:ext cx="4590225" cy="1231649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rgbClr val="96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2. </a:t>
            </a:r>
            <a:r>
              <a:rPr lang="ru-RU" sz="2200" b="1" dirty="0">
                <a:solidFill>
                  <a:srgbClr val="960000"/>
                </a:solidFill>
                <a:latin typeface="Georgia" panose="02040502050405020303" pitchFamily="18" charset="0"/>
              </a:rPr>
              <a:t>Взаимодействие с родительской общественностью </a:t>
            </a:r>
            <a:endParaRPr lang="ru-RU" sz="2200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80047" y="430483"/>
            <a:ext cx="60960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isometricOffAxis2Left"/>
            <a:lightRig rig="threePt" dir="t"/>
          </a:scene3d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направления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компетентности взрослых в знании правил дорожного движения и культуры поведения на дороге</a:t>
            </a:r>
          </a:p>
        </p:txBody>
      </p:sp>
      <p:pic>
        <p:nvPicPr>
          <p:cNvPr id="11" name="Содержимое 3" descr="K-xrpLEn8irn7zwc4N1sc77yjIEWyWqnGN_Wrz02Sjnt4Ka0vwc5fyAclqNftK92nfcx7PwAAjV9w39ldYVKjA==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964" y="2333261"/>
            <a:ext cx="3546764" cy="2660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9" descr="xDVbTMQ3p9W1gS8CCg2kpkKBkir3M4oflboLoO6hddNoxeDqfy9QtC1IT3Xv4aqWVUot-F6jq7BDSgNzDYSAkA==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1858" y="1677334"/>
            <a:ext cx="4619824" cy="2245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Содержимое 33" descr="2018-04-12 18-23-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6361" y="3857487"/>
            <a:ext cx="4849063" cy="2728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Содержимое 7" descr="2020-09-21 08-26-39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3740" y="3910975"/>
            <a:ext cx="2113760" cy="2609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65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77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ая выноска 12"/>
          <p:cNvSpPr/>
          <p:nvPr/>
        </p:nvSpPr>
        <p:spPr>
          <a:xfrm>
            <a:off x="168961" y="105740"/>
            <a:ext cx="4933125" cy="1584948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3. Взаимодействие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 органами ГАИ, совместная просветительская работа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27039" y="163637"/>
            <a:ext cx="60960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направления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кругозора детей в области изучения правил дорожного движения и безопасного поведения на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655"/>
            <a:ext cx="3114500" cy="2595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Содержимое 8" descr="xDVbTMQ3p9W1gS8CCg2kpvYYqqGC1IJnaTVtoBz-T43ib7SDW1qMjardoE5MvxRzG2yjodLLc79_MAuNFgAZ3g==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9473" y="2612568"/>
            <a:ext cx="5181600" cy="2518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Содержимое 17" descr="2019-07-09 01-13-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5648" y="4107421"/>
            <a:ext cx="4134752" cy="2750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76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317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7-конечная звезда 45"/>
          <p:cNvSpPr>
            <a:spLocks/>
          </p:cNvSpPr>
          <p:nvPr/>
        </p:nvSpPr>
        <p:spPr bwMode="auto">
          <a:xfrm>
            <a:off x="9799782" y="0"/>
            <a:ext cx="2544703" cy="1801091"/>
          </a:xfrm>
          <a:custGeom>
            <a:avLst/>
            <a:gdLst>
              <a:gd name="T0" fmla="*/ -8 w 3132455"/>
              <a:gd name="T1" fmla="*/ 1600413 h 2488565"/>
              <a:gd name="T2" fmla="*/ 482361 w 3132455"/>
              <a:gd name="T3" fmla="*/ 1107522 h 2488565"/>
              <a:gd name="T4" fmla="*/ 310209 w 3132455"/>
              <a:gd name="T5" fmla="*/ 492893 h 2488565"/>
              <a:gd name="T6" fmla="*/ 1083867 w 3132455"/>
              <a:gd name="T7" fmla="*/ 492894 h 2488565"/>
              <a:gd name="T8" fmla="*/ 1566228 w 3132455"/>
              <a:gd name="T9" fmla="*/ 0 h 2488565"/>
              <a:gd name="T10" fmla="*/ 2048588 w 3132455"/>
              <a:gd name="T11" fmla="*/ 492894 h 2488565"/>
              <a:gd name="T12" fmla="*/ 2822246 w 3132455"/>
              <a:gd name="T13" fmla="*/ 492893 h 2488565"/>
              <a:gd name="T14" fmla="*/ 2650094 w 3132455"/>
              <a:gd name="T15" fmla="*/ 1107522 h 2488565"/>
              <a:gd name="T16" fmla="*/ 3132463 w 3132455"/>
              <a:gd name="T17" fmla="*/ 1600413 h 2488565"/>
              <a:gd name="T18" fmla="*/ 2435417 w 3132455"/>
              <a:gd name="T19" fmla="*/ 1873948 h 2488565"/>
              <a:gd name="T20" fmla="*/ 2263260 w 3132455"/>
              <a:gd name="T21" fmla="*/ 2488578 h 2488565"/>
              <a:gd name="T22" fmla="*/ 1566228 w 3132455"/>
              <a:gd name="T23" fmla="*/ 2215040 h 2488565"/>
              <a:gd name="T24" fmla="*/ 869195 w 3132455"/>
              <a:gd name="T25" fmla="*/ 2488578 h 2488565"/>
              <a:gd name="T26" fmla="*/ 697038 w 3132455"/>
              <a:gd name="T27" fmla="*/ 1873948 h 2488565"/>
              <a:gd name="T28" fmla="*/ -8 w 3132455"/>
              <a:gd name="T29" fmla="*/ 1600413 h 24885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32455"/>
              <a:gd name="T46" fmla="*/ 0 h 2488565"/>
              <a:gd name="T47" fmla="*/ 3132455 w 3132455"/>
              <a:gd name="T48" fmla="*/ 2488565 h 24885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32455" h="2488565">
                <a:moveTo>
                  <a:pt x="-8" y="1600413"/>
                </a:moveTo>
                <a:lnTo>
                  <a:pt x="482361" y="1107522"/>
                </a:lnTo>
                <a:lnTo>
                  <a:pt x="310209" y="492893"/>
                </a:lnTo>
                <a:lnTo>
                  <a:pt x="1083867" y="492894"/>
                </a:lnTo>
                <a:lnTo>
                  <a:pt x="1566228" y="0"/>
                </a:lnTo>
                <a:lnTo>
                  <a:pt x="2048588" y="492894"/>
                </a:lnTo>
                <a:lnTo>
                  <a:pt x="2822246" y="492893"/>
                </a:lnTo>
                <a:lnTo>
                  <a:pt x="2650094" y="1107522"/>
                </a:lnTo>
                <a:lnTo>
                  <a:pt x="3132463" y="1600413"/>
                </a:lnTo>
                <a:lnTo>
                  <a:pt x="2435417" y="1873948"/>
                </a:lnTo>
                <a:lnTo>
                  <a:pt x="2263260" y="2488578"/>
                </a:lnTo>
                <a:lnTo>
                  <a:pt x="1566228" y="2215040"/>
                </a:lnTo>
                <a:lnTo>
                  <a:pt x="869195" y="2488578"/>
                </a:lnTo>
                <a:lnTo>
                  <a:pt x="697038" y="1873948"/>
                </a:lnTo>
                <a:lnTo>
                  <a:pt x="-8" y="160041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71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3. Взаимодействие </a:t>
            </a:r>
          </a:p>
          <a:p>
            <a:pPr lvl="0"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органами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ГАИ</a:t>
            </a:r>
            <a:endParaRPr kumimoji="0" lang="ru-RU" altLang="ru-RU" sz="1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18" y="185062"/>
            <a:ext cx="624799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AC8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Профориентационная</a:t>
            </a:r>
            <a:r>
              <a:rPr lang="ru-RU" sz="3200" b="1" i="1" dirty="0" smtClean="0">
                <a:solidFill>
                  <a:srgbClr val="AC8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деятельность </a:t>
            </a:r>
            <a:endParaRPr lang="ru-RU" sz="3200" b="1" dirty="0">
              <a:solidFill>
                <a:srgbClr val="AC8300"/>
              </a:solidFill>
            </a:endParaRPr>
          </a:p>
        </p:txBody>
      </p:sp>
      <p:pic>
        <p:nvPicPr>
          <p:cNvPr id="10" name="Содержимое 9" descr="K-xrpLEn8irn7zwc4N1scwtR2ASG4mnQuRe-42MpRVRSK93-RhCOcH-6bv-mplWK77JIYSOjVsrU3gCwb3G0yg==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9904" y="215182"/>
            <a:ext cx="4041818" cy="303136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Содержимое 11" descr="K-xrpLEn8irn7zwc4N1sc_kTAaXYmF78AAQfxcrO-r3WEw1Xkup9V64OJ9cNGstfxhlEOVnaLNXEUoUYRzR6Og==.jpg"/>
          <p:cNvPicPr>
            <a:picLocks noChangeAspect="1"/>
          </p:cNvPicPr>
          <p:nvPr/>
        </p:nvPicPr>
        <p:blipFill>
          <a:blip r:embed="rId4" cstate="print"/>
          <a:srcRect t="16903"/>
          <a:stretch>
            <a:fillRect/>
          </a:stretch>
        </p:blipFill>
        <p:spPr>
          <a:xfrm>
            <a:off x="205898" y="1431636"/>
            <a:ext cx="5008606" cy="31215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Содержимое 13" descr="xDVbTMQ3p9W1gS8CCg2kplb3Y5E6Z0TGbwE-lmA0Ae8t7aa6l-SC88RqfaNrm6MkTPGXF_T82LYi3PA8XLhLtA==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1656" y="3307867"/>
            <a:ext cx="6642222" cy="3228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2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688</Words>
  <Application>Microsoft Office PowerPoint</Application>
  <PresentationFormat>Широкоэкранный</PresentationFormat>
  <Paragraphs>112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Georgia</vt:lpstr>
      <vt:lpstr>Times New Roman</vt:lpstr>
      <vt:lpstr>Wingdings</vt:lpstr>
      <vt:lpstr>Тема Office</vt:lpstr>
      <vt:lpstr>Презентация PowerPoint</vt:lpstr>
      <vt:lpstr>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сентября 2017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Old</cp:lastModifiedBy>
  <cp:revision>155</cp:revision>
  <dcterms:created xsi:type="dcterms:W3CDTF">2024-03-13T06:54:43Z</dcterms:created>
  <dcterms:modified xsi:type="dcterms:W3CDTF">2024-06-18T09:03:44Z</dcterms:modified>
</cp:coreProperties>
</file>