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2" r:id="rId1"/>
  </p:sldMasterIdLst>
  <p:notesMasterIdLst>
    <p:notesMasterId r:id="rId14"/>
  </p:notesMasterIdLst>
  <p:sldIdLst>
    <p:sldId id="480" r:id="rId2"/>
    <p:sldId id="456" r:id="rId3"/>
    <p:sldId id="475" r:id="rId4"/>
    <p:sldId id="459" r:id="rId5"/>
    <p:sldId id="460" r:id="rId6"/>
    <p:sldId id="461" r:id="rId7"/>
    <p:sldId id="462" r:id="rId8"/>
    <p:sldId id="478" r:id="rId9"/>
    <p:sldId id="457" r:id="rId10"/>
    <p:sldId id="466" r:id="rId11"/>
    <p:sldId id="476" r:id="rId12"/>
    <p:sldId id="479" r:id="rId13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A25"/>
    <a:srgbClr val="800026"/>
    <a:srgbClr val="A2555D"/>
    <a:srgbClr val="90222D"/>
    <a:srgbClr val="595959"/>
    <a:srgbClr val="E73507"/>
    <a:srgbClr val="66A000"/>
    <a:srgbClr val="A6A6A6"/>
    <a:srgbClr val="E8E7EC"/>
    <a:srgbClr val="EE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958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A9318-D850-48EE-A51B-299CE7BD21AF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E230F-7FF5-435A-82F0-1B35ED4D3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6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3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87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65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0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4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4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7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2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5B21-5E6D-4F6B-95EF-49BCC3B7DC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3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5472A-2386-AA23-4D02-2C7CAD885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AA5813-505B-3F80-4358-227B011D3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60C01-3F32-4419-C2B4-D527545C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5174-ACE8-4744-980D-0E3EFD84ABAD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D287C-48B2-5D7D-5057-7663CD73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8A867-8663-C398-34B4-AC831690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38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996E7-2B2C-7303-CF75-6A5CECA3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D04F43-BFF7-921E-0576-84005FEC2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0DE08-C249-34A9-D3E2-2FDE211B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4A84-A154-43F0-9B28-28484108A736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844B5-FEB0-BCA0-3B83-D8967FA3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6757A-6A47-CC45-DBCC-40E0D1F1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69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A90508-B351-270A-0E17-2CBCA4F54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69CB7A-2F6F-8E54-D4D3-7562C0AD5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A89AC-10A8-DD92-2AAD-3F7A3A7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28F8-2B60-4E31-ADE0-BE6EC686985D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2CF40-101E-10DC-3A07-CFFC404D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DFAEB-AEC0-C288-7EFE-0FF4BE72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2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0558E-BE37-366D-C410-96C7072D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98A6D-9B63-50C2-2CE5-A50083503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8390B-7CF1-FEC0-B8A2-466ADD03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D524-4D36-487C-84D7-C1DB3FDA13B3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614EEA-3317-0835-197F-E932BAFB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E2407-3730-70BA-EEE8-DF44BA95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F5171-4584-ABAD-7537-8451AE2F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BB7BEB-1A44-5978-C68B-130FD763A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C6016-F311-31A9-111F-CB23DD35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8D64-DFD5-440C-B24B-A4D2476474D9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0D397-368B-AAE7-C3A9-B8FEDFBE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9EA61-2811-3DC8-5706-233574F7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97E80-B35F-4C35-8701-C28D6D09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4307ED-2313-C536-8957-9F20B32B3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C6A134-D27D-BDA1-1540-CEEB0F9F5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C2374B-8AFE-193A-AC5F-790F4823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2746-5E19-412F-988C-4C1232AB0FF5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6E97E-B98E-1A1D-A094-DC229D27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1FCDA5-D2EE-E0EA-B048-CB2D19ED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3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48F39-7223-AE95-5597-CF125ABF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CD573-7C82-2422-08BE-EFDDED443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B7760F-9363-A9B2-120A-E7BA5681B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F8B379-4EC4-53A8-75E9-88BD11856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9C80D9-EBA8-4B69-7C8C-FBBB04448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BA0A9D-3AB9-5525-9AFB-2BF9DD7D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A30-5601-415D-8250-B55A3874078D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704369-1419-8157-66AE-2FB658B3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4BDDD2-171A-EDDE-B49C-125EEC9B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3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270C3-6515-68F4-7809-11296F2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FCFE16-2181-3682-62B3-825F65F1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8DE9-B9D9-4F4A-A1AF-1D0CE53D492D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DCB979-8084-DA59-9845-D7BD97EC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43620B-BC77-B2B4-3E6B-6983999D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31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E45AD2-8473-35D9-8745-673C9916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7B1C-6356-482B-8DA6-FB8D9EE4814C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96C178-8091-8077-2C44-E2C92FDC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DB0251-69DA-1E23-849D-AE3AF1BF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70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0C659-6619-1F03-509F-33E0E3F2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3763D-8779-D4E7-EFAD-8C3C546B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83E96D-8C61-B9FE-2D8B-D2571B5B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DF1CC5-C465-DD42-4111-41233FB9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6373-9C77-4824-A1FA-0155B7A5B395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76C09F-2382-D8BA-C2B1-4F084123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CACA0A-214D-E54C-B8E1-1F812464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64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C3401-CC30-1AC0-EC73-B8F67C8B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1FAD86-66CD-4A7A-0581-DEE18899C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8F2192-6BF1-1DB6-A407-44479FAAE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1243D4-2B04-292F-7495-B821C2A0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2FBF-D3B0-4CF7-80DC-7819A43CC26A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6F76DA-8E29-FDE0-6F50-B5D7F468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38C215-266B-D1DB-AA45-F4D27540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1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57666-646D-6A03-36C3-A633A2B3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10D27-3DB2-03F3-19F7-506D61D0B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791CF-3915-52AC-6209-CAE862C45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4D60-4FD6-482C-8ED9-2BEFA6CF6E9A}" type="datetime1">
              <a:rPr lang="ru-RU" smtClean="0"/>
              <a:t>29.06.2023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038EFD-3276-59BC-351B-8B072167E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3C50F-C265-DA8C-8EDA-D4B5C2F51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8744-F220-4A66-BD80-818B73176C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72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3406C7-E7D7-C72A-99D3-63311614184F}"/>
              </a:ext>
            </a:extLst>
          </p:cNvPr>
          <p:cNvSpPr txBox="1"/>
          <p:nvPr/>
        </p:nvSpPr>
        <p:spPr>
          <a:xfrm>
            <a:off x="450684" y="4852205"/>
            <a:ext cx="752617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ru-RU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Круглый стол «Скрытые угрозы 2022−2023. </a:t>
            </a:r>
          </a:p>
          <a:p>
            <a:pPr algn="l" fontAlgn="ctr"/>
            <a:r>
              <a:rPr lang="ru-RU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Утечка данных и многомиллионные штрафы»</a:t>
            </a:r>
            <a:b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Х Международный Сибирский транспортный форум</a:t>
            </a:r>
          </a:p>
          <a:p>
            <a:pPr algn="l" fontAlgn="ctr"/>
            <a:r>
              <a:rPr lang="ru-RU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МВК «НОВОСИБИРСК ЭКСПОЦЕНТР»</a:t>
            </a:r>
          </a:p>
          <a:p>
            <a:pPr defTabSz="1219170" fontAlgn="ctr"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июня 2023г.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777BA-9795-21A7-93DF-6F3C301A04EF}"/>
              </a:ext>
            </a:extLst>
          </p:cNvPr>
          <p:cNvSpPr txBox="1"/>
          <p:nvPr/>
        </p:nvSpPr>
        <p:spPr>
          <a:xfrm>
            <a:off x="297134" y="2005795"/>
            <a:ext cx="6302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224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120" normalizeH="0" noProof="0" dirty="0">
                <a:ln>
                  <a:noFill/>
                </a:ln>
                <a:solidFill>
                  <a:srgbClr val="8A1A2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Требования к содержанию основных документов при работе с ПД (с учетом актуальных изменений)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62F7BA-C9D1-67D5-7BBA-0D2381B4FC2E}"/>
              </a:ext>
            </a:extLst>
          </p:cNvPr>
          <p:cNvSpPr/>
          <p:nvPr/>
        </p:nvSpPr>
        <p:spPr>
          <a:xfrm>
            <a:off x="8975802" y="857211"/>
            <a:ext cx="2755163" cy="4175117"/>
          </a:xfrm>
          <a:prstGeom prst="rect">
            <a:avLst/>
          </a:prstGeom>
          <a:solidFill>
            <a:srgbClr val="800026"/>
          </a:solidFill>
          <a:ln>
            <a:solidFill>
              <a:srgbClr val="9022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0F117-B163-8591-3A01-EB4F8E5B18C3}"/>
              </a:ext>
            </a:extLst>
          </p:cNvPr>
          <p:cNvSpPr txBox="1"/>
          <p:nvPr/>
        </p:nvSpPr>
        <p:spPr>
          <a:xfrm>
            <a:off x="8443073" y="5163489"/>
            <a:ext cx="2733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МАНИЛОВ ИЛЬЯ</a:t>
            </a:r>
          </a:p>
          <a:p>
            <a:r>
              <a:rPr lang="ru-RU" sz="2000" dirty="0"/>
              <a:t>Юрист ЮК «</a:t>
            </a:r>
            <a:r>
              <a:rPr lang="ru-RU" sz="2000" dirty="0" err="1"/>
              <a:t>ЛексПроф</a:t>
            </a:r>
            <a:r>
              <a:rPr lang="ru-RU" sz="2000" dirty="0"/>
              <a:t>»</a:t>
            </a:r>
          </a:p>
        </p:txBody>
      </p:sp>
      <p:pic>
        <p:nvPicPr>
          <p:cNvPr id="7" name="Рисунок 6" descr="Изображение выглядит как одежда, человек, ошейник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A6BF8BC9-547C-6237-B906-BC34688EC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t="2866" r="29944" b="49075"/>
          <a:stretch/>
        </p:blipFill>
        <p:spPr>
          <a:xfrm>
            <a:off x="7976854" y="663158"/>
            <a:ext cx="3666329" cy="4306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5BD6B3-BC4D-002E-8F48-F5774DAFE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5" y="466912"/>
            <a:ext cx="2743200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5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92661" y="390364"/>
            <a:ext cx="87513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Акт оценки возможного вреда субъектам персональных данных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392661" y="1813157"/>
            <a:ext cx="11365584" cy="4654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300"/>
              </a:spcAft>
            </a:pPr>
            <a:r>
              <a:rPr lang="ru-RU" sz="2200" b="1" dirty="0">
                <a:effectLst/>
                <a:ea typeface="Calibri" panose="020F0502020204030204" pitchFamily="34" charset="0"/>
              </a:rPr>
              <a:t>Нововведение: </a:t>
            </a:r>
            <a:r>
              <a:rPr lang="ru-RU" sz="2200" dirty="0">
                <a:effectLst/>
                <a:ea typeface="Calibri" panose="020F0502020204030204" pitchFamily="34" charset="0"/>
              </a:rPr>
              <a:t>действует с 1 марта 2023г. (Приказ Роскомнадзора от 27.10.2022 N 178)</a:t>
            </a:r>
          </a:p>
          <a:p>
            <a:pPr lvl="0" algn="just">
              <a:lnSpc>
                <a:spcPct val="107000"/>
              </a:lnSpc>
              <a:spcAft>
                <a:spcPts val="300"/>
              </a:spcAft>
            </a:pPr>
            <a:endParaRPr lang="ru-RU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ходе оценки нужно выбрать одну из трех степеней вреда: высокую, среднюю или низкую.</a:t>
            </a:r>
            <a:endParaRPr lang="ru-RU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оценки нужно оформить актом в электронной форме или на бумаге. Делает это ответственный за организацию обработки ПД либо комиссия, которую компания вправе создать специально для оценки.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endParaRPr lang="ru-RU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22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Что должен включать в себя:</a:t>
            </a:r>
            <a:endParaRPr lang="ru-RU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Дату проведения оценки вреда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ФИО каждого из проводивших оценку лиц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Отразить степень возможного вреда</a:t>
            </a:r>
            <a:endParaRPr lang="ru-RU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5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92660" y="175212"/>
            <a:ext cx="875133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Акт уничтожения персональных данных и выгрузка из журнала регистраций событий в информационной системе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392660" y="1860575"/>
            <a:ext cx="9546567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Новые требования: с 1 марта 2023 (Приказ Роскомнадзора от 28.10.2022 № 179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300"/>
              </a:spcAft>
            </a:pP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A2B84B2-192A-4AA9-FECE-21B744895357}"/>
              </a:ext>
            </a:extLst>
          </p:cNvPr>
          <p:cNvGrpSpPr/>
          <p:nvPr/>
        </p:nvGrpSpPr>
        <p:grpSpPr>
          <a:xfrm>
            <a:off x="392660" y="2376463"/>
            <a:ext cx="11406680" cy="4254612"/>
            <a:chOff x="392660" y="2376463"/>
            <a:chExt cx="11406680" cy="4254612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1AC5576C-8F90-B348-C03B-1938F9B37E67}"/>
                </a:ext>
              </a:extLst>
            </p:cNvPr>
            <p:cNvSpPr/>
            <p:nvPr/>
          </p:nvSpPr>
          <p:spPr>
            <a:xfrm>
              <a:off x="392660" y="2376464"/>
              <a:ext cx="3177692" cy="1906615"/>
            </a:xfrm>
            <a:custGeom>
              <a:avLst/>
              <a:gdLst>
                <a:gd name="connsiteX0" fmla="*/ 0 w 3177692"/>
                <a:gd name="connsiteY0" fmla="*/ 0 h 1906615"/>
                <a:gd name="connsiteX1" fmla="*/ 3177692 w 3177692"/>
                <a:gd name="connsiteY1" fmla="*/ 0 h 1906615"/>
                <a:gd name="connsiteX2" fmla="*/ 3177692 w 3177692"/>
                <a:gd name="connsiteY2" fmla="*/ 1906615 h 1906615"/>
                <a:gd name="connsiteX3" fmla="*/ 0 w 3177692"/>
                <a:gd name="connsiteY3" fmla="*/ 1906615 h 1906615"/>
                <a:gd name="connsiteX4" fmla="*/ 0 w 3177692"/>
                <a:gd name="connsiteY4" fmla="*/ 0 h 190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7692" h="1906615">
                  <a:moveTo>
                    <a:pt x="0" y="0"/>
                  </a:moveTo>
                  <a:lnTo>
                    <a:pt x="3177692" y="0"/>
                  </a:lnTo>
                  <a:lnTo>
                    <a:pt x="3177692" y="1906615"/>
                  </a:lnTo>
                  <a:lnTo>
                    <a:pt x="0" y="19066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Неавтоматизированная обработка ПД</a:t>
              </a:r>
              <a:endParaRPr lang="ru-RU" sz="1600" b="1" kern="1200" dirty="0">
                <a:latin typeface="+mn-lt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EE9966D-A8F3-43C0-24A9-91AAEEF930EF}"/>
                </a:ext>
              </a:extLst>
            </p:cNvPr>
            <p:cNvSpPr/>
            <p:nvPr/>
          </p:nvSpPr>
          <p:spPr>
            <a:xfrm>
              <a:off x="3942577" y="2376464"/>
              <a:ext cx="3177692" cy="1906615"/>
            </a:xfrm>
            <a:custGeom>
              <a:avLst/>
              <a:gdLst>
                <a:gd name="connsiteX0" fmla="*/ 0 w 3177692"/>
                <a:gd name="connsiteY0" fmla="*/ 0 h 1906615"/>
                <a:gd name="connsiteX1" fmla="*/ 3177692 w 3177692"/>
                <a:gd name="connsiteY1" fmla="*/ 0 h 1906615"/>
                <a:gd name="connsiteX2" fmla="*/ 3177692 w 3177692"/>
                <a:gd name="connsiteY2" fmla="*/ 1906615 h 1906615"/>
                <a:gd name="connsiteX3" fmla="*/ 0 w 3177692"/>
                <a:gd name="connsiteY3" fmla="*/ 1906615 h 1906615"/>
                <a:gd name="connsiteX4" fmla="*/ 0 w 3177692"/>
                <a:gd name="connsiteY4" fmla="*/ 0 h 190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7692" h="1906615">
                  <a:moveTo>
                    <a:pt x="0" y="0"/>
                  </a:moveTo>
                  <a:lnTo>
                    <a:pt x="3177692" y="0"/>
                  </a:lnTo>
                  <a:lnTo>
                    <a:pt x="3177692" y="1906615"/>
                  </a:lnTo>
                  <a:lnTo>
                    <a:pt x="0" y="19066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11987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11987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Акт об уничтожении ПД</a:t>
              </a:r>
              <a:endParaRPr lang="ru-RU" sz="1800" b="0" kern="1200" dirty="0">
                <a:latin typeface="+mn-lt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9FE5587-FD2E-F826-91DE-F4144BA18B50}"/>
                </a:ext>
              </a:extLst>
            </p:cNvPr>
            <p:cNvSpPr/>
            <p:nvPr/>
          </p:nvSpPr>
          <p:spPr>
            <a:xfrm>
              <a:off x="7492494" y="2376463"/>
              <a:ext cx="4306846" cy="1906615"/>
            </a:xfrm>
            <a:custGeom>
              <a:avLst/>
              <a:gdLst>
                <a:gd name="connsiteX0" fmla="*/ 0 w 4012599"/>
                <a:gd name="connsiteY0" fmla="*/ 0 h 2231045"/>
                <a:gd name="connsiteX1" fmla="*/ 4012599 w 4012599"/>
                <a:gd name="connsiteY1" fmla="*/ 0 h 2231045"/>
                <a:gd name="connsiteX2" fmla="*/ 4012599 w 4012599"/>
                <a:gd name="connsiteY2" fmla="*/ 2231045 h 2231045"/>
                <a:gd name="connsiteX3" fmla="*/ 0 w 4012599"/>
                <a:gd name="connsiteY3" fmla="*/ 2231045 h 2231045"/>
                <a:gd name="connsiteX4" fmla="*/ 0 w 4012599"/>
                <a:gd name="connsiteY4" fmla="*/ 0 h 223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2599" h="2231045">
                  <a:moveTo>
                    <a:pt x="0" y="0"/>
                  </a:moveTo>
                  <a:lnTo>
                    <a:pt x="4012599" y="0"/>
                  </a:lnTo>
                  <a:lnTo>
                    <a:pt x="4012599" y="2231045"/>
                  </a:lnTo>
                  <a:lnTo>
                    <a:pt x="0" y="223104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23975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2397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200" kern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1) Н</a:t>
              </a:r>
              <a:r>
                <a:rPr lang="ru-RU" sz="1200" kern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аименование и адрес компании;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200" kern="1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2) К</a:t>
              </a:r>
              <a:r>
                <a:rPr lang="ru-RU" sz="1200" kern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омпанию, которая обрабатывала данные по вашему поручению (если обрабатывала);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200" kern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3) ФИО того, чьи ПД уничтожаете;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200" kern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4) ФИО, должности членов комиссии;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200" kern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5) Перечень категорий ПД, способ, причину и дату уничтожения данных;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200" kern="1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6) Наименование материальных носителей или информационной системы, где были персональные данные.</a:t>
              </a:r>
              <a:endParaRPr lang="ru-RU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A87A7AFD-FB26-A339-5174-779BD4A8D18C}"/>
                </a:ext>
              </a:extLst>
            </p:cNvPr>
            <p:cNvSpPr/>
            <p:nvPr/>
          </p:nvSpPr>
          <p:spPr>
            <a:xfrm>
              <a:off x="392660" y="4724460"/>
              <a:ext cx="3177692" cy="1906615"/>
            </a:xfrm>
            <a:custGeom>
              <a:avLst/>
              <a:gdLst>
                <a:gd name="connsiteX0" fmla="*/ 0 w 3177692"/>
                <a:gd name="connsiteY0" fmla="*/ 0 h 1906615"/>
                <a:gd name="connsiteX1" fmla="*/ 3177692 w 3177692"/>
                <a:gd name="connsiteY1" fmla="*/ 0 h 1906615"/>
                <a:gd name="connsiteX2" fmla="*/ 3177692 w 3177692"/>
                <a:gd name="connsiteY2" fmla="*/ 1906615 h 1906615"/>
                <a:gd name="connsiteX3" fmla="*/ 0 w 3177692"/>
                <a:gd name="connsiteY3" fmla="*/ 1906615 h 1906615"/>
                <a:gd name="connsiteX4" fmla="*/ 0 w 3177692"/>
                <a:gd name="connsiteY4" fmla="*/ 0 h 190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7692" h="1906615">
                  <a:moveTo>
                    <a:pt x="0" y="0"/>
                  </a:moveTo>
                  <a:lnTo>
                    <a:pt x="3177692" y="0"/>
                  </a:lnTo>
                  <a:lnTo>
                    <a:pt x="3177692" y="1906615"/>
                  </a:lnTo>
                  <a:lnTo>
                    <a:pt x="0" y="19066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35962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3596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600" b="1" kern="1200" dirty="0"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Автоматизированная/смешанная обработка ПД</a:t>
              </a:r>
              <a:endParaRPr lang="ru-RU" sz="900" b="1" kern="1200" dirty="0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FAD8F3-CF63-858A-0A4B-19819CE4185A}"/>
                </a:ext>
              </a:extLst>
            </p:cNvPr>
            <p:cNvSpPr/>
            <p:nvPr/>
          </p:nvSpPr>
          <p:spPr>
            <a:xfrm>
              <a:off x="7492494" y="4724460"/>
              <a:ext cx="4306846" cy="1906615"/>
            </a:xfrm>
            <a:custGeom>
              <a:avLst/>
              <a:gdLst>
                <a:gd name="connsiteX0" fmla="*/ 0 w 4186959"/>
                <a:gd name="connsiteY0" fmla="*/ 0 h 1906615"/>
                <a:gd name="connsiteX1" fmla="*/ 4186959 w 4186959"/>
                <a:gd name="connsiteY1" fmla="*/ 0 h 1906615"/>
                <a:gd name="connsiteX2" fmla="*/ 4186959 w 4186959"/>
                <a:gd name="connsiteY2" fmla="*/ 1906615 h 1906615"/>
                <a:gd name="connsiteX3" fmla="*/ 0 w 4186959"/>
                <a:gd name="connsiteY3" fmla="*/ 1906615 h 1906615"/>
                <a:gd name="connsiteX4" fmla="*/ 0 w 4186959"/>
                <a:gd name="connsiteY4" fmla="*/ 0 h 190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6959" h="1906615">
                  <a:moveTo>
                    <a:pt x="0" y="0"/>
                  </a:moveTo>
                  <a:lnTo>
                    <a:pt x="4186959" y="0"/>
                  </a:lnTo>
                  <a:lnTo>
                    <a:pt x="4186959" y="1906615"/>
                  </a:lnTo>
                  <a:lnTo>
                    <a:pt x="0" y="19066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23975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2397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u="sng" kern="1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Что нужно указать в выгрузке: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kern="1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1) ФИО субъекта или иную информацию, относящуюся к субъектам, чьи ПД были уничтожены;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500" kern="1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2) Перечень категорий ПД;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500" kern="1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3) Причину и дату их уничтожения;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500" kern="1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4) Наименование информационной системы.</a:t>
              </a:r>
              <a:endParaRPr lang="ru-RU" sz="1500" kern="1200" dirty="0">
                <a:latin typeface="+mn-lt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5138CC1A-CCB0-A1DA-2E83-872948B94638}"/>
                </a:ext>
              </a:extLst>
            </p:cNvPr>
            <p:cNvSpPr/>
            <p:nvPr/>
          </p:nvSpPr>
          <p:spPr>
            <a:xfrm>
              <a:off x="3942577" y="4724460"/>
              <a:ext cx="3177692" cy="1906615"/>
            </a:xfrm>
            <a:custGeom>
              <a:avLst/>
              <a:gdLst>
                <a:gd name="connsiteX0" fmla="*/ 0 w 3177692"/>
                <a:gd name="connsiteY0" fmla="*/ 0 h 1906615"/>
                <a:gd name="connsiteX1" fmla="*/ 3177692 w 3177692"/>
                <a:gd name="connsiteY1" fmla="*/ 0 h 1906615"/>
                <a:gd name="connsiteX2" fmla="*/ 3177692 w 3177692"/>
                <a:gd name="connsiteY2" fmla="*/ 1906615 h 1906615"/>
                <a:gd name="connsiteX3" fmla="*/ 0 w 3177692"/>
                <a:gd name="connsiteY3" fmla="*/ 1906615 h 1906615"/>
                <a:gd name="connsiteX4" fmla="*/ 0 w 3177692"/>
                <a:gd name="connsiteY4" fmla="*/ 0 h 190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7692" h="1906615">
                  <a:moveTo>
                    <a:pt x="0" y="0"/>
                  </a:moveTo>
                  <a:lnTo>
                    <a:pt x="3177692" y="0"/>
                  </a:lnTo>
                  <a:lnTo>
                    <a:pt x="3177692" y="1906615"/>
                  </a:lnTo>
                  <a:lnTo>
                    <a:pt x="0" y="190661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shade val="50000"/>
                <a:hueOff val="0"/>
                <a:satOff val="0"/>
                <a:lumOff val="11987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11987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269875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600" b="1" kern="1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1) Акт об уничтожении ПД</a:t>
              </a:r>
            </a:p>
            <a:p>
              <a:pPr marL="269875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ru-RU" sz="1600" b="1" kern="1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2) Выгрузка из журнала регистрации событий в информационной системе персональных данных</a:t>
              </a:r>
              <a:endParaRPr lang="ru-RU" sz="1600" b="1" kern="1200" dirty="0"/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D051178E-92ED-9570-79A1-D12D42844A68}"/>
              </a:ext>
            </a:extLst>
          </p:cNvPr>
          <p:cNvSpPr/>
          <p:nvPr/>
        </p:nvSpPr>
        <p:spPr>
          <a:xfrm>
            <a:off x="3574516" y="3203590"/>
            <a:ext cx="359436" cy="36485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FA29FED-97FE-82CC-205C-20AF24324289}"/>
              </a:ext>
            </a:extLst>
          </p:cNvPr>
          <p:cNvSpPr/>
          <p:nvPr/>
        </p:nvSpPr>
        <p:spPr>
          <a:xfrm>
            <a:off x="3583139" y="5495341"/>
            <a:ext cx="359437" cy="36485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8D7EEF88-DB09-9036-B093-0DE973C45FA3}"/>
              </a:ext>
            </a:extLst>
          </p:cNvPr>
          <p:cNvSpPr/>
          <p:nvPr/>
        </p:nvSpPr>
        <p:spPr>
          <a:xfrm>
            <a:off x="7120269" y="3220283"/>
            <a:ext cx="359435" cy="2875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52F386A-777F-5EFC-9835-6DAB6438D019}"/>
              </a:ext>
            </a:extLst>
          </p:cNvPr>
          <p:cNvSpPr/>
          <p:nvPr/>
        </p:nvSpPr>
        <p:spPr>
          <a:xfrm>
            <a:off x="7111643" y="5495341"/>
            <a:ext cx="372226" cy="36485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78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3F951E-86F6-BB63-F0C3-D1881206AB17}"/>
              </a:ext>
            </a:extLst>
          </p:cNvPr>
          <p:cNvSpPr/>
          <p:nvPr/>
        </p:nvSpPr>
        <p:spPr>
          <a:xfrm>
            <a:off x="1766281" y="1397172"/>
            <a:ext cx="2755163" cy="4175117"/>
          </a:xfrm>
          <a:prstGeom prst="rect">
            <a:avLst/>
          </a:prstGeom>
          <a:solidFill>
            <a:srgbClr val="800026"/>
          </a:solidFill>
          <a:ln>
            <a:solidFill>
              <a:srgbClr val="9022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5520392" y="1203119"/>
            <a:ext cx="34531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b="1" dirty="0"/>
              <a:t>+7</a:t>
            </a:r>
            <a:r>
              <a:rPr lang="ru-RU" sz="2800" b="1" dirty="0"/>
              <a:t>-952-903-25-96</a:t>
            </a:r>
          </a:p>
          <a:p>
            <a:pPr fontAlgn="base"/>
            <a:r>
              <a:rPr lang="en-US" sz="2800" b="1" i="0" dirty="0">
                <a:solidFill>
                  <a:srgbClr val="000000"/>
                </a:solidFill>
                <a:effectLst/>
                <a:latin typeface="YS Text"/>
              </a:rPr>
              <a:t>i.manilov@lexprof.</a:t>
            </a:r>
            <a:r>
              <a:rPr lang="en-US" sz="2800" b="1" dirty="0">
                <a:solidFill>
                  <a:srgbClr val="000000"/>
                </a:solidFill>
                <a:latin typeface="YS Text"/>
              </a:rPr>
              <a:t>ru</a:t>
            </a:r>
            <a:endParaRPr lang="ru-RU" sz="2000" b="1" i="0" u="none" strike="noStrike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A0232A-4D68-1257-64F6-8799BA20E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5277A2-2DC8-2F77-A897-08062FAB94BC}"/>
              </a:ext>
            </a:extLst>
          </p:cNvPr>
          <p:cNvSpPr txBox="1"/>
          <p:nvPr/>
        </p:nvSpPr>
        <p:spPr>
          <a:xfrm>
            <a:off x="1486538" y="5703450"/>
            <a:ext cx="2227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МАНИЛОВ ИЛЬЯ</a:t>
            </a:r>
          </a:p>
          <a:p>
            <a:r>
              <a:rPr lang="ru-RU" sz="1600" dirty="0"/>
              <a:t>Юрист ЮК «</a:t>
            </a:r>
            <a:r>
              <a:rPr lang="ru-RU" sz="1600" dirty="0" err="1"/>
              <a:t>ЛексПроф</a:t>
            </a:r>
            <a:r>
              <a:rPr lang="ru-RU" sz="1600" dirty="0"/>
              <a:t>»</a:t>
            </a:r>
          </a:p>
        </p:txBody>
      </p:sp>
      <p:pic>
        <p:nvPicPr>
          <p:cNvPr id="9" name="Рисунок 8" descr="Изображение выглядит как одежда, человек, ошейник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91234AF4-A1B8-8078-E780-5CB0EB45E3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t="2866" r="29944" b="49075"/>
          <a:stretch/>
        </p:blipFill>
        <p:spPr>
          <a:xfrm>
            <a:off x="767333" y="1203119"/>
            <a:ext cx="3666329" cy="43062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9EB20A-10D8-D616-85AA-899CB1359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92" y="2509983"/>
            <a:ext cx="3062306" cy="306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546755" y="349039"/>
            <a:ext cx="875133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Какие документы </a:t>
            </a:r>
            <a:endParaRPr lang="en-US" sz="3500" b="1" i="0" u="none" strike="noStrike" dirty="0">
              <a:solidFill>
                <a:srgbClr val="90222D"/>
              </a:solidFill>
              <a:effectLst/>
            </a:endParaRPr>
          </a:p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необходимо разработать при работе с ПД </a:t>
            </a:r>
            <a:endParaRPr lang="en-US" sz="3500" b="1" i="0" u="none" strike="noStrike" dirty="0">
              <a:solidFill>
                <a:srgbClr val="90222D"/>
              </a:solidFill>
              <a:effectLst/>
            </a:endParaRPr>
          </a:p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(с учетом актуальных изменений)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546755" y="2157276"/>
            <a:ext cx="8955463" cy="445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2500" kern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2500" kern="0" dirty="0">
                <a:ea typeface="Calibri" panose="020F0502020204030204" pitchFamily="34" charset="0"/>
                <a:cs typeface="Times New Roman" panose="02020603050405020304" pitchFamily="18" charset="0"/>
              </a:rPr>
              <a:t>Политика обработки ПД (Политика конфиденциальности)</a:t>
            </a:r>
          </a:p>
          <a:p>
            <a:pPr marL="457200" lvl="0" indent="-457200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Положение об обработке, защите, уничтожении персональных данных сотрудников</a:t>
            </a:r>
          </a:p>
          <a:p>
            <a:pPr marL="457200" lvl="0" indent="-457200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Форма согласия на обработку ПД </a:t>
            </a:r>
          </a:p>
          <a:p>
            <a:pPr marL="457200" lvl="0" indent="-457200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2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Отдельное согласие на передачу ПД третьим лицам </a:t>
            </a:r>
          </a:p>
          <a:p>
            <a:pPr marL="457200" lvl="0" indent="-457200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 оценки возможного вреда субъектам ПД </a:t>
            </a:r>
          </a:p>
          <a:p>
            <a:pPr marL="457200" lvl="0" indent="-457200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 уничтожения ПД и выгрузка из журнала регистраций событий в информационной системе </a:t>
            </a:r>
          </a:p>
          <a:p>
            <a:pPr lvl="0">
              <a:lnSpc>
                <a:spcPct val="107000"/>
              </a:lnSpc>
              <a:spcAft>
                <a:spcPts val="300"/>
              </a:spcAft>
            </a:pPr>
            <a:endParaRPr lang="ru-RU" sz="25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5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92661" y="390364"/>
            <a:ext cx="87513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Политика обработки персональных данных (Политика конфиденциальности)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392661" y="1442685"/>
            <a:ext cx="8955463" cy="3792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.L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Политики обработки ПД = Политика конфиденциальности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000000"/>
              </a:solidFill>
              <a:ea typeface="Calibri" panose="020F0502020204030204" pitchFamily="34" charset="0"/>
              <a:cs typeface=".L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Когда компания обрабатывает ПД в Интернете, нужно разработать Политику обработки такой информации и разместить ее на сайте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000000"/>
              </a:solidFill>
              <a:ea typeface="Calibri" panose="020F0502020204030204" pitchFamily="34" charset="0"/>
              <a:cs typeface=".L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 отношении сайта ссылка на Политику должна быть на той странице, где есть форма сбора ПД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20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Сервисы 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.Формы собирают персональные данные. Поэтому п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ри заполнении таких форм должна быть ссылка на Политику. </a:t>
            </a: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.L"/>
            </a:endParaRPr>
          </a:p>
          <a:p>
            <a:pPr lvl="0" algn="just">
              <a:lnSpc>
                <a:spcPct val="107000"/>
              </a:lnSpc>
              <a:spcAft>
                <a:spcPts val="300"/>
              </a:spcAft>
            </a:pP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FB60127C-4191-C708-54FF-FC53A021E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40" y="3983007"/>
            <a:ext cx="945367" cy="945367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Шрифт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1957C00-D21E-09CB-E0F5-795C585F8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92" y="5010250"/>
            <a:ext cx="6677957" cy="1457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39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04800" y="248962"/>
            <a:ext cx="87513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Политика обработки персональных данных (Политика конфиденциальности)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546755" y="2021827"/>
            <a:ext cx="8955463" cy="71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300"/>
              </a:spcAft>
            </a:pP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снимок экрана, программное обеспечение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A18DE70B-5CFF-E6A1-B9C5-F29F473C7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20" y="1280815"/>
            <a:ext cx="3813742" cy="46195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0DB1FB-3A4A-F903-9732-DC2217942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6232848"/>
            <a:ext cx="12192000" cy="47586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нимок экрана, программное обеспечение, веб-страница">
            <a:extLst>
              <a:ext uri="{FF2B5EF4-FFF2-40B4-BE49-F238E27FC236}">
                <a16:creationId xmlns:a16="http://schemas.microsoft.com/office/drawing/2014/main" id="{410E9A2C-DC54-95A8-3479-4EDCF2DE7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89912"/>
            <a:ext cx="7643455" cy="44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6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92661" y="390364"/>
            <a:ext cx="87513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Политика обработки персональных данных: </a:t>
            </a:r>
            <a:r>
              <a:rPr lang="ru-RU" sz="3500" b="1" dirty="0">
                <a:solidFill>
                  <a:srgbClr val="90222D"/>
                </a:solidFill>
              </a:rPr>
              <a:t>требования к размещению</a:t>
            </a:r>
            <a:endParaRPr lang="ru-RU" sz="3500" b="1" i="0" u="none" strike="noStrike" dirty="0">
              <a:solidFill>
                <a:srgbClr val="90222D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392661" y="1559915"/>
            <a:ext cx="7584831" cy="4248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63538" algn="l"/>
              </a:tabLst>
            </a:pPr>
            <a:endParaRPr lang="ru-RU" sz="2200" kern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363538" algn="l"/>
              </a:tabLst>
            </a:pP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.L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сновные понятия и сокращения, которые используют в документе;</a:t>
            </a:r>
          </a:p>
          <a:p>
            <a:pPr marL="342900" lvl="0" indent="-342900">
              <a:buFont typeface="+mj-lt"/>
              <a:buAutoNum type="arabicPeriod"/>
              <a:tabLst>
                <a:tab pos="363538" algn="l"/>
              </a:tabLst>
            </a:pP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.L"/>
              </a:rPr>
              <a:t>Ц</a:t>
            </a: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ели обработки персональных данных, категории (перечни) обрабатываемых персональных данных;</a:t>
            </a:r>
          </a:p>
          <a:p>
            <a:pPr marL="342900" lvl="0" indent="-342900">
              <a:buFont typeface="+mj-lt"/>
              <a:buAutoNum type="arabicPeriod"/>
              <a:tabLst>
                <a:tab pos="363538" algn="l"/>
              </a:tabLst>
            </a:pP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.L"/>
              </a:rPr>
              <a:t>О</a:t>
            </a: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снования обработки;</a:t>
            </a:r>
          </a:p>
          <a:p>
            <a:pPr marL="342900" lvl="0" indent="-342900">
              <a:buFont typeface="+mj-lt"/>
              <a:buAutoNum type="arabicPeriod"/>
              <a:tabLst>
                <a:tab pos="363538" algn="l"/>
              </a:tabLst>
            </a:pP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.L"/>
              </a:rPr>
              <a:t>К</a:t>
            </a: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атегории данных и их субъектов;</a:t>
            </a:r>
          </a:p>
          <a:p>
            <a:pPr marL="342900" lvl="0" indent="-342900">
              <a:buFont typeface="+mj-lt"/>
              <a:buAutoNum type="arabicPeriod"/>
              <a:tabLst>
                <a:tab pos="363538" algn="l"/>
              </a:tabLst>
            </a:pP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.L"/>
              </a:rPr>
              <a:t>П</a:t>
            </a: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орядок и условия обработки данных;</a:t>
            </a:r>
          </a:p>
          <a:p>
            <a:pPr marL="342900" lvl="0" indent="-342900">
              <a:buFont typeface="+mj-lt"/>
              <a:buAutoNum type="arabicPeriod"/>
              <a:tabLst>
                <a:tab pos="363538" algn="l"/>
              </a:tabLst>
            </a:pP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.L"/>
              </a:rPr>
              <a:t>П</a:t>
            </a: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рава и обязанности субъектов данных;</a:t>
            </a:r>
          </a:p>
          <a:p>
            <a:pPr marL="342900" lvl="0" indent="-342900">
              <a:buFont typeface="+mj-lt"/>
              <a:buAutoNum type="arabicPeriod"/>
              <a:tabLst>
                <a:tab pos="363538" algn="l"/>
              </a:tabLst>
            </a:pP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.L"/>
              </a:rPr>
              <a:t>П</a:t>
            </a: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орядок хранения данных;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363538" algn="l"/>
              </a:tabLst>
            </a:pPr>
            <a:r>
              <a:rPr lang="ru-RU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аздел о конфиденциальности данных (ст. 7 Федерального закона № 152-ФЗ).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D73E0-F44A-DE9C-2444-B45509AF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777" y="1725766"/>
            <a:ext cx="2627240" cy="2627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C3FC04-C671-A0ED-6057-A5CF46CF9DD0}"/>
              </a:ext>
            </a:extLst>
          </p:cNvPr>
          <p:cNvSpPr txBox="1"/>
          <p:nvPr/>
        </p:nvSpPr>
        <p:spPr>
          <a:xfrm>
            <a:off x="8611817" y="4609655"/>
            <a:ext cx="274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ea typeface="Calibri" panose="020F0502020204030204" pitchFamily="34" charset="0"/>
              </a:rPr>
              <a:t>В Федеральном законе № 152-ФЗ нет требований к Политике. Но Роскомнадзор еще 27 июля 2017г. дал рекомендации, что включить в такой документ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25691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92661" y="390364"/>
            <a:ext cx="87513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Политика обработки персональных данных: </a:t>
            </a:r>
            <a:r>
              <a:rPr lang="ru-RU" sz="3500" b="1" dirty="0">
                <a:solidFill>
                  <a:srgbClr val="90222D"/>
                </a:solidFill>
              </a:rPr>
              <a:t>требования к размещению</a:t>
            </a:r>
            <a:endParaRPr lang="ru-RU" sz="3500" b="1" i="0" u="none" strike="noStrike" dirty="0">
              <a:solidFill>
                <a:srgbClr val="90222D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392662" y="1584832"/>
            <a:ext cx="11494538" cy="516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6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Нововведения, которые действуют с 1 сентября 2022г</a:t>
            </a:r>
            <a:r>
              <a:rPr lang="ru-RU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endParaRPr lang="ru-RU" sz="16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Законодатели поменяли требования к условиям Положения об обработке ПД (ст. 18.1 Федерального закона № 152-ФЗ). Теперь для каждой цели обработки в нем нужно определить четыре группы сведений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:</a:t>
            </a:r>
            <a:endParaRPr lang="ru-RU" sz="1600" dirty="0">
              <a:solidFill>
                <a:srgbClr val="000000"/>
              </a:solidFill>
              <a:ea typeface="Calibri" panose="020F0502020204030204" pitchFamily="34" charset="0"/>
              <a:cs typeface=".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Категории и перечень данных. </a:t>
            </a:r>
            <a:endParaRPr lang="ru-RU" sz="1600" dirty="0">
              <a:solidFill>
                <a:srgbClr val="000000"/>
              </a:solidFill>
              <a:ea typeface="Calibri" panose="020F0502020204030204" pitchFamily="34" charset="0"/>
              <a:cs typeface=".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Категории субъектов ПД. </a:t>
            </a:r>
            <a:endParaRPr lang="ru-RU" sz="1600" dirty="0">
              <a:solidFill>
                <a:srgbClr val="000000"/>
              </a:solidFill>
              <a:ea typeface="Calibri" panose="020F0502020204030204" pitchFamily="34" charset="0"/>
              <a:cs typeface=".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Способы и сроки обработки и хранения данных. </a:t>
            </a:r>
            <a:endParaRPr lang="ru-RU" sz="1600" dirty="0">
              <a:solidFill>
                <a:srgbClr val="000000"/>
              </a:solidFill>
              <a:ea typeface="Calibri" panose="020F0502020204030204" pitchFamily="34" charset="0"/>
              <a:cs typeface=".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Порядок уничтожения. 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 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 </a:t>
            </a:r>
          </a:p>
          <a:p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2) Появилось отдельное требование к созданию Положения о защите ПД.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этом документе нужно прописать процедуры, которые помогут предотвратить и выявить нарушения Федерального закона № 152-ФЗ. Однако в законе есть альтернатива: вместо того, чтобы принять новый локальный акт, требования к защите данных можно прописать в уже действующем, например, в Положении об обработке (п. 2 ч. 1 ст. 18.1 Федерального закона № 152-ФЗ).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Положение об уничтожении ПД.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положении нужно прописать новые правила о том, как оператор подтверждает факт уничтожения данных субъекта ПД.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1 марта оператор, который уничтожил ПД, должен оформить акт об уничтожении, а также выгрузку из журнала регистрации событий в информационной системе, если обрабатывает данные с помощью средств автоматизации.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216414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92661" y="390364"/>
            <a:ext cx="875133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Положение об обработке, защите, уничтожении персональных данных сотрудников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392661" y="3429000"/>
            <a:ext cx="901131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В чем отличие от Политики конфиденциальности: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ea typeface="Calibri" panose="020F0502020204030204" pitchFamily="34" charset="0"/>
                <a:cs typeface=".L"/>
              </a:rPr>
              <a:t>Д</a:t>
            </a: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окумент по работе с ПД внутренних субъектов – сотрудников компании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 обязательных требований к размещению для всеобщего доступа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ea typeface="Calibri" panose="020F0502020204030204" pitchFamily="34" charset="0"/>
              </a:rPr>
              <a:t>Ознакомить с ним необходимо каждого сотрудника (под подпись)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.L"/>
              </a:rPr>
              <a:t>Лучше сразу предусмотреть перечень должностей сотрудников компании имеющих право доступа к ПД остальных работников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F7F58-9AD6-06C6-4217-0F2A60CB2FC9}"/>
              </a:ext>
            </a:extLst>
          </p:cNvPr>
          <p:cNvSpPr txBox="1"/>
          <p:nvPr/>
        </p:nvSpPr>
        <p:spPr>
          <a:xfrm>
            <a:off x="392661" y="2581471"/>
            <a:ext cx="7957850" cy="369332"/>
          </a:xfrm>
          <a:prstGeom prst="rect">
            <a:avLst/>
          </a:prstGeom>
          <a:solidFill>
            <a:srgbClr val="E8E7EC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Ранее приведенные нововведения распространяются и на данное Положение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42907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92661" y="390364"/>
            <a:ext cx="87513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Форма согласия на обработку персональных данных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251813" y="1701317"/>
            <a:ext cx="11635387" cy="502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300"/>
              </a:spcAft>
            </a:pPr>
            <a:r>
              <a:rPr lang="ru-RU" sz="1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Цель обработки ПД: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u="sng" dirty="0"/>
              <a:t>Согласие работника</a:t>
            </a:r>
            <a:r>
              <a:rPr lang="ru-RU" sz="1400" dirty="0"/>
              <a:t>: исполнения прав и обязанностей сторон трудового договора, исполнения законодательства в сфере воинского учета, пенсионного, налогового законодательства.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u="sng" dirty="0"/>
              <a:t>Согласие пассажира</a:t>
            </a:r>
            <a:r>
              <a:rPr lang="ru-RU" sz="1400" dirty="0"/>
              <a:t>: в целях осуществления перевозки, в маркетинговых целях (рассылка рекламных предложений).</a:t>
            </a:r>
          </a:p>
          <a:p>
            <a:pPr algn="l"/>
            <a:r>
              <a:rPr lang="ru-RU" sz="1400" b="1" kern="100" dirty="0">
                <a:solidFill>
                  <a:srgbClr val="1F1F1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Тип субъекта ПД: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Сотрудники компании (внутренний тип).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Пассажиры, контрагенты, соискатели (внешний тип).</a:t>
            </a:r>
            <a:endParaRPr lang="ru-RU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Категории ПД: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u="sng" dirty="0"/>
              <a:t>В отношении работника</a:t>
            </a:r>
            <a:r>
              <a:rPr lang="ru-RU" sz="1400" dirty="0"/>
              <a:t>: </a:t>
            </a:r>
            <a:r>
              <a:rPr lang="ru-RU" sz="1400" dirty="0">
                <a:effectLst/>
                <a:ea typeface="Calibri" panose="020F0502020204030204" pitchFamily="34" charset="0"/>
              </a:rPr>
              <a:t>ФИО, год, месяц и дата рождения, место рождения, адрес регистрации, номер телефона</a:t>
            </a:r>
            <a:r>
              <a:rPr lang="ru-RU" sz="1400" dirty="0"/>
              <a:t>, фотография, в том числе цифровая.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u="sng" dirty="0"/>
              <a:t>В отношении пассажира</a:t>
            </a:r>
            <a:r>
              <a:rPr lang="ru-RU" sz="1400" dirty="0"/>
              <a:t>: ФИО, дата рождения, паспортные данные, пол, гражданство, дата поездки, пункты отправления/назначения, вид маршрута следования, контактный телефон, адрес электронной почты.</a:t>
            </a:r>
          </a:p>
          <a:p>
            <a:pPr algn="l"/>
            <a:r>
              <a:rPr lang="ru-RU" sz="1400" b="1" dirty="0"/>
              <a:t>4. Перечень действий с ПД: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400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отношении работника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внесение ПД в информационные системы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публикации в СМИ и на сайте компании, указание данных на визитке/бейджике (ФИО, номер телефона, адрес эл. почты).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отношении пассажира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установление данных пассажира и их внесение в информационные системы перевозчика (для бронирования билетов и осуществления перевозки в дальнейшем) , направление уведомлений, запросов и рекламных предложений, обработка запросов и заявок от пассажира.</a:t>
            </a:r>
          </a:p>
          <a:p>
            <a:pPr algn="l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Сроки обработки ПД:</a:t>
            </a:r>
          </a:p>
          <a:p>
            <a:pPr marL="28575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достижения целей обработки ПД или в течение срока хранения информации (3 года с даты прекращения договора воздушной перевозки).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6. Возможность запроса ПД у третьих лиц: 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наче в случае отсутствия такого пункта нужно будет брать отдельное согласие у субъекта.</a:t>
            </a:r>
          </a:p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Трансграничная передача ПД</a:t>
            </a:r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наче в случае отсутствия такого пункта нужно будет брать отдельное согласие у субъекта.</a:t>
            </a:r>
            <a:endParaRPr lang="ru-RU" sz="14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77528-694A-5F3C-C384-A4261A72C650}"/>
              </a:ext>
            </a:extLst>
          </p:cNvPr>
          <p:cNvSpPr txBox="1"/>
          <p:nvPr/>
        </p:nvSpPr>
        <p:spPr>
          <a:xfrm>
            <a:off x="3929350" y="1559915"/>
            <a:ext cx="7957850" cy="369332"/>
          </a:xfrm>
          <a:prstGeom prst="rect">
            <a:avLst/>
          </a:prstGeom>
          <a:solidFill>
            <a:srgbClr val="E8E7EC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Перечень требований указан в ч. 4 ст. 9 Федерального закона № 152-ФЗ</a:t>
            </a:r>
          </a:p>
        </p:txBody>
      </p:sp>
    </p:spTree>
    <p:extLst>
      <p:ext uri="{BB962C8B-B14F-4D97-AF65-F5344CB8AC3E}">
        <p14:creationId xmlns:p14="http://schemas.microsoft.com/office/powerpoint/2010/main" val="176689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AC49E-78CE-BB84-AE1C-F16548648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8962"/>
            <a:ext cx="2743200" cy="954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6A791E-0066-026A-E093-3696B497259E}"/>
              </a:ext>
            </a:extLst>
          </p:cNvPr>
          <p:cNvSpPr txBox="1"/>
          <p:nvPr/>
        </p:nvSpPr>
        <p:spPr>
          <a:xfrm>
            <a:off x="304800" y="140198"/>
            <a:ext cx="875133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3500" b="1" i="0" u="none" strike="noStrike" dirty="0">
                <a:solidFill>
                  <a:srgbClr val="90222D"/>
                </a:solidFill>
                <a:effectLst/>
              </a:rPr>
              <a:t>Отдельное согласие на передачу/распространение персональных данных третьим лицам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075DB-6427-42EC-4A1B-6F9D2353A3FC}"/>
              </a:ext>
            </a:extLst>
          </p:cNvPr>
          <p:cNvSpPr txBox="1"/>
          <p:nvPr/>
        </p:nvSpPr>
        <p:spPr>
          <a:xfrm>
            <a:off x="304800" y="1848358"/>
            <a:ext cx="8276492" cy="4488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документе нужно указать конкретное действие с ПД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(п. 6 ч. 1 ст. 3, ст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ст. 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6, 9 Федерального закона № 152-ФЗ).</a:t>
            </a: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Распространенный вариант – получить от субъекта согласие на распространение его ПД. В нем можно ограничить передачу информации конкретным лицам</a:t>
            </a: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(п. 5 ч. 1 ст. 3, ст. 10.1 Федерального закона № 152-ФЗ). Можно и не указывать конкретных лиц, а </a:t>
            </a:r>
            <a:r>
              <a:rPr lang="ru-RU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прописать обобщенное название, например, «кредитные организации</a:t>
            </a:r>
            <a:r>
              <a:rPr lang="ru-RU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». С такой формулировкой, если сотрудник захочет поменять банк, </a:t>
            </a:r>
            <a:r>
              <a:rPr lang="ru-RU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обновлять согласие не понадобится.</a:t>
            </a: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6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к согласию на распространение: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Сведения о том, на каких ресурсах будут распространять ПД и где они будут доступны неограниченному кругу лиц;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 распространения ПД;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Категории и перечень ПД, на которые сотрудник дал согласие на распространение;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Категории и перечень ПД, которые сотрудник запретил распространять;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действия согласия, возможность и способы его отзыва.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89CB6-214F-6B49-69A5-8AF7BC9642AA}"/>
              </a:ext>
            </a:extLst>
          </p:cNvPr>
          <p:cNvSpPr txBox="1"/>
          <p:nvPr/>
        </p:nvSpPr>
        <p:spPr>
          <a:xfrm>
            <a:off x="9056138" y="5122972"/>
            <a:ext cx="2714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согласию на распространение утверждены Приказом Роскомнадзора от 24.02.2021 N 18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37ABE7-FCD9-B07E-A91B-2B7C5754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139" y="2122227"/>
            <a:ext cx="2714153" cy="271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3507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16727</TotalTime>
  <Words>1336</Words>
  <Application>Microsoft Office PowerPoint</Application>
  <PresentationFormat>Широкоэкранный</PresentationFormat>
  <Paragraphs>134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LexProf (логотип)</dc:title>
  <dc:creator>user7</dc:creator>
  <cp:lastModifiedBy>Семен Смирнов</cp:lastModifiedBy>
  <cp:revision>334</cp:revision>
  <cp:lastPrinted>2023-04-19T12:43:56Z</cp:lastPrinted>
  <dcterms:created xsi:type="dcterms:W3CDTF">2017-10-21T05:43:57Z</dcterms:created>
  <dcterms:modified xsi:type="dcterms:W3CDTF">2023-06-29T05:54:44Z</dcterms:modified>
</cp:coreProperties>
</file>