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2"/>
  </p:notesMasterIdLst>
  <p:sldIdLst>
    <p:sldId id="256" r:id="rId2"/>
    <p:sldId id="266" r:id="rId3"/>
    <p:sldId id="263" r:id="rId4"/>
    <p:sldId id="265" r:id="rId5"/>
    <p:sldId id="267" r:id="rId6"/>
    <p:sldId id="270" r:id="rId7"/>
    <p:sldId id="268" r:id="rId8"/>
    <p:sldId id="273" r:id="rId9"/>
    <p:sldId id="27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87C93-6768-4499-BC46-98DCA86C1BB6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925C6-558D-4FF6-A209-C3240744A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71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 то и то является датчиками отклонения</a:t>
            </a:r>
          </a:p>
          <a:p>
            <a:r>
              <a:rPr lang="ru-RU" dirty="0"/>
              <a:t>Гироскоп фиксирует относительное изменение между осями подвижной опоры и осью вращения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925C6-558D-4FF6-A209-C3240744A87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16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данном случае металлический тонкостенный колокол раскачивается в основной моде за счёт электростатического поля электродов.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Благодаря достижениям технологии твердотельной полупроводниковой индустрии и её подраздела микромеханики, современные гироскопы выдерживают ударные нагрузки свыше 200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выполнены в корпусах стандартных микросхем с габаритами порядка 7х6х1мм, имеют низкое энергопотребление, что позволяет монтировать их непосредственно на вращающийся вал. Внешний вид демонстрационной печатной платы с современным твердотельным гироскопом представлен на рисунке 2.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925C6-558D-4FF6-A209-C3240744A87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76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925C6-558D-4FF6-A209-C3240744A87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66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01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5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4982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775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212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463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250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0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0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4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0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1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99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2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5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62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06DF-7313-44E4-BC0A-4FFD3F907F3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60BAB3-DB05-4E44-9BD0-4515EBA54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891C3-FD44-E1C2-48A4-3B343A299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004" y="1819924"/>
            <a:ext cx="9135123" cy="3373514"/>
          </a:xfrm>
        </p:spPr>
        <p:txBody>
          <a:bodyPr/>
          <a:lstStyle/>
          <a:p>
            <a:pPr algn="l"/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Перспектива реализации измерителя крутильных колебаний на основе твердотельных гироскопов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5E8306E-A86F-4191-C3DB-05C2F933B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004" y="4462994"/>
            <a:ext cx="1630330" cy="455236"/>
          </a:xfrm>
        </p:spPr>
        <p:txBody>
          <a:bodyPr/>
          <a:lstStyle/>
          <a:p>
            <a:r>
              <a:rPr lang="ru-RU" dirty="0"/>
              <a:t>Смолин Н.Н.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49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1C837-916E-BF6A-F06A-89C779090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84016"/>
            <a:ext cx="7766936" cy="1646302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5C8103-3EAC-9B3C-0FA1-0989F5DFB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6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A7DC2-D6C6-025F-9339-20B64C63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839"/>
            <a:ext cx="9401452" cy="1299099"/>
          </a:xfrm>
        </p:spPr>
        <p:txBody>
          <a:bodyPr/>
          <a:lstStyle/>
          <a:p>
            <a:r>
              <a:rPr lang="ru-RU" dirty="0"/>
              <a:t>Основные методы исследования крутильных колебаний валовой линии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0FD9F48-FC2D-17DF-71A3-1F36CF22F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2177" y="1615737"/>
            <a:ext cx="6303551" cy="4859721"/>
          </a:xfrm>
          <a:prstGeom prst="rect">
            <a:avLst/>
          </a:prstGeom>
        </p:spPr>
      </p:pic>
      <p:sp>
        <p:nvSpPr>
          <p:cNvPr id="8" name="Номер слайда 18">
            <a:extLst>
              <a:ext uri="{FF2B5EF4-FFF2-40B4-BE49-F238E27FC236}">
                <a16:creationId xmlns:a16="http://schemas.microsoft.com/office/drawing/2014/main" id="{A1D2FF01-450B-6DBC-88B1-1862C752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2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FB254-A28E-A495-DEF8-075574A7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0401"/>
            <a:ext cx="8871860" cy="1320800"/>
          </a:xfrm>
        </p:spPr>
        <p:txBody>
          <a:bodyPr>
            <a:normAutofit/>
          </a:bodyPr>
          <a:lstStyle/>
          <a:p>
            <a:r>
              <a:rPr lang="ru-RU" dirty="0"/>
              <a:t>«Эволюция» приборов измерения крутильных колебаний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CACFC07-D86F-47FF-9169-D8F4D99DAAA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662" y="2214366"/>
            <a:ext cx="5598108" cy="2638189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B8CFF1-035E-7D6C-9036-98673CC46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410" t="1434" r="3937" b="1936"/>
          <a:stretch/>
        </p:blipFill>
        <p:spPr bwMode="auto">
          <a:xfrm>
            <a:off x="7058698" y="1264771"/>
            <a:ext cx="1868820" cy="21642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D018CD3-9A1E-9C04-A03F-3F5754D354D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58698" y="4216665"/>
            <a:ext cx="2158891" cy="20072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532A2E-465E-3838-2EC4-2205F34F4E51}"/>
              </a:ext>
            </a:extLst>
          </p:cNvPr>
          <p:cNvSpPr txBox="1"/>
          <p:nvPr/>
        </p:nvSpPr>
        <p:spPr>
          <a:xfrm>
            <a:off x="946008" y="4978085"/>
            <a:ext cx="4143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Внешний вид и устройство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торсиограф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Гейгера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37F89F-8B5A-E9E0-A163-9E0D376AFD7E}"/>
              </a:ext>
            </a:extLst>
          </p:cNvPr>
          <p:cNvSpPr txBox="1"/>
          <p:nvPr/>
        </p:nvSpPr>
        <p:spPr>
          <a:xfrm>
            <a:off x="6879311" y="3278621"/>
            <a:ext cx="26752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Оптический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торсиограф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фирмы «Брюль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Кьер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4EF6DE-0536-F1F3-2248-A62EBC94FB6E}"/>
              </a:ext>
            </a:extLst>
          </p:cNvPr>
          <p:cNvSpPr txBox="1"/>
          <p:nvPr/>
        </p:nvSpPr>
        <p:spPr>
          <a:xfrm>
            <a:off x="7392084" y="6121340"/>
            <a:ext cx="1649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Тензорезистор</a:t>
            </a:r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597C509-B68F-35C2-14AD-2099CDD474B4}"/>
              </a:ext>
            </a:extLst>
          </p:cNvPr>
          <p:cNvSpPr/>
          <p:nvPr/>
        </p:nvSpPr>
        <p:spPr>
          <a:xfrm>
            <a:off x="5776971" y="2175707"/>
            <a:ext cx="1127464" cy="646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5BD3CA3D-D7C8-14DE-9C81-F54FF5276DCE}"/>
              </a:ext>
            </a:extLst>
          </p:cNvPr>
          <p:cNvSpPr/>
          <p:nvPr/>
        </p:nvSpPr>
        <p:spPr>
          <a:xfrm>
            <a:off x="5751847" y="4331754"/>
            <a:ext cx="1127464" cy="646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Номер слайда 18">
            <a:extLst>
              <a:ext uri="{FF2B5EF4-FFF2-40B4-BE49-F238E27FC236}">
                <a16:creationId xmlns:a16="http://schemas.microsoft.com/office/drawing/2014/main" id="{88ED71DA-DCF5-147B-3E1F-20109997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3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3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F8F7-240E-98A5-6AF5-A86C6FE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1320800"/>
          </a:xfrm>
        </p:spPr>
        <p:txBody>
          <a:bodyPr/>
          <a:lstStyle/>
          <a:p>
            <a:r>
              <a:rPr lang="ru-RU" dirty="0"/>
              <a:t>Сравнение принципа работы </a:t>
            </a:r>
            <a:r>
              <a:rPr lang="ru-RU" dirty="0" err="1"/>
              <a:t>тензорезисторов</a:t>
            </a:r>
            <a:r>
              <a:rPr lang="ru-RU" dirty="0"/>
              <a:t> и гироскопов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9A4F7-868D-59FE-2C22-1E4CA4AE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17" y="1749435"/>
            <a:ext cx="4660777" cy="4725701"/>
          </a:xfrm>
        </p:spPr>
        <p:txBody>
          <a:bodyPr>
            <a:normAutofit/>
          </a:bodyPr>
          <a:lstStyle/>
          <a:p>
            <a:r>
              <a:rPr lang="ru-RU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тензодатчиков основан 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измерении уровня деформации</a:t>
            </a:r>
            <a:r>
              <a:rPr lang="ru-RU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сжимания, растягивания, изгиба. Задача </a:t>
            </a:r>
            <a:r>
              <a:rPr lang="ru-RU" sz="2000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тензорезистора</a:t>
            </a:r>
            <a:r>
              <a:rPr lang="ru-RU" sz="20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преобразовать величину деформации в пропорциональную ей электрическую величину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18">
            <a:extLst>
              <a:ext uri="{FF2B5EF4-FFF2-40B4-BE49-F238E27FC236}">
                <a16:creationId xmlns:a16="http://schemas.microsoft.com/office/drawing/2014/main" id="{FAD364D4-F79D-05E0-C333-290D14DB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4</a:t>
            </a:fld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BFBE6D7-EC56-985C-C20B-29CC82B64BA6}"/>
              </a:ext>
            </a:extLst>
          </p:cNvPr>
          <p:cNvSpPr txBox="1">
            <a:spLocks/>
          </p:cNvSpPr>
          <p:nvPr/>
        </p:nvSpPr>
        <p:spPr>
          <a:xfrm>
            <a:off x="5067794" y="1749435"/>
            <a:ext cx="4546721" cy="483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Классический гироскоп обеспечивает отсчёты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относительно двух осей пространства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перпендикулярных оси вращения тела. Такой датчик может быть применён для регистрации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абсолютного положения и вращения вала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производная сигнала по времени даст информацию 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неоднородности вращения вала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и является необходимым для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торсиографирования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1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F8F7-240E-98A5-6AF5-A86C6FE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1320800"/>
          </a:xfrm>
        </p:spPr>
        <p:txBody>
          <a:bodyPr/>
          <a:lstStyle/>
          <a:p>
            <a:r>
              <a:rPr lang="ru-RU" dirty="0"/>
              <a:t>Сравнение гироскопа и </a:t>
            </a:r>
            <a:r>
              <a:rPr lang="ru-RU" dirty="0" err="1"/>
              <a:t>тензорезистора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9A4F7-868D-59FE-2C22-1E4CA4AE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4" y="1156702"/>
            <a:ext cx="9863091" cy="226933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ограничен со стороны низких частот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вносит  амплитудно-фазовых искажений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озволяет фиксировать не только неравномерность вращения, но и изгибные колебания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87F6B2E0-2BA3-560B-7A95-AB7F8BCB1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25" y="3426041"/>
            <a:ext cx="3431959" cy="343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18">
            <a:extLst>
              <a:ext uri="{FF2B5EF4-FFF2-40B4-BE49-F238E27FC236}">
                <a16:creationId xmlns:a16="http://schemas.microsoft.com/office/drawing/2014/main" id="{993C036B-C65E-5355-0BCC-B60F1049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5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6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F8F7-240E-98A5-6AF5-A86C6FE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1320800"/>
          </a:xfrm>
        </p:spPr>
        <p:txBody>
          <a:bodyPr/>
          <a:lstStyle/>
          <a:p>
            <a:r>
              <a:rPr lang="ru-RU" dirty="0"/>
              <a:t>Какой гироскоп использовать?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9A4F7-868D-59FE-2C22-1E4CA4AE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41" y="1250894"/>
            <a:ext cx="9596673" cy="132080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настоящее время интенсивно развиваются так называемые твердотельные гироскопы, не содержащие тел вращения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BD68D0-6BF7-2FA7-F7D5-E6CEDFB93A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" t="11498" r="972" b="4993"/>
          <a:stretch/>
        </p:blipFill>
        <p:spPr bwMode="auto">
          <a:xfrm>
            <a:off x="439341" y="2386945"/>
            <a:ext cx="4814457" cy="26155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CFCBB2-82D4-9E58-70DA-0DA1B18F8D9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 t="8834" r="4206" b="10883"/>
          <a:stretch/>
        </p:blipFill>
        <p:spPr bwMode="auto">
          <a:xfrm>
            <a:off x="6096000" y="2358568"/>
            <a:ext cx="3445510" cy="26155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66668DB4-50CC-F8F8-0E1C-4250289C5434}"/>
              </a:ext>
            </a:extLst>
          </p:cNvPr>
          <p:cNvSpPr/>
          <p:nvPr/>
        </p:nvSpPr>
        <p:spPr>
          <a:xfrm>
            <a:off x="5111167" y="3530730"/>
            <a:ext cx="1127464" cy="646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14426-9F26-00F1-782B-861B7CEC9643}"/>
              </a:ext>
            </a:extLst>
          </p:cNvPr>
          <p:cNvSpPr txBox="1"/>
          <p:nvPr/>
        </p:nvSpPr>
        <p:spPr>
          <a:xfrm>
            <a:off x="5854495" y="5136096"/>
            <a:ext cx="3928520" cy="953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Современный твердотельный гироскоп, смонтированный на демонстрационной печатной плате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615C50-0646-FC55-23A9-B069C8F2C107}"/>
              </a:ext>
            </a:extLst>
          </p:cNvPr>
          <p:cNvSpPr txBox="1"/>
          <p:nvPr/>
        </p:nvSpPr>
        <p:spPr>
          <a:xfrm>
            <a:off x="565951" y="5251151"/>
            <a:ext cx="41569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Устройство твердотельного гироскопа. Колокол-резонатор является маятником</a:t>
            </a:r>
            <a:endParaRPr lang="ru-RU" dirty="0"/>
          </a:p>
        </p:txBody>
      </p:sp>
      <p:sp>
        <p:nvSpPr>
          <p:cNvPr id="15" name="Номер слайда 18">
            <a:extLst>
              <a:ext uri="{FF2B5EF4-FFF2-40B4-BE49-F238E27FC236}">
                <a16:creationId xmlns:a16="http://schemas.microsoft.com/office/drawing/2014/main" id="{D6574459-8BBA-ED57-112C-5995474FB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6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0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F8F7-240E-98A5-6AF5-A86C6FE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1320800"/>
          </a:xfrm>
        </p:spPr>
        <p:txBody>
          <a:bodyPr/>
          <a:lstStyle/>
          <a:p>
            <a:r>
              <a:rPr lang="ru-RU" dirty="0"/>
              <a:t>Сравнение </a:t>
            </a:r>
            <a:r>
              <a:rPr lang="ru-RU" dirty="0" err="1"/>
              <a:t>тензорезистора</a:t>
            </a:r>
            <a:r>
              <a:rPr lang="ru-RU" dirty="0"/>
              <a:t> и гироскопа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9A4F7-868D-59FE-2C22-1E4CA4AE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958" y="1477038"/>
            <a:ext cx="9605638" cy="5021445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Современные твердотельные гироскопы выполняются на основе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колеблющихся мембран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вытравленных в объёме полупроводника. Данное решение позволило существенно поднять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добротность колебаний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такого маятника, а также существенно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уменьшить паразитную связь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электродами возбуждения колебаний и считывания сигналов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B98002-AB8A-A421-C0AE-1C3FAE752F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5" t="8834" r="4206" b="10883"/>
          <a:stretch/>
        </p:blipFill>
        <p:spPr bwMode="auto">
          <a:xfrm>
            <a:off x="3388310" y="3650141"/>
            <a:ext cx="3882501" cy="2947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679E5B46-3CF0-FAD6-2675-B476CCD8FE05}"/>
              </a:ext>
            </a:extLst>
          </p:cNvPr>
          <p:cNvSpPr/>
          <p:nvPr/>
        </p:nvSpPr>
        <p:spPr>
          <a:xfrm>
            <a:off x="3858890" y="4477457"/>
            <a:ext cx="1127464" cy="6463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18">
            <a:extLst>
              <a:ext uri="{FF2B5EF4-FFF2-40B4-BE49-F238E27FC236}">
                <a16:creationId xmlns:a16="http://schemas.microsoft.com/office/drawing/2014/main" id="{E6049B46-2386-CBAD-B5F0-E7CE92EB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7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D650E-2B2B-83F5-0385-6913139F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1320800"/>
          </a:xfrm>
        </p:spPr>
        <p:txBody>
          <a:bodyPr/>
          <a:lstStyle/>
          <a:p>
            <a:r>
              <a:rPr lang="ru-RU" sz="3600" dirty="0"/>
              <a:t>Сравнение </a:t>
            </a:r>
            <a:r>
              <a:rPr lang="ru-RU" sz="3600" dirty="0" err="1"/>
              <a:t>тензорезистора</a:t>
            </a:r>
            <a:r>
              <a:rPr lang="ru-RU" sz="3600" dirty="0"/>
              <a:t> и твердотельного гироскопа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21B6B0-956D-33C8-70C3-9ADDE11AB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16" y="1592879"/>
            <a:ext cx="4185623" cy="576262"/>
          </a:xfrm>
        </p:spPr>
        <p:txBody>
          <a:bodyPr/>
          <a:lstStyle/>
          <a:p>
            <a:r>
              <a:rPr lang="ru-RU" dirty="0" err="1"/>
              <a:t>Тензорезистор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70613B-23B7-4386-BA78-86A903109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616" y="2167253"/>
            <a:ext cx="4185623" cy="3304117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меют ограничение со стороны низких и высоких частот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Понижение рабочей частоты требует значительного увеличения размеров прибора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еравномерность вала и диска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торсиографа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приводят к появлению неустранимых шумовых колебаний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202F3E-E6E4-7192-914D-4ECCFF70F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34613" y="1590991"/>
            <a:ext cx="4185618" cy="576262"/>
          </a:xfrm>
        </p:spPr>
        <p:txBody>
          <a:bodyPr/>
          <a:lstStyle/>
          <a:p>
            <a:r>
              <a:rPr lang="ru-RU" dirty="0"/>
              <a:t>Твердотельный гироскоп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C87370-33B3-F029-2A06-406C96BE1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34614" y="2216499"/>
            <a:ext cx="4185617" cy="3304117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меют стабильную ориентацию в пространстве что позволяет фиксировать весьма медленные изменения положения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использовать гироскопы с выходом по двум осям, позволит регистрировать не только крутильные, но и изгибные колебания вала</a:t>
            </a:r>
          </a:p>
          <a:p>
            <a:endParaRPr lang="ru-RU" dirty="0"/>
          </a:p>
        </p:txBody>
      </p:sp>
      <p:sp>
        <p:nvSpPr>
          <p:cNvPr id="10" name="Номер слайда 18">
            <a:extLst>
              <a:ext uri="{FF2B5EF4-FFF2-40B4-BE49-F238E27FC236}">
                <a16:creationId xmlns:a16="http://schemas.microsoft.com/office/drawing/2014/main" id="{C02C8688-17C7-C724-525E-4E7F2E11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8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22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7F8F7-240E-98A5-6AF5-A86C6FEC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9650026" cy="1157657"/>
          </a:xfrm>
        </p:spPr>
        <p:txBody>
          <a:bodyPr>
            <a:noAutofit/>
          </a:bodyPr>
          <a:lstStyle/>
          <a:p>
            <a:r>
              <a:rPr lang="ru-RU" sz="4000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9A4F7-868D-59FE-2C22-1E4CA4AE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35" y="1161850"/>
            <a:ext cx="9658905" cy="5261143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настоящему моменту несколькими фирмами серийно выпускается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широкая гамма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твердотельных гироскопов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разнообразным сочетанием чувствительности, ударной прочности, количества осей и скорости отклика 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Такие датчики позволяют решать не только задачи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торсиографирования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но и регистрировать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изгибные колебания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вала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 жизни таких устройств позволяет использовать их не только при исследованиях и испытаниях, но и в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системах мониторинга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рутинной эксплуатации силовой установки</a:t>
            </a:r>
          </a:p>
          <a:p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2014C19-46F3-9658-182B-4D9864DCC1E6}"/>
              </a:ext>
            </a:extLst>
          </p:cNvPr>
          <p:cNvSpPr txBox="1">
            <a:spLocks/>
          </p:cNvSpPr>
          <p:nvPr/>
        </p:nvSpPr>
        <p:spPr>
          <a:xfrm>
            <a:off x="978022" y="4450495"/>
            <a:ext cx="8183733" cy="205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целом, перспектива реализации измерителя крутильных колебаний на основе твердотельных гироскопов выглядит многообещающей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18">
            <a:extLst>
              <a:ext uri="{FF2B5EF4-FFF2-40B4-BE49-F238E27FC236}">
                <a16:creationId xmlns:a16="http://schemas.microsoft.com/office/drawing/2014/main" id="{2E47B16F-73F3-A35E-331C-7CB939C5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524" y="0"/>
            <a:ext cx="473476" cy="710214"/>
          </a:xfrm>
        </p:spPr>
        <p:txBody>
          <a:bodyPr/>
          <a:lstStyle/>
          <a:p>
            <a:fld id="{7860BAB3-DB05-4E44-9BD0-4515EBA54702}" type="slidenum">
              <a:rPr lang="ru-RU" sz="4000" smtClean="0">
                <a:solidFill>
                  <a:schemeClr val="bg1"/>
                </a:solidFill>
              </a:rPr>
              <a:t>9</a:t>
            </a:fld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6894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749</TotalTime>
  <Words>474</Words>
  <Application>Microsoft Office PowerPoint</Application>
  <PresentationFormat>Широкоэкранный</PresentationFormat>
  <Paragraphs>48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Перспектива реализации измерителя крутильных колебаний на основе твердотельных гироскопов </vt:lpstr>
      <vt:lpstr>Основные методы исследования крутильных колебаний валовой линии</vt:lpstr>
      <vt:lpstr>«Эволюция» приборов измерения крутильных колебаний</vt:lpstr>
      <vt:lpstr>Сравнение принципа работы тензорезисторов и гироскопов</vt:lpstr>
      <vt:lpstr>Сравнение гироскопа и тензорезистора</vt:lpstr>
      <vt:lpstr>Какой гироскоп использовать?</vt:lpstr>
      <vt:lpstr>Сравнение тензорезистора и гироскопа</vt:lpstr>
      <vt:lpstr>Сравнение тензорезистора и твердотельного гироскопа</vt:lpstr>
      <vt:lpstr>Выводы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OF THE POSSIBILITY OF IMPLEMENTING A TORSIONAL VIBRATION METER BASED ON SOLID STATE GYROSCOPES</dc:title>
  <dc:creator>Никита Смолин</dc:creator>
  <cp:lastModifiedBy>Никита Смолин</cp:lastModifiedBy>
  <cp:revision>11</cp:revision>
  <cp:lastPrinted>2024-06-20T02:44:32Z</cp:lastPrinted>
  <dcterms:created xsi:type="dcterms:W3CDTF">2023-04-17T20:31:05Z</dcterms:created>
  <dcterms:modified xsi:type="dcterms:W3CDTF">2024-06-20T06:31:51Z</dcterms:modified>
</cp:coreProperties>
</file>