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69" r:id="rId2"/>
    <p:sldId id="317" r:id="rId3"/>
    <p:sldId id="345" r:id="rId4"/>
    <p:sldId id="327" r:id="rId5"/>
    <p:sldId id="328" r:id="rId6"/>
    <p:sldId id="329" r:id="rId7"/>
    <p:sldId id="322" r:id="rId8"/>
    <p:sldId id="331" r:id="rId9"/>
    <p:sldId id="333" r:id="rId10"/>
    <p:sldId id="334" r:id="rId11"/>
    <p:sldId id="335" r:id="rId12"/>
    <p:sldId id="336" r:id="rId13"/>
    <p:sldId id="337" r:id="rId14"/>
    <p:sldId id="338" r:id="rId15"/>
    <p:sldId id="343" r:id="rId16"/>
    <p:sldId id="340" r:id="rId17"/>
    <p:sldId id="339" r:id="rId18"/>
    <p:sldId id="341" r:id="rId19"/>
    <p:sldId id="344" r:id="rId20"/>
    <p:sldId id="272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EF7F1A"/>
    <a:srgbClr val="727271"/>
    <a:srgbClr val="D9DADA"/>
    <a:srgbClr val="969696"/>
    <a:srgbClr val="216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2" autoAdjust="0"/>
    <p:restoredTop sz="94503" autoAdjust="0"/>
  </p:normalViewPr>
  <p:slideViewPr>
    <p:cSldViewPr snapToGrid="0">
      <p:cViewPr varScale="1">
        <p:scale>
          <a:sx n="82" d="100"/>
          <a:sy n="82" d="100"/>
        </p:scale>
        <p:origin x="46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FE0D0-1DF8-48A2-AB57-A30AA8368026}" type="doc">
      <dgm:prSet loTypeId="urn:microsoft.com/office/officeart/2005/8/layout/lProcess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CEA37FC9-CB33-4DBE-8B5B-FDA717AC58B6}" type="pres">
      <dgm:prSet presAssocID="{67CFE0D0-1DF8-48A2-AB57-A30AA8368026}" presName="theList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052F42C4-7D31-435A-B785-22E9C37E7D2E}" type="presOf" srcId="{67CFE0D0-1DF8-48A2-AB57-A30AA8368026}" destId="{CEA37FC9-CB33-4DBE-8B5B-FDA717AC58B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FE0D0-1DF8-48A2-AB57-A30AA8368026}" type="doc">
      <dgm:prSet loTypeId="urn:microsoft.com/office/officeart/2005/8/layout/lProcess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34D794C-9379-49B7-98E5-5479AF188C83}">
      <dgm:prSet phldrT="[Текст]"/>
      <dgm:spPr/>
      <dgm:t>
        <a:bodyPr/>
        <a:lstStyle/>
        <a:p>
          <a:r>
            <a:rPr lang="ru-RU" dirty="0"/>
            <a:t>Выпуск асфальтобетонных смесей за 2022 - 2023 </a:t>
          </a:r>
        </a:p>
      </dgm:t>
    </dgm:pt>
    <dgm:pt modelId="{98229C46-8943-4520-BAAD-92656B28CD73}" type="parTrans" cxnId="{A99E90FF-6BD7-4B27-9393-E43A21E27692}">
      <dgm:prSet/>
      <dgm:spPr/>
      <dgm:t>
        <a:bodyPr/>
        <a:lstStyle/>
        <a:p>
          <a:endParaRPr lang="ru-RU"/>
        </a:p>
      </dgm:t>
    </dgm:pt>
    <dgm:pt modelId="{EB18AF43-4CE1-4986-ABF9-8EC03396476E}" type="sibTrans" cxnId="{A99E90FF-6BD7-4B27-9393-E43A21E27692}">
      <dgm:prSet/>
      <dgm:spPr/>
      <dgm:t>
        <a:bodyPr/>
        <a:lstStyle/>
        <a:p>
          <a:endParaRPr lang="ru-RU"/>
        </a:p>
      </dgm:t>
    </dgm:pt>
    <dgm:pt modelId="{3B6BC3D1-E291-4053-8718-CB5B72D63892}">
      <dgm:prSet phldrT="[Текст]"/>
      <dgm:spPr/>
      <dgm:t>
        <a:bodyPr/>
        <a:lstStyle/>
        <a:p>
          <a:r>
            <a:rPr lang="ru-RU" b="1" dirty="0"/>
            <a:t>38%</a:t>
          </a:r>
          <a:r>
            <a:rPr lang="ru-RU" b="1" baseline="0" dirty="0"/>
            <a:t> </a:t>
          </a:r>
          <a:endParaRPr lang="ru-RU" b="1" dirty="0"/>
        </a:p>
      </dgm:t>
    </dgm:pt>
    <dgm:pt modelId="{C633CA89-31CB-43D2-BDB9-8816C2F1F645}" type="parTrans" cxnId="{59C5D475-82F6-487D-B1D4-B14BE4085F8F}">
      <dgm:prSet/>
      <dgm:spPr/>
      <dgm:t>
        <a:bodyPr/>
        <a:lstStyle/>
        <a:p>
          <a:endParaRPr lang="ru-RU"/>
        </a:p>
      </dgm:t>
    </dgm:pt>
    <dgm:pt modelId="{8776A862-A175-424E-A803-30A0C6DD4FCB}" type="sibTrans" cxnId="{59C5D475-82F6-487D-B1D4-B14BE4085F8F}">
      <dgm:prSet/>
      <dgm:spPr/>
      <dgm:t>
        <a:bodyPr/>
        <a:lstStyle/>
        <a:p>
          <a:endParaRPr lang="ru-RU"/>
        </a:p>
      </dgm:t>
    </dgm:pt>
    <dgm:pt modelId="{FAAAE868-CD24-4D66-8979-CB7EFBE367C7}">
      <dgm:prSet/>
      <dgm:spPr/>
      <dgm:t>
        <a:bodyPr/>
        <a:lstStyle/>
        <a:p>
          <a:r>
            <a:rPr lang="ru-RU" b="1" dirty="0"/>
            <a:t>62%</a:t>
          </a:r>
          <a:r>
            <a:rPr lang="ru-RU" b="1" baseline="0" dirty="0"/>
            <a:t> </a:t>
          </a:r>
          <a:endParaRPr lang="ru-RU" b="1" dirty="0"/>
        </a:p>
      </dgm:t>
    </dgm:pt>
    <dgm:pt modelId="{41146F0C-CAF3-4A64-A59F-3F74B0E0BFAF}" type="parTrans" cxnId="{C9FF72EE-F051-47DF-9B19-DECD9D2AA535}">
      <dgm:prSet/>
      <dgm:spPr/>
      <dgm:t>
        <a:bodyPr/>
        <a:lstStyle/>
        <a:p>
          <a:endParaRPr lang="ru-RU"/>
        </a:p>
      </dgm:t>
    </dgm:pt>
    <dgm:pt modelId="{BFBDF7D5-CFA8-46A8-952F-89ABE4984375}" type="sibTrans" cxnId="{C9FF72EE-F051-47DF-9B19-DECD9D2AA535}">
      <dgm:prSet/>
      <dgm:spPr/>
      <dgm:t>
        <a:bodyPr/>
        <a:lstStyle/>
        <a:p>
          <a:endParaRPr lang="ru-RU"/>
        </a:p>
      </dgm:t>
    </dgm:pt>
    <dgm:pt modelId="{5BAD7ED5-BF18-4A4E-BC7C-8508CDAB8CBC}">
      <dgm:prSet/>
      <dgm:spPr/>
      <dgm:t>
        <a:bodyPr/>
        <a:lstStyle/>
        <a:p>
          <a:r>
            <a:rPr lang="en-US" dirty="0"/>
            <a:t>Superpave</a:t>
          </a:r>
          <a:endParaRPr lang="ru-RU" dirty="0"/>
        </a:p>
      </dgm:t>
    </dgm:pt>
    <dgm:pt modelId="{6DB5297D-2DCF-4EBD-9CB4-EA61FCDC60C9}" type="parTrans" cxnId="{E684137C-D49D-4864-90BD-EA6F89260F64}">
      <dgm:prSet/>
      <dgm:spPr/>
      <dgm:t>
        <a:bodyPr/>
        <a:lstStyle/>
        <a:p>
          <a:endParaRPr lang="ru-RU"/>
        </a:p>
      </dgm:t>
    </dgm:pt>
    <dgm:pt modelId="{9EF0C43A-BF8C-4A15-AFD1-D9D87E3B96AC}" type="sibTrans" cxnId="{E684137C-D49D-4864-90BD-EA6F89260F64}">
      <dgm:prSet/>
      <dgm:spPr/>
      <dgm:t>
        <a:bodyPr/>
        <a:lstStyle/>
        <a:p>
          <a:endParaRPr lang="ru-RU"/>
        </a:p>
      </dgm:t>
    </dgm:pt>
    <dgm:pt modelId="{41FDF845-99DD-490A-91E3-02134080DBB9}">
      <dgm:prSet/>
      <dgm:spPr/>
      <dgm:t>
        <a:bodyPr/>
        <a:lstStyle/>
        <a:p>
          <a:r>
            <a:rPr lang="ru-RU" dirty="0"/>
            <a:t>Маршалл</a:t>
          </a:r>
        </a:p>
      </dgm:t>
    </dgm:pt>
    <dgm:pt modelId="{B0D29CE7-3954-42B5-83FF-34677C4E8C0F}" type="parTrans" cxnId="{63FB2FE4-DE5A-44A3-BBB2-10295A4B49E9}">
      <dgm:prSet/>
      <dgm:spPr/>
      <dgm:t>
        <a:bodyPr/>
        <a:lstStyle/>
        <a:p>
          <a:endParaRPr lang="ru-RU"/>
        </a:p>
      </dgm:t>
    </dgm:pt>
    <dgm:pt modelId="{8D7E127E-F0CE-48D3-AAF8-6B83AB15A4B3}" type="sibTrans" cxnId="{63FB2FE4-DE5A-44A3-BBB2-10295A4B49E9}">
      <dgm:prSet/>
      <dgm:spPr/>
      <dgm:t>
        <a:bodyPr/>
        <a:lstStyle/>
        <a:p>
          <a:endParaRPr lang="ru-RU"/>
        </a:p>
      </dgm:t>
    </dgm:pt>
    <dgm:pt modelId="{CEA37FC9-CB33-4DBE-8B5B-FDA717AC58B6}" type="pres">
      <dgm:prSet presAssocID="{67CFE0D0-1DF8-48A2-AB57-A30AA8368026}" presName="theList" presStyleCnt="0">
        <dgm:presLayoutVars>
          <dgm:dir/>
          <dgm:animLvl val="lvl"/>
          <dgm:resizeHandles val="exact"/>
        </dgm:presLayoutVars>
      </dgm:prSet>
      <dgm:spPr/>
    </dgm:pt>
    <dgm:pt modelId="{6E1B1D0D-862C-416B-A4E5-2ED9CD3BFDF5}" type="pres">
      <dgm:prSet presAssocID="{934D794C-9379-49B7-98E5-5479AF188C83}" presName="compNode" presStyleCnt="0"/>
      <dgm:spPr/>
    </dgm:pt>
    <dgm:pt modelId="{E5BA9222-F622-4FD5-BBC9-C8FAC3C8747B}" type="pres">
      <dgm:prSet presAssocID="{934D794C-9379-49B7-98E5-5479AF188C83}" presName="aNode" presStyleLbl="bgShp" presStyleIdx="0" presStyleCnt="1" custLinFactNeighborY="8394"/>
      <dgm:spPr/>
    </dgm:pt>
    <dgm:pt modelId="{7AE4301A-76AC-472C-B83E-08390723748B}" type="pres">
      <dgm:prSet presAssocID="{934D794C-9379-49B7-98E5-5479AF188C83}" presName="textNode" presStyleLbl="bgShp" presStyleIdx="0" presStyleCnt="1"/>
      <dgm:spPr/>
    </dgm:pt>
    <dgm:pt modelId="{D3177772-11B7-4ACB-9662-0208D148E4C8}" type="pres">
      <dgm:prSet presAssocID="{934D794C-9379-49B7-98E5-5479AF188C83}" presName="compChildNode" presStyleCnt="0"/>
      <dgm:spPr/>
    </dgm:pt>
    <dgm:pt modelId="{34FD438E-07D3-4C0E-BBA7-02B698CBB70B}" type="pres">
      <dgm:prSet presAssocID="{934D794C-9379-49B7-98E5-5479AF188C83}" presName="theInnerList" presStyleCnt="0"/>
      <dgm:spPr/>
    </dgm:pt>
    <dgm:pt modelId="{2219B6C3-A584-4973-9D07-AA3D779D53E0}" type="pres">
      <dgm:prSet presAssocID="{FAAAE868-CD24-4D66-8979-CB7EFBE367C7}" presName="childNode" presStyleLbl="node1" presStyleIdx="0" presStyleCnt="4" custScaleX="41040" custLinFactY="15413" custLinFactNeighborX="36703" custLinFactNeighborY="100000">
        <dgm:presLayoutVars>
          <dgm:bulletEnabled val="1"/>
        </dgm:presLayoutVars>
      </dgm:prSet>
      <dgm:spPr/>
    </dgm:pt>
    <dgm:pt modelId="{9AF3F8B8-55E2-436C-860B-B2A7DD41ED7D}" type="pres">
      <dgm:prSet presAssocID="{FAAAE868-CD24-4D66-8979-CB7EFBE367C7}" presName="aSpace2" presStyleCnt="0"/>
      <dgm:spPr/>
    </dgm:pt>
    <dgm:pt modelId="{2E236996-D64C-4AE6-A63B-0BE18731DEE1}" type="pres">
      <dgm:prSet presAssocID="{5BAD7ED5-BF18-4A4E-BC7C-8508CDAB8CBC}" presName="childNode" presStyleLbl="node1" presStyleIdx="1" presStyleCnt="4" custScaleX="64223" custScaleY="106703" custLinFactY="-76598" custLinFactNeighborX="-29440" custLinFactNeighborY="-100000">
        <dgm:presLayoutVars>
          <dgm:bulletEnabled val="1"/>
        </dgm:presLayoutVars>
      </dgm:prSet>
      <dgm:spPr/>
    </dgm:pt>
    <dgm:pt modelId="{36310236-F44B-4AE2-9A2F-6A08C182C185}" type="pres">
      <dgm:prSet presAssocID="{5BAD7ED5-BF18-4A4E-BC7C-8508CDAB8CBC}" presName="aSpace2" presStyleCnt="0"/>
      <dgm:spPr/>
    </dgm:pt>
    <dgm:pt modelId="{B85C5C53-6770-4E84-95A4-4EF5F8916DA0}" type="pres">
      <dgm:prSet presAssocID="{41FDF845-99DD-490A-91E3-02134080DBB9}" presName="childNode" presStyleLbl="node1" presStyleIdx="2" presStyleCnt="4" custScaleX="62335" custLinFactNeighborX="-28496" custLinFactNeighborY="-70237">
        <dgm:presLayoutVars>
          <dgm:bulletEnabled val="1"/>
        </dgm:presLayoutVars>
      </dgm:prSet>
      <dgm:spPr/>
    </dgm:pt>
    <dgm:pt modelId="{C352EDA5-B125-43D7-9830-48977526F8E7}" type="pres">
      <dgm:prSet presAssocID="{41FDF845-99DD-490A-91E3-02134080DBB9}" presName="aSpace2" presStyleCnt="0"/>
      <dgm:spPr/>
    </dgm:pt>
    <dgm:pt modelId="{6BDDC5AC-2455-47DB-9C05-65A2F4BE3601}" type="pres">
      <dgm:prSet presAssocID="{3B6BC3D1-E291-4053-8718-CB5B72D63892}" presName="childNode" presStyleLbl="node1" presStyleIdx="3" presStyleCnt="4" custScaleX="41871" custLinFactY="-100000" custLinFactNeighborX="37604" custLinFactNeighborY="-170295">
        <dgm:presLayoutVars>
          <dgm:bulletEnabled val="1"/>
        </dgm:presLayoutVars>
      </dgm:prSet>
      <dgm:spPr/>
    </dgm:pt>
  </dgm:ptLst>
  <dgm:cxnLst>
    <dgm:cxn modelId="{DB59F169-5938-4FB2-8868-079E5700418A}" type="presOf" srcId="{41FDF845-99DD-490A-91E3-02134080DBB9}" destId="{B85C5C53-6770-4E84-95A4-4EF5F8916DA0}" srcOrd="0" destOrd="0" presId="urn:microsoft.com/office/officeart/2005/8/layout/lProcess2"/>
    <dgm:cxn modelId="{59C5D475-82F6-487D-B1D4-B14BE4085F8F}" srcId="{934D794C-9379-49B7-98E5-5479AF188C83}" destId="{3B6BC3D1-E291-4053-8718-CB5B72D63892}" srcOrd="3" destOrd="0" parTransId="{C633CA89-31CB-43D2-BDB9-8816C2F1F645}" sibTransId="{8776A862-A175-424E-A803-30A0C6DD4FCB}"/>
    <dgm:cxn modelId="{E684137C-D49D-4864-90BD-EA6F89260F64}" srcId="{934D794C-9379-49B7-98E5-5479AF188C83}" destId="{5BAD7ED5-BF18-4A4E-BC7C-8508CDAB8CBC}" srcOrd="1" destOrd="0" parTransId="{6DB5297D-2DCF-4EBD-9CB4-EA61FCDC60C9}" sibTransId="{9EF0C43A-BF8C-4A15-AFD1-D9D87E3B96AC}"/>
    <dgm:cxn modelId="{B93B5CA1-D66D-49EF-8056-081113751E40}" type="presOf" srcId="{5BAD7ED5-BF18-4A4E-BC7C-8508CDAB8CBC}" destId="{2E236996-D64C-4AE6-A63B-0BE18731DEE1}" srcOrd="0" destOrd="0" presId="urn:microsoft.com/office/officeart/2005/8/layout/lProcess2"/>
    <dgm:cxn modelId="{5B3504A4-5321-4DB8-AD61-FF0440D9DADF}" type="presOf" srcId="{934D794C-9379-49B7-98E5-5479AF188C83}" destId="{E5BA9222-F622-4FD5-BBC9-C8FAC3C8747B}" srcOrd="0" destOrd="0" presId="urn:microsoft.com/office/officeart/2005/8/layout/lProcess2"/>
    <dgm:cxn modelId="{6D19B1BA-175A-458B-9211-8C21110B8CCA}" type="presOf" srcId="{FAAAE868-CD24-4D66-8979-CB7EFBE367C7}" destId="{2219B6C3-A584-4973-9D07-AA3D779D53E0}" srcOrd="0" destOrd="0" presId="urn:microsoft.com/office/officeart/2005/8/layout/lProcess2"/>
    <dgm:cxn modelId="{052F42C4-7D31-435A-B785-22E9C37E7D2E}" type="presOf" srcId="{67CFE0D0-1DF8-48A2-AB57-A30AA8368026}" destId="{CEA37FC9-CB33-4DBE-8B5B-FDA717AC58B6}" srcOrd="0" destOrd="0" presId="urn:microsoft.com/office/officeart/2005/8/layout/lProcess2"/>
    <dgm:cxn modelId="{129DB9D5-2AA0-4424-BFDA-7C12F2427A54}" type="presOf" srcId="{934D794C-9379-49B7-98E5-5479AF188C83}" destId="{7AE4301A-76AC-472C-B83E-08390723748B}" srcOrd="1" destOrd="0" presId="urn:microsoft.com/office/officeart/2005/8/layout/lProcess2"/>
    <dgm:cxn modelId="{63FB2FE4-DE5A-44A3-BBB2-10295A4B49E9}" srcId="{934D794C-9379-49B7-98E5-5479AF188C83}" destId="{41FDF845-99DD-490A-91E3-02134080DBB9}" srcOrd="2" destOrd="0" parTransId="{B0D29CE7-3954-42B5-83FF-34677C4E8C0F}" sibTransId="{8D7E127E-F0CE-48D3-AAF8-6B83AB15A4B3}"/>
    <dgm:cxn modelId="{C9FF72EE-F051-47DF-9B19-DECD9D2AA535}" srcId="{934D794C-9379-49B7-98E5-5479AF188C83}" destId="{FAAAE868-CD24-4D66-8979-CB7EFBE367C7}" srcOrd="0" destOrd="0" parTransId="{41146F0C-CAF3-4A64-A59F-3F74B0E0BFAF}" sibTransId="{BFBDF7D5-CFA8-46A8-952F-89ABE4984375}"/>
    <dgm:cxn modelId="{51F2DEF3-8C8F-4F43-907B-C4F6743D9BBF}" type="presOf" srcId="{3B6BC3D1-E291-4053-8718-CB5B72D63892}" destId="{6BDDC5AC-2455-47DB-9C05-65A2F4BE3601}" srcOrd="0" destOrd="0" presId="urn:microsoft.com/office/officeart/2005/8/layout/lProcess2"/>
    <dgm:cxn modelId="{A99E90FF-6BD7-4B27-9393-E43A21E27692}" srcId="{67CFE0D0-1DF8-48A2-AB57-A30AA8368026}" destId="{934D794C-9379-49B7-98E5-5479AF188C83}" srcOrd="0" destOrd="0" parTransId="{98229C46-8943-4520-BAAD-92656B28CD73}" sibTransId="{EB18AF43-4CE1-4986-ABF9-8EC03396476E}"/>
    <dgm:cxn modelId="{F10A7AEA-F77D-4C19-ABD5-74013FB90572}" type="presParOf" srcId="{CEA37FC9-CB33-4DBE-8B5B-FDA717AC58B6}" destId="{6E1B1D0D-862C-416B-A4E5-2ED9CD3BFDF5}" srcOrd="0" destOrd="0" presId="urn:microsoft.com/office/officeart/2005/8/layout/lProcess2"/>
    <dgm:cxn modelId="{CE115D75-5A00-4795-9F85-8E3CC1C5C3BD}" type="presParOf" srcId="{6E1B1D0D-862C-416B-A4E5-2ED9CD3BFDF5}" destId="{E5BA9222-F622-4FD5-BBC9-C8FAC3C8747B}" srcOrd="0" destOrd="0" presId="urn:microsoft.com/office/officeart/2005/8/layout/lProcess2"/>
    <dgm:cxn modelId="{528A79F3-720E-47CC-B520-7C9B97651344}" type="presParOf" srcId="{6E1B1D0D-862C-416B-A4E5-2ED9CD3BFDF5}" destId="{7AE4301A-76AC-472C-B83E-08390723748B}" srcOrd="1" destOrd="0" presId="urn:microsoft.com/office/officeart/2005/8/layout/lProcess2"/>
    <dgm:cxn modelId="{7268B411-5EAA-40E7-B131-901A17961466}" type="presParOf" srcId="{6E1B1D0D-862C-416B-A4E5-2ED9CD3BFDF5}" destId="{D3177772-11B7-4ACB-9662-0208D148E4C8}" srcOrd="2" destOrd="0" presId="urn:microsoft.com/office/officeart/2005/8/layout/lProcess2"/>
    <dgm:cxn modelId="{03BDEB3A-A73F-413F-9EA9-4ADDC3FE3224}" type="presParOf" srcId="{D3177772-11B7-4ACB-9662-0208D148E4C8}" destId="{34FD438E-07D3-4C0E-BBA7-02B698CBB70B}" srcOrd="0" destOrd="0" presId="urn:microsoft.com/office/officeart/2005/8/layout/lProcess2"/>
    <dgm:cxn modelId="{444DAC66-07BA-4133-B9B9-C6DEC5EA81C0}" type="presParOf" srcId="{34FD438E-07D3-4C0E-BBA7-02B698CBB70B}" destId="{2219B6C3-A584-4973-9D07-AA3D779D53E0}" srcOrd="0" destOrd="0" presId="urn:microsoft.com/office/officeart/2005/8/layout/lProcess2"/>
    <dgm:cxn modelId="{2A31F1CA-4D0A-4D75-8D97-474B01BC8B32}" type="presParOf" srcId="{34FD438E-07D3-4C0E-BBA7-02B698CBB70B}" destId="{9AF3F8B8-55E2-436C-860B-B2A7DD41ED7D}" srcOrd="1" destOrd="0" presId="urn:microsoft.com/office/officeart/2005/8/layout/lProcess2"/>
    <dgm:cxn modelId="{47BDD182-4DAE-4FD8-ADF1-0BF3DC28B45D}" type="presParOf" srcId="{34FD438E-07D3-4C0E-BBA7-02B698CBB70B}" destId="{2E236996-D64C-4AE6-A63B-0BE18731DEE1}" srcOrd="2" destOrd="0" presId="urn:microsoft.com/office/officeart/2005/8/layout/lProcess2"/>
    <dgm:cxn modelId="{479AE33E-442D-450A-81D3-142087A5FDFF}" type="presParOf" srcId="{34FD438E-07D3-4C0E-BBA7-02B698CBB70B}" destId="{36310236-F44B-4AE2-9A2F-6A08C182C185}" srcOrd="3" destOrd="0" presId="urn:microsoft.com/office/officeart/2005/8/layout/lProcess2"/>
    <dgm:cxn modelId="{611BCD8E-72C2-4051-BBEA-30FFF53C90E4}" type="presParOf" srcId="{34FD438E-07D3-4C0E-BBA7-02B698CBB70B}" destId="{B85C5C53-6770-4E84-95A4-4EF5F8916DA0}" srcOrd="4" destOrd="0" presId="urn:microsoft.com/office/officeart/2005/8/layout/lProcess2"/>
    <dgm:cxn modelId="{D37EE9B2-79C7-4CD2-AD2B-077CDD642337}" type="presParOf" srcId="{34FD438E-07D3-4C0E-BBA7-02B698CBB70B}" destId="{C352EDA5-B125-43D7-9830-48977526F8E7}" srcOrd="5" destOrd="0" presId="urn:microsoft.com/office/officeart/2005/8/layout/lProcess2"/>
    <dgm:cxn modelId="{0A5D07B9-54F0-4E0E-AADA-0743A5C37FCF}" type="presParOf" srcId="{34FD438E-07D3-4C0E-BBA7-02B698CBB70B}" destId="{6BDDC5AC-2455-47DB-9C05-65A2F4BE360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FE0D0-1DF8-48A2-AB57-A30AA8368026}" type="doc">
      <dgm:prSet loTypeId="urn:microsoft.com/office/officeart/2005/8/layout/lProcess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34D794C-9379-49B7-98E5-5479AF188C83}">
      <dgm:prSet phldrT="[Текст]"/>
      <dgm:spPr/>
      <dgm:t>
        <a:bodyPr/>
        <a:lstStyle/>
        <a:p>
          <a:r>
            <a:rPr lang="ru-RU" dirty="0"/>
            <a:t>Порядок согласования составов</a:t>
          </a:r>
        </a:p>
      </dgm:t>
    </dgm:pt>
    <dgm:pt modelId="{98229C46-8943-4520-BAAD-92656B28CD73}" type="parTrans" cxnId="{A99E90FF-6BD7-4B27-9393-E43A21E27692}">
      <dgm:prSet/>
      <dgm:spPr/>
      <dgm:t>
        <a:bodyPr/>
        <a:lstStyle/>
        <a:p>
          <a:endParaRPr lang="ru-RU"/>
        </a:p>
      </dgm:t>
    </dgm:pt>
    <dgm:pt modelId="{EB18AF43-4CE1-4986-ABF9-8EC03396476E}" type="sibTrans" cxnId="{A99E90FF-6BD7-4B27-9393-E43A21E27692}">
      <dgm:prSet/>
      <dgm:spPr/>
      <dgm:t>
        <a:bodyPr/>
        <a:lstStyle/>
        <a:p>
          <a:endParaRPr lang="ru-RU"/>
        </a:p>
      </dgm:t>
    </dgm:pt>
    <dgm:pt modelId="{C253CE92-9DE7-4D94-B559-0DF6280ADAAA}">
      <dgm:prSet phldrT="[Текст]"/>
      <dgm:spPr/>
      <dgm:t>
        <a:bodyPr/>
        <a:lstStyle/>
        <a:p>
          <a:r>
            <a:rPr lang="ru-RU" b="1" dirty="0"/>
            <a:t>Подтверждение качества лабораторного состава---Подтверждение качества смеси при производстве АБЗ/ЦБЗ---Проведение пробной укладки---Согласование состава---Подтверждение смеси по заданному качеству состава</a:t>
          </a:r>
        </a:p>
      </dgm:t>
    </dgm:pt>
    <dgm:pt modelId="{86FF1258-C6F3-4C3F-A78A-6AB8155056C9}" type="parTrans" cxnId="{8CA9D961-EAF8-49EB-AC0B-47BE24539A20}">
      <dgm:prSet/>
      <dgm:spPr/>
      <dgm:t>
        <a:bodyPr/>
        <a:lstStyle/>
        <a:p>
          <a:endParaRPr lang="ru-RU"/>
        </a:p>
      </dgm:t>
    </dgm:pt>
    <dgm:pt modelId="{67BEA1E7-B6ED-462B-8EDF-E65C2408430D}" type="sibTrans" cxnId="{8CA9D961-EAF8-49EB-AC0B-47BE24539A20}">
      <dgm:prSet/>
      <dgm:spPr/>
      <dgm:t>
        <a:bodyPr/>
        <a:lstStyle/>
        <a:p>
          <a:endParaRPr lang="ru-RU"/>
        </a:p>
      </dgm:t>
    </dgm:pt>
    <dgm:pt modelId="{3B6BC3D1-E291-4053-8718-CB5B72D63892}">
      <dgm:prSet phldrT="[Текст]"/>
      <dgm:spPr/>
      <dgm:t>
        <a:bodyPr/>
        <a:lstStyle/>
        <a:p>
          <a:r>
            <a:rPr lang="ru-RU" b="1" dirty="0"/>
            <a:t>Подтверждение качества лабораторного состава---Согласование состава---Подтверждение смеси по заданному качеству состава</a:t>
          </a:r>
        </a:p>
      </dgm:t>
    </dgm:pt>
    <dgm:pt modelId="{C633CA89-31CB-43D2-BDB9-8816C2F1F645}" type="parTrans" cxnId="{59C5D475-82F6-487D-B1D4-B14BE4085F8F}">
      <dgm:prSet/>
      <dgm:spPr/>
      <dgm:t>
        <a:bodyPr/>
        <a:lstStyle/>
        <a:p>
          <a:endParaRPr lang="ru-RU"/>
        </a:p>
      </dgm:t>
    </dgm:pt>
    <dgm:pt modelId="{8776A862-A175-424E-A803-30A0C6DD4FCB}" type="sibTrans" cxnId="{59C5D475-82F6-487D-B1D4-B14BE4085F8F}">
      <dgm:prSet/>
      <dgm:spPr/>
      <dgm:t>
        <a:bodyPr/>
        <a:lstStyle/>
        <a:p>
          <a:endParaRPr lang="ru-RU"/>
        </a:p>
      </dgm:t>
    </dgm:pt>
    <dgm:pt modelId="{CEA37FC9-CB33-4DBE-8B5B-FDA717AC58B6}" type="pres">
      <dgm:prSet presAssocID="{67CFE0D0-1DF8-48A2-AB57-A30AA8368026}" presName="theList" presStyleCnt="0">
        <dgm:presLayoutVars>
          <dgm:dir/>
          <dgm:animLvl val="lvl"/>
          <dgm:resizeHandles val="exact"/>
        </dgm:presLayoutVars>
      </dgm:prSet>
      <dgm:spPr/>
    </dgm:pt>
    <dgm:pt modelId="{6E1B1D0D-862C-416B-A4E5-2ED9CD3BFDF5}" type="pres">
      <dgm:prSet presAssocID="{934D794C-9379-49B7-98E5-5479AF188C83}" presName="compNode" presStyleCnt="0"/>
      <dgm:spPr/>
    </dgm:pt>
    <dgm:pt modelId="{E5BA9222-F622-4FD5-BBC9-C8FAC3C8747B}" type="pres">
      <dgm:prSet presAssocID="{934D794C-9379-49B7-98E5-5479AF188C83}" presName="aNode" presStyleLbl="bgShp" presStyleIdx="0" presStyleCnt="1" custLinFactNeighborX="7023" custLinFactNeighborY="2571"/>
      <dgm:spPr/>
    </dgm:pt>
    <dgm:pt modelId="{7AE4301A-76AC-472C-B83E-08390723748B}" type="pres">
      <dgm:prSet presAssocID="{934D794C-9379-49B7-98E5-5479AF188C83}" presName="textNode" presStyleLbl="bgShp" presStyleIdx="0" presStyleCnt="1"/>
      <dgm:spPr/>
    </dgm:pt>
    <dgm:pt modelId="{D3177772-11B7-4ACB-9662-0208D148E4C8}" type="pres">
      <dgm:prSet presAssocID="{934D794C-9379-49B7-98E5-5479AF188C83}" presName="compChildNode" presStyleCnt="0"/>
      <dgm:spPr/>
    </dgm:pt>
    <dgm:pt modelId="{34FD438E-07D3-4C0E-BBA7-02B698CBB70B}" type="pres">
      <dgm:prSet presAssocID="{934D794C-9379-49B7-98E5-5479AF188C83}" presName="theInnerList" presStyleCnt="0"/>
      <dgm:spPr/>
    </dgm:pt>
    <dgm:pt modelId="{356E2F22-A4DF-47DD-B20C-3C924BE631EC}" type="pres">
      <dgm:prSet presAssocID="{C253CE92-9DE7-4D94-B559-0DF6280ADAAA}" presName="childNode" presStyleLbl="node1" presStyleIdx="0" presStyleCnt="2">
        <dgm:presLayoutVars>
          <dgm:bulletEnabled val="1"/>
        </dgm:presLayoutVars>
      </dgm:prSet>
      <dgm:spPr/>
    </dgm:pt>
    <dgm:pt modelId="{1D8BA67C-813D-4EC6-ADFE-D26F8F6131DC}" type="pres">
      <dgm:prSet presAssocID="{C253CE92-9DE7-4D94-B559-0DF6280ADAAA}" presName="aSpace2" presStyleCnt="0"/>
      <dgm:spPr/>
    </dgm:pt>
    <dgm:pt modelId="{6BDDC5AC-2455-47DB-9C05-65A2F4BE3601}" type="pres">
      <dgm:prSet presAssocID="{3B6BC3D1-E291-4053-8718-CB5B72D63892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8CA9D961-EAF8-49EB-AC0B-47BE24539A20}" srcId="{934D794C-9379-49B7-98E5-5479AF188C83}" destId="{C253CE92-9DE7-4D94-B559-0DF6280ADAAA}" srcOrd="0" destOrd="0" parTransId="{86FF1258-C6F3-4C3F-A78A-6AB8155056C9}" sibTransId="{67BEA1E7-B6ED-462B-8EDF-E65C2408430D}"/>
    <dgm:cxn modelId="{59C5D475-82F6-487D-B1D4-B14BE4085F8F}" srcId="{934D794C-9379-49B7-98E5-5479AF188C83}" destId="{3B6BC3D1-E291-4053-8718-CB5B72D63892}" srcOrd="1" destOrd="0" parTransId="{C633CA89-31CB-43D2-BDB9-8816C2F1F645}" sibTransId="{8776A862-A175-424E-A803-30A0C6DD4FCB}"/>
    <dgm:cxn modelId="{5B3504A4-5321-4DB8-AD61-FF0440D9DADF}" type="presOf" srcId="{934D794C-9379-49B7-98E5-5479AF188C83}" destId="{E5BA9222-F622-4FD5-BBC9-C8FAC3C8747B}" srcOrd="0" destOrd="0" presId="urn:microsoft.com/office/officeart/2005/8/layout/lProcess2"/>
    <dgm:cxn modelId="{052F42C4-7D31-435A-B785-22E9C37E7D2E}" type="presOf" srcId="{67CFE0D0-1DF8-48A2-AB57-A30AA8368026}" destId="{CEA37FC9-CB33-4DBE-8B5B-FDA717AC58B6}" srcOrd="0" destOrd="0" presId="urn:microsoft.com/office/officeart/2005/8/layout/lProcess2"/>
    <dgm:cxn modelId="{129DB9D5-2AA0-4424-BFDA-7C12F2427A54}" type="presOf" srcId="{934D794C-9379-49B7-98E5-5479AF188C83}" destId="{7AE4301A-76AC-472C-B83E-08390723748B}" srcOrd="1" destOrd="0" presId="urn:microsoft.com/office/officeart/2005/8/layout/lProcess2"/>
    <dgm:cxn modelId="{51F2DEF3-8C8F-4F43-907B-C4F6743D9BBF}" type="presOf" srcId="{3B6BC3D1-E291-4053-8718-CB5B72D63892}" destId="{6BDDC5AC-2455-47DB-9C05-65A2F4BE3601}" srcOrd="0" destOrd="0" presId="urn:microsoft.com/office/officeart/2005/8/layout/lProcess2"/>
    <dgm:cxn modelId="{0165E5F5-D59A-4281-9C5E-24704774E644}" type="presOf" srcId="{C253CE92-9DE7-4D94-B559-0DF6280ADAAA}" destId="{356E2F22-A4DF-47DD-B20C-3C924BE631EC}" srcOrd="0" destOrd="0" presId="urn:microsoft.com/office/officeart/2005/8/layout/lProcess2"/>
    <dgm:cxn modelId="{A99E90FF-6BD7-4B27-9393-E43A21E27692}" srcId="{67CFE0D0-1DF8-48A2-AB57-A30AA8368026}" destId="{934D794C-9379-49B7-98E5-5479AF188C83}" srcOrd="0" destOrd="0" parTransId="{98229C46-8943-4520-BAAD-92656B28CD73}" sibTransId="{EB18AF43-4CE1-4986-ABF9-8EC03396476E}"/>
    <dgm:cxn modelId="{F10A7AEA-F77D-4C19-ABD5-74013FB90572}" type="presParOf" srcId="{CEA37FC9-CB33-4DBE-8B5B-FDA717AC58B6}" destId="{6E1B1D0D-862C-416B-A4E5-2ED9CD3BFDF5}" srcOrd="0" destOrd="0" presId="urn:microsoft.com/office/officeart/2005/8/layout/lProcess2"/>
    <dgm:cxn modelId="{CE115D75-5A00-4795-9F85-8E3CC1C5C3BD}" type="presParOf" srcId="{6E1B1D0D-862C-416B-A4E5-2ED9CD3BFDF5}" destId="{E5BA9222-F622-4FD5-BBC9-C8FAC3C8747B}" srcOrd="0" destOrd="0" presId="urn:microsoft.com/office/officeart/2005/8/layout/lProcess2"/>
    <dgm:cxn modelId="{528A79F3-720E-47CC-B520-7C9B97651344}" type="presParOf" srcId="{6E1B1D0D-862C-416B-A4E5-2ED9CD3BFDF5}" destId="{7AE4301A-76AC-472C-B83E-08390723748B}" srcOrd="1" destOrd="0" presId="urn:microsoft.com/office/officeart/2005/8/layout/lProcess2"/>
    <dgm:cxn modelId="{7268B411-5EAA-40E7-B131-901A17961466}" type="presParOf" srcId="{6E1B1D0D-862C-416B-A4E5-2ED9CD3BFDF5}" destId="{D3177772-11B7-4ACB-9662-0208D148E4C8}" srcOrd="2" destOrd="0" presId="urn:microsoft.com/office/officeart/2005/8/layout/lProcess2"/>
    <dgm:cxn modelId="{03BDEB3A-A73F-413F-9EA9-4ADDC3FE3224}" type="presParOf" srcId="{D3177772-11B7-4ACB-9662-0208D148E4C8}" destId="{34FD438E-07D3-4C0E-BBA7-02B698CBB70B}" srcOrd="0" destOrd="0" presId="urn:microsoft.com/office/officeart/2005/8/layout/lProcess2"/>
    <dgm:cxn modelId="{7DC78C4E-8C63-403F-859D-DA58E366596C}" type="presParOf" srcId="{34FD438E-07D3-4C0E-BBA7-02B698CBB70B}" destId="{356E2F22-A4DF-47DD-B20C-3C924BE631EC}" srcOrd="0" destOrd="0" presId="urn:microsoft.com/office/officeart/2005/8/layout/lProcess2"/>
    <dgm:cxn modelId="{D6BBFD28-8F36-4A6D-94A8-DA2F950F4C43}" type="presParOf" srcId="{34FD438E-07D3-4C0E-BBA7-02B698CBB70B}" destId="{1D8BA67C-813D-4EC6-ADFE-D26F8F6131DC}" srcOrd="1" destOrd="0" presId="urn:microsoft.com/office/officeart/2005/8/layout/lProcess2"/>
    <dgm:cxn modelId="{0A5D07B9-54F0-4E0E-AADA-0743A5C37FCF}" type="presParOf" srcId="{34FD438E-07D3-4C0E-BBA7-02B698CBB70B}" destId="{6BDDC5AC-2455-47DB-9C05-65A2F4BE360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A9222-F622-4FD5-BBC9-C8FAC3C8747B}">
      <dsp:nvSpPr>
        <dsp:cNvPr id="0" name=""/>
        <dsp:cNvSpPr/>
      </dsp:nvSpPr>
      <dsp:spPr>
        <a:xfrm>
          <a:off x="0" y="0"/>
          <a:ext cx="4482732" cy="2196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Выпуск асфальтобетонных смесей за 2022 - 2023 </a:t>
          </a:r>
        </a:p>
      </dsp:txBody>
      <dsp:txXfrm>
        <a:off x="0" y="0"/>
        <a:ext cx="4482732" cy="658893"/>
      </dsp:txXfrm>
    </dsp:sp>
    <dsp:sp modelId="{2219B6C3-A584-4973-9D07-AA3D779D53E0}">
      <dsp:nvSpPr>
        <dsp:cNvPr id="0" name=""/>
        <dsp:cNvSpPr/>
      </dsp:nvSpPr>
      <dsp:spPr>
        <a:xfrm>
          <a:off x="2821718" y="756307"/>
          <a:ext cx="1471770" cy="31507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62%</a:t>
          </a:r>
          <a:r>
            <a:rPr lang="ru-RU" sz="1700" b="1" kern="1200" baseline="0" dirty="0"/>
            <a:t> </a:t>
          </a:r>
          <a:endParaRPr lang="ru-RU" sz="1700" b="1" kern="1200" dirty="0"/>
        </a:p>
      </dsp:txBody>
      <dsp:txXfrm>
        <a:off x="2830946" y="765535"/>
        <a:ext cx="1453314" cy="296620"/>
      </dsp:txXfrm>
    </dsp:sp>
    <dsp:sp modelId="{2E236996-D64C-4AE6-A63B-0BE18731DEE1}">
      <dsp:nvSpPr>
        <dsp:cNvPr id="0" name=""/>
        <dsp:cNvSpPr/>
      </dsp:nvSpPr>
      <dsp:spPr>
        <a:xfrm>
          <a:off x="34014" y="733005"/>
          <a:ext cx="2303155" cy="33619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Superpave</a:t>
          </a:r>
          <a:endParaRPr lang="ru-RU" sz="1700" kern="1200" dirty="0"/>
        </a:p>
      </dsp:txBody>
      <dsp:txXfrm>
        <a:off x="43861" y="742852"/>
        <a:ext cx="2283461" cy="316501"/>
      </dsp:txXfrm>
    </dsp:sp>
    <dsp:sp modelId="{B85C5C53-6770-4E84-95A4-4EF5F8916DA0}">
      <dsp:nvSpPr>
        <dsp:cNvPr id="0" name=""/>
        <dsp:cNvSpPr/>
      </dsp:nvSpPr>
      <dsp:spPr>
        <a:xfrm>
          <a:off x="101722" y="1373443"/>
          <a:ext cx="2235448" cy="31507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Маршалл</a:t>
          </a:r>
        </a:p>
      </dsp:txBody>
      <dsp:txXfrm>
        <a:off x="110950" y="1382671"/>
        <a:ext cx="2216992" cy="296620"/>
      </dsp:txXfrm>
    </dsp:sp>
    <dsp:sp modelId="{6BDDC5AC-2455-47DB-9C05-65A2F4BE3601}">
      <dsp:nvSpPr>
        <dsp:cNvPr id="0" name=""/>
        <dsp:cNvSpPr/>
      </dsp:nvSpPr>
      <dsp:spPr>
        <a:xfrm>
          <a:off x="2839129" y="1373415"/>
          <a:ext cx="1501571" cy="31507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38%</a:t>
          </a:r>
          <a:r>
            <a:rPr lang="ru-RU" sz="1700" b="1" kern="1200" baseline="0" dirty="0"/>
            <a:t> </a:t>
          </a:r>
          <a:endParaRPr lang="ru-RU" sz="1700" b="1" kern="1200" dirty="0"/>
        </a:p>
      </dsp:txBody>
      <dsp:txXfrm>
        <a:off x="2848357" y="1382643"/>
        <a:ext cx="1483115" cy="296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A9222-F622-4FD5-BBC9-C8FAC3C8747B}">
      <dsp:nvSpPr>
        <dsp:cNvPr id="0" name=""/>
        <dsp:cNvSpPr/>
      </dsp:nvSpPr>
      <dsp:spPr>
        <a:xfrm>
          <a:off x="0" y="0"/>
          <a:ext cx="6174247" cy="422157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Порядок согласования составов</a:t>
          </a:r>
        </a:p>
      </dsp:txBody>
      <dsp:txXfrm>
        <a:off x="0" y="0"/>
        <a:ext cx="6174247" cy="1266473"/>
      </dsp:txXfrm>
    </dsp:sp>
    <dsp:sp modelId="{356E2F22-A4DF-47DD-B20C-3C924BE631EC}">
      <dsp:nvSpPr>
        <dsp:cNvPr id="0" name=""/>
        <dsp:cNvSpPr/>
      </dsp:nvSpPr>
      <dsp:spPr>
        <a:xfrm>
          <a:off x="617424" y="1267709"/>
          <a:ext cx="4939397" cy="127286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Подтверждение качества лабораторного состава---Подтверждение качества смеси при производстве АБЗ/ЦБЗ---Проведение пробной укладки---Согласование состава---Подтверждение смеси по заданному качеству состава</a:t>
          </a:r>
        </a:p>
      </dsp:txBody>
      <dsp:txXfrm>
        <a:off x="654705" y="1304990"/>
        <a:ext cx="4864835" cy="1198301"/>
      </dsp:txXfrm>
    </dsp:sp>
    <dsp:sp modelId="{6BDDC5AC-2455-47DB-9C05-65A2F4BE3601}">
      <dsp:nvSpPr>
        <dsp:cNvPr id="0" name=""/>
        <dsp:cNvSpPr/>
      </dsp:nvSpPr>
      <dsp:spPr>
        <a:xfrm>
          <a:off x="617424" y="2736398"/>
          <a:ext cx="4939397" cy="127286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Подтверждение качества лабораторного состава---Согласование состава---Подтверждение смеси по заданному качеству состава</a:t>
          </a:r>
        </a:p>
      </dsp:txBody>
      <dsp:txXfrm>
        <a:off x="654705" y="2773679"/>
        <a:ext cx="4864835" cy="1198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731F9-3F66-4722-911D-9A43E14D1361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F13C-236F-4818-9C57-684EB0280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6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2F13C-236F-4818-9C57-684EB02802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35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2F13C-236F-4818-9C57-684EB02802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5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38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54"/>
            </a:lvl1pPr>
            <a:lvl2pPr marL="562698" indent="0" algn="ctr">
              <a:buNone/>
              <a:defRPr sz="2462"/>
            </a:lvl2pPr>
            <a:lvl3pPr marL="1125396" indent="0" algn="ctr">
              <a:buNone/>
              <a:defRPr sz="2215"/>
            </a:lvl3pPr>
            <a:lvl4pPr marL="1688095" indent="0" algn="ctr">
              <a:buNone/>
              <a:defRPr sz="1969"/>
            </a:lvl4pPr>
            <a:lvl5pPr marL="2250793" indent="0" algn="ctr">
              <a:buNone/>
              <a:defRPr sz="1969"/>
            </a:lvl5pPr>
            <a:lvl6pPr marL="2813491" indent="0" algn="ctr">
              <a:buNone/>
              <a:defRPr sz="1969"/>
            </a:lvl6pPr>
            <a:lvl7pPr marL="3376189" indent="0" algn="ctr">
              <a:buNone/>
              <a:defRPr sz="1969"/>
            </a:lvl7pPr>
            <a:lvl8pPr marL="3938887" indent="0" algn="ctr">
              <a:buNone/>
              <a:defRPr sz="1969"/>
            </a:lvl8pPr>
            <a:lvl9pPr marL="4501586" indent="0" algn="ctr">
              <a:buNone/>
              <a:defRPr sz="196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0C0D-E28C-494A-A88E-BC74756C6E57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4532-DCB5-4CF4-813E-07D3CA9AC1E5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4F4A-36F6-4323-8C48-C630B070031B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1" y="279008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6" y="1538291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562765" indent="0">
              <a:buNone/>
              <a:defRPr/>
            </a:lvl2pPr>
            <a:lvl3pPr marL="1125527" indent="0">
              <a:buNone/>
              <a:defRPr/>
            </a:lvl3pPr>
            <a:lvl4pPr marL="1688292" indent="0">
              <a:buNone/>
              <a:defRPr/>
            </a:lvl4pPr>
            <a:lvl5pPr marL="2251056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5" y="234000"/>
            <a:ext cx="2249487" cy="2609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3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3" y="4095550"/>
            <a:ext cx="2249487" cy="26096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99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454E-52C2-4051-AE7C-E19BC2BD91F6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6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1"/>
            <a:ext cx="10515600" cy="2852737"/>
          </a:xfrm>
        </p:spPr>
        <p:txBody>
          <a:bodyPr anchor="b"/>
          <a:lstStyle>
            <a:lvl1pPr>
              <a:defRPr sz="738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7"/>
            <a:ext cx="10515600" cy="1500187"/>
          </a:xfrm>
        </p:spPr>
        <p:txBody>
          <a:bodyPr/>
          <a:lstStyle>
            <a:lvl1pPr marL="0" indent="0">
              <a:buNone/>
              <a:defRPr sz="2954">
                <a:solidFill>
                  <a:schemeClr val="tx1"/>
                </a:solidFill>
              </a:defRPr>
            </a:lvl1pPr>
            <a:lvl2pPr marL="56269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2pPr>
            <a:lvl3pPr marL="1125396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3pPr>
            <a:lvl4pPr marL="1688095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4pPr>
            <a:lvl5pPr marL="2250793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5pPr>
            <a:lvl6pPr marL="2813491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6pPr>
            <a:lvl7pPr marL="3376189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7pPr>
            <a:lvl8pPr marL="3938887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8pPr>
            <a:lvl9pPr marL="450158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16F2-E7FC-4E1A-AE70-184FD642DAAA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24F0-6D70-44C6-8A35-48977B6BD151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8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698" indent="0">
              <a:buNone/>
              <a:defRPr sz="2462" b="1"/>
            </a:lvl2pPr>
            <a:lvl3pPr marL="1125396" indent="0">
              <a:buNone/>
              <a:defRPr sz="2215" b="1"/>
            </a:lvl3pPr>
            <a:lvl4pPr marL="1688095" indent="0">
              <a:buNone/>
              <a:defRPr sz="1969" b="1"/>
            </a:lvl4pPr>
            <a:lvl5pPr marL="2250793" indent="0">
              <a:buNone/>
              <a:defRPr sz="1969" b="1"/>
            </a:lvl5pPr>
            <a:lvl6pPr marL="2813491" indent="0">
              <a:buNone/>
              <a:defRPr sz="1969" b="1"/>
            </a:lvl6pPr>
            <a:lvl7pPr marL="3376189" indent="0">
              <a:buNone/>
              <a:defRPr sz="1969" b="1"/>
            </a:lvl7pPr>
            <a:lvl8pPr marL="3938887" indent="0">
              <a:buNone/>
              <a:defRPr sz="1969" b="1"/>
            </a:lvl8pPr>
            <a:lvl9pPr marL="4501586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698" indent="0">
              <a:buNone/>
              <a:defRPr sz="2462" b="1"/>
            </a:lvl2pPr>
            <a:lvl3pPr marL="1125396" indent="0">
              <a:buNone/>
              <a:defRPr sz="2215" b="1"/>
            </a:lvl3pPr>
            <a:lvl4pPr marL="1688095" indent="0">
              <a:buNone/>
              <a:defRPr sz="1969" b="1"/>
            </a:lvl4pPr>
            <a:lvl5pPr marL="2250793" indent="0">
              <a:buNone/>
              <a:defRPr sz="1969" b="1"/>
            </a:lvl5pPr>
            <a:lvl6pPr marL="2813491" indent="0">
              <a:buNone/>
              <a:defRPr sz="1969" b="1"/>
            </a:lvl6pPr>
            <a:lvl7pPr marL="3376189" indent="0">
              <a:buNone/>
              <a:defRPr sz="1969" b="1"/>
            </a:lvl7pPr>
            <a:lvl8pPr marL="3938887" indent="0">
              <a:buNone/>
              <a:defRPr sz="1969" b="1"/>
            </a:lvl8pPr>
            <a:lvl9pPr marL="4501586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FB58-D31A-4B8E-B1B5-96FA185D484F}" type="datetime1">
              <a:rPr lang="en-US" smtClean="0"/>
              <a:t>6/29/2023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5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453CB-A460-47BB-B153-D13DADD17AE5}" type="datetime1">
              <a:rPr lang="en-US" smtClean="0"/>
              <a:t>6/29/2023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4928B-BEB5-417F-BE9A-C470770C21EE}" type="datetime1">
              <a:rPr lang="en-US" smtClean="0"/>
              <a:t>6/29/2023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8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9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698" indent="0">
              <a:buNone/>
              <a:defRPr sz="1723"/>
            </a:lvl2pPr>
            <a:lvl3pPr marL="1125396" indent="0">
              <a:buNone/>
              <a:defRPr sz="1477"/>
            </a:lvl3pPr>
            <a:lvl4pPr marL="1688095" indent="0">
              <a:buNone/>
              <a:defRPr sz="1231"/>
            </a:lvl4pPr>
            <a:lvl5pPr marL="2250793" indent="0">
              <a:buNone/>
              <a:defRPr sz="1231"/>
            </a:lvl5pPr>
            <a:lvl6pPr marL="2813491" indent="0">
              <a:buNone/>
              <a:defRPr sz="1231"/>
            </a:lvl6pPr>
            <a:lvl7pPr marL="3376189" indent="0">
              <a:buNone/>
              <a:defRPr sz="1231"/>
            </a:lvl7pPr>
            <a:lvl8pPr marL="3938887" indent="0">
              <a:buNone/>
              <a:defRPr sz="1231"/>
            </a:lvl8pPr>
            <a:lvl9pPr marL="4501586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4C39E-9F9D-4AF9-B5F4-6AD057431319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9" cy="1600200"/>
          </a:xfrm>
        </p:spPr>
        <p:txBody>
          <a:bodyPr anchor="b"/>
          <a:lstStyle>
            <a:lvl1pPr>
              <a:defRPr sz="39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 anchor="t"/>
          <a:lstStyle>
            <a:lvl1pPr marL="0" indent="0">
              <a:buNone/>
              <a:defRPr sz="3939"/>
            </a:lvl1pPr>
            <a:lvl2pPr marL="562698" indent="0">
              <a:buNone/>
              <a:defRPr sz="3446"/>
            </a:lvl2pPr>
            <a:lvl3pPr marL="1125396" indent="0">
              <a:buNone/>
              <a:defRPr sz="2954"/>
            </a:lvl3pPr>
            <a:lvl4pPr marL="1688095" indent="0">
              <a:buNone/>
              <a:defRPr sz="2462"/>
            </a:lvl4pPr>
            <a:lvl5pPr marL="2250793" indent="0">
              <a:buNone/>
              <a:defRPr sz="2462"/>
            </a:lvl5pPr>
            <a:lvl6pPr marL="2813491" indent="0">
              <a:buNone/>
              <a:defRPr sz="2462"/>
            </a:lvl6pPr>
            <a:lvl7pPr marL="3376189" indent="0">
              <a:buNone/>
              <a:defRPr sz="2462"/>
            </a:lvl7pPr>
            <a:lvl8pPr marL="3938887" indent="0">
              <a:buNone/>
              <a:defRPr sz="2462"/>
            </a:lvl8pPr>
            <a:lvl9pPr marL="4501586" indent="0">
              <a:buNone/>
              <a:defRPr sz="246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9" cy="3811588"/>
          </a:xfrm>
        </p:spPr>
        <p:txBody>
          <a:bodyPr/>
          <a:lstStyle>
            <a:lvl1pPr marL="0" indent="0">
              <a:buNone/>
              <a:defRPr sz="1969"/>
            </a:lvl1pPr>
            <a:lvl2pPr marL="562698" indent="0">
              <a:buNone/>
              <a:defRPr sz="1723"/>
            </a:lvl2pPr>
            <a:lvl3pPr marL="1125396" indent="0">
              <a:buNone/>
              <a:defRPr sz="1477"/>
            </a:lvl3pPr>
            <a:lvl4pPr marL="1688095" indent="0">
              <a:buNone/>
              <a:defRPr sz="1231"/>
            </a:lvl4pPr>
            <a:lvl5pPr marL="2250793" indent="0">
              <a:buNone/>
              <a:defRPr sz="1231"/>
            </a:lvl5pPr>
            <a:lvl6pPr marL="2813491" indent="0">
              <a:buNone/>
              <a:defRPr sz="1231"/>
            </a:lvl6pPr>
            <a:lvl7pPr marL="3376189" indent="0">
              <a:buNone/>
              <a:defRPr sz="1231"/>
            </a:lvl7pPr>
            <a:lvl8pPr marL="3938887" indent="0">
              <a:buNone/>
              <a:defRPr sz="1231"/>
            </a:lvl8pPr>
            <a:lvl9pPr marL="4501586" indent="0">
              <a:buNone/>
              <a:defRPr sz="12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B692-614B-4D9D-8189-01B0394F0E8C}" type="datetime1">
              <a:rPr lang="en-US" smtClean="0"/>
              <a:t>6/29/2023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0A64E-0763-4AAD-A20E-696D4CFACAA5}" type="datetime1">
              <a:rPr lang="en-US" smtClean="0"/>
              <a:t>6/29/2023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BA28D-53E1-49FD-BE1A-6E889B7BB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6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  <p:hf hdr="0" ftr="0" dt="0"/>
  <p:txStyles>
    <p:titleStyle>
      <a:lvl1pPr algn="l" defTabSz="1125396" rtl="0" eaLnBrk="1" latinLnBrk="0" hangingPunct="1">
        <a:lnSpc>
          <a:spcPct val="90000"/>
        </a:lnSpc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350" indent="-281350" algn="l" defTabSz="1125396" rtl="0" eaLnBrk="1" latinLnBrk="0" hangingPunct="1">
        <a:lnSpc>
          <a:spcPct val="90000"/>
        </a:lnSpc>
        <a:spcBef>
          <a:spcPts val="1231"/>
        </a:spcBef>
        <a:buFont typeface="Arial" panose="020B0604020202020204" pitchFamily="34" charset="0"/>
        <a:buChar char="•"/>
        <a:defRPr sz="3446" kern="1200">
          <a:solidFill>
            <a:schemeClr val="tx1"/>
          </a:solidFill>
          <a:latin typeface="+mn-lt"/>
          <a:ea typeface="+mn-ea"/>
          <a:cs typeface="+mn-cs"/>
        </a:defRPr>
      </a:lvl1pPr>
      <a:lvl2pPr marL="844048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2pPr>
      <a:lvl3pPr marL="1406745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3pPr>
      <a:lvl4pPr marL="1969444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532142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3094840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657539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4220237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782934" indent="-281350" algn="l" defTabSz="1125396" rtl="0" eaLnBrk="1" latinLnBrk="0" hangingPunct="1">
        <a:lnSpc>
          <a:spcPct val="90000"/>
        </a:lnSpc>
        <a:spcBef>
          <a:spcPts val="615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698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396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095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793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491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189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8887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586" algn="l" defTabSz="1125396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jp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1.jpg"/><Relationship Id="rId5" Type="http://schemas.openxmlformats.org/officeDocument/2006/relationships/image" Target="../media/image57.jpg"/><Relationship Id="rId10" Type="http://schemas.openxmlformats.org/officeDocument/2006/relationships/image" Target="../media/image50.jp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pn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18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3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microsoft.com/office/2007/relationships/diagramDrawing" Target="../diagrams/drawing1.xml"/><Relationship Id="rId5" Type="http://schemas.openxmlformats.org/officeDocument/2006/relationships/image" Target="../media/image19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75515C-EB59-4273-898F-1D08EE1339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4" y="226047"/>
            <a:ext cx="6375141" cy="9678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2749F4-FA44-4D0C-B652-DCDF8BD53E38}"/>
              </a:ext>
            </a:extLst>
          </p:cNvPr>
          <p:cNvSpPr/>
          <p:nvPr/>
        </p:nvSpPr>
        <p:spPr>
          <a:xfrm>
            <a:off x="275524" y="2394927"/>
            <a:ext cx="10930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  <a:p>
            <a:endParaRPr lang="ru-RU" sz="3600" b="1" dirty="0">
              <a:latin typeface="Franklin Gothic Book" panose="020B0503020102020204" pitchFamily="34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CD8EBF-974E-4079-BC97-F79EC16D0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56" y="1364776"/>
            <a:ext cx="6092403" cy="53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00876" y="3332990"/>
            <a:ext cx="5472608" cy="163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/>
              <a:t>Синхронизация системы АСУП с АБЗ обязательно требует </a:t>
            </a:r>
          </a:p>
          <a:p>
            <a:pPr algn="just"/>
            <a:r>
              <a:rPr lang="ru-RU" dirty="0"/>
              <a:t>создание состава в системе и перенос требуемых дозировок с указание погрешностей отклонений  и температурных диапазонов.</a:t>
            </a:r>
            <a:endParaRPr lang="ru-RU" b="1" dirty="0"/>
          </a:p>
        </p:txBody>
      </p:sp>
      <p:pic>
        <p:nvPicPr>
          <p:cNvPr id="33" name="Picture 4" descr="http://www.vostok-t.ru/files/upload/images/%D0%BB%D1%83%D0%B4%D1%8D-%D0%BA%D0%B0%D0%B7/stacionabz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" b="5320"/>
          <a:stretch/>
        </p:blipFill>
        <p:spPr bwMode="auto">
          <a:xfrm>
            <a:off x="6192012" y="1028734"/>
            <a:ext cx="2741945" cy="205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6"/>
          <a:stretch/>
        </p:blipFill>
        <p:spPr bwMode="auto">
          <a:xfrm flipH="1">
            <a:off x="9150507" y="1925807"/>
            <a:ext cx="728371" cy="72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Выгнутая вверх стрелка 34"/>
          <p:cNvSpPr/>
          <p:nvPr/>
        </p:nvSpPr>
        <p:spPr>
          <a:xfrm>
            <a:off x="8933956" y="1600895"/>
            <a:ext cx="1248139" cy="572461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6" name="Выгнутая вверх стрелка 35"/>
          <p:cNvSpPr/>
          <p:nvPr/>
        </p:nvSpPr>
        <p:spPr>
          <a:xfrm rot="10800000">
            <a:off x="8828544" y="2290447"/>
            <a:ext cx="1248139" cy="572461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91" y="1385583"/>
            <a:ext cx="1440160" cy="15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11895" r="57184" b="28357"/>
          <a:stretch/>
        </p:blipFill>
        <p:spPr bwMode="auto">
          <a:xfrm>
            <a:off x="501976" y="1028734"/>
            <a:ext cx="5473486" cy="455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11178" r="57179" b="32559"/>
          <a:stretch/>
        </p:blipFill>
        <p:spPr bwMode="auto">
          <a:xfrm>
            <a:off x="1018866" y="2287895"/>
            <a:ext cx="5216002" cy="406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7E5E4B-22AD-4CD6-BBC1-AF61EF3CABD6}"/>
              </a:ext>
            </a:extLst>
          </p:cNvPr>
          <p:cNvSpPr/>
          <p:nvPr/>
        </p:nvSpPr>
        <p:spPr>
          <a:xfrm>
            <a:off x="5117130" y="373322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31115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Стрелка: вниз 60">
            <a:extLst>
              <a:ext uri="{FF2B5EF4-FFF2-40B4-BE49-F238E27FC236}">
                <a16:creationId xmlns:a16="http://schemas.microsoft.com/office/drawing/2014/main" id="{39B29705-E8B6-490F-A876-ED8BB4A4DE1B}"/>
              </a:ext>
            </a:extLst>
          </p:cNvPr>
          <p:cNvSpPr/>
          <p:nvPr/>
        </p:nvSpPr>
        <p:spPr>
          <a:xfrm>
            <a:off x="4480115" y="2455791"/>
            <a:ext cx="327766" cy="243500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низ 61">
            <a:extLst>
              <a:ext uri="{FF2B5EF4-FFF2-40B4-BE49-F238E27FC236}">
                <a16:creationId xmlns:a16="http://schemas.microsoft.com/office/drawing/2014/main" id="{95CF00AF-6F94-437A-9CEE-F0B932283DB3}"/>
              </a:ext>
            </a:extLst>
          </p:cNvPr>
          <p:cNvSpPr/>
          <p:nvPr/>
        </p:nvSpPr>
        <p:spPr>
          <a:xfrm>
            <a:off x="6423526" y="2475226"/>
            <a:ext cx="327766" cy="243500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низ 62">
            <a:extLst>
              <a:ext uri="{FF2B5EF4-FFF2-40B4-BE49-F238E27FC236}">
                <a16:creationId xmlns:a16="http://schemas.microsoft.com/office/drawing/2014/main" id="{9511ED23-368B-422A-AF28-824FAFE6C321}"/>
              </a:ext>
            </a:extLst>
          </p:cNvPr>
          <p:cNvSpPr/>
          <p:nvPr/>
        </p:nvSpPr>
        <p:spPr>
          <a:xfrm>
            <a:off x="8412739" y="2443878"/>
            <a:ext cx="327766" cy="243500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низ 63">
            <a:extLst>
              <a:ext uri="{FF2B5EF4-FFF2-40B4-BE49-F238E27FC236}">
                <a16:creationId xmlns:a16="http://schemas.microsoft.com/office/drawing/2014/main" id="{2FBF12DE-0AD7-4809-8267-88BD2DBAC02B}"/>
              </a:ext>
            </a:extLst>
          </p:cNvPr>
          <p:cNvSpPr/>
          <p:nvPr/>
        </p:nvSpPr>
        <p:spPr>
          <a:xfrm>
            <a:off x="10561311" y="2475226"/>
            <a:ext cx="327766" cy="243500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7B4D550B-6B7D-4159-913C-5E49696E89D3}"/>
              </a:ext>
            </a:extLst>
          </p:cNvPr>
          <p:cNvSpPr/>
          <p:nvPr/>
        </p:nvSpPr>
        <p:spPr>
          <a:xfrm>
            <a:off x="2527804" y="2492992"/>
            <a:ext cx="327766" cy="243500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309188" y="883658"/>
            <a:ext cx="8062164" cy="3908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Обеспечение работоспособности системы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313863-3111-41BF-B109-6F46F35FBBA4}"/>
              </a:ext>
            </a:extLst>
          </p:cNvPr>
          <p:cNvSpPr txBox="1"/>
          <p:nvPr/>
        </p:nvSpPr>
        <p:spPr>
          <a:xfrm>
            <a:off x="1802432" y="1964448"/>
            <a:ext cx="1765017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latin typeface="Franklin Gothic Book" panose="020B0503020102020204" pitchFamily="34" charset="0"/>
                <a:cs typeface="Calibri" panose="020F0502020204030204" pitchFamily="34" charset="0"/>
              </a:rPr>
              <a:t>Весовые датчики </a:t>
            </a:r>
          </a:p>
          <a:p>
            <a:r>
              <a:rPr lang="ru-RU" sz="1200" b="1" dirty="0">
                <a:latin typeface="Franklin Gothic Book" panose="020B0503020102020204" pitchFamily="34" charset="0"/>
                <a:cs typeface="Calibri" panose="020F0502020204030204" pitchFamily="34" charset="0"/>
              </a:rPr>
              <a:t>каменных материалов</a:t>
            </a:r>
            <a:endParaRPr lang="ru-RU" sz="1200" b="1" dirty="0">
              <a:solidFill>
                <a:srgbClr val="FF0000"/>
              </a:solidFill>
              <a:latin typeface="Franklin Gothic Book" panose="020B0503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D4BD4-EE2A-4076-9D8D-5A50CDAC0A90}"/>
              </a:ext>
            </a:extLst>
          </p:cNvPr>
          <p:cNvSpPr txBox="1"/>
          <p:nvPr/>
        </p:nvSpPr>
        <p:spPr>
          <a:xfrm>
            <a:off x="3893727" y="1956295"/>
            <a:ext cx="1583411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cs typeface="Calibri" panose="020F0502020204030204" pitchFamily="34" charset="0"/>
              </a:rPr>
              <a:t>Весовые датчики</a:t>
            </a:r>
          </a:p>
          <a:p>
            <a:r>
              <a:rPr lang="ru-RU" sz="1200" b="1" dirty="0">
                <a:cs typeface="Calibri" panose="020F0502020204030204" pitchFamily="34" charset="0"/>
              </a:rPr>
              <a:t>битума</a:t>
            </a:r>
            <a:endParaRPr lang="ru-RU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42002F-7643-4955-A13A-751B4E17A9CB}"/>
              </a:ext>
            </a:extLst>
          </p:cNvPr>
          <p:cNvSpPr txBox="1"/>
          <p:nvPr/>
        </p:nvSpPr>
        <p:spPr>
          <a:xfrm>
            <a:off x="9883374" y="1954704"/>
            <a:ext cx="1683640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cs typeface="Calibri" panose="020F0502020204030204" pitchFamily="34" charset="0"/>
              </a:rPr>
              <a:t>Весовые датчики</a:t>
            </a:r>
          </a:p>
          <a:p>
            <a:r>
              <a:rPr lang="ru-RU" sz="1200" b="1" dirty="0">
                <a:cs typeface="Calibri" panose="020F0502020204030204" pitchFamily="34" charset="0"/>
              </a:rPr>
              <a:t>добавок</a:t>
            </a:r>
            <a:endParaRPr lang="ru-RU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6B8E0D-A93F-4132-8C2F-8DE662F95B3F}"/>
              </a:ext>
            </a:extLst>
          </p:cNvPr>
          <p:cNvSpPr txBox="1"/>
          <p:nvPr/>
        </p:nvSpPr>
        <p:spPr>
          <a:xfrm>
            <a:off x="7609966" y="1948263"/>
            <a:ext cx="1966575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cs typeface="Calibri" panose="020F0502020204030204" pitchFamily="34" charset="0"/>
              </a:rPr>
              <a:t>Весовые датчики </a:t>
            </a:r>
          </a:p>
          <a:p>
            <a:r>
              <a:rPr lang="ru-RU" sz="1200" b="1" dirty="0">
                <a:cs typeface="Calibri" panose="020F0502020204030204" pitchFamily="34" charset="0"/>
              </a:rPr>
              <a:t>минерального порошка</a:t>
            </a:r>
            <a:endParaRPr lang="ru-RU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CC14A0-1CB6-416A-B401-DABB29A604AE}"/>
              </a:ext>
            </a:extLst>
          </p:cNvPr>
          <p:cNvSpPr txBox="1"/>
          <p:nvPr/>
        </p:nvSpPr>
        <p:spPr>
          <a:xfrm>
            <a:off x="1730998" y="4910228"/>
            <a:ext cx="1765017" cy="8172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cs typeface="Calibri" panose="020F0502020204030204" pitchFamily="34" charset="0"/>
              </a:rPr>
              <a:t>Тарировка не реже 1 раза в 15 дней  </a:t>
            </a:r>
          </a:p>
          <a:p>
            <a:r>
              <a:rPr lang="ru-RU" sz="1050" dirty="0">
                <a:cs typeface="Calibri" panose="020F0502020204030204" pitchFamily="34" charset="0"/>
              </a:rPr>
              <a:t>П</a:t>
            </a:r>
            <a:r>
              <a:rPr lang="ru-RU" sz="1050" dirty="0">
                <a:solidFill>
                  <a:schemeClr val="tx1"/>
                </a:solidFill>
                <a:cs typeface="Calibri" panose="020F0502020204030204" pitchFamily="34" charset="0"/>
              </a:rPr>
              <a:t>оверка не реже 1 раза в год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2CC5FB-983C-4913-B02D-3895C72F0772}"/>
              </a:ext>
            </a:extLst>
          </p:cNvPr>
          <p:cNvSpPr txBox="1"/>
          <p:nvPr/>
        </p:nvSpPr>
        <p:spPr>
          <a:xfrm>
            <a:off x="5766716" y="1945013"/>
            <a:ext cx="1536417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cs typeface="Calibri" panose="020F0502020204030204" pitchFamily="34" charset="0"/>
              </a:rPr>
              <a:t>Температурный </a:t>
            </a:r>
          </a:p>
          <a:p>
            <a:r>
              <a:rPr lang="ru-RU" sz="1200" b="1" dirty="0">
                <a:cs typeface="Calibri" panose="020F0502020204030204" pitchFamily="34" charset="0"/>
              </a:rPr>
              <a:t>датчик</a:t>
            </a:r>
            <a:endParaRPr lang="ru-RU" sz="1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C93811-2CCC-4736-84EA-D4DA42517E82}"/>
              </a:ext>
            </a:extLst>
          </p:cNvPr>
          <p:cNvSpPr txBox="1"/>
          <p:nvPr/>
        </p:nvSpPr>
        <p:spPr>
          <a:xfrm>
            <a:off x="241159" y="1893158"/>
            <a:ext cx="145171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F7F1A"/>
                </a:solidFill>
                <a:latin typeface="Calibri" pitchFamily="34" charset="0"/>
                <a:cs typeface="Calibri" pitchFamily="34" charset="0"/>
              </a:rPr>
              <a:t>Внутренние</a:t>
            </a:r>
          </a:p>
          <a:p>
            <a:r>
              <a:rPr lang="ru-RU" b="1" dirty="0">
                <a:solidFill>
                  <a:srgbClr val="EF7F1A"/>
                </a:solidFill>
                <a:latin typeface="Calibri" pitchFamily="34" charset="0"/>
                <a:cs typeface="Calibri" pitchFamily="34" charset="0"/>
              </a:rPr>
              <a:t>требования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5429F-8A2C-4E8C-A2B3-ADE0AF7D4D4F}"/>
              </a:ext>
            </a:extLst>
          </p:cNvPr>
          <p:cNvSpPr txBox="1"/>
          <p:nvPr/>
        </p:nvSpPr>
        <p:spPr>
          <a:xfrm>
            <a:off x="7676406" y="4927995"/>
            <a:ext cx="1900135" cy="8172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cs typeface="Calibri" panose="020F0502020204030204" pitchFamily="34" charset="0"/>
              </a:rPr>
              <a:t>Тарировка не реже 1 раза в смену</a:t>
            </a:r>
          </a:p>
          <a:p>
            <a:r>
              <a:rPr lang="ru-RU" sz="1050" dirty="0">
                <a:solidFill>
                  <a:schemeClr val="tx1"/>
                </a:solidFill>
                <a:cs typeface="Calibri" panose="020F0502020204030204" pitchFamily="34" charset="0"/>
              </a:rPr>
              <a:t>Поверка не реже 1 раза в год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F0E5E7-16A6-47FD-9DAC-5668B43020F0}"/>
              </a:ext>
            </a:extLst>
          </p:cNvPr>
          <p:cNvSpPr txBox="1"/>
          <p:nvPr/>
        </p:nvSpPr>
        <p:spPr>
          <a:xfrm>
            <a:off x="9794873" y="4927994"/>
            <a:ext cx="1772142" cy="8172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cs typeface="Calibri" panose="020F0502020204030204" pitchFamily="34" charset="0"/>
              </a:rPr>
              <a:t>Тарировка не реже 1 раза в смену</a:t>
            </a:r>
          </a:p>
          <a:p>
            <a:r>
              <a:rPr lang="ru-RU" sz="1050" dirty="0">
                <a:solidFill>
                  <a:schemeClr val="tx1"/>
                </a:solidFill>
                <a:cs typeface="Calibri" panose="020F0502020204030204" pitchFamily="34" charset="0"/>
              </a:rPr>
              <a:t>Поверка не реже 1 раза в год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E0EF47-D619-4D33-9A9D-6F9C9B344684}"/>
              </a:ext>
            </a:extLst>
          </p:cNvPr>
          <p:cNvSpPr txBox="1"/>
          <p:nvPr/>
        </p:nvSpPr>
        <p:spPr>
          <a:xfrm>
            <a:off x="3974360" y="4927994"/>
            <a:ext cx="1502778" cy="8172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cs typeface="Calibri" panose="020F0502020204030204" pitchFamily="34" charset="0"/>
              </a:rPr>
              <a:t>Тарировка не реже 1 раза в смену</a:t>
            </a:r>
          </a:p>
          <a:p>
            <a:r>
              <a:rPr lang="ru-RU" sz="1050" dirty="0">
                <a:solidFill>
                  <a:schemeClr val="tx1"/>
                </a:solidFill>
                <a:cs typeface="Calibri" panose="020F0502020204030204" pitchFamily="34" charset="0"/>
              </a:rPr>
              <a:t>Поверка не реже 1 раза в год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9715AD-34E8-46E3-9D67-52412113E1B4}"/>
              </a:ext>
            </a:extLst>
          </p:cNvPr>
          <p:cNvSpPr txBox="1"/>
          <p:nvPr/>
        </p:nvSpPr>
        <p:spPr>
          <a:xfrm>
            <a:off x="5766716" y="4927994"/>
            <a:ext cx="1691359" cy="9960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050" dirty="0">
                <a:cs typeface="Calibri" panose="020F0502020204030204" pitchFamily="34" charset="0"/>
              </a:rPr>
              <a:t>Тарировка при отгрузке первой машины партии смеси</a:t>
            </a:r>
          </a:p>
          <a:p>
            <a:r>
              <a:rPr lang="ru-RU" sz="1050" dirty="0">
                <a:solidFill>
                  <a:schemeClr val="tx1"/>
                </a:solidFill>
                <a:cs typeface="Calibri" panose="020F0502020204030204" pitchFamily="34" charset="0"/>
              </a:rPr>
              <a:t>Поверка не реже 1 раза в год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809C31-7F72-4C69-82DD-C6503F0E294D}"/>
              </a:ext>
            </a:extLst>
          </p:cNvPr>
          <p:cNvSpPr txBox="1"/>
          <p:nvPr/>
        </p:nvSpPr>
        <p:spPr>
          <a:xfrm>
            <a:off x="231460" y="2792412"/>
            <a:ext cx="228664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cs typeface="Calibri" pitchFamily="34" charset="0"/>
              </a:rPr>
              <a:t>ГОСТ 27945-2018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DDC4B8-9B1C-481A-8087-E141DF006F62}"/>
              </a:ext>
            </a:extLst>
          </p:cNvPr>
          <p:cNvSpPr txBox="1"/>
          <p:nvPr/>
        </p:nvSpPr>
        <p:spPr>
          <a:xfrm>
            <a:off x="1828741" y="3785079"/>
            <a:ext cx="9738273" cy="3745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cs typeface="Calibri" panose="020F0502020204030204" pitchFamily="34" charset="0"/>
              </a:defRPr>
            </a:lvl1pPr>
          </a:lstStyle>
          <a:p>
            <a:r>
              <a:rPr lang="ru-RU" dirty="0"/>
              <a:t>Требования не сформированы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215A254-88A3-4A43-BD2C-9DF7779DFF01}"/>
              </a:ext>
            </a:extLst>
          </p:cNvPr>
          <p:cNvSpPr/>
          <p:nvPr/>
        </p:nvSpPr>
        <p:spPr>
          <a:xfrm>
            <a:off x="241159" y="3080893"/>
            <a:ext cx="1664843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cs typeface="Calibri" pitchFamily="34" charset="0"/>
              </a:rPr>
              <a:t>ГОСТ 8.523-2014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9DD978-72F7-4E6C-9CE1-74E33D7EC0AD}"/>
              </a:ext>
            </a:extLst>
          </p:cNvPr>
          <p:cNvSpPr txBox="1"/>
          <p:nvPr/>
        </p:nvSpPr>
        <p:spPr>
          <a:xfrm>
            <a:off x="1828741" y="2927005"/>
            <a:ext cx="9738273" cy="3745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cs typeface="Calibri" panose="020F0502020204030204" pitchFamily="34" charset="0"/>
              </a:rPr>
              <a:t>Периодичность не определена</a:t>
            </a:r>
            <a:endParaRPr lang="ru-RU" sz="16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91D63C-434F-4308-8C06-5EBD0D72289C}"/>
              </a:ext>
            </a:extLst>
          </p:cNvPr>
          <p:cNvSpPr txBox="1"/>
          <p:nvPr/>
        </p:nvSpPr>
        <p:spPr>
          <a:xfrm>
            <a:off x="494168" y="1401372"/>
            <a:ext cx="10459567" cy="3745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cs typeface="Calibri" panose="020F0502020204030204" pitchFamily="34" charset="0"/>
              </a:rPr>
              <a:t>     Систематическая тарировка обеспечивает корректность данных, передаваемых АБЗ в систему</a:t>
            </a:r>
            <a:endParaRPr lang="ru-RU" sz="16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1B4F2A6-3D99-442C-B8F0-463AB2A50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683">
            <a:off x="9434543" y="1006469"/>
            <a:ext cx="720660" cy="72066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7575800-B795-4B9E-A0D5-3CBF28801D3F}"/>
              </a:ext>
            </a:extLst>
          </p:cNvPr>
          <p:cNvSpPr txBox="1"/>
          <p:nvPr/>
        </p:nvSpPr>
        <p:spPr>
          <a:xfrm>
            <a:off x="221761" y="3736552"/>
            <a:ext cx="2286645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cs typeface="Calibri" pitchFamily="34" charset="0"/>
              </a:rPr>
              <a:t>ГОСТ 27945-2018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62CA89F-B50A-4145-91F8-19B3B638A085}"/>
              </a:ext>
            </a:extLst>
          </p:cNvPr>
          <p:cNvSpPr/>
          <p:nvPr/>
        </p:nvSpPr>
        <p:spPr>
          <a:xfrm>
            <a:off x="231460" y="4025033"/>
            <a:ext cx="1664843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cs typeface="Calibri" pitchFamily="34" charset="0"/>
              </a:rPr>
              <a:t>ГОСТ 8.523-2014</a:t>
            </a:r>
          </a:p>
        </p:txBody>
      </p:sp>
      <p:pic>
        <p:nvPicPr>
          <p:cNvPr id="60" name="Picture 234">
            <a:extLst>
              <a:ext uri="{FF2B5EF4-FFF2-40B4-BE49-F238E27FC236}">
                <a16:creationId xmlns:a16="http://schemas.microsoft.com/office/drawing/2014/main" id="{A0BA94F2-2BDC-4033-9296-9D703FC89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8" y="4734779"/>
            <a:ext cx="877976" cy="1050010"/>
          </a:xfrm>
          <a:prstGeom prst="rect">
            <a:avLst/>
          </a:prstGeom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7E9289B-DAF2-456C-832F-0B9126C3883E}"/>
              </a:ext>
            </a:extLst>
          </p:cNvPr>
          <p:cNvSpPr/>
          <p:nvPr/>
        </p:nvSpPr>
        <p:spPr>
          <a:xfrm>
            <a:off x="5079878" y="350190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13418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Предложения</a:t>
            </a:r>
          </a:p>
        </p:txBody>
      </p:sp>
      <p:sp>
        <p:nvSpPr>
          <p:cNvPr id="6" name="Прямоугольник: скругленные углы 21">
            <a:extLst>
              <a:ext uri="{FF2B5EF4-FFF2-40B4-BE49-F238E27FC236}">
                <a16:creationId xmlns:a16="http://schemas.microsoft.com/office/drawing/2014/main" id="{2D007543-CDD4-4CB1-A4AC-B22D9109D3DE}"/>
              </a:ext>
            </a:extLst>
          </p:cNvPr>
          <p:cNvSpPr/>
          <p:nvPr/>
        </p:nvSpPr>
        <p:spPr>
          <a:xfrm>
            <a:off x="309187" y="4911488"/>
            <a:ext cx="11664149" cy="10416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Предусмотреть % технологических потерь на брак по температуре и отклонению компонентов, включаемых в сметную расценку на выпуск асфальтобетонных смесей</a:t>
            </a:r>
          </a:p>
        </p:txBody>
      </p:sp>
      <p:sp>
        <p:nvSpPr>
          <p:cNvPr id="8" name="Прямоугольник: скругленные углы 30">
            <a:extLst>
              <a:ext uri="{FF2B5EF4-FFF2-40B4-BE49-F238E27FC236}">
                <a16:creationId xmlns:a16="http://schemas.microsoft.com/office/drawing/2014/main" id="{021E3846-5612-45F4-BCF4-50362EA57739}"/>
              </a:ext>
            </a:extLst>
          </p:cNvPr>
          <p:cNvSpPr/>
          <p:nvPr/>
        </p:nvSpPr>
        <p:spPr>
          <a:xfrm>
            <a:off x="309188" y="3836172"/>
            <a:ext cx="11664150" cy="931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Включение в ГОСТ на АБЗ требований и периодичности поверки и тарировки весовых и температурных дозаторов АБЗ</a:t>
            </a:r>
          </a:p>
        </p:txBody>
      </p:sp>
      <p:sp>
        <p:nvSpPr>
          <p:cNvPr id="9" name="Прямоугольник: скругленные углы 34">
            <a:extLst>
              <a:ext uri="{FF2B5EF4-FFF2-40B4-BE49-F238E27FC236}">
                <a16:creationId xmlns:a16="http://schemas.microsoft.com/office/drawing/2014/main" id="{E0E269BD-C80F-4306-855B-2E5A389F94D6}"/>
              </a:ext>
            </a:extLst>
          </p:cNvPr>
          <p:cNvSpPr/>
          <p:nvPr/>
        </p:nvSpPr>
        <p:spPr>
          <a:xfrm>
            <a:off x="309187" y="1129918"/>
            <a:ext cx="11664150" cy="931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latin typeface="Franklin Gothic Book" panose="020B0503020102020204" pitchFamily="34" charset="0"/>
                <a:cs typeface="Calibri" pitchFamily="34" charset="0"/>
              </a:rPr>
              <a:t>Включение положений в ГОСТ Р 58401.5-2019 по контролю температуры с применением автоматизированных систем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34BDFC2-AF1E-4DF2-94C9-F00B409B0798}"/>
              </a:ext>
            </a:extLst>
          </p:cNvPr>
          <p:cNvSpPr/>
          <p:nvPr/>
        </p:nvSpPr>
        <p:spPr>
          <a:xfrm>
            <a:off x="309187" y="2285764"/>
            <a:ext cx="11664150" cy="13400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latin typeface="Franklin Gothic Book" panose="020B0503020102020204" pitchFamily="34" charset="0"/>
                <a:cs typeface="Calibri" pitchFamily="34" charset="0"/>
              </a:rPr>
              <a:t>Включение в нормативную документацию возможности подтверждения качества смеси при выпуске с идентичными пропорциями компонентов и подтверждением данных по дозировке за период в который выявлены отклонения</a:t>
            </a:r>
          </a:p>
        </p:txBody>
      </p:sp>
    </p:spTree>
    <p:extLst>
      <p:ext uri="{BB962C8B-B14F-4D97-AF65-F5344CB8AC3E}">
        <p14:creationId xmlns:p14="http://schemas.microsoft.com/office/powerpoint/2010/main" val="27469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4624928" y="2222180"/>
            <a:ext cx="2929087" cy="2929087"/>
            <a:chOff x="1593839" y="260960"/>
            <a:chExt cx="2929087" cy="2929087"/>
          </a:xfrm>
        </p:grpSpPr>
        <p:sp>
          <p:nvSpPr>
            <p:cNvPr id="13" name="Круговая 12"/>
            <p:cNvSpPr/>
            <p:nvPr/>
          </p:nvSpPr>
          <p:spPr>
            <a:xfrm>
              <a:off x="1593839" y="260960"/>
              <a:ext cx="2929087" cy="2929087"/>
            </a:xfrm>
            <a:prstGeom prst="pie">
              <a:avLst>
                <a:gd name="adj1" fmla="val 19800000"/>
                <a:gd name="adj2" fmla="val 18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8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</p:sp>
        <p:sp>
          <p:nvSpPr>
            <p:cNvPr id="14" name="Круговая 4"/>
            <p:cNvSpPr txBox="1"/>
            <p:nvPr/>
          </p:nvSpPr>
          <p:spPr>
            <a:xfrm>
              <a:off x="3581434" y="1446543"/>
              <a:ext cx="802012" cy="575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990" tIns="46990" rIns="46990" bIns="46990" numCol="1" spcCol="1270" anchor="ctr" anchorCtr="0">
              <a:noAutofit/>
            </a:bodyPr>
            <a:lstStyle/>
            <a:p>
              <a:pPr lvl="0" algn="l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119824" y="2427466"/>
            <a:ext cx="2929087" cy="2929087"/>
            <a:chOff x="1088735" y="466246"/>
            <a:chExt cx="2929087" cy="2929087"/>
          </a:xfrm>
        </p:grpSpPr>
        <p:sp>
          <p:nvSpPr>
            <p:cNvPr id="11" name="Круговая 10"/>
            <p:cNvSpPr/>
            <p:nvPr/>
          </p:nvSpPr>
          <p:spPr>
            <a:xfrm>
              <a:off x="1088735" y="466246"/>
              <a:ext cx="2929087" cy="2929087"/>
            </a:xfrm>
            <a:prstGeom prst="pie">
              <a:avLst>
                <a:gd name="adj1" fmla="val 5400000"/>
                <a:gd name="adj2" fmla="val 90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24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</p:sp>
        <p:sp>
          <p:nvSpPr>
            <p:cNvPr id="12" name="Круговая 6"/>
            <p:cNvSpPr txBox="1"/>
            <p:nvPr/>
          </p:nvSpPr>
          <p:spPr>
            <a:xfrm>
              <a:off x="1716397" y="2445821"/>
              <a:ext cx="767141" cy="592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800" kern="12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44516" y="1989127"/>
            <a:ext cx="2929087" cy="2929087"/>
            <a:chOff x="1113427" y="27907"/>
            <a:chExt cx="2929087" cy="2929087"/>
          </a:xfrm>
        </p:grpSpPr>
        <p:sp>
          <p:nvSpPr>
            <p:cNvPr id="9" name="Круговая 8"/>
            <p:cNvSpPr/>
            <p:nvPr/>
          </p:nvSpPr>
          <p:spPr>
            <a:xfrm>
              <a:off x="1113427" y="27907"/>
              <a:ext cx="2929087" cy="2929087"/>
            </a:xfrm>
            <a:prstGeom prst="pie">
              <a:avLst>
                <a:gd name="adj1" fmla="val 12600000"/>
                <a:gd name="adj2" fmla="val 16200000"/>
              </a:avLst>
            </a:prstGeom>
            <a:ln>
              <a:noFill/>
            </a:ln>
          </p:spPr>
          <p:style>
            <a:lnRef idx="0">
              <a:scrgbClr r="0" g="0" b="0"/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0" name="Круговая 8"/>
            <p:cNvSpPr txBox="1"/>
            <p:nvPr/>
          </p:nvSpPr>
          <p:spPr>
            <a:xfrm>
              <a:off x="1741089" y="402063"/>
              <a:ext cx="767141" cy="592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/>
                <a:t> </a:t>
              </a:r>
              <a:endParaRPr lang="ru-RU" sz="1300" b="1" kern="1200" dirty="0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E5BAF7-D02C-4980-A0FC-0A1A7A870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18" y="2909617"/>
            <a:ext cx="1687905" cy="158336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BFD5135-295C-4325-BD55-E00EC499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81" y="963407"/>
            <a:ext cx="1077294" cy="109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760CCD-0138-4886-B9DF-549B9F5ED560}"/>
              </a:ext>
            </a:extLst>
          </p:cNvPr>
          <p:cNvSpPr txBox="1"/>
          <p:nvPr/>
        </p:nvSpPr>
        <p:spPr>
          <a:xfrm>
            <a:off x="905133" y="1516830"/>
            <a:ext cx="3084883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300">
                <a:latin typeface="+mn-lt"/>
              </a:defRPr>
            </a:lvl1pPr>
          </a:lstStyle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tx2"/>
                </a:solidFill>
                <a:latin typeface="Franklin Gothic Book (Основной текст)"/>
              </a:rPr>
              <a:t>Планирование</a:t>
            </a:r>
            <a:endParaRPr lang="ru-RU" sz="1800" dirty="0">
              <a:solidFill>
                <a:schemeClr val="tx2"/>
              </a:solidFill>
              <a:latin typeface="Franklin Gothic Book (Основной текст)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B04394-0CCE-4027-9EB7-2A0E21F6E998}"/>
              </a:ext>
            </a:extLst>
          </p:cNvPr>
          <p:cNvSpPr/>
          <p:nvPr/>
        </p:nvSpPr>
        <p:spPr>
          <a:xfrm>
            <a:off x="489201" y="5456420"/>
            <a:ext cx="3778383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accent2"/>
                </a:solidFill>
                <a:latin typeface="Franklin Gothic Book (Основной текст)"/>
              </a:rPr>
              <a:t>Строительный контроль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EF79D63-D8F6-43C5-93FC-8BE3ECE80CEB}"/>
              </a:ext>
            </a:extLst>
          </p:cNvPr>
          <p:cNvGrpSpPr/>
          <p:nvPr/>
        </p:nvGrpSpPr>
        <p:grpSpPr>
          <a:xfrm>
            <a:off x="7567752" y="3861002"/>
            <a:ext cx="1515694" cy="532405"/>
            <a:chOff x="3977514" y="4811192"/>
            <a:chExt cx="739488" cy="259754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FD1208C8-D4B1-4BA6-9A2B-00FE5645B4FF}"/>
                </a:ext>
              </a:extLst>
            </p:cNvPr>
            <p:cNvCxnSpPr/>
            <p:nvPr/>
          </p:nvCxnSpPr>
          <p:spPr>
            <a:xfrm>
              <a:off x="3977514" y="4811192"/>
              <a:ext cx="332392" cy="259754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4A92768-A3B6-4792-906C-53BC5A0110B3}"/>
                </a:ext>
              </a:extLst>
            </p:cNvPr>
            <p:cNvCxnSpPr>
              <a:cxnSpLocks/>
            </p:cNvCxnSpPr>
            <p:nvPr/>
          </p:nvCxnSpPr>
          <p:spPr>
            <a:xfrm>
              <a:off x="4309906" y="5064938"/>
              <a:ext cx="407096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837EC2D-EC45-41AE-808C-95C7F4742191}"/>
              </a:ext>
            </a:extLst>
          </p:cNvPr>
          <p:cNvGrpSpPr/>
          <p:nvPr/>
        </p:nvGrpSpPr>
        <p:grpSpPr>
          <a:xfrm>
            <a:off x="2595163" y="1850385"/>
            <a:ext cx="2026681" cy="544787"/>
            <a:chOff x="2922375" y="2109817"/>
            <a:chExt cx="1515613" cy="323133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55D83CF5-125C-49D3-892A-F307B9C347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6121" y="2109819"/>
              <a:ext cx="421867" cy="323131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8E97CB6F-B82C-4C4D-8FB5-DACDECBD8EAE}"/>
                </a:ext>
              </a:extLst>
            </p:cNvPr>
            <p:cNvCxnSpPr/>
            <p:nvPr/>
          </p:nvCxnSpPr>
          <p:spPr>
            <a:xfrm flipH="1">
              <a:off x="2922375" y="2109817"/>
              <a:ext cx="1093745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F9A92998-46EA-420E-B3C1-772E7014A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/>
          <a:stretch/>
        </p:blipFill>
        <p:spPr bwMode="auto">
          <a:xfrm rot="976088" flipH="1">
            <a:off x="9782713" y="4034410"/>
            <a:ext cx="433657" cy="47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FD3BF98-F1A2-4BE8-8137-50A54836BDF2}"/>
              </a:ext>
            </a:extLst>
          </p:cNvPr>
          <p:cNvSpPr/>
          <p:nvPr/>
        </p:nvSpPr>
        <p:spPr>
          <a:xfrm>
            <a:off x="8122812" y="4004607"/>
            <a:ext cx="1935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Franklin Gothic Book (Основной текст)"/>
              </a:rPr>
              <a:t>Производство</a:t>
            </a:r>
          </a:p>
        </p:txBody>
      </p:sp>
      <p:sp>
        <p:nvSpPr>
          <p:cNvPr id="29" name="Круговая стрелка 28"/>
          <p:cNvSpPr/>
          <p:nvPr/>
        </p:nvSpPr>
        <p:spPr>
          <a:xfrm>
            <a:off x="4439692" y="1994948"/>
            <a:ext cx="3291736" cy="3291736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9800000"/>
              <a:gd name="adj5" fmla="val 5932"/>
            </a:avLst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3">
            <a:schemeClr val="accent3">
              <a:shade val="90000"/>
              <a:hueOff val="0"/>
              <a:satOff val="0"/>
              <a:lumOff val="4619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4619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Круговая стрелка 29"/>
          <p:cNvSpPr/>
          <p:nvPr/>
        </p:nvSpPr>
        <p:spPr>
          <a:xfrm>
            <a:off x="3934801" y="2200234"/>
            <a:ext cx="3291736" cy="3291736"/>
          </a:xfrm>
          <a:prstGeom prst="circularArrow">
            <a:avLst>
              <a:gd name="adj1" fmla="val 5085"/>
              <a:gd name="adj2" fmla="val 327528"/>
              <a:gd name="adj3" fmla="val 8672472"/>
              <a:gd name="adj4" fmla="val 5400251"/>
              <a:gd name="adj5" fmla="val 5932"/>
            </a:avLst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3">
            <a:schemeClr val="accent3">
              <a:shade val="90000"/>
              <a:hueOff val="0"/>
              <a:satOff val="0"/>
              <a:lumOff val="13857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13857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Круговая стрелка 30"/>
          <p:cNvSpPr/>
          <p:nvPr/>
        </p:nvSpPr>
        <p:spPr>
          <a:xfrm>
            <a:off x="3959494" y="1761895"/>
            <a:ext cx="3291736" cy="3291736"/>
          </a:xfrm>
          <a:prstGeom prst="circularArrow">
            <a:avLst>
              <a:gd name="adj1" fmla="val 5085"/>
              <a:gd name="adj2" fmla="val 327528"/>
              <a:gd name="adj3" fmla="val 15872221"/>
              <a:gd name="adj4" fmla="val 12600000"/>
              <a:gd name="adj5" fmla="val 5932"/>
            </a:avLst>
          </a:prstGeom>
          <a:ln>
            <a:solidFill>
              <a:schemeClr val="dk1"/>
            </a:solidFill>
          </a:ln>
        </p:spPr>
        <p:style>
          <a:lnRef idx="0">
            <a:scrgbClr r="0" g="0" b="0"/>
          </a:lnRef>
          <a:fillRef idx="3">
            <a:schemeClr val="accent3">
              <a:shade val="90000"/>
              <a:hueOff val="0"/>
              <a:satOff val="0"/>
              <a:lumOff val="23095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23095"/>
              <a:alphaOff val="0"/>
            </a:schemeClr>
          </a:effectRef>
          <a:fontRef idx="minor">
            <a:schemeClr val="lt1"/>
          </a:fontRef>
        </p:style>
      </p:sp>
      <p:pic>
        <p:nvPicPr>
          <p:cNvPr id="32" name="Picture 4" descr="http://www.vostok-t.ru/files/upload/images/%D0%BB%D1%83%D0%B4%D1%8D-%D0%BA%D0%B0%D0%B7/stacionabz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" b="5320"/>
          <a:stretch/>
        </p:blipFill>
        <p:spPr bwMode="auto">
          <a:xfrm>
            <a:off x="9748378" y="4173884"/>
            <a:ext cx="1428160" cy="11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EF79D63-D8F6-43C5-93FC-8BE3ECE80CEB}"/>
              </a:ext>
            </a:extLst>
          </p:cNvPr>
          <p:cNvGrpSpPr/>
          <p:nvPr/>
        </p:nvGrpSpPr>
        <p:grpSpPr>
          <a:xfrm>
            <a:off x="2476653" y="5085790"/>
            <a:ext cx="2210876" cy="624389"/>
            <a:chOff x="3085994" y="4689883"/>
            <a:chExt cx="1078658" cy="304632"/>
          </a:xfrm>
        </p:grpSpPr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FD1208C8-D4B1-4BA6-9A2B-00FE5645B4FF}"/>
                </a:ext>
              </a:extLst>
            </p:cNvPr>
            <p:cNvCxnSpPr/>
            <p:nvPr/>
          </p:nvCxnSpPr>
          <p:spPr>
            <a:xfrm flipH="1">
              <a:off x="3916214" y="4689883"/>
              <a:ext cx="248438" cy="304632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4A92768-A3B6-4792-906C-53BC5A0110B3}"/>
                </a:ext>
              </a:extLst>
            </p:cNvPr>
            <p:cNvCxnSpPr>
              <a:cxnSpLocks/>
            </p:cNvCxnSpPr>
            <p:nvPr/>
          </p:nvCxnSpPr>
          <p:spPr>
            <a:xfrm>
              <a:off x="3085994" y="4994515"/>
              <a:ext cx="841415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/>
          <a:srcRect l="27532" t="49716" r="54472" b="19792"/>
          <a:stretch/>
        </p:blipFill>
        <p:spPr>
          <a:xfrm>
            <a:off x="1464211" y="5782345"/>
            <a:ext cx="889434" cy="84733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87059C5-6647-4FBF-B617-61C430B5154B}"/>
              </a:ext>
            </a:extLst>
          </p:cNvPr>
          <p:cNvSpPr/>
          <p:nvPr/>
        </p:nvSpPr>
        <p:spPr>
          <a:xfrm>
            <a:off x="5155748" y="359752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0037B7-8D9E-4448-8A46-8CAB71BA63C5}"/>
              </a:ext>
            </a:extLst>
          </p:cNvPr>
          <p:cNvSpPr txBox="1"/>
          <p:nvPr/>
        </p:nvSpPr>
        <p:spPr>
          <a:xfrm>
            <a:off x="1413861" y="2126352"/>
            <a:ext cx="298309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300">
                <a:latin typeface="+mn-lt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Заготовка и учет материалов;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46FC72-B7CA-4592-85D9-FBC573A761B8}"/>
              </a:ext>
            </a:extLst>
          </p:cNvPr>
          <p:cNvSpPr txBox="1"/>
          <p:nvPr/>
        </p:nvSpPr>
        <p:spPr>
          <a:xfrm>
            <a:off x="5953495" y="4551687"/>
            <a:ext cx="3909802" cy="166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300">
                <a:latin typeface="+mn-lt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Создание проекта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Согласование составов с заказчиком;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Формирование план задания на смену;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Выполнение план задания на смену;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Результаты операционного контроля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- </a:t>
            </a:r>
            <a:r>
              <a:rPr lang="ru-RU" sz="1600" dirty="0">
                <a:solidFill>
                  <a:schemeClr val="accent2"/>
                </a:solidFill>
                <a:latin typeface="Franklin Gothic Book (Основной текст)"/>
              </a:rPr>
              <a:t>Формирование пакета документов для сдачи и приемки работ (исполнительная документация)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98E46E-3298-4EB5-B245-4F3D528DF93D}"/>
              </a:ext>
            </a:extLst>
          </p:cNvPr>
          <p:cNvSpPr txBox="1"/>
          <p:nvPr/>
        </p:nvSpPr>
        <p:spPr>
          <a:xfrm>
            <a:off x="2442529" y="5786616"/>
            <a:ext cx="2983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300">
                <a:latin typeface="+mn-lt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Проектирование составов;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accent2"/>
                </a:solidFill>
                <a:latin typeface="Franklin Gothic Book (Основной текст)"/>
              </a:rPr>
              <a:t>Согласование составов с заказчиком;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latin typeface="Franklin Gothic Book (Основной текст)"/>
              </a:rPr>
              <a:t>Заключения о соответствии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8743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Скругленный прямоугольник 60"/>
          <p:cNvSpPr/>
          <p:nvPr/>
        </p:nvSpPr>
        <p:spPr>
          <a:xfrm>
            <a:off x="9258848" y="3585135"/>
            <a:ext cx="2272145" cy="3958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Book (Основной текст)"/>
              </a:rPr>
              <a:t>Формирование план задания 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9258847" y="4162576"/>
            <a:ext cx="2272145" cy="4096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Book (Основной текст)"/>
              </a:rPr>
              <a:t>Приемка работ СК подрядчика и заказчика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9300411" y="4702159"/>
            <a:ext cx="2272145" cy="3958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Book (Основной текст)"/>
              </a:rPr>
              <a:t>Приемка работ СК подрядчика и заказчика</a:t>
            </a: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8999428" y="5435957"/>
            <a:ext cx="2926224" cy="106649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Book (Основной текст)"/>
              </a:rPr>
              <a:t>Автоматическое формирование акта приемки работ. </a:t>
            </a:r>
          </a:p>
          <a:p>
            <a:pPr algn="ctr"/>
            <a:r>
              <a:rPr lang="ru-RU" sz="1400" dirty="0">
                <a:latin typeface="Franklin Gothic Book (Основной текст)"/>
              </a:rPr>
              <a:t>Вывод исполнительной документации</a:t>
            </a:r>
          </a:p>
        </p:txBody>
      </p:sp>
      <p:sp>
        <p:nvSpPr>
          <p:cNvPr id="95" name="Скругленный прямоугольник 46">
            <a:extLst>
              <a:ext uri="{FF2B5EF4-FFF2-40B4-BE49-F238E27FC236}">
                <a16:creationId xmlns:a16="http://schemas.microsoft.com/office/drawing/2014/main" id="{16B5A7C4-5705-4EA6-B46B-1B674988269E}"/>
              </a:ext>
            </a:extLst>
          </p:cNvPr>
          <p:cNvSpPr/>
          <p:nvPr/>
        </p:nvSpPr>
        <p:spPr>
          <a:xfrm>
            <a:off x="4173400" y="1872609"/>
            <a:ext cx="2369128" cy="2909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67171"/>
                </a:solidFill>
              </a:rPr>
              <a:t>Создание проекта в АСУП</a:t>
            </a:r>
          </a:p>
        </p:txBody>
      </p:sp>
      <p:sp>
        <p:nvSpPr>
          <p:cNvPr id="96" name="Скругленный прямоугольник 47">
            <a:extLst>
              <a:ext uri="{FF2B5EF4-FFF2-40B4-BE49-F238E27FC236}">
                <a16:creationId xmlns:a16="http://schemas.microsoft.com/office/drawing/2014/main" id="{3B0EAB6B-C8D5-4510-980A-4F9B278B3AB5}"/>
              </a:ext>
            </a:extLst>
          </p:cNvPr>
          <p:cNvSpPr/>
          <p:nvPr/>
        </p:nvSpPr>
        <p:spPr>
          <a:xfrm>
            <a:off x="4173400" y="2345154"/>
            <a:ext cx="2369128" cy="7231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Формирование</a:t>
            </a:r>
            <a:r>
              <a:rPr lang="en-US" sz="1400" dirty="0"/>
              <a:t> </a:t>
            </a:r>
            <a:r>
              <a:rPr lang="ru-RU" sz="1400" dirty="0"/>
              <a:t>видов и объемов работ  и требуемых материалов</a:t>
            </a:r>
          </a:p>
        </p:txBody>
      </p:sp>
      <p:sp>
        <p:nvSpPr>
          <p:cNvPr id="97" name="Скругленный прямоугольник 49">
            <a:extLst>
              <a:ext uri="{FF2B5EF4-FFF2-40B4-BE49-F238E27FC236}">
                <a16:creationId xmlns:a16="http://schemas.microsoft.com/office/drawing/2014/main" id="{A4ED4ED5-72A9-49E7-8C42-732C2C02DD46}"/>
              </a:ext>
            </a:extLst>
          </p:cNvPr>
          <p:cNvSpPr/>
          <p:nvPr/>
        </p:nvSpPr>
        <p:spPr>
          <a:xfrm>
            <a:off x="1042273" y="3112591"/>
            <a:ext cx="2369128" cy="2909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67171"/>
                </a:solidFill>
              </a:rPr>
              <a:t>Планирование</a:t>
            </a:r>
          </a:p>
        </p:txBody>
      </p:sp>
      <p:sp>
        <p:nvSpPr>
          <p:cNvPr id="98" name="Скругленный прямоугольник 50">
            <a:extLst>
              <a:ext uri="{FF2B5EF4-FFF2-40B4-BE49-F238E27FC236}">
                <a16:creationId xmlns:a16="http://schemas.microsoft.com/office/drawing/2014/main" id="{7A10D8F9-3441-4565-8E62-E9B7D7DA7904}"/>
              </a:ext>
            </a:extLst>
          </p:cNvPr>
          <p:cNvSpPr/>
          <p:nvPr/>
        </p:nvSpPr>
        <p:spPr>
          <a:xfrm>
            <a:off x="1042273" y="3582658"/>
            <a:ext cx="2369128" cy="7966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Разработка и внесение проектных составов планируемого выпуска смесей</a:t>
            </a:r>
          </a:p>
        </p:txBody>
      </p:sp>
      <p:sp>
        <p:nvSpPr>
          <p:cNvPr id="99" name="Скругленный прямоугольник 51">
            <a:extLst>
              <a:ext uri="{FF2B5EF4-FFF2-40B4-BE49-F238E27FC236}">
                <a16:creationId xmlns:a16="http://schemas.microsoft.com/office/drawing/2014/main" id="{9D0AC5DE-513B-4E3F-84E6-9E3741145F8A}"/>
              </a:ext>
            </a:extLst>
          </p:cNvPr>
          <p:cNvSpPr/>
          <p:nvPr/>
        </p:nvSpPr>
        <p:spPr>
          <a:xfrm>
            <a:off x="1042273" y="4558416"/>
            <a:ext cx="2369128" cy="8193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Планирование и заготовка материалов на основании потребностей проектных составов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Этапы формирования документооборота в АСУП. Создание Исполнительной документации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146519" y="1872609"/>
            <a:ext cx="2369128" cy="2909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/>
                </a:solidFill>
              </a:rPr>
              <a:t>Создание проекта в АСУП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146519" y="2345154"/>
            <a:ext cx="2369128" cy="7231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Формирование</a:t>
            </a:r>
            <a:r>
              <a:rPr lang="en-US" sz="1400" dirty="0"/>
              <a:t> </a:t>
            </a:r>
            <a:r>
              <a:rPr lang="ru-RU" sz="1400" dirty="0"/>
              <a:t>видов и объемов работ  и требуемых материалов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146519" y="1657864"/>
            <a:ext cx="2369128" cy="149734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015392" y="3112591"/>
            <a:ext cx="2369128" cy="2909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/>
                </a:solidFill>
              </a:rPr>
              <a:t>Планирование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964308" y="3595624"/>
            <a:ext cx="2369128" cy="7966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Проектирование и внесение проектных составов планируемого выпуска смесей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15392" y="4558416"/>
            <a:ext cx="2369128" cy="8193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Планирование и заготовка материалов на основании потребностей проектных составов 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703175" y="4558416"/>
            <a:ext cx="2382981" cy="8193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Подтверждение качества </a:t>
            </a:r>
            <a:r>
              <a:rPr lang="ru-RU" sz="1400" dirty="0" err="1"/>
              <a:t>поступаемого</a:t>
            </a:r>
            <a:r>
              <a:rPr lang="ru-RU" sz="1400" dirty="0"/>
              <a:t> материала</a:t>
            </a:r>
          </a:p>
        </p:txBody>
      </p:sp>
      <p:cxnSp>
        <p:nvCxnSpPr>
          <p:cNvPr id="54" name="Прямая со стрелкой 53"/>
          <p:cNvCxnSpPr>
            <a:stCxn id="50" idx="2"/>
            <a:endCxn id="51" idx="0"/>
          </p:cNvCxnSpPr>
          <p:nvPr/>
        </p:nvCxnSpPr>
        <p:spPr>
          <a:xfrm flipH="1">
            <a:off x="2148872" y="3403536"/>
            <a:ext cx="51084" cy="19208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51" idx="2"/>
            <a:endCxn id="52" idx="0"/>
          </p:cNvCxnSpPr>
          <p:nvPr/>
        </p:nvCxnSpPr>
        <p:spPr>
          <a:xfrm>
            <a:off x="2148872" y="4392260"/>
            <a:ext cx="51084" cy="16615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2" idx="3"/>
            <a:endCxn id="53" idx="1"/>
          </p:cNvCxnSpPr>
          <p:nvPr/>
        </p:nvCxnSpPr>
        <p:spPr>
          <a:xfrm>
            <a:off x="3384520" y="4968112"/>
            <a:ext cx="318655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50" idx="0"/>
          </p:cNvCxnSpPr>
          <p:nvPr/>
        </p:nvCxnSpPr>
        <p:spPr>
          <a:xfrm flipH="1">
            <a:off x="2199956" y="2385227"/>
            <a:ext cx="1946564" cy="72736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Скругленный прямоугольник 57"/>
          <p:cNvSpPr/>
          <p:nvPr/>
        </p:nvSpPr>
        <p:spPr>
          <a:xfrm>
            <a:off x="8025793" y="3112591"/>
            <a:ext cx="2369128" cy="2909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67171"/>
                </a:solidFill>
              </a:rPr>
              <a:t>Производство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406226" y="3585135"/>
            <a:ext cx="2272145" cy="3958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Согласование составов с заказчиком</a:t>
            </a: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7530846" y="3980976"/>
            <a:ext cx="7635" cy="28846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кругленный прямоугольник 62"/>
          <p:cNvSpPr/>
          <p:nvPr/>
        </p:nvSpPr>
        <p:spPr>
          <a:xfrm>
            <a:off x="9258847" y="2350591"/>
            <a:ext cx="2272145" cy="3958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Учет перерасхода материалов план/факт</a:t>
            </a:r>
          </a:p>
        </p:txBody>
      </p:sp>
      <p:cxnSp>
        <p:nvCxnSpPr>
          <p:cNvPr id="64" name="Прямая со стрелкой 63"/>
          <p:cNvCxnSpPr>
            <a:endCxn id="65" idx="0"/>
          </p:cNvCxnSpPr>
          <p:nvPr/>
        </p:nvCxnSpPr>
        <p:spPr>
          <a:xfrm>
            <a:off x="10394919" y="3967122"/>
            <a:ext cx="1" cy="1954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49" idx="3"/>
          </p:cNvCxnSpPr>
          <p:nvPr/>
        </p:nvCxnSpPr>
        <p:spPr>
          <a:xfrm>
            <a:off x="6515647" y="2406536"/>
            <a:ext cx="2574115" cy="688983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endCxn id="59" idx="0"/>
          </p:cNvCxnSpPr>
          <p:nvPr/>
        </p:nvCxnSpPr>
        <p:spPr>
          <a:xfrm flipH="1">
            <a:off x="7542299" y="3403536"/>
            <a:ext cx="1547464" cy="18159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61" idx="0"/>
          </p:cNvCxnSpPr>
          <p:nvPr/>
        </p:nvCxnSpPr>
        <p:spPr>
          <a:xfrm>
            <a:off x="9089763" y="3403536"/>
            <a:ext cx="1305158" cy="18159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Скругленный прямоугольник 68"/>
          <p:cNvSpPr/>
          <p:nvPr/>
        </p:nvSpPr>
        <p:spPr>
          <a:xfrm>
            <a:off x="6426300" y="4263756"/>
            <a:ext cx="2272145" cy="3958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Производство а/б смесей на основании состава </a:t>
            </a:r>
          </a:p>
        </p:txBody>
      </p:sp>
      <p:cxnSp>
        <p:nvCxnSpPr>
          <p:cNvPr id="70" name="Прямая со стрелкой 69"/>
          <p:cNvCxnSpPr/>
          <p:nvPr/>
        </p:nvCxnSpPr>
        <p:spPr>
          <a:xfrm>
            <a:off x="8999428" y="4446097"/>
            <a:ext cx="0" cy="52201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 flipV="1">
            <a:off x="6125317" y="4968112"/>
            <a:ext cx="2874111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endCxn id="48" idx="0"/>
          </p:cNvCxnSpPr>
          <p:nvPr/>
        </p:nvCxnSpPr>
        <p:spPr>
          <a:xfrm>
            <a:off x="5319631" y="2150444"/>
            <a:ext cx="11452" cy="194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289">
            <a:off x="8368480" y="3290598"/>
            <a:ext cx="862090" cy="862090"/>
          </a:xfrm>
          <a:prstGeom prst="rect">
            <a:avLst/>
          </a:prstGeom>
        </p:spPr>
      </p:pic>
      <p:cxnSp>
        <p:nvCxnSpPr>
          <p:cNvPr id="74" name="Прямая со стрелкой 73"/>
          <p:cNvCxnSpPr/>
          <p:nvPr/>
        </p:nvCxnSpPr>
        <p:spPr>
          <a:xfrm flipH="1" flipV="1">
            <a:off x="6125317" y="4453520"/>
            <a:ext cx="300983" cy="815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stCxn id="69" idx="3"/>
          </p:cNvCxnSpPr>
          <p:nvPr/>
        </p:nvCxnSpPr>
        <p:spPr>
          <a:xfrm flipV="1">
            <a:off x="8698445" y="4461676"/>
            <a:ext cx="30098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 flipV="1">
            <a:off x="6125316" y="3783055"/>
            <a:ext cx="1" cy="662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6136767" y="3802347"/>
            <a:ext cx="300983" cy="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8698444" y="4238656"/>
            <a:ext cx="330540" cy="2616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00" dirty="0"/>
              <a:t>да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077563" y="4221603"/>
            <a:ext cx="38504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00" dirty="0"/>
              <a:t>нет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30556" y="3172155"/>
            <a:ext cx="353943" cy="1386261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Приостановка работ</a:t>
            </a:r>
          </a:p>
        </p:txBody>
      </p:sp>
      <p:cxnSp>
        <p:nvCxnSpPr>
          <p:cNvPr id="81" name="Прямая со стрелкой 80"/>
          <p:cNvCxnSpPr/>
          <p:nvPr/>
        </p:nvCxnSpPr>
        <p:spPr>
          <a:xfrm>
            <a:off x="6099305" y="5241756"/>
            <a:ext cx="4316397" cy="234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10460887" y="5036908"/>
            <a:ext cx="1" cy="40969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16">
            <a:extLst>
              <a:ext uri="{FF2B5EF4-FFF2-40B4-BE49-F238E27FC236}">
                <a16:creationId xmlns:a16="http://schemas.microsoft.com/office/drawing/2014/main" id="{FBF8B55C-4C51-4DED-B034-4179019A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29" y="1314651"/>
            <a:ext cx="1567314" cy="150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5" name="Прямая со стрелкой 84"/>
          <p:cNvCxnSpPr/>
          <p:nvPr/>
        </p:nvCxnSpPr>
        <p:spPr>
          <a:xfrm>
            <a:off x="10425227" y="4512347"/>
            <a:ext cx="1" cy="1954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Объект 20">
            <a:extLst>
              <a:ext uri="{FF2B5EF4-FFF2-40B4-BE49-F238E27FC236}">
                <a16:creationId xmlns:a16="http://schemas.microsoft.com/office/drawing/2014/main" id="{C5C1B91F-48DC-411A-964F-2E80C7D45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5" t="1749" r="38473" b="28672"/>
          <a:stretch/>
        </p:blipFill>
        <p:spPr>
          <a:xfrm>
            <a:off x="7715214" y="432409"/>
            <a:ext cx="4057358" cy="257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7" b="10705"/>
          <a:stretch/>
        </p:blipFill>
        <p:spPr>
          <a:xfrm>
            <a:off x="3234286" y="1869661"/>
            <a:ext cx="5700426" cy="504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19" b="15324"/>
          <a:stretch/>
        </p:blipFill>
        <p:spPr>
          <a:xfrm>
            <a:off x="6630634" y="2507991"/>
            <a:ext cx="5731409" cy="47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9" t="11895" r="57184" b="31410"/>
          <a:stretch/>
        </p:blipFill>
        <p:spPr bwMode="auto">
          <a:xfrm>
            <a:off x="-3371192" y="2097016"/>
            <a:ext cx="5882094" cy="4564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7917"/>
          <a:stretch/>
        </p:blipFill>
        <p:spPr>
          <a:xfrm>
            <a:off x="-1231671" y="1005039"/>
            <a:ext cx="5361538" cy="631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3"/>
          <a:stretch/>
        </p:blipFill>
        <p:spPr>
          <a:xfrm>
            <a:off x="87591" y="433516"/>
            <a:ext cx="7299437" cy="215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B311B4E-AB5C-44F6-AA75-3A2920B934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76" b="41600"/>
          <a:stretch/>
        </p:blipFill>
        <p:spPr>
          <a:xfrm>
            <a:off x="7974637" y="392746"/>
            <a:ext cx="4026692" cy="236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80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-494412" y="950045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Строительный контроль в системе АСУП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624928" y="2222180"/>
            <a:ext cx="2929087" cy="2929087"/>
            <a:chOff x="1593839" y="260960"/>
            <a:chExt cx="2929087" cy="2929087"/>
          </a:xfrm>
        </p:grpSpPr>
        <p:sp>
          <p:nvSpPr>
            <p:cNvPr id="13" name="Круговая 12"/>
            <p:cNvSpPr/>
            <p:nvPr/>
          </p:nvSpPr>
          <p:spPr>
            <a:xfrm>
              <a:off x="1593839" y="260960"/>
              <a:ext cx="2929087" cy="2929087"/>
            </a:xfrm>
            <a:prstGeom prst="pie">
              <a:avLst>
                <a:gd name="adj1" fmla="val 19800000"/>
                <a:gd name="adj2" fmla="val 18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8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8000"/>
              </a:schemeClr>
            </a:effectRef>
            <a:fontRef idx="minor">
              <a:schemeClr val="lt1"/>
            </a:fontRef>
          </p:style>
        </p:sp>
        <p:sp>
          <p:nvSpPr>
            <p:cNvPr id="14" name="Круговая 4"/>
            <p:cNvSpPr txBox="1"/>
            <p:nvPr/>
          </p:nvSpPr>
          <p:spPr>
            <a:xfrm>
              <a:off x="3581434" y="1446543"/>
              <a:ext cx="802012" cy="5753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990" tIns="46990" rIns="46990" bIns="46990" numCol="1" spcCol="1270" anchor="ctr" anchorCtr="0">
              <a:noAutofit/>
            </a:bodyPr>
            <a:lstStyle/>
            <a:p>
              <a:pPr lvl="0" algn="l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700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119824" y="2427466"/>
            <a:ext cx="2929087" cy="2929087"/>
            <a:chOff x="1088735" y="466246"/>
            <a:chExt cx="2929087" cy="2929087"/>
          </a:xfrm>
        </p:grpSpPr>
        <p:sp>
          <p:nvSpPr>
            <p:cNvPr id="11" name="Круговая 10"/>
            <p:cNvSpPr/>
            <p:nvPr/>
          </p:nvSpPr>
          <p:spPr>
            <a:xfrm>
              <a:off x="1088735" y="466246"/>
              <a:ext cx="2929087" cy="2929087"/>
            </a:xfrm>
            <a:prstGeom prst="pie">
              <a:avLst>
                <a:gd name="adj1" fmla="val 5400000"/>
                <a:gd name="adj2" fmla="val 90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24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24000"/>
              </a:schemeClr>
            </a:effectRef>
            <a:fontRef idx="minor">
              <a:schemeClr val="lt1"/>
            </a:fontRef>
          </p:style>
        </p:sp>
        <p:sp>
          <p:nvSpPr>
            <p:cNvPr id="12" name="Круговая 6"/>
            <p:cNvSpPr txBox="1"/>
            <p:nvPr/>
          </p:nvSpPr>
          <p:spPr>
            <a:xfrm>
              <a:off x="1716397" y="2445821"/>
              <a:ext cx="767141" cy="592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800" kern="12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44516" y="1989127"/>
            <a:ext cx="2929087" cy="2929087"/>
            <a:chOff x="1113427" y="27907"/>
            <a:chExt cx="2929087" cy="2929087"/>
          </a:xfrm>
        </p:grpSpPr>
        <p:sp>
          <p:nvSpPr>
            <p:cNvPr id="9" name="Круговая 8"/>
            <p:cNvSpPr/>
            <p:nvPr/>
          </p:nvSpPr>
          <p:spPr>
            <a:xfrm>
              <a:off x="1113427" y="27907"/>
              <a:ext cx="2929087" cy="2929087"/>
            </a:xfrm>
            <a:prstGeom prst="pie">
              <a:avLst>
                <a:gd name="adj1" fmla="val 12600000"/>
                <a:gd name="adj2" fmla="val 16200000"/>
              </a:avLst>
            </a:prstGeom>
            <a:ln>
              <a:noFill/>
            </a:ln>
          </p:spPr>
          <p:style>
            <a:lnRef idx="0">
              <a:scrgbClr r="0" g="0" b="0"/>
            </a:lnRef>
            <a:fillRef idx="3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0" name="Круговая 8"/>
            <p:cNvSpPr txBox="1"/>
            <p:nvPr/>
          </p:nvSpPr>
          <p:spPr>
            <a:xfrm>
              <a:off x="1741089" y="402063"/>
              <a:ext cx="767141" cy="592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/>
                <a:t> </a:t>
              </a:r>
              <a:endParaRPr lang="ru-RU" sz="1300" b="1" kern="1200" dirty="0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E5BAF7-D02C-4980-A0FC-0A1A7A870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81" y="2878860"/>
            <a:ext cx="1687905" cy="15833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760CCD-0138-4886-B9DF-549B9F5ED560}"/>
              </a:ext>
            </a:extLst>
          </p:cNvPr>
          <p:cNvSpPr txBox="1"/>
          <p:nvPr/>
        </p:nvSpPr>
        <p:spPr>
          <a:xfrm>
            <a:off x="1758133" y="1503883"/>
            <a:ext cx="225047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sz="1300">
                <a:latin typeface="+mn-lt"/>
              </a:defRPr>
            </a:lvl1pPr>
          </a:lstStyle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Результаты измерений и испытаний 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B04394-0CCE-4027-9EB7-2A0E21F6E998}"/>
              </a:ext>
            </a:extLst>
          </p:cNvPr>
          <p:cNvSpPr/>
          <p:nvPr/>
        </p:nvSpPr>
        <p:spPr>
          <a:xfrm>
            <a:off x="888057" y="5583785"/>
            <a:ext cx="3778383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Технологический контроль </a:t>
            </a:r>
          </a:p>
          <a:p>
            <a:pPr algn="r">
              <a:lnSpc>
                <a:spcPct val="80000"/>
              </a:lnSpc>
            </a:pPr>
            <a:r>
              <a:rPr lang="ru-RU" sz="1200" dirty="0">
                <a:solidFill>
                  <a:schemeClr val="tx2"/>
                </a:solidFill>
              </a:rPr>
              <a:t>Заключения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EF79D63-D8F6-43C5-93FC-8BE3ECE80CEB}"/>
              </a:ext>
            </a:extLst>
          </p:cNvPr>
          <p:cNvGrpSpPr/>
          <p:nvPr/>
        </p:nvGrpSpPr>
        <p:grpSpPr>
          <a:xfrm>
            <a:off x="7567752" y="3861002"/>
            <a:ext cx="1515694" cy="532405"/>
            <a:chOff x="3977514" y="4811192"/>
            <a:chExt cx="739488" cy="259754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FD1208C8-D4B1-4BA6-9A2B-00FE5645B4FF}"/>
                </a:ext>
              </a:extLst>
            </p:cNvPr>
            <p:cNvCxnSpPr/>
            <p:nvPr/>
          </p:nvCxnSpPr>
          <p:spPr>
            <a:xfrm>
              <a:off x="3977514" y="4811192"/>
              <a:ext cx="332392" cy="259754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4A92768-A3B6-4792-906C-53BC5A0110B3}"/>
                </a:ext>
              </a:extLst>
            </p:cNvPr>
            <p:cNvCxnSpPr>
              <a:cxnSpLocks/>
            </p:cNvCxnSpPr>
            <p:nvPr/>
          </p:nvCxnSpPr>
          <p:spPr>
            <a:xfrm>
              <a:off x="4309906" y="5064938"/>
              <a:ext cx="407096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837EC2D-EC45-41AE-808C-95C7F4742191}"/>
              </a:ext>
            </a:extLst>
          </p:cNvPr>
          <p:cNvGrpSpPr/>
          <p:nvPr/>
        </p:nvGrpSpPr>
        <p:grpSpPr>
          <a:xfrm>
            <a:off x="2595163" y="1850385"/>
            <a:ext cx="2026681" cy="544787"/>
            <a:chOff x="2922375" y="2109817"/>
            <a:chExt cx="1515613" cy="323133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55D83CF5-125C-49D3-892A-F307B9C347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6121" y="2109819"/>
              <a:ext cx="421867" cy="323131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8E97CB6F-B82C-4C4D-8FB5-DACDECBD8EAE}"/>
                </a:ext>
              </a:extLst>
            </p:cNvPr>
            <p:cNvCxnSpPr/>
            <p:nvPr/>
          </p:nvCxnSpPr>
          <p:spPr>
            <a:xfrm flipH="1">
              <a:off x="2922375" y="2109817"/>
              <a:ext cx="1093745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FD3BF98-F1A2-4BE8-8137-50A54836BDF2}"/>
              </a:ext>
            </a:extLst>
          </p:cNvPr>
          <p:cNvSpPr/>
          <p:nvPr/>
        </p:nvSpPr>
        <p:spPr>
          <a:xfrm>
            <a:off x="8209061" y="3703321"/>
            <a:ext cx="1239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</a:rPr>
              <a:t>Лабораторный контроль </a:t>
            </a:r>
          </a:p>
          <a:p>
            <a:r>
              <a:rPr lang="ru-RU" sz="1200" dirty="0">
                <a:solidFill>
                  <a:schemeClr val="tx2"/>
                </a:solidFill>
              </a:rPr>
              <a:t>Заключения </a:t>
            </a:r>
          </a:p>
        </p:txBody>
      </p:sp>
      <p:sp>
        <p:nvSpPr>
          <p:cNvPr id="29" name="Круговая стрелка 28"/>
          <p:cNvSpPr/>
          <p:nvPr/>
        </p:nvSpPr>
        <p:spPr>
          <a:xfrm>
            <a:off x="4439692" y="1994948"/>
            <a:ext cx="3291736" cy="3291736"/>
          </a:xfrm>
          <a:prstGeom prst="circularArrow">
            <a:avLst>
              <a:gd name="adj1" fmla="val 5085"/>
              <a:gd name="adj2" fmla="val 327528"/>
              <a:gd name="adj3" fmla="val 1472472"/>
              <a:gd name="adj4" fmla="val 19800000"/>
              <a:gd name="adj5" fmla="val 5932"/>
            </a:avLst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3">
            <a:schemeClr val="accent3">
              <a:shade val="90000"/>
              <a:hueOff val="0"/>
              <a:satOff val="0"/>
              <a:lumOff val="4619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4619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Круговая стрелка 29"/>
          <p:cNvSpPr/>
          <p:nvPr/>
        </p:nvSpPr>
        <p:spPr>
          <a:xfrm>
            <a:off x="3934801" y="2200234"/>
            <a:ext cx="3291736" cy="3291736"/>
          </a:xfrm>
          <a:prstGeom prst="circularArrow">
            <a:avLst>
              <a:gd name="adj1" fmla="val 5085"/>
              <a:gd name="adj2" fmla="val 327528"/>
              <a:gd name="adj3" fmla="val 8672472"/>
              <a:gd name="adj4" fmla="val 5400251"/>
              <a:gd name="adj5" fmla="val 5932"/>
            </a:avLst>
          </a:prstGeom>
          <a:ln>
            <a:solidFill>
              <a:schemeClr val="dk1">
                <a:shade val="80000"/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3">
            <a:schemeClr val="accent3">
              <a:shade val="90000"/>
              <a:hueOff val="0"/>
              <a:satOff val="0"/>
              <a:lumOff val="13857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13857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Круговая стрелка 30"/>
          <p:cNvSpPr/>
          <p:nvPr/>
        </p:nvSpPr>
        <p:spPr>
          <a:xfrm>
            <a:off x="3959494" y="1761895"/>
            <a:ext cx="3291736" cy="3291736"/>
          </a:xfrm>
          <a:prstGeom prst="circularArrow">
            <a:avLst>
              <a:gd name="adj1" fmla="val 5085"/>
              <a:gd name="adj2" fmla="val 327528"/>
              <a:gd name="adj3" fmla="val 15872221"/>
              <a:gd name="adj4" fmla="val 12600000"/>
              <a:gd name="adj5" fmla="val 5932"/>
            </a:avLst>
          </a:prstGeom>
          <a:ln>
            <a:solidFill>
              <a:schemeClr val="dk1"/>
            </a:solidFill>
          </a:ln>
        </p:spPr>
        <p:style>
          <a:lnRef idx="0">
            <a:scrgbClr r="0" g="0" b="0"/>
          </a:lnRef>
          <a:fillRef idx="3">
            <a:schemeClr val="accent3">
              <a:shade val="90000"/>
              <a:hueOff val="0"/>
              <a:satOff val="0"/>
              <a:lumOff val="23095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23095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EF79D63-D8F6-43C5-93FC-8BE3ECE80CEB}"/>
              </a:ext>
            </a:extLst>
          </p:cNvPr>
          <p:cNvGrpSpPr/>
          <p:nvPr/>
        </p:nvGrpSpPr>
        <p:grpSpPr>
          <a:xfrm>
            <a:off x="2920182" y="5318972"/>
            <a:ext cx="2210876" cy="624389"/>
            <a:chOff x="3085994" y="4689883"/>
            <a:chExt cx="1078658" cy="304632"/>
          </a:xfrm>
        </p:grpSpPr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FD1208C8-D4B1-4BA6-9A2B-00FE5645B4FF}"/>
                </a:ext>
              </a:extLst>
            </p:cNvPr>
            <p:cNvCxnSpPr/>
            <p:nvPr/>
          </p:nvCxnSpPr>
          <p:spPr>
            <a:xfrm flipH="1">
              <a:off x="3916214" y="4689883"/>
              <a:ext cx="248438" cy="304632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4A92768-A3B6-4792-906C-53BC5A0110B3}"/>
                </a:ext>
              </a:extLst>
            </p:cNvPr>
            <p:cNvCxnSpPr>
              <a:cxnSpLocks/>
            </p:cNvCxnSpPr>
            <p:nvPr/>
          </p:nvCxnSpPr>
          <p:spPr>
            <a:xfrm>
              <a:off x="3085994" y="4994515"/>
              <a:ext cx="841415" cy="0"/>
            </a:xfrm>
            <a:prstGeom prst="line">
              <a:avLst/>
            </a:prstGeom>
            <a:ln w="127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8904629" y="4494255"/>
            <a:ext cx="3165356" cy="16344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Протокол испытаний</a:t>
            </a:r>
          </a:p>
          <a:p>
            <a:pPr marL="285750" indent="-285750">
              <a:buFontTx/>
              <a:buChar char="-"/>
            </a:pPr>
            <a:r>
              <a:rPr lang="ru-RU" dirty="0"/>
              <a:t>Лист измерений 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Документ о качестве </a:t>
            </a:r>
          </a:p>
          <a:p>
            <a:pPr marL="285750" indent="-285750">
              <a:buFontTx/>
              <a:buChar char="-"/>
            </a:pPr>
            <a:r>
              <a:rPr lang="ru-RU" dirty="0"/>
              <a:t>Документ о соответствии </a:t>
            </a:r>
          </a:p>
          <a:p>
            <a:pPr marL="285750" indent="-285750">
              <a:buFontTx/>
              <a:buChar char="-"/>
            </a:pPr>
            <a:r>
              <a:rPr lang="ru-RU" dirty="0"/>
              <a:t>Выдача предписаний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8903" y="4475439"/>
            <a:ext cx="2937649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Операционные карты 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Технологические карты 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Предписания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6647" y="2076697"/>
            <a:ext cx="3619591" cy="1021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База средств измерений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Перечень объектов испытаний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Нормативная база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080433"/>
            <a:ext cx="1916365" cy="2084694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14510CA-6B4C-4CC5-A202-035E3E9C18A1}"/>
              </a:ext>
            </a:extLst>
          </p:cNvPr>
          <p:cNvSpPr/>
          <p:nvPr/>
        </p:nvSpPr>
        <p:spPr>
          <a:xfrm>
            <a:off x="5184123" y="350448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20640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4" y="3478794"/>
            <a:ext cx="1916365" cy="208469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790430" y="3615140"/>
            <a:ext cx="135821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/>
              <a:t>Перспектива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649" y="2503693"/>
            <a:ext cx="1468998" cy="10944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0"/>
          <a:stretch/>
        </p:blipFill>
        <p:spPr>
          <a:xfrm>
            <a:off x="129496" y="1215317"/>
            <a:ext cx="9059814" cy="460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9306340" y="1846213"/>
            <a:ext cx="1373309" cy="31969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2296" t="31912" r="8578" b="21497"/>
          <a:stretch/>
        </p:blipFill>
        <p:spPr>
          <a:xfrm>
            <a:off x="265899" y="3069315"/>
            <a:ext cx="8806785" cy="258837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23" name="Овал 22"/>
          <p:cNvSpPr/>
          <p:nvPr/>
        </p:nvSpPr>
        <p:spPr>
          <a:xfrm>
            <a:off x="9525735" y="2202607"/>
            <a:ext cx="861125" cy="737157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9339" y="4203882"/>
            <a:ext cx="538440" cy="538440"/>
          </a:xfrm>
          <a:prstGeom prst="rect">
            <a:avLst/>
          </a:prstGeom>
        </p:spPr>
      </p:pic>
      <p:pic>
        <p:nvPicPr>
          <p:cNvPr id="25" name="Picture 4" descr="Купить крупнозернистый асфальтобетон оптом в СПб | ОлимпТрейд">
            <a:extLst>
              <a:ext uri="{FF2B5EF4-FFF2-40B4-BE49-F238E27FC236}">
                <a16:creationId xmlns:a16="http://schemas.microsoft.com/office/drawing/2014/main" id="{94DB53BF-3C14-4EDE-AC86-1833B80F8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53" y="2846721"/>
            <a:ext cx="1618686" cy="10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0D95C3C-F971-48F4-AF1E-BA713848D87C}"/>
              </a:ext>
            </a:extLst>
          </p:cNvPr>
          <p:cNvSpPr/>
          <p:nvPr/>
        </p:nvSpPr>
        <p:spPr>
          <a:xfrm>
            <a:off x="5184123" y="359799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D714E9-3D59-41C6-9A4B-F93D8BC65A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7" b="10705"/>
          <a:stretch/>
        </p:blipFill>
        <p:spPr>
          <a:xfrm>
            <a:off x="592221" y="1155336"/>
            <a:ext cx="5700426" cy="504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85030C-7263-42EC-B17A-FF1B147686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19" b="15324"/>
          <a:stretch/>
        </p:blipFill>
        <p:spPr>
          <a:xfrm>
            <a:off x="752173" y="1376940"/>
            <a:ext cx="5731409" cy="47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16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305211" y="970306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Согласование составов с заказчиком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959" y="5992360"/>
            <a:ext cx="1153128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cs typeface="Calibri" panose="020F0502020204030204" pitchFamily="34" charset="0"/>
              </a:rPr>
              <a:t>Для планомерного производства работ и системной работы системы учета и формирования исполнительной документации согласование состава на этапе проектирования в лабораторных условиях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289">
            <a:off x="11171210" y="5559549"/>
            <a:ext cx="862090" cy="86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02619" y="1737977"/>
            <a:ext cx="37505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Calibri" panose="020F0502020204030204" pitchFamily="34" charset="0"/>
              </a:rPr>
              <a:t>Проектирование и подтверждение составов подрядчиком в лабораторных условиях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2619" y="2941796"/>
            <a:ext cx="375056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Calibri" panose="020F0502020204030204" pitchFamily="34" charset="0"/>
              </a:rPr>
              <a:t>Разработка состава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2618" y="3680460"/>
            <a:ext cx="375056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Calibri" panose="020F0502020204030204" pitchFamily="34" charset="0"/>
              </a:rPr>
              <a:t>Подтверждение и согласование составов с заказчиком в лабораторных условиях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2618" y="4980270"/>
            <a:ext cx="37505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Calibri" panose="020F0502020204030204" pitchFamily="34" charset="0"/>
              </a:rPr>
              <a:t>Приемка работ при производстве смесей по заданному составу</a:t>
            </a:r>
          </a:p>
        </p:txBody>
      </p:sp>
      <p:pic>
        <p:nvPicPr>
          <p:cNvPr id="12" name="Рисунок 11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BF900C5E-53C6-4591-A72B-61673EC0F50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11453179" y="4969549"/>
            <a:ext cx="411545" cy="3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BF900C5E-53C6-4591-A72B-61673EC0F50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11458538" y="1988596"/>
            <a:ext cx="411545" cy="3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BF900C5E-53C6-4591-A72B-61673EC0F50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11453177" y="2878554"/>
            <a:ext cx="411545" cy="3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BF900C5E-53C6-4591-A72B-61673EC0F50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11453178" y="3824027"/>
            <a:ext cx="411545" cy="37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трелка вниз 15"/>
          <p:cNvSpPr/>
          <p:nvPr/>
        </p:nvSpPr>
        <p:spPr>
          <a:xfrm>
            <a:off x="9343645" y="2690538"/>
            <a:ext cx="468509" cy="232494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9343643" y="3357071"/>
            <a:ext cx="468509" cy="232494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9343643" y="4656881"/>
            <a:ext cx="468509" cy="232494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73C93A0-1DCC-4BEE-A16A-A3467138D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334320"/>
              </p:ext>
            </p:extLst>
          </p:nvPr>
        </p:nvGraphicFramePr>
        <p:xfrm>
          <a:off x="587894" y="1569671"/>
          <a:ext cx="6174247" cy="4221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8A7DFE1-D703-403B-84CE-2D26D3C56F61}"/>
              </a:ext>
            </a:extLst>
          </p:cNvPr>
          <p:cNvSpPr/>
          <p:nvPr/>
        </p:nvSpPr>
        <p:spPr>
          <a:xfrm>
            <a:off x="5184123" y="39333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30207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309188" y="871881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Управление строительным контролем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6500" y="1432467"/>
            <a:ext cx="3344778" cy="13796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Исполнение предписаний под контролем мессенджер-ботов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1623" y="4386627"/>
            <a:ext cx="3344778" cy="13796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Несоответствие материалов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924029" y="3296939"/>
            <a:ext cx="4413506" cy="684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Операционный чек - поинт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01855" y="1353409"/>
            <a:ext cx="3344778" cy="5814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Соответствие технологий и качества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94384" y="2220386"/>
            <a:ext cx="3344778" cy="5814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Владение информацией за счет оповещения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01855" y="4767182"/>
            <a:ext cx="3344778" cy="5814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Исключение человеческого фактора при приемке 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9179962" y="3293252"/>
            <a:ext cx="4465867" cy="5861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Результат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5606011" y="1608600"/>
            <a:ext cx="866274" cy="290738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662863" y="2332826"/>
            <a:ext cx="866274" cy="290738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650530" y="4912551"/>
            <a:ext cx="866274" cy="290738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11" y="3057052"/>
            <a:ext cx="6261639" cy="127926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789DD7-2336-4B92-B987-8B10C7CE2F6C}"/>
              </a:ext>
            </a:extLst>
          </p:cNvPr>
          <p:cNvSpPr/>
          <p:nvPr/>
        </p:nvSpPr>
        <p:spPr>
          <a:xfrm>
            <a:off x="5184123" y="359799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1213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3850083" y="148030"/>
            <a:ext cx="806216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Предложение</a:t>
            </a:r>
          </a:p>
        </p:txBody>
      </p:sp>
      <p:sp>
        <p:nvSpPr>
          <p:cNvPr id="17" name="Прямоугольник: скругленные углы 25">
            <a:extLst>
              <a:ext uri="{FF2B5EF4-FFF2-40B4-BE49-F238E27FC236}">
                <a16:creationId xmlns:a16="http://schemas.microsoft.com/office/drawing/2014/main" id="{A3B65835-8E9C-44D7-B4A9-0E8731D0550D}"/>
              </a:ext>
            </a:extLst>
          </p:cNvPr>
          <p:cNvSpPr/>
          <p:nvPr/>
        </p:nvSpPr>
        <p:spPr>
          <a:xfrm>
            <a:off x="309188" y="1502770"/>
            <a:ext cx="11713301" cy="11093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cs typeface="Calibri" pitchFamily="34" charset="0"/>
              </a:rPr>
              <a:t>Разработка сметных нормативов на выпуск асфальтобетонных смесей с применением автоматизированных систем и систем мониторинга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16541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BDA83B47-8694-4A09-9A42-A0FDFF0C36E1}"/>
              </a:ext>
            </a:extLst>
          </p:cNvPr>
          <p:cNvSpPr txBox="1">
            <a:spLocks/>
          </p:cNvSpPr>
          <p:nvPr/>
        </p:nvSpPr>
        <p:spPr>
          <a:xfrm>
            <a:off x="282442" y="1052577"/>
            <a:ext cx="8068194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Задачи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при переходе на новые стандарты 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250701" y="7324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2</a:t>
            </a:fld>
            <a:endParaRPr lang="ru-RU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19CF2A-5E0B-4837-91DD-08C4275D48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7" y="2287060"/>
            <a:ext cx="2616847" cy="21543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36EB90A-85AE-4B8A-A838-D02F7C0DDCE0}"/>
              </a:ext>
            </a:extLst>
          </p:cNvPr>
          <p:cNvGrpSpPr/>
          <p:nvPr/>
        </p:nvGrpSpPr>
        <p:grpSpPr>
          <a:xfrm>
            <a:off x="3850083" y="1603365"/>
            <a:ext cx="6049807" cy="984952"/>
            <a:chOff x="3821109" y="1206617"/>
            <a:chExt cx="6049807" cy="984952"/>
          </a:xfrm>
        </p:grpSpPr>
        <p:sp>
          <p:nvSpPr>
            <p:cNvPr id="11" name="Прямоугольник: скругленные углы 33">
              <a:extLst>
                <a:ext uri="{FF2B5EF4-FFF2-40B4-BE49-F238E27FC236}">
                  <a16:creationId xmlns:a16="http://schemas.microsoft.com/office/drawing/2014/main" id="{3E6E5693-9B7B-4A6B-B7D9-33FC74497165}"/>
                </a:ext>
              </a:extLst>
            </p:cNvPr>
            <p:cNvSpPr/>
            <p:nvPr/>
          </p:nvSpPr>
          <p:spPr>
            <a:xfrm>
              <a:off x="4540153" y="1380088"/>
              <a:ext cx="5330763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B54B8B-3265-45E5-A700-BE6BA2B2E3A6}"/>
                </a:ext>
              </a:extLst>
            </p:cNvPr>
            <p:cNvSpPr txBox="1"/>
            <p:nvPr/>
          </p:nvSpPr>
          <p:spPr>
            <a:xfrm>
              <a:off x="4675057" y="1511279"/>
              <a:ext cx="494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b="1" dirty="0">
                  <a:cs typeface="Calibri" panose="020F0502020204030204" pitchFamily="34" charset="0"/>
                </a:rPr>
                <a:t>1. Техническое перевооружение производства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B331525-ADDC-4496-9451-2CBB7ABE3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109" y="1206617"/>
              <a:ext cx="853948" cy="984952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16726F4-E32B-4DC5-A9E6-F37BBCFF5702}"/>
              </a:ext>
            </a:extLst>
          </p:cNvPr>
          <p:cNvGrpSpPr/>
          <p:nvPr/>
        </p:nvGrpSpPr>
        <p:grpSpPr>
          <a:xfrm>
            <a:off x="3875373" y="2744101"/>
            <a:ext cx="6027723" cy="984952"/>
            <a:chOff x="4194296" y="1816367"/>
            <a:chExt cx="6027723" cy="984952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BCA7A09-4415-4D7B-BB3C-B8F4DDCA390E}"/>
                </a:ext>
              </a:extLst>
            </p:cNvPr>
            <p:cNvGrpSpPr/>
            <p:nvPr/>
          </p:nvGrpSpPr>
          <p:grpSpPr>
            <a:xfrm>
              <a:off x="4891256" y="1955740"/>
              <a:ext cx="5330763" cy="738664"/>
              <a:chOff x="4512952" y="1348136"/>
              <a:chExt cx="5330763" cy="738664"/>
            </a:xfrm>
          </p:grpSpPr>
          <p:sp>
            <p:nvSpPr>
              <p:cNvPr id="17" name="Прямоугольник: скругленные углы 27">
                <a:extLst>
                  <a:ext uri="{FF2B5EF4-FFF2-40B4-BE49-F238E27FC236}">
                    <a16:creationId xmlns:a16="http://schemas.microsoft.com/office/drawing/2014/main" id="{0F3DF27C-20C5-4DD6-ABD0-E9C6FF8B507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CC225B-683D-497E-A403-7CD53260B41A}"/>
                  </a:ext>
                </a:extLst>
              </p:cNvPr>
              <p:cNvSpPr txBox="1"/>
              <p:nvPr/>
            </p:nvSpPr>
            <p:spPr>
              <a:xfrm>
                <a:off x="4669940" y="1348136"/>
                <a:ext cx="517056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2. Оснащение лабораторного поста. Приобретение лабораторного оборудования по двум методам объемного проектирования</a:t>
                </a:r>
              </a:p>
            </p:txBody>
          </p:sp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79AA18C-AEC6-4DE8-AE4A-F1FF883F8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296" y="1816367"/>
              <a:ext cx="853948" cy="98495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B5C9F35-65ED-4CD4-BEFC-04082844686E}"/>
              </a:ext>
            </a:extLst>
          </p:cNvPr>
          <p:cNvGrpSpPr/>
          <p:nvPr/>
        </p:nvGrpSpPr>
        <p:grpSpPr>
          <a:xfrm>
            <a:off x="3889565" y="3948884"/>
            <a:ext cx="6010325" cy="984952"/>
            <a:chOff x="4887378" y="2880739"/>
            <a:chExt cx="6010325" cy="984952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67222CF1-159E-40D4-B4A5-82C209E0FE31}"/>
                </a:ext>
              </a:extLst>
            </p:cNvPr>
            <p:cNvGrpSpPr/>
            <p:nvPr/>
          </p:nvGrpSpPr>
          <p:grpSpPr>
            <a:xfrm>
              <a:off x="5566940" y="3073741"/>
              <a:ext cx="5330763" cy="637146"/>
              <a:chOff x="4512952" y="1390437"/>
              <a:chExt cx="5330763" cy="637146"/>
            </a:xfrm>
          </p:grpSpPr>
          <p:sp>
            <p:nvSpPr>
              <p:cNvPr id="22" name="Прямоугольник: скругленные углы 37">
                <a:extLst>
                  <a:ext uri="{FF2B5EF4-FFF2-40B4-BE49-F238E27FC236}">
                    <a16:creationId xmlns:a16="http://schemas.microsoft.com/office/drawing/2014/main" id="{F5FB6FA6-5240-4AF4-8D85-7FC92256212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069962-A307-43C6-8CBC-E7EC521752AE}"/>
                  </a:ext>
                </a:extLst>
              </p:cNvPr>
              <p:cNvSpPr txBox="1"/>
              <p:nvPr/>
            </p:nvSpPr>
            <p:spPr>
              <a:xfrm>
                <a:off x="4673146" y="1502739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3. Обучение сотрудников</a:t>
                </a:r>
              </a:p>
            </p:txBody>
          </p:sp>
        </p:grp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37CBBF-3EAA-4B96-8644-74B2F76A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378" y="2880739"/>
              <a:ext cx="853948" cy="98495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381DD23-DEAD-4012-BD78-F6B4896FBA22}"/>
              </a:ext>
            </a:extLst>
          </p:cNvPr>
          <p:cNvGrpSpPr/>
          <p:nvPr/>
        </p:nvGrpSpPr>
        <p:grpSpPr>
          <a:xfrm>
            <a:off x="3889565" y="5095256"/>
            <a:ext cx="6013531" cy="984952"/>
            <a:chOff x="5166160" y="4058693"/>
            <a:chExt cx="6013531" cy="984952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8C0A9D6-329C-4B0F-BC45-CD9C6B1D13A7}"/>
                </a:ext>
              </a:extLst>
            </p:cNvPr>
            <p:cNvGrpSpPr/>
            <p:nvPr/>
          </p:nvGrpSpPr>
          <p:grpSpPr>
            <a:xfrm>
              <a:off x="5848928" y="4236983"/>
              <a:ext cx="5330763" cy="637146"/>
              <a:chOff x="4512952" y="1390437"/>
              <a:chExt cx="5330763" cy="637146"/>
            </a:xfrm>
          </p:grpSpPr>
          <p:sp>
            <p:nvSpPr>
              <p:cNvPr id="28" name="Прямоугольник: скругленные углы 45">
                <a:extLst>
                  <a:ext uri="{FF2B5EF4-FFF2-40B4-BE49-F238E27FC236}">
                    <a16:creationId xmlns:a16="http://schemas.microsoft.com/office/drawing/2014/main" id="{B85A41B4-A646-4951-837E-A70E4401014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39FA23-8CFE-4855-A4BC-C51618C6A339}"/>
                  </a:ext>
                </a:extLst>
              </p:cNvPr>
              <p:cNvSpPr txBox="1"/>
              <p:nvPr/>
            </p:nvSpPr>
            <p:spPr>
              <a:xfrm>
                <a:off x="4644649" y="1520018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4. Расширение области аккредитации </a:t>
                </a:r>
              </a:p>
            </p:txBody>
          </p:sp>
        </p:grp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BD156B1-2FD6-4687-86A4-C348583A8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160" y="4058693"/>
              <a:ext cx="853948" cy="984952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3C09E1-9E0D-48D9-B0F4-F487884AE3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42" y="1601951"/>
            <a:ext cx="1407424" cy="88648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8B3DA46-E0B0-43DB-9A9B-990ADC48BA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52" y="4068670"/>
            <a:ext cx="914758" cy="79469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88" y="5253050"/>
            <a:ext cx="1449852" cy="6311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3C8A18-3438-4F00-89FE-66452EBF7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4" b="93092" l="9645" r="89848">
                        <a14:foregroundMark x1="29949" y1="45724" x2="27919" y2="9868"/>
                        <a14:foregroundMark x1="27919" y1="9868" x2="52792" y2="1974"/>
                        <a14:foregroundMark x1="52792" y1="1974" x2="80203" y2="5263"/>
                        <a14:foregroundMark x1="80203" y1="5263" x2="78680" y2="12171"/>
                        <a14:foregroundMark x1="18782" y1="87829" x2="46701" y2="93092"/>
                        <a14:foregroundMark x1="46701" y1="93092" x2="73096" y2="88816"/>
                        <a14:foregroundMark x1="73096" y1="88816" x2="78173" y2="77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32" y="2645463"/>
            <a:ext cx="572188" cy="89148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69D587-4943-49C4-9E4B-ADBE1C99E3AC}"/>
              </a:ext>
            </a:extLst>
          </p:cNvPr>
          <p:cNvSpPr/>
          <p:nvPr/>
        </p:nvSpPr>
        <p:spPr>
          <a:xfrm>
            <a:off x="5074719" y="372234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5387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2E4FBA-3437-4D2A-B5B1-A2FB829F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/>
        </p:blipFill>
        <p:spPr>
          <a:xfrm>
            <a:off x="5343497" y="1579285"/>
            <a:ext cx="6753287" cy="527871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2C7283-5AE5-489E-B8DD-B55599EE5F20}"/>
              </a:ext>
            </a:extLst>
          </p:cNvPr>
          <p:cNvSpPr txBox="1">
            <a:spLocks/>
          </p:cNvSpPr>
          <p:nvPr/>
        </p:nvSpPr>
        <p:spPr>
          <a:xfrm>
            <a:off x="0" y="89185"/>
            <a:ext cx="8720142" cy="1697737"/>
          </a:xfrm>
          <a:prstGeom prst="rect">
            <a:avLst/>
          </a:prstGeom>
        </p:spPr>
        <p:txBody>
          <a:bodyPr vert="horz" lIns="112542" tIns="56271" rIns="112542" bIns="56271" rtlCol="0" anchor="b">
            <a:normAutofit/>
          </a:bodyPr>
          <a:lstStyle>
            <a:lvl1pPr algn="ctr" defTabSz="9143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46" dirty="0">
                <a:latin typeface="+mn-lt"/>
              </a:rPr>
              <a:t>Спасибо за внимание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74EDC9-2BDB-4E84-BB9C-83B79024F4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0" y="3032930"/>
            <a:ext cx="6889804" cy="10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460">
        <p14:prism/>
      </p:transition>
    </mc:Choice>
    <mc:Fallback xmlns="">
      <p:transition spd="slow" advClick="0" advTm="346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008AA4-1A18-4281-8697-6E23B2FD9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2" r="40667"/>
          <a:stretch/>
        </p:blipFill>
        <p:spPr>
          <a:xfrm>
            <a:off x="3256716" y="756204"/>
            <a:ext cx="8935284" cy="5589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FB7853B-4708-4A7F-B43C-FD27121ECE01}"/>
              </a:ext>
            </a:extLst>
          </p:cNvPr>
          <p:cNvSpPr/>
          <p:nvPr/>
        </p:nvSpPr>
        <p:spPr>
          <a:xfrm>
            <a:off x="715617" y="4895850"/>
            <a:ext cx="7761634" cy="182562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3</a:t>
            </a:fld>
            <a:endParaRPr lang="ru-RU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37492A2-82EC-417A-874E-026490239C7E}"/>
              </a:ext>
            </a:extLst>
          </p:cNvPr>
          <p:cNvGrpSpPr/>
          <p:nvPr/>
        </p:nvGrpSpPr>
        <p:grpSpPr>
          <a:xfrm>
            <a:off x="1340176" y="5067619"/>
            <a:ext cx="2582250" cy="917290"/>
            <a:chOff x="568655" y="7445935"/>
            <a:chExt cx="2386251" cy="651694"/>
          </a:xfrm>
        </p:grpSpPr>
        <p:sp>
          <p:nvSpPr>
            <p:cNvPr id="53" name="Прямоугольник: скругленные углы 30">
              <a:extLst>
                <a:ext uri="{FF2B5EF4-FFF2-40B4-BE49-F238E27FC236}">
                  <a16:creationId xmlns:a16="http://schemas.microsoft.com/office/drawing/2014/main" id="{2049684C-00C4-4E1C-89C3-D27AAF836AE1}"/>
                </a:ext>
              </a:extLst>
            </p:cNvPr>
            <p:cNvSpPr/>
            <p:nvPr/>
          </p:nvSpPr>
          <p:spPr>
            <a:xfrm>
              <a:off x="723687" y="7445935"/>
              <a:ext cx="2079653" cy="651694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9AFE68D-7CED-4D5F-86A9-D382AD77DC7C}"/>
                </a:ext>
              </a:extLst>
            </p:cNvPr>
            <p:cNvSpPr txBox="1"/>
            <p:nvPr/>
          </p:nvSpPr>
          <p:spPr>
            <a:xfrm>
              <a:off x="568655" y="7472334"/>
              <a:ext cx="2386251" cy="59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cs typeface="Calibri" panose="020F0502020204030204" pitchFamily="34" charset="0"/>
                </a:rPr>
                <a:t>Полный спектр лабораторного оборудования 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37492A2-82EC-417A-874E-026490239C7E}"/>
              </a:ext>
            </a:extLst>
          </p:cNvPr>
          <p:cNvGrpSpPr/>
          <p:nvPr/>
        </p:nvGrpSpPr>
        <p:grpSpPr>
          <a:xfrm>
            <a:off x="5375739" y="5104781"/>
            <a:ext cx="2250469" cy="880132"/>
            <a:chOff x="274155" y="5777151"/>
            <a:chExt cx="2386251" cy="562492"/>
          </a:xfrm>
        </p:grpSpPr>
        <p:sp>
          <p:nvSpPr>
            <p:cNvPr id="57" name="Прямоугольник: скругленные углы 30">
              <a:extLst>
                <a:ext uri="{FF2B5EF4-FFF2-40B4-BE49-F238E27FC236}">
                  <a16:creationId xmlns:a16="http://schemas.microsoft.com/office/drawing/2014/main" id="{2049684C-00C4-4E1C-89C3-D27AAF836AE1}"/>
                </a:ext>
              </a:extLst>
            </p:cNvPr>
            <p:cNvSpPr/>
            <p:nvPr/>
          </p:nvSpPr>
          <p:spPr>
            <a:xfrm>
              <a:off x="274155" y="5777151"/>
              <a:ext cx="2386251" cy="562492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9AFE68D-7CED-4D5F-86A9-D382AD77DC7C}"/>
                </a:ext>
              </a:extLst>
            </p:cNvPr>
            <p:cNvSpPr txBox="1"/>
            <p:nvPr/>
          </p:nvSpPr>
          <p:spPr>
            <a:xfrm>
              <a:off x="274155" y="5823329"/>
              <a:ext cx="2386251" cy="37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cs typeface="Calibri" panose="020F0502020204030204" pitchFamily="34" charset="0"/>
                </a:rPr>
                <a:t>Федеральная система Аккредитация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37492A2-82EC-417A-874E-026490239C7E}"/>
              </a:ext>
            </a:extLst>
          </p:cNvPr>
          <p:cNvGrpSpPr/>
          <p:nvPr/>
        </p:nvGrpSpPr>
        <p:grpSpPr>
          <a:xfrm>
            <a:off x="3484319" y="5803472"/>
            <a:ext cx="2165512" cy="830996"/>
            <a:chOff x="-13161406" y="4742173"/>
            <a:chExt cx="2386251" cy="495540"/>
          </a:xfrm>
        </p:grpSpPr>
        <p:sp>
          <p:nvSpPr>
            <p:cNvPr id="60" name="Прямоугольник: скругленные углы 30">
              <a:extLst>
                <a:ext uri="{FF2B5EF4-FFF2-40B4-BE49-F238E27FC236}">
                  <a16:creationId xmlns:a16="http://schemas.microsoft.com/office/drawing/2014/main" id="{2049684C-00C4-4E1C-89C3-D27AAF836AE1}"/>
                </a:ext>
              </a:extLst>
            </p:cNvPr>
            <p:cNvSpPr/>
            <p:nvPr/>
          </p:nvSpPr>
          <p:spPr>
            <a:xfrm>
              <a:off x="-13161406" y="4742173"/>
              <a:ext cx="2386251" cy="49554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9AFE68D-7CED-4D5F-86A9-D382AD77DC7C}"/>
                </a:ext>
              </a:extLst>
            </p:cNvPr>
            <p:cNvSpPr txBox="1"/>
            <p:nvPr/>
          </p:nvSpPr>
          <p:spPr>
            <a:xfrm>
              <a:off x="-13161406" y="4806409"/>
              <a:ext cx="2386250" cy="348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cs typeface="Calibri" panose="020F0502020204030204" pitchFamily="34" charset="0"/>
                </a:rPr>
                <a:t>Подобранный и обученный персонал</a:t>
              </a: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6C26334-6D26-473B-B4A4-2F5FB1E8082B}"/>
              </a:ext>
            </a:extLst>
          </p:cNvPr>
          <p:cNvSpPr/>
          <p:nvPr/>
        </p:nvSpPr>
        <p:spPr>
          <a:xfrm>
            <a:off x="4866323" y="306612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F29E30-2B15-4A28-9B63-36F9637069FA}"/>
              </a:ext>
            </a:extLst>
          </p:cNvPr>
          <p:cNvSpPr/>
          <p:nvPr/>
        </p:nvSpPr>
        <p:spPr>
          <a:xfrm>
            <a:off x="190511" y="1054528"/>
            <a:ext cx="1018740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Организация лабораторного контроля</a:t>
            </a:r>
          </a:p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АО «Новосибирскавтодор»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5DB5B8-C415-4BE6-9B3D-D1F98AC24FA4}"/>
              </a:ext>
            </a:extLst>
          </p:cNvPr>
          <p:cNvSpPr txBox="1"/>
          <p:nvPr/>
        </p:nvSpPr>
        <p:spPr>
          <a:xfrm>
            <a:off x="309188" y="2144358"/>
            <a:ext cx="32817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cs typeface="Calibri" panose="020F0502020204030204" pitchFamily="34" charset="0"/>
              </a:rPr>
              <a:t>Лабораторные комплексы:</a:t>
            </a:r>
          </a:p>
          <a:p>
            <a:r>
              <a:rPr lang="ru-RU" sz="1400" dirty="0">
                <a:cs typeface="Calibri" panose="020F0502020204030204" pitchFamily="34" charset="0"/>
              </a:rPr>
              <a:t>Новосибирская область, 12шт</a:t>
            </a:r>
          </a:p>
          <a:p>
            <a:r>
              <a:rPr lang="ru-RU" sz="1400" dirty="0">
                <a:cs typeface="Calibri" panose="020F0502020204030204" pitchFamily="34" charset="0"/>
              </a:rPr>
              <a:t>Кемеровская область,  1шт</a:t>
            </a:r>
          </a:p>
          <a:p>
            <a:r>
              <a:rPr lang="ru-RU" sz="1400" dirty="0">
                <a:cs typeface="Calibri" panose="020F0502020204030204" pitchFamily="34" charset="0"/>
              </a:rPr>
              <a:t>Алтайский край, 2шт</a:t>
            </a:r>
          </a:p>
          <a:p>
            <a:r>
              <a:rPr lang="ru-RU" sz="1400" dirty="0">
                <a:cs typeface="Calibri" panose="020F0502020204030204" pitchFamily="34" charset="0"/>
              </a:rPr>
              <a:t>Челябинская область, 1шт</a:t>
            </a:r>
          </a:p>
          <a:p>
            <a:r>
              <a:rPr lang="ru-RU" sz="1400" dirty="0">
                <a:cs typeface="Calibri" panose="020F0502020204030204" pitchFamily="34" charset="0"/>
              </a:rPr>
              <a:t>Омская область, 1шт</a:t>
            </a:r>
          </a:p>
          <a:p>
            <a:r>
              <a:rPr lang="ru-RU" sz="1400" dirty="0">
                <a:cs typeface="Calibri" panose="020F0502020204030204" pitchFamily="34" charset="0"/>
              </a:rPr>
              <a:t>Республика Татарстан, 1шт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4D56EA-04F3-4145-813E-AD6950D7F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96" y="4367187"/>
            <a:ext cx="1484379" cy="1484379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7840450-5FE6-4E87-BD93-F6C31353B015}"/>
              </a:ext>
            </a:extLst>
          </p:cNvPr>
          <p:cNvSpPr/>
          <p:nvPr/>
        </p:nvSpPr>
        <p:spPr>
          <a:xfrm>
            <a:off x="420342" y="3979008"/>
            <a:ext cx="247650" cy="19675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4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6" y="1404863"/>
            <a:ext cx="5150843" cy="386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D69E0D2-EF57-4E08-BEDA-227FD873D6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b="11451"/>
          <a:stretch/>
        </p:blipFill>
        <p:spPr>
          <a:xfrm>
            <a:off x="381691" y="1590004"/>
            <a:ext cx="5501333" cy="366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29359"/>
            <a:ext cx="11540656" cy="49534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4</a:t>
            </a:fld>
            <a:endParaRPr lang="ru-RU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725014"/>
              </p:ext>
            </p:extLst>
          </p:nvPr>
        </p:nvGraphicFramePr>
        <p:xfrm>
          <a:off x="6791872" y="1317864"/>
          <a:ext cx="4783579" cy="41227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83579">
                  <a:extLst>
                    <a:ext uri="{9D8B030D-6E8A-4147-A177-3AD203B41FA5}">
                      <a16:colId xmlns:a16="http://schemas.microsoft.com/office/drawing/2014/main" val="2897104625"/>
                    </a:ext>
                  </a:extLst>
                </a:gridCol>
              </a:tblGrid>
              <a:tr h="75661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Укомплектованность</a:t>
                      </a:r>
                      <a:r>
                        <a:rPr lang="ru-RU" sz="2000" baseline="0" dirty="0">
                          <a:latin typeface="+mn-lt"/>
                        </a:rPr>
                        <a:t> лабораторным оборудованием</a:t>
                      </a:r>
                      <a:endParaRPr lang="ru-RU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62538"/>
                  </a:ext>
                </a:extLst>
              </a:tr>
              <a:tr h="115136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Проектирование</a:t>
                      </a:r>
                      <a:r>
                        <a:rPr lang="ru-RU" sz="1600" baseline="0" dirty="0">
                          <a:latin typeface="+mn-lt"/>
                        </a:rPr>
                        <a:t> и подтверждение качества асфальтобетонных смесей по ГОСТ Р 58406.1, ГОСТ Р 58406.2, ГОСТ Р 58401.1, ГОСТ Р 58401.2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832446"/>
                  </a:ext>
                </a:extLst>
              </a:tr>
              <a:tr h="8881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Проектирование и </a:t>
                      </a:r>
                      <a:r>
                        <a:rPr lang="ru-RU" sz="1600" baseline="0" dirty="0">
                          <a:latin typeface="+mn-lt"/>
                        </a:rPr>
                        <a:t>подтверждение качества цементобетонных смесей высших марок по морозостойкости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001870"/>
                  </a:ext>
                </a:extLst>
              </a:tr>
              <a:tr h="6250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Испытания инертных материалов по ТР ТС</a:t>
                      </a:r>
                      <a:r>
                        <a:rPr lang="ru-RU" sz="1600" baseline="0" dirty="0">
                          <a:latin typeface="+mn-lt"/>
                        </a:rPr>
                        <a:t> 014/2011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881448"/>
                  </a:ext>
                </a:extLst>
              </a:tr>
              <a:tr h="7015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n-lt"/>
                        </a:rPr>
                        <a:t>Испытания битумных вяжущих по ГОСТ Р 58400.1, ГОСТ Р 58400.2, ГОСТ</a:t>
                      </a:r>
                      <a:r>
                        <a:rPr lang="ru-RU" sz="1600" baseline="0" dirty="0">
                          <a:latin typeface="+mn-lt"/>
                        </a:rPr>
                        <a:t> 33133-2014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89140"/>
                  </a:ext>
                </a:extLst>
              </a:tr>
            </a:tbl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8C358A7-8C45-47C8-B512-0A8556BB7712}"/>
              </a:ext>
            </a:extLst>
          </p:cNvPr>
          <p:cNvSpPr/>
          <p:nvPr/>
        </p:nvSpPr>
        <p:spPr>
          <a:xfrm>
            <a:off x="5184123" y="36002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1418A0-E3C6-41CA-B4F7-2A332F6447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r="19990" b="27499"/>
          <a:stretch/>
        </p:blipFill>
        <p:spPr>
          <a:xfrm>
            <a:off x="1175505" y="1379296"/>
            <a:ext cx="3650555" cy="399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BB104B-3592-42FC-9F77-1DA1B8350A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9648" r="12904" b="5540"/>
          <a:stretch/>
        </p:blipFill>
        <p:spPr>
          <a:xfrm rot="10800000">
            <a:off x="213662" y="1835998"/>
            <a:ext cx="5899430" cy="318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34AAA9-B0A9-4697-B835-B529785568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31580"/>
          <a:stretch/>
        </p:blipFill>
        <p:spPr>
          <a:xfrm>
            <a:off x="496725" y="1673091"/>
            <a:ext cx="5489141" cy="362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7"/>
          <a:stretch/>
        </p:blipFill>
        <p:spPr>
          <a:xfrm>
            <a:off x="496725" y="1490502"/>
            <a:ext cx="5501333" cy="391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91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1D3D08E8-338C-4F2C-97C1-5CD2A407B1DF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56A583-C052-4F03-8428-8C79D082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5</a:t>
            </a:fld>
            <a:endParaRPr lang="ru-RU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6950FA9-43BE-49EE-A07A-6F862EFF99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B8C185F-41EE-4A3F-A23F-71A71818E2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" y="3102830"/>
            <a:ext cx="1905335" cy="1602982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36EB90A-85AE-4B8A-A838-D02F7C0DDCE0}"/>
              </a:ext>
            </a:extLst>
          </p:cNvPr>
          <p:cNvGrpSpPr/>
          <p:nvPr/>
        </p:nvGrpSpPr>
        <p:grpSpPr>
          <a:xfrm>
            <a:off x="937974" y="959471"/>
            <a:ext cx="6184327" cy="984952"/>
            <a:chOff x="3821109" y="1206617"/>
            <a:chExt cx="6022606" cy="984952"/>
          </a:xfrm>
        </p:grpSpPr>
        <p:sp>
          <p:nvSpPr>
            <p:cNvPr id="37" name="Прямоугольник: скругленные углы 33">
              <a:extLst>
                <a:ext uri="{FF2B5EF4-FFF2-40B4-BE49-F238E27FC236}">
                  <a16:creationId xmlns:a16="http://schemas.microsoft.com/office/drawing/2014/main" id="{3E6E5693-9B7B-4A6B-B7D9-33FC74497165}"/>
                </a:ext>
              </a:extLst>
            </p:cNvPr>
            <p:cNvSpPr/>
            <p:nvPr/>
          </p:nvSpPr>
          <p:spPr>
            <a:xfrm>
              <a:off x="4512952" y="1390437"/>
              <a:ext cx="5330763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B54B8B-3265-45E5-A700-BE6BA2B2E3A6}"/>
                </a:ext>
              </a:extLst>
            </p:cNvPr>
            <p:cNvSpPr txBox="1"/>
            <p:nvPr/>
          </p:nvSpPr>
          <p:spPr>
            <a:xfrm>
              <a:off x="4784564" y="1541306"/>
              <a:ext cx="4949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b="1" dirty="0">
                  <a:cs typeface="Calibri" panose="020F0502020204030204" pitchFamily="34" charset="0"/>
                </a:rPr>
                <a:t>Модернизация сортировочных агрегатов (замена сит)</a:t>
              </a: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B331525-ADDC-4496-9451-2CBB7ABE3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109" y="1206617"/>
              <a:ext cx="853948" cy="984952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16726F4-E32B-4DC5-A9E6-F37BBCFF5702}"/>
              </a:ext>
            </a:extLst>
          </p:cNvPr>
          <p:cNvGrpSpPr/>
          <p:nvPr/>
        </p:nvGrpSpPr>
        <p:grpSpPr>
          <a:xfrm>
            <a:off x="1189690" y="1993093"/>
            <a:ext cx="5922753" cy="984952"/>
            <a:chOff x="4194296" y="1816367"/>
            <a:chExt cx="6027723" cy="984952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5BCA7A09-4415-4D7B-BB3C-B8F4DDCA390E}"/>
                </a:ext>
              </a:extLst>
            </p:cNvPr>
            <p:cNvGrpSpPr/>
            <p:nvPr/>
          </p:nvGrpSpPr>
          <p:grpSpPr>
            <a:xfrm>
              <a:off x="4891256" y="1998041"/>
              <a:ext cx="5330763" cy="637146"/>
              <a:chOff x="4512952" y="1390437"/>
              <a:chExt cx="5330763" cy="637146"/>
            </a:xfrm>
          </p:grpSpPr>
          <p:sp>
            <p:nvSpPr>
              <p:cNvPr id="43" name="Прямоугольник: скругленные углы 27">
                <a:extLst>
                  <a:ext uri="{FF2B5EF4-FFF2-40B4-BE49-F238E27FC236}">
                    <a16:creationId xmlns:a16="http://schemas.microsoft.com/office/drawing/2014/main" id="{0F3DF27C-20C5-4DD6-ABD0-E9C6FF8B507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2CC225B-683D-497E-A403-7CD53260B41A}"/>
                  </a:ext>
                </a:extLst>
              </p:cNvPr>
              <p:cNvSpPr txBox="1"/>
              <p:nvPr/>
            </p:nvSpPr>
            <p:spPr>
              <a:xfrm>
                <a:off x="4782005" y="1546122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Установка высокоточных дозаторов и контроллеров на АБЗ</a:t>
                </a:r>
              </a:p>
            </p:txBody>
          </p:sp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79AA18C-AEC6-4DE8-AE4A-F1FF883F8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296" y="1816367"/>
              <a:ext cx="853948" cy="98495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B5C9F35-65ED-4CD4-BEFC-04082844686E}"/>
              </a:ext>
            </a:extLst>
          </p:cNvPr>
          <p:cNvGrpSpPr/>
          <p:nvPr/>
        </p:nvGrpSpPr>
        <p:grpSpPr>
          <a:xfrm>
            <a:off x="1695063" y="2940120"/>
            <a:ext cx="5443357" cy="984952"/>
            <a:chOff x="4887378" y="2880739"/>
            <a:chExt cx="6010325" cy="984952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67222CF1-159E-40D4-B4A5-82C209E0FE31}"/>
                </a:ext>
              </a:extLst>
            </p:cNvPr>
            <p:cNvGrpSpPr/>
            <p:nvPr/>
          </p:nvGrpSpPr>
          <p:grpSpPr>
            <a:xfrm>
              <a:off x="5566940" y="3073741"/>
              <a:ext cx="5330763" cy="637146"/>
              <a:chOff x="4512952" y="1390437"/>
              <a:chExt cx="5330763" cy="637146"/>
            </a:xfrm>
          </p:grpSpPr>
          <p:sp>
            <p:nvSpPr>
              <p:cNvPr id="48" name="Прямоугольник: скругленные углы 37">
                <a:extLst>
                  <a:ext uri="{FF2B5EF4-FFF2-40B4-BE49-F238E27FC236}">
                    <a16:creationId xmlns:a16="http://schemas.microsoft.com/office/drawing/2014/main" id="{F5FB6FA6-5240-4AF4-8D85-7FC92256212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2069962-A307-43C6-8CBC-E7EC521752AE}"/>
                  </a:ext>
                </a:extLst>
              </p:cNvPr>
              <p:cNvSpPr txBox="1"/>
              <p:nvPr/>
            </p:nvSpPr>
            <p:spPr>
              <a:xfrm>
                <a:off x="4790705" y="1547350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Оснащение минимум 4 холодными бункерами</a:t>
                </a:r>
              </a:p>
            </p:txBody>
          </p:sp>
        </p:grp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437CBBF-3EAA-4B96-8644-74B2F76A9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378" y="2880739"/>
              <a:ext cx="853948" cy="98495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A381DD23-DEAD-4012-BD78-F6B4896FBA22}"/>
              </a:ext>
            </a:extLst>
          </p:cNvPr>
          <p:cNvGrpSpPr/>
          <p:nvPr/>
        </p:nvGrpSpPr>
        <p:grpSpPr>
          <a:xfrm>
            <a:off x="1676286" y="3960622"/>
            <a:ext cx="5462134" cy="984952"/>
            <a:chOff x="5166160" y="4058693"/>
            <a:chExt cx="5817863" cy="984952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88C0A9D6-329C-4B0F-BC45-CD9C6B1D13A7}"/>
                </a:ext>
              </a:extLst>
            </p:cNvPr>
            <p:cNvGrpSpPr/>
            <p:nvPr/>
          </p:nvGrpSpPr>
          <p:grpSpPr>
            <a:xfrm>
              <a:off x="5848928" y="4236983"/>
              <a:ext cx="5135095" cy="604569"/>
              <a:chOff x="4512952" y="1390437"/>
              <a:chExt cx="5135095" cy="604569"/>
            </a:xfrm>
          </p:grpSpPr>
          <p:sp>
            <p:nvSpPr>
              <p:cNvPr id="53" name="Прямоугольник: скругленные углы 45">
                <a:extLst>
                  <a:ext uri="{FF2B5EF4-FFF2-40B4-BE49-F238E27FC236}">
                    <a16:creationId xmlns:a16="http://schemas.microsoft.com/office/drawing/2014/main" id="{B85A41B4-A646-4951-837E-A70E44010143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135095" cy="60456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439FA23-8CFE-4855-A4BC-C51618C6A339}"/>
                  </a:ext>
                </a:extLst>
              </p:cNvPr>
              <p:cNvSpPr txBox="1"/>
              <p:nvPr/>
            </p:nvSpPr>
            <p:spPr>
              <a:xfrm>
                <a:off x="4668784" y="1413993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Линия пылеулавливания и дозировки минерального порошка</a:t>
                </a:r>
              </a:p>
            </p:txBody>
          </p:sp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ABD156B1-2FD6-4687-86A4-C348583A8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160" y="4058693"/>
              <a:ext cx="853948" cy="98495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DCDF9C5E-9125-4618-86A4-3D62D156ED07}"/>
              </a:ext>
            </a:extLst>
          </p:cNvPr>
          <p:cNvGrpSpPr/>
          <p:nvPr/>
        </p:nvGrpSpPr>
        <p:grpSpPr>
          <a:xfrm>
            <a:off x="1161938" y="4844044"/>
            <a:ext cx="5984292" cy="984952"/>
            <a:chOff x="4679831" y="5028612"/>
            <a:chExt cx="6012384" cy="984952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9DB832BF-69D2-49B4-8144-FA03014023DC}"/>
                </a:ext>
              </a:extLst>
            </p:cNvPr>
            <p:cNvGrpSpPr/>
            <p:nvPr/>
          </p:nvGrpSpPr>
          <p:grpSpPr>
            <a:xfrm>
              <a:off x="5361452" y="5218966"/>
              <a:ext cx="5330763" cy="637146"/>
              <a:chOff x="4512952" y="1390437"/>
              <a:chExt cx="5330763" cy="637146"/>
            </a:xfrm>
          </p:grpSpPr>
          <p:sp>
            <p:nvSpPr>
              <p:cNvPr id="58" name="Прямоугольник: скругленные углы 41">
                <a:extLst>
                  <a:ext uri="{FF2B5EF4-FFF2-40B4-BE49-F238E27FC236}">
                    <a16:creationId xmlns:a16="http://schemas.microsoft.com/office/drawing/2014/main" id="{247BFE0F-5DA7-4C5B-BC60-3504DB788B77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>
                  <a:latin typeface="Franklin Gothic Book (Основной текст)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C7CB69-04D9-46D2-A511-D0CB88F1E180}"/>
                  </a:ext>
                </a:extLst>
              </p:cNvPr>
              <p:cNvSpPr txBox="1"/>
              <p:nvPr/>
            </p:nvSpPr>
            <p:spPr>
              <a:xfrm>
                <a:off x="4770390" y="1555121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Разработка и установка программного обеспечения</a:t>
                </a:r>
              </a:p>
            </p:txBody>
          </p:sp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6754E0A-A160-47DC-AFB1-8BD8E76A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831" y="5028612"/>
              <a:ext cx="853948" cy="984952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FAAC18B-2323-4753-9D1A-63AA3725CFCB}"/>
              </a:ext>
            </a:extLst>
          </p:cNvPr>
          <p:cNvGrpSpPr/>
          <p:nvPr/>
        </p:nvGrpSpPr>
        <p:grpSpPr>
          <a:xfrm>
            <a:off x="971443" y="5845589"/>
            <a:ext cx="6166977" cy="984952"/>
            <a:chOff x="3423966" y="5904012"/>
            <a:chExt cx="6124865" cy="984952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680C6002-EBED-46D6-B873-FCDDCD00739B}"/>
                </a:ext>
              </a:extLst>
            </p:cNvPr>
            <p:cNvGrpSpPr/>
            <p:nvPr/>
          </p:nvGrpSpPr>
          <p:grpSpPr>
            <a:xfrm>
              <a:off x="4218068" y="6071198"/>
              <a:ext cx="5330763" cy="637146"/>
              <a:chOff x="4586719" y="1373224"/>
              <a:chExt cx="5330763" cy="637146"/>
            </a:xfrm>
          </p:grpSpPr>
          <p:sp>
            <p:nvSpPr>
              <p:cNvPr id="63" name="Прямоугольник: скругленные углы 49">
                <a:extLst>
                  <a:ext uri="{FF2B5EF4-FFF2-40B4-BE49-F238E27FC236}">
                    <a16:creationId xmlns:a16="http://schemas.microsoft.com/office/drawing/2014/main" id="{1F9C839C-64DA-41D5-B092-216369121038}"/>
                  </a:ext>
                </a:extLst>
              </p:cNvPr>
              <p:cNvSpPr/>
              <p:nvPr/>
            </p:nvSpPr>
            <p:spPr>
              <a:xfrm>
                <a:off x="4586719" y="1373224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9D3ED80-963A-4691-80D4-FFDEDB19E4D0}"/>
                  </a:ext>
                </a:extLst>
              </p:cNvPr>
              <p:cNvSpPr txBox="1"/>
              <p:nvPr/>
            </p:nvSpPr>
            <p:spPr>
              <a:xfrm>
                <a:off x="4703511" y="1537909"/>
                <a:ext cx="49496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solidFill>
                      <a:schemeClr val="accent2"/>
                    </a:solidFill>
                    <a:cs typeface="Calibri" panose="020F0502020204030204" pitchFamily="34" charset="0"/>
                  </a:rPr>
                  <a:t>Разработка и внедрение системы мониторинга качества</a:t>
                </a:r>
              </a:p>
            </p:txBody>
          </p:sp>
        </p:grp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45FAD67A-BB44-408A-9853-CEA32FF36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966" y="5904012"/>
              <a:ext cx="853948" cy="984952"/>
            </a:xfrm>
            <a:prstGeom prst="rect">
              <a:avLst/>
            </a:prstGeom>
          </p:spPr>
        </p:pic>
      </p:grpSp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299006"/>
              </p:ext>
            </p:extLst>
          </p:nvPr>
        </p:nvGraphicFramePr>
        <p:xfrm>
          <a:off x="7387546" y="829132"/>
          <a:ext cx="3781197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1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321">
                  <a:extLst>
                    <a:ext uri="{9D8B030D-6E8A-4147-A177-3AD203B41FA5}">
                      <a16:colId xmlns:a16="http://schemas.microsoft.com/office/drawing/2014/main" val="655463357"/>
                    </a:ext>
                  </a:extLst>
                </a:gridCol>
                <a:gridCol w="597160">
                  <a:extLst>
                    <a:ext uri="{9D8B030D-6E8A-4147-A177-3AD203B41FA5}">
                      <a16:colId xmlns:a16="http://schemas.microsoft.com/office/drawing/2014/main" val="3886638232"/>
                    </a:ext>
                  </a:extLst>
                </a:gridCol>
                <a:gridCol w="727787">
                  <a:extLst>
                    <a:ext uri="{9D8B030D-6E8A-4147-A177-3AD203B41FA5}">
                      <a16:colId xmlns:a16="http://schemas.microsoft.com/office/drawing/2014/main" val="2743680347"/>
                    </a:ext>
                  </a:extLst>
                </a:gridCol>
                <a:gridCol w="3638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37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7749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Franklin Gothic Book (Основной текст)"/>
                          <a:cs typeface="Calibri" panose="020F0502020204030204" pitchFamily="34" charset="0"/>
                        </a:rPr>
                        <a:t>Размер сит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664231"/>
                  </a:ext>
                </a:extLst>
              </a:tr>
              <a:tr h="24774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ЩМА-20</a:t>
                      </a:r>
                      <a:endParaRPr lang="ru-RU" sz="1200" b="1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125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Franklin Gothic Book (Основной текст)"/>
                        </a:rPr>
                        <a:t>SMA -16</a:t>
                      </a:r>
                      <a:endParaRPr lang="ru-RU" sz="1200" b="1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latin typeface="Franklin Gothic Book (Основной текст)"/>
                          <a:cs typeface="Calibri" panose="020F0502020204030204" pitchFamily="34" charset="0"/>
                        </a:rPr>
                        <a:t>2019 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 (Основной текст)"/>
                        </a:rPr>
                        <a:t>SMA -16</a:t>
                      </a:r>
                      <a:endParaRPr lang="ru-RU" sz="1200" dirty="0">
                        <a:latin typeface="Franklin Gothic Book (Основной текст)"/>
                      </a:endParaRPr>
                    </a:p>
                    <a:p>
                      <a:pPr algn="ctr"/>
                      <a:r>
                        <a:rPr lang="ru-RU" sz="1200" b="1" dirty="0">
                          <a:latin typeface="Franklin Gothic Book (Основной текст)"/>
                          <a:cs typeface="Calibri" panose="020F0502020204030204" pitchFamily="34" charset="0"/>
                        </a:rPr>
                        <a:t>2020-2023 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2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25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15-20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Franklin Gothic Book (Основной текст)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 (Основной текст)"/>
                        </a:rPr>
                        <a:t>11,2-16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20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Franklin Gothic Book (Основной текст)"/>
                        </a:rPr>
                        <a:t>11,2-16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15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10-15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Franklin Gothic Book (Основной текст)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8-</a:t>
                      </a:r>
                      <a:r>
                        <a:rPr lang="en-US" sz="1200" dirty="0">
                          <a:latin typeface="Franklin Gothic Book (Основной текст)"/>
                        </a:rPr>
                        <a:t>11,2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13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8-</a:t>
                      </a:r>
                      <a:r>
                        <a:rPr lang="en-US" sz="1200" dirty="0">
                          <a:latin typeface="Franklin Gothic Book (Основной текст)"/>
                        </a:rPr>
                        <a:t>11,2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7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10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5-10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Franklin Gothic Book (Основной текст)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4-8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8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4-8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5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отсев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Franklin Gothic Book (Основной текст)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песок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B050"/>
                          </a:solidFill>
                          <a:latin typeface="Franklin Gothic Book (Основной текст)"/>
                        </a:rPr>
                        <a:t>4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Franklin Gothic Book (Основной текст)"/>
                        </a:rPr>
                        <a:t>песок</a:t>
                      </a:r>
                      <a:endParaRPr lang="ru-RU" sz="1200" dirty="0">
                        <a:latin typeface="Franklin Gothic Book (Основной текст)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336420"/>
              </p:ext>
            </p:extLst>
          </p:nvPr>
        </p:nvGraphicFramePr>
        <p:xfrm>
          <a:off x="7387546" y="2706524"/>
          <a:ext cx="4680519" cy="10637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60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7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  <a:cs typeface="Calibri" panose="020F0502020204030204" pitchFamily="34" charset="0"/>
                        </a:rPr>
                        <a:t>Процент выброса некондиционной ЩПС от общего количества  смеси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5892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>
                          <a:latin typeface="+mn-lt"/>
                        </a:rPr>
                        <a:t> 2019 год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 2020 год – 2023 год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13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Щебень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10%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4%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13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+mn-lt"/>
                        </a:rPr>
                        <a:t>Песок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10%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4%</a:t>
                      </a:r>
                      <a:endParaRPr lang="ru-RU" sz="1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" name="Picture 8" descr="M:\Документы_отделов\Отдел_торгов\Презентации\АСУП  к 06.03.2019\Базы для творчества\_Материалы 05.03.2018\завод 2.png">
            <a:extLst>
              <a:ext uri="{FF2B5EF4-FFF2-40B4-BE49-F238E27FC236}">
                <a16:creationId xmlns:a16="http://schemas.microsoft.com/office/drawing/2014/main" id="{F42A76AA-6FCE-459D-9918-42427B37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1" y="3183690"/>
            <a:ext cx="1216592" cy="8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83E2CCB-E66B-4C78-9425-C9081B9F01EA}"/>
              </a:ext>
            </a:extLst>
          </p:cNvPr>
          <p:cNvSpPr txBox="1"/>
          <p:nvPr/>
        </p:nvSpPr>
        <p:spPr>
          <a:xfrm>
            <a:off x="415033" y="4013646"/>
            <a:ext cx="1045882" cy="30646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latin typeface="Calibri" pitchFamily="34" charset="0"/>
                <a:cs typeface="Calibri" pitchFamily="34" charset="0"/>
              </a:defRPr>
            </a:lvl1pPr>
          </a:lstStyle>
          <a:p>
            <a:pPr algn="ctr"/>
            <a:r>
              <a:rPr lang="en-US" sz="1200" dirty="0"/>
              <a:t>11</a:t>
            </a:r>
            <a:r>
              <a:rPr lang="ru-RU" sz="1200" dirty="0"/>
              <a:t> АБЗ 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3" b="13332"/>
          <a:stretch/>
        </p:blipFill>
        <p:spPr>
          <a:xfrm>
            <a:off x="7400773" y="3853156"/>
            <a:ext cx="4644584" cy="2249856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7D6A71F-FC33-41C7-8B38-08855494DBB8}"/>
              </a:ext>
            </a:extLst>
          </p:cNvPr>
          <p:cNvSpPr/>
          <p:nvPr/>
        </p:nvSpPr>
        <p:spPr>
          <a:xfrm>
            <a:off x="5184123" y="36002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graphicFrame>
        <p:nvGraphicFramePr>
          <p:cNvPr id="76" name="Схема 75">
            <a:extLst>
              <a:ext uri="{FF2B5EF4-FFF2-40B4-BE49-F238E27FC236}">
                <a16:creationId xmlns:a16="http://schemas.microsoft.com/office/drawing/2014/main" id="{93654778-7851-4B7A-B007-86DF5E183A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335237"/>
              </p:ext>
            </p:extLst>
          </p:nvPr>
        </p:nvGraphicFramePr>
        <p:xfrm>
          <a:off x="7438752" y="3997141"/>
          <a:ext cx="4530037" cy="2167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7" name="Схема 76">
            <a:extLst>
              <a:ext uri="{FF2B5EF4-FFF2-40B4-BE49-F238E27FC236}">
                <a16:creationId xmlns:a16="http://schemas.microsoft.com/office/drawing/2014/main" id="{A69897B2-B80E-47B9-87BF-194CEB0F3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5070222"/>
              </p:ext>
            </p:extLst>
          </p:nvPr>
        </p:nvGraphicFramePr>
        <p:xfrm>
          <a:off x="7486057" y="3879929"/>
          <a:ext cx="4482732" cy="219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6567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EBDF43-2386-408D-8339-A18D1AD7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6</a:t>
            </a:fld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05B6DE-DEE1-41FE-B435-AF1E2D713B82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48DBF-A091-49EC-82F4-A84B251585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8C185F-41EE-4A3F-A23F-71A71818E2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1" y="1839083"/>
            <a:ext cx="4268978" cy="359154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36EB90A-85AE-4B8A-A838-D02F7C0DDCE0}"/>
              </a:ext>
            </a:extLst>
          </p:cNvPr>
          <p:cNvGrpSpPr/>
          <p:nvPr/>
        </p:nvGrpSpPr>
        <p:grpSpPr>
          <a:xfrm>
            <a:off x="4083532" y="1590485"/>
            <a:ext cx="6022606" cy="984952"/>
            <a:chOff x="3821109" y="1206617"/>
            <a:chExt cx="6022606" cy="98495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3E6E5693-9B7B-4A6B-B7D9-33FC74497165}"/>
                </a:ext>
              </a:extLst>
            </p:cNvPr>
            <p:cNvSpPr/>
            <p:nvPr/>
          </p:nvSpPr>
          <p:spPr>
            <a:xfrm>
              <a:off x="4512952" y="1390437"/>
              <a:ext cx="5330763" cy="63714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215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B54B8B-3265-45E5-A700-BE6BA2B2E3A6}"/>
                </a:ext>
              </a:extLst>
            </p:cNvPr>
            <p:cNvSpPr txBox="1"/>
            <p:nvPr/>
          </p:nvSpPr>
          <p:spPr>
            <a:xfrm>
              <a:off x="4789102" y="1439629"/>
              <a:ext cx="4949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b="1" dirty="0">
                  <a:cs typeface="Calibri" panose="020F0502020204030204" pitchFamily="34" charset="0"/>
                </a:rPr>
                <a:t>Исключить брак при выпуске смесей и нарушение технологий (Система сигнальных маркеров)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B331525-ADDC-4496-9451-2CBB7ABE3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109" y="1206617"/>
              <a:ext cx="853948" cy="98495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DF9C5E-9125-4618-86A4-3D62D156ED07}"/>
              </a:ext>
            </a:extLst>
          </p:cNvPr>
          <p:cNvGrpSpPr/>
          <p:nvPr/>
        </p:nvGrpSpPr>
        <p:grpSpPr>
          <a:xfrm>
            <a:off x="4674626" y="3148450"/>
            <a:ext cx="6037703" cy="984952"/>
            <a:chOff x="4654512" y="5036000"/>
            <a:chExt cx="6037703" cy="984952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9DB832BF-69D2-49B4-8144-FA03014023DC}"/>
                </a:ext>
              </a:extLst>
            </p:cNvPr>
            <p:cNvGrpSpPr/>
            <p:nvPr/>
          </p:nvGrpSpPr>
          <p:grpSpPr>
            <a:xfrm>
              <a:off x="5361452" y="5218966"/>
              <a:ext cx="5330763" cy="637146"/>
              <a:chOff x="4512952" y="1390437"/>
              <a:chExt cx="5330763" cy="637146"/>
            </a:xfrm>
          </p:grpSpPr>
          <p:sp>
            <p:nvSpPr>
              <p:cNvPr id="42" name="Прямоугольник: скругленные углы 41">
                <a:extLst>
                  <a:ext uri="{FF2B5EF4-FFF2-40B4-BE49-F238E27FC236}">
                    <a16:creationId xmlns:a16="http://schemas.microsoft.com/office/drawing/2014/main" id="{247BFE0F-5DA7-4C5B-BC60-3504DB788B77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C7CB69-04D9-46D2-A511-D0CB88F1E180}"/>
                  </a:ext>
                </a:extLst>
              </p:cNvPr>
              <p:cNvSpPr txBox="1"/>
              <p:nvPr/>
            </p:nvSpPr>
            <p:spPr>
              <a:xfrm>
                <a:off x="4659960" y="1447398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Автоматизировать отчетность</a:t>
                </a:r>
                <a:r>
                  <a:rPr lang="en-US" sz="1400" b="1" dirty="0">
                    <a:cs typeface="Calibri" panose="020F0502020204030204" pitchFamily="34" charset="0"/>
                  </a:rPr>
                  <a:t>.</a:t>
                </a:r>
                <a:r>
                  <a:rPr lang="ru-RU" sz="1400" b="1" dirty="0">
                    <a:cs typeface="Calibri" panose="020F0502020204030204" pitchFamily="34" charset="0"/>
                  </a:rPr>
                  <a:t> Автоматизировать производственный документооборот</a:t>
                </a:r>
              </a:p>
            </p:txBody>
          </p:sp>
        </p:grp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6754E0A-A160-47DC-AFB1-8BD8E76A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512" y="5036000"/>
              <a:ext cx="853948" cy="984952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FAAC18B-2323-4753-9D1A-63AA3725CFCB}"/>
              </a:ext>
            </a:extLst>
          </p:cNvPr>
          <p:cNvGrpSpPr/>
          <p:nvPr/>
        </p:nvGrpSpPr>
        <p:grpSpPr>
          <a:xfrm>
            <a:off x="4055040" y="4734509"/>
            <a:ext cx="6051098" cy="984952"/>
            <a:chOff x="3423966" y="5904012"/>
            <a:chExt cx="6051098" cy="984952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80C6002-EBED-46D6-B873-FCDDCD00739B}"/>
                </a:ext>
              </a:extLst>
            </p:cNvPr>
            <p:cNvGrpSpPr/>
            <p:nvPr/>
          </p:nvGrpSpPr>
          <p:grpSpPr>
            <a:xfrm>
              <a:off x="4144301" y="6088411"/>
              <a:ext cx="5330763" cy="637146"/>
              <a:chOff x="4512952" y="1390437"/>
              <a:chExt cx="5330763" cy="637146"/>
            </a:xfrm>
          </p:grpSpPr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id="{1F9C839C-64DA-41D5-B092-216369121038}"/>
                  </a:ext>
                </a:extLst>
              </p:cNvPr>
              <p:cNvSpPr/>
              <p:nvPr/>
            </p:nvSpPr>
            <p:spPr>
              <a:xfrm>
                <a:off x="4512952" y="1390437"/>
                <a:ext cx="5330763" cy="63714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215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9D3ED80-963A-4691-80D4-FFDEDB19E4D0}"/>
                  </a:ext>
                </a:extLst>
              </p:cNvPr>
              <p:cNvSpPr txBox="1"/>
              <p:nvPr/>
            </p:nvSpPr>
            <p:spPr>
              <a:xfrm>
                <a:off x="4757634" y="1436904"/>
                <a:ext cx="49496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ru-RU" sz="1400" b="1" dirty="0">
                    <a:cs typeface="Calibri" panose="020F0502020204030204" pitchFamily="34" charset="0"/>
                  </a:rPr>
                  <a:t>Автоматизировать формирование исполнительной документации </a:t>
                </a:r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45FAD67A-BB44-408A-9853-CEA32FF36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966" y="5904012"/>
              <a:ext cx="853948" cy="984952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BE5BAF7-D02C-4980-A0FC-0A1A7A8704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9" y="2625078"/>
            <a:ext cx="1927361" cy="180799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9188" y="1034397"/>
            <a:ext cx="11783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/>
              <a:t>ЗАДАЧИ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A2CF91C-AF92-47C5-9800-2375C11712D0}"/>
              </a:ext>
            </a:extLst>
          </p:cNvPr>
          <p:cNvSpPr/>
          <p:nvPr/>
        </p:nvSpPr>
        <p:spPr>
          <a:xfrm>
            <a:off x="5184123" y="36002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157851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449761" y="899563"/>
            <a:ext cx="5833830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Автоматизация АБЗ и ее цели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72945" y="4795288"/>
            <a:ext cx="5743844" cy="18047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latin typeface="Franklin Gothic Book" panose="020B0503020102020204" pitchFamily="34" charset="0"/>
              </a:rPr>
              <a:t>информирование пользователя об отклонениях технологических режимов от заданных параметров (исключение попадания некачественной продукции в конструкцию)</a:t>
            </a:r>
            <a:r>
              <a:rPr lang="en-US" sz="2000" dirty="0">
                <a:latin typeface="Franklin Gothic Book" panose="020B0503020102020204" pitchFamily="34" charset="0"/>
              </a:rPr>
              <a:t>.</a:t>
            </a:r>
            <a:r>
              <a:rPr lang="ru-RU" sz="2000" dirty="0">
                <a:latin typeface="Franklin Gothic Book" panose="020B0503020102020204" pitchFamily="34" charset="0"/>
              </a:rPr>
              <a:t> Создание сигнальных маркеров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5052" y="1493559"/>
            <a:ext cx="5679630" cy="11237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Franklin Gothic Book" panose="020B0503020102020204" pitchFamily="34" charset="0"/>
                <a:ea typeface="Calibri" panose="020F0502020204030204" pitchFamily="34" charset="0"/>
              </a:rPr>
              <a:t>исключение влияния человека на конечный результат при помощи самостоятельного выбора режима работы программой установки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pic>
        <p:nvPicPr>
          <p:cNvPr id="70" name="Рисунок 69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019E58DC-B6E2-4B7D-818B-A564AE7E1A4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5673313" y="1369799"/>
            <a:ext cx="409737" cy="40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Рисунок 70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019E58DC-B6E2-4B7D-818B-A564AE7E1A4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5770908" y="4691135"/>
            <a:ext cx="409737" cy="4074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Скругленный прямоугольник 71"/>
          <p:cNvSpPr/>
          <p:nvPr/>
        </p:nvSpPr>
        <p:spPr>
          <a:xfrm>
            <a:off x="296147" y="2787090"/>
            <a:ext cx="5679630" cy="18047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создание максимально эффективной последовательности технологических операций. В нашем случае максимальная производительность АБЗ с обеспечением заданных параметров качества.</a:t>
            </a:r>
          </a:p>
        </p:txBody>
      </p:sp>
      <p:pic>
        <p:nvPicPr>
          <p:cNvPr id="73" name="Рисунок 72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019E58DC-B6E2-4B7D-818B-A564AE7E1A4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5699042" y="2703664"/>
            <a:ext cx="409737" cy="40742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7BF1D058-277C-446E-9A08-AA5C5220A121}"/>
              </a:ext>
            </a:extLst>
          </p:cNvPr>
          <p:cNvSpPr/>
          <p:nvPr/>
        </p:nvSpPr>
        <p:spPr>
          <a:xfrm>
            <a:off x="5184123" y="36002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pic>
        <p:nvPicPr>
          <p:cNvPr id="16" name="Picture 4" descr="https://catherineasquithgallery.com/uploads/posts/2021-03/1614591694_8-p-monitor-na-belom-fone-9.png">
            <a:extLst>
              <a:ext uri="{FF2B5EF4-FFF2-40B4-BE49-F238E27FC236}">
                <a16:creationId xmlns:a16="http://schemas.microsoft.com/office/drawing/2014/main" id="{58421A8F-BD47-4237-A2A5-D048D537B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57" y="966006"/>
            <a:ext cx="4116570" cy="31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74F979-8160-4511-BA51-3C0C3BE88509}"/>
              </a:ext>
            </a:extLst>
          </p:cNvPr>
          <p:cNvSpPr txBox="1"/>
          <p:nvPr/>
        </p:nvSpPr>
        <p:spPr>
          <a:xfrm>
            <a:off x="6401018" y="4066473"/>
            <a:ext cx="5391190" cy="715089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27271"/>
                </a:solidFill>
                <a:cs typeface="Calibri" pitchFamily="34" charset="0"/>
              </a:rPr>
              <a:t>Мониторинг качественных параметров каждого замеса на основании данных с контроллеров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BDDB1D-1661-438E-AD49-CE4D684473CB}"/>
              </a:ext>
            </a:extLst>
          </p:cNvPr>
          <p:cNvSpPr txBox="1"/>
          <p:nvPr/>
        </p:nvSpPr>
        <p:spPr>
          <a:xfrm>
            <a:off x="6401018" y="4925353"/>
            <a:ext cx="5391189" cy="715089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27271"/>
                </a:solidFill>
                <a:cs typeface="Calibri" pitchFamily="34" charset="0"/>
              </a:rPr>
              <a:t>Хранение статистических данных о работе АБЗ в учетной базе 1С с неограниченным сроком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5A8835-4473-43D7-B97C-3BF3094FC310}"/>
              </a:ext>
            </a:extLst>
          </p:cNvPr>
          <p:cNvSpPr txBox="1"/>
          <p:nvPr/>
        </p:nvSpPr>
        <p:spPr>
          <a:xfrm>
            <a:off x="6401017" y="5784233"/>
            <a:ext cx="5391189" cy="715089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727271"/>
                </a:solidFill>
                <a:cs typeface="Calibri" pitchFamily="34" charset="0"/>
              </a:rPr>
              <a:t>Использование «сигнальных маркеров» для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Calibri" pitchFamily="34" charset="0"/>
              </a:rPr>
              <a:t>оповещения всех заинтересованных лиц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C61B71-B906-41AC-A2B8-9E34D4462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42" y="1050229"/>
            <a:ext cx="3926600" cy="22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D05141FD-5511-429C-8C03-E81F02E13346}"/>
              </a:ext>
            </a:extLst>
          </p:cNvPr>
          <p:cNvSpPr txBox="1">
            <a:spLocks/>
          </p:cNvSpPr>
          <p:nvPr/>
        </p:nvSpPr>
        <p:spPr>
          <a:xfrm>
            <a:off x="231460" y="994486"/>
            <a:ext cx="11440498" cy="6277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Мониторинг качества продукции. Этапы контроля. Положительный эффект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Система автоматизированного управления АСУП</a:t>
            </a: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7F3D95F6-84E2-4D6D-9C14-0444829B5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034886"/>
              </p:ext>
            </p:extLst>
          </p:nvPr>
        </p:nvGraphicFramePr>
        <p:xfrm>
          <a:off x="1431909" y="2100015"/>
          <a:ext cx="9004555" cy="37770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90510">
                  <a:extLst>
                    <a:ext uri="{9D8B030D-6E8A-4147-A177-3AD203B41FA5}">
                      <a16:colId xmlns:a16="http://schemas.microsoft.com/office/drawing/2014/main" val="1068427997"/>
                    </a:ext>
                  </a:extLst>
                </a:gridCol>
                <a:gridCol w="3589622">
                  <a:extLst>
                    <a:ext uri="{9D8B030D-6E8A-4147-A177-3AD203B41FA5}">
                      <a16:colId xmlns:a16="http://schemas.microsoft.com/office/drawing/2014/main" val="4143871687"/>
                    </a:ext>
                  </a:extLst>
                </a:gridCol>
                <a:gridCol w="3624423">
                  <a:extLst>
                    <a:ext uri="{9D8B030D-6E8A-4147-A177-3AD203B41FA5}">
                      <a16:colId xmlns:a16="http://schemas.microsoft.com/office/drawing/2014/main" val="2643492979"/>
                    </a:ext>
                  </a:extLst>
                </a:gridCol>
              </a:tblGrid>
              <a:tr h="58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dirty="0">
                          <a:latin typeface="+mn-lt"/>
                        </a:rPr>
                        <a:t>Контроль качества 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500" dirty="0">
                          <a:latin typeface="+mn-lt"/>
                        </a:rPr>
                        <a:t>по ГОСТ Р</a:t>
                      </a:r>
                      <a:endParaRPr lang="ru-RU" sz="15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+mn-lt"/>
                        </a:rPr>
                        <a:t>Создание качественного продукта с применением системы мониторинга</a:t>
                      </a:r>
                      <a:endParaRPr lang="ru-RU" sz="1500" b="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902477496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+mn-lt"/>
                        </a:rPr>
                        <a:t>Дозировка компонентов</a:t>
                      </a:r>
                      <a:endParaRPr lang="ru-RU" sz="15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</a:rPr>
                        <a:t>2-5 замесов в смену контролируется по зерновому составу (сухой рассев и</a:t>
                      </a:r>
                      <a:r>
                        <a:rPr lang="en-US" sz="1300" dirty="0">
                          <a:latin typeface="+mn-lt"/>
                        </a:rPr>
                        <a:t>/</a:t>
                      </a:r>
                      <a:r>
                        <a:rPr lang="ru-RU" sz="1300" dirty="0">
                          <a:latin typeface="+mn-lt"/>
                        </a:rPr>
                        <a:t>или выжигание) – </a:t>
                      </a:r>
                      <a:r>
                        <a:rPr lang="en-US" sz="1300" dirty="0">
                          <a:latin typeface="+mn-lt"/>
                        </a:rPr>
                        <a:t>&lt;</a:t>
                      </a:r>
                      <a:r>
                        <a:rPr lang="ru-RU" sz="1300" dirty="0">
                          <a:latin typeface="+mn-lt"/>
                        </a:rPr>
                        <a:t>2%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</a:rPr>
                        <a:t>Контроль каждого замеса в процессе выпуска с уведомлением всех заинтересованных - </a:t>
                      </a: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100%</a:t>
                      </a:r>
                      <a:endParaRPr lang="ru-RU" sz="1300" b="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113118805"/>
                  </a:ext>
                </a:extLst>
              </a:tr>
              <a:tr h="581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+mn-lt"/>
                        </a:rPr>
                        <a:t>Температура</a:t>
                      </a:r>
                      <a:endParaRPr lang="ru-RU" sz="15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</a:rPr>
                        <a:t>20-25 замесов в смену контролируется по температуре в кузове - 20%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</a:rPr>
                        <a:t>Контроль каждого замеса в процессе выпуска с уведомлением всех заинтересованных - </a:t>
                      </a: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100%</a:t>
                      </a:r>
                      <a:endParaRPr lang="ru-RU" sz="1300" b="0" dirty="0"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33841352"/>
                  </a:ext>
                </a:extLst>
              </a:tr>
              <a:tr h="581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+mn-lt"/>
                        </a:rPr>
                        <a:t>Объем замеса</a:t>
                      </a:r>
                      <a:endParaRPr lang="ru-RU" sz="15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</a:rPr>
                        <a:t>Контроль при личном присутствии на АБЗ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</a:rPr>
                        <a:t>Ежесменная рассылка утвержденного и фактического среднего объема замеса</a:t>
                      </a:r>
                      <a:endParaRPr lang="ru-RU" sz="1300" b="0" dirty="0">
                        <a:latin typeface="+mn-lt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015077551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+mn-lt"/>
                        </a:rPr>
                        <a:t>Время перемешивания</a:t>
                      </a:r>
                      <a:endParaRPr lang="ru-RU" sz="15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</a:rPr>
                        <a:t>Контроль при личном присутствии на АБЗ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</a:rPr>
                        <a:t>Ежесменная рассылка утвержденного и фактического среднего времени перемешивания</a:t>
                      </a:r>
                      <a:endParaRPr lang="ru-RU" sz="1300" b="0" dirty="0">
                        <a:latin typeface="+mn-lt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66399295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latin typeface="+mn-lt"/>
                        </a:rPr>
                        <a:t>Технологические простои</a:t>
                      </a:r>
                      <a:endParaRPr lang="ru-RU" sz="15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</a:rPr>
                        <a:t>Информация по запросу с задержкой не менее 1 дня</a:t>
                      </a:r>
                      <a:endParaRPr lang="ru-RU" sz="1300" b="0" dirty="0">
                        <a:solidFill>
                          <a:srgbClr val="FF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</a:rPr>
                        <a:t>Ежесменная рассылка общей продолжительности и причин технологических простоев</a:t>
                      </a:r>
                      <a:endParaRPr lang="ru-RU" sz="1300" b="0" dirty="0">
                        <a:latin typeface="+mn-lt"/>
                      </a:endParaRP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611390325"/>
                  </a:ext>
                </a:extLst>
              </a:tr>
            </a:tbl>
          </a:graphicData>
        </a:graphic>
      </p:graphicFrame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60C61-08D1-42E6-9227-E4A4B9A9E4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5" b="97433" l="59200" r="95900">
                        <a14:foregroundMark x1="60900" y1="88509" x2="60000" y2="95844"/>
                        <a14:foregroundMark x1="60000" y1="95844" x2="63594" y2="97042"/>
                        <a14:foregroundMark x1="74072" y1="95304" x2="76100" y2="93276"/>
                        <a14:foregroundMark x1="76100" y1="93276" x2="80943" y2="94165"/>
                        <a14:foregroundMark x1="89941" y1="92673" x2="93100" y2="90098"/>
                        <a14:foregroundMark x1="93100" y1="90098" x2="87900" y2="84474"/>
                        <a14:foregroundMark x1="60800" y1="75306" x2="48600" y2="76528"/>
                        <a14:foregroundMark x1="48600" y1="76528" x2="52300" y2="82396"/>
                        <a14:foregroundMark x1="52300" y1="82396" x2="54200" y2="88998"/>
                        <a14:foregroundMark x1="54200" y1="88998" x2="63224" y2="97103"/>
                        <a14:foregroundMark x1="72660" y1="95538" x2="74900" y2="93276"/>
                        <a14:foregroundMark x1="74900" y1="93276" x2="80355" y2="94262"/>
                        <a14:foregroundMark x1="91900" y1="92910" x2="92600" y2="90587"/>
                        <a14:foregroundMark x1="61300" y1="24694" x2="59200" y2="31296"/>
                        <a14:foregroundMark x1="59200" y1="31296" x2="61400" y2="37286"/>
                        <a14:foregroundMark x1="60100" y1="96944" x2="61565" y2="97378"/>
                        <a14:foregroundMark x1="83000" y1="19315" x2="80400" y2="12958"/>
                        <a14:foregroundMark x1="80400" y1="12958" x2="83200" y2="6724"/>
                        <a14:foregroundMark x1="83200" y1="6724" x2="88400" y2="2934"/>
                        <a14:foregroundMark x1="88400" y1="2934" x2="94500" y2="5257"/>
                        <a14:foregroundMark x1="94500" y1="5257" x2="97400" y2="11980"/>
                        <a14:foregroundMark x1="97400" y1="11980" x2="95900" y2="18704"/>
                        <a14:foregroundMark x1="95900" y1="18704" x2="83400" y2="21760"/>
                        <a14:foregroundMark x1="84200" y1="16137" x2="82900" y2="9291"/>
                        <a14:foregroundMark x1="82900" y1="9291" x2="86500" y2="2934"/>
                        <a14:foregroundMark x1="87900" y1="2445" x2="87900" y2="2445"/>
                        <a14:backgroundMark x1="92400" y1="94132" x2="60700" y2="99389"/>
                        <a14:backgroundMark x1="60700" y1="99389" x2="59600" y2="9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99"/>
          <a:stretch/>
        </p:blipFill>
        <p:spPr>
          <a:xfrm>
            <a:off x="10086937" y="5397855"/>
            <a:ext cx="699053" cy="132362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45DB65C-04E7-427E-B709-C2E11A9FF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3" b="97188" l="5200" r="52000">
                        <a14:foregroundMark x1="38400" y1="19682" x2="35400" y2="13570"/>
                        <a14:foregroundMark x1="35400" y1="13570" x2="36700" y2="6112"/>
                        <a14:foregroundMark x1="36700" y1="6112" x2="41900" y2="2445"/>
                        <a14:foregroundMark x1="41900" y1="2445" x2="47800" y2="1467"/>
                        <a14:foregroundMark x1="47800" y1="1467" x2="53200" y2="5379"/>
                        <a14:foregroundMark x1="53200" y1="5379" x2="51600" y2="19927"/>
                        <a14:foregroundMark x1="51600" y1="19927" x2="39800" y2="21638"/>
                        <a14:foregroundMark x1="39800" y1="21638" x2="38000" y2="20538"/>
                        <a14:foregroundMark x1="37800" y1="10147" x2="41200" y2="4279"/>
                        <a14:foregroundMark x1="41200" y1="4279" x2="46600" y2="1589"/>
                        <a14:foregroundMark x1="46600" y1="1589" x2="51600" y2="5746"/>
                        <a14:foregroundMark x1="51600" y1="5746" x2="51800" y2="12714"/>
                        <a14:foregroundMark x1="51800" y1="12714" x2="48900" y2="18949"/>
                        <a14:foregroundMark x1="48900" y1="18949" x2="43300" y2="20538"/>
                        <a14:foregroundMark x1="43300" y1="20538" x2="37600" y2="16870"/>
                        <a14:foregroundMark x1="37600" y1="16870" x2="38500" y2="11247"/>
                        <a14:foregroundMark x1="38400" y1="7335" x2="42500" y2="2323"/>
                        <a14:foregroundMark x1="42500" y1="2323" x2="48600" y2="3545"/>
                        <a14:foregroundMark x1="48600" y1="3545" x2="52000" y2="7824"/>
                        <a14:foregroundMark x1="1600" y1="79707" x2="5200" y2="73961"/>
                        <a14:foregroundMark x1="5200" y1="73961" x2="16800" y2="75428"/>
                        <a14:foregroundMark x1="1900" y1="76895" x2="6100" y2="82152"/>
                        <a14:foregroundMark x1="6100" y1="82152" x2="8800" y2="88998"/>
                        <a14:foregroundMark x1="8800" y1="88998" x2="14200" y2="92421"/>
                        <a14:foregroundMark x1="14200" y1="92421" x2="18400" y2="97311"/>
                        <a14:foregroundMark x1="18400" y1="97311" x2="24700" y2="97188"/>
                        <a14:foregroundMark x1="24700" y1="97188" x2="29600" y2="93399"/>
                        <a14:foregroundMark x1="29600" y1="93399" x2="41500" y2="94621"/>
                        <a14:foregroundMark x1="41500" y1="94621" x2="47300" y2="92543"/>
                        <a14:foregroundMark x1="47300" y1="92543" x2="44800" y2="85941"/>
                        <a14:foregroundMark x1="44800" y1="85941" x2="39700" y2="82518"/>
                        <a14:foregroundMark x1="39700" y1="82518" x2="39200" y2="81418"/>
                        <a14:foregroundMark x1="15200" y1="96210" x2="21200" y2="97555"/>
                        <a14:foregroundMark x1="21200" y1="97555" x2="27300" y2="97188"/>
                        <a14:foregroundMark x1="27300" y1="97188" x2="28000" y2="96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64"/>
          <a:stretch/>
        </p:blipFill>
        <p:spPr>
          <a:xfrm>
            <a:off x="5801909" y="5397855"/>
            <a:ext cx="888930" cy="132362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61C67E-0610-4840-96D7-959495E34633}"/>
              </a:ext>
            </a:extLst>
          </p:cNvPr>
          <p:cNvSpPr/>
          <p:nvPr/>
        </p:nvSpPr>
        <p:spPr>
          <a:xfrm>
            <a:off x="5184123" y="36002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</p:spTree>
    <p:extLst>
      <p:ext uri="{BB962C8B-B14F-4D97-AF65-F5344CB8AC3E}">
        <p14:creationId xmlns:p14="http://schemas.microsoft.com/office/powerpoint/2010/main" val="4855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77" y="2640965"/>
            <a:ext cx="2442224" cy="233802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D7FAA7A-A465-42EE-A093-69A916C87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9" y="4053253"/>
            <a:ext cx="735885" cy="735885"/>
          </a:xfrm>
          <a:prstGeom prst="rect">
            <a:avLst/>
          </a:prstGeom>
        </p:spPr>
      </p:pic>
      <p:pic>
        <p:nvPicPr>
          <p:cNvPr id="56" name="Picture 8" descr="Телефон в руке PNG">
            <a:extLst>
              <a:ext uri="{FF2B5EF4-FFF2-40B4-BE49-F238E27FC236}">
                <a16:creationId xmlns:a16="http://schemas.microsoft.com/office/drawing/2014/main" id="{A749FD9B-F2AF-460C-9030-0AE853D4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1" y="3575154"/>
            <a:ext cx="1315652" cy="14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A28D-53E1-49FD-BE1A-6E889B7BBBA9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5C7C5-29BC-4168-B660-34F0C2536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0" y="156568"/>
            <a:ext cx="3443558" cy="5227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EC59915-7F1C-4856-8D33-CCAB49B472B0}"/>
              </a:ext>
            </a:extLst>
          </p:cNvPr>
          <p:cNvCxnSpPr>
            <a:cxnSpLocks/>
          </p:cNvCxnSpPr>
          <p:nvPr/>
        </p:nvCxnSpPr>
        <p:spPr>
          <a:xfrm flipV="1">
            <a:off x="309188" y="733517"/>
            <a:ext cx="11440498" cy="45375"/>
          </a:xfrm>
          <a:prstGeom prst="lin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" name="Picture 4" descr="Внимание, Предупреждение, Желтый, Восклицательный Знак">
            <a:extLst>
              <a:ext uri="{FF2B5EF4-FFF2-40B4-BE49-F238E27FC236}">
                <a16:creationId xmlns:a16="http://schemas.microsoft.com/office/drawing/2014/main" id="{146911D9-C0B3-4740-A9E0-AB5E6442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7" y="5307898"/>
            <a:ext cx="455877" cy="40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E0A8170-0E96-42A6-B06B-080A868F26C4}"/>
              </a:ext>
            </a:extLst>
          </p:cNvPr>
          <p:cNvSpPr txBox="1"/>
          <p:nvPr/>
        </p:nvSpPr>
        <p:spPr>
          <a:xfrm>
            <a:off x="196360" y="929578"/>
            <a:ext cx="7678518" cy="73793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Предельно допустимые отклонения компонентов </a:t>
            </a:r>
            <a:r>
              <a:rPr lang="el-GR" sz="18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</a:t>
            </a:r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 ГОСТ Р 58406, 58401</a:t>
            </a: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94EF021-7725-4748-BDFF-05ADF9441F1C}"/>
              </a:ext>
            </a:extLst>
          </p:cNvPr>
          <p:cNvCxnSpPr>
            <a:cxnSpLocks/>
            <a:stCxn id="74" idx="1"/>
          </p:cNvCxnSpPr>
          <p:nvPr/>
        </p:nvCxnSpPr>
        <p:spPr>
          <a:xfrm flipH="1" flipV="1">
            <a:off x="1461610" y="4568765"/>
            <a:ext cx="2517482" cy="1890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3" name="Picture 8" descr="Телефон в руке PNG">
            <a:extLst>
              <a:ext uri="{FF2B5EF4-FFF2-40B4-BE49-F238E27FC236}">
                <a16:creationId xmlns:a16="http://schemas.microsoft.com/office/drawing/2014/main" id="{C13CB9DA-5342-439C-8AFF-B84BF928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713" y="3955384"/>
            <a:ext cx="1315652" cy="149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18F1CEF-3AB8-4D13-8DBA-1E5C50B163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178" y="4363335"/>
            <a:ext cx="462623" cy="753413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0170F723-562D-423B-99CE-F7FB677599D0}"/>
              </a:ext>
            </a:extLst>
          </p:cNvPr>
          <p:cNvCxnSpPr>
            <a:cxnSpLocks/>
          </p:cNvCxnSpPr>
          <p:nvPr/>
        </p:nvCxnSpPr>
        <p:spPr>
          <a:xfrm flipH="1" flipV="1">
            <a:off x="1644489" y="4161620"/>
            <a:ext cx="6525819" cy="1720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8" name="Picture 14" descr="Телеграмма PNG коллекции изображений для бесплатного скачивания - CrazyPNG- PNG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id="{8124D13F-4FFB-4D2B-A121-0C70EE80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9" y="3678693"/>
            <a:ext cx="284756" cy="2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Телеграмма PNG коллекции изображений для бесплатного скачивания - CrazyPNG- PNG изображение скачать бесплатно-CrazyPNG-PNG изображение скачать бесплатно">
            <a:extLst>
              <a:ext uri="{FF2B5EF4-FFF2-40B4-BE49-F238E27FC236}">
                <a16:creationId xmlns:a16="http://schemas.microsoft.com/office/drawing/2014/main" id="{6D940D57-425D-4B48-9CAC-F61B3FEF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21" y="4068083"/>
            <a:ext cx="284756" cy="28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60C5C443-9CBB-4927-BCEF-ABB6BAC0D502}"/>
              </a:ext>
            </a:extLst>
          </p:cNvPr>
          <p:cNvCxnSpPr>
            <a:cxnSpLocks/>
          </p:cNvCxnSpPr>
          <p:nvPr/>
        </p:nvCxnSpPr>
        <p:spPr>
          <a:xfrm flipV="1">
            <a:off x="8727373" y="5049247"/>
            <a:ext cx="1986053" cy="816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" descr="Знак стоп PNG">
            <a:extLst>
              <a:ext uri="{FF2B5EF4-FFF2-40B4-BE49-F238E27FC236}">
                <a16:creationId xmlns:a16="http://schemas.microsoft.com/office/drawing/2014/main" id="{9C35B051-44CB-4A35-B417-D97E3910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43" y="5229277"/>
            <a:ext cx="1376845" cy="7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CD83A94-761C-46FE-8FCF-F88F6B298588}"/>
              </a:ext>
            </a:extLst>
          </p:cNvPr>
          <p:cNvSpPr txBox="1"/>
          <p:nvPr/>
        </p:nvSpPr>
        <p:spPr>
          <a:xfrm>
            <a:off x="3970701" y="6588354"/>
            <a:ext cx="258244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2 замеса подряд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2BCD2E4-E4AE-40BF-A2EF-A19FAB2989B3}"/>
              </a:ext>
            </a:extLst>
          </p:cNvPr>
          <p:cNvSpPr txBox="1"/>
          <p:nvPr/>
        </p:nvSpPr>
        <p:spPr>
          <a:xfrm>
            <a:off x="3979092" y="6290292"/>
            <a:ext cx="191532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5 замесов подряд</a:t>
            </a:r>
          </a:p>
        </p:txBody>
      </p:sp>
      <p:pic>
        <p:nvPicPr>
          <p:cNvPr id="76" name="Рисунок 75" descr="ÐÑÐ¾Ð²ÐµÑÐ¸ÑÑ, ÐÑÐµÑÑ, ÐÑÐ°ÑÐ½ÑÐ¹, ÐÐµÐ»ÐµÐ½ÑÐ¹, ÐÐ½Ð¸Ð¼Ð°Ð½Ð¸Ðµ">
            <a:extLst>
              <a:ext uri="{FF2B5EF4-FFF2-40B4-BE49-F238E27FC236}">
                <a16:creationId xmlns:a16="http://schemas.microsoft.com/office/drawing/2014/main" id="{634B47E3-07B8-4920-AD98-53A3624D4B47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67"/>
          <a:stretch/>
        </p:blipFill>
        <p:spPr bwMode="auto">
          <a:xfrm>
            <a:off x="1080714" y="5352947"/>
            <a:ext cx="411545" cy="372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CC7B0AB0-E904-4061-B1F7-49982363948F}"/>
              </a:ext>
            </a:extLst>
          </p:cNvPr>
          <p:cNvSpPr/>
          <p:nvPr/>
        </p:nvSpPr>
        <p:spPr>
          <a:xfrm>
            <a:off x="5184123" y="360027"/>
            <a:ext cx="6665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Franklin Gothic Book" panose="020B0503020102020204" pitchFamily="34" charset="0"/>
                <a:cs typeface="Times New Roman" pitchFamily="18" charset="0"/>
              </a:rPr>
              <a:t>Об организации лабораторного контроля со стороны Подрядчика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8D766C-5B01-47B8-AE66-E14504A70C22}"/>
              </a:ext>
            </a:extLst>
          </p:cNvPr>
          <p:cNvSpPr/>
          <p:nvPr/>
        </p:nvSpPr>
        <p:spPr>
          <a:xfrm>
            <a:off x="627173" y="5847797"/>
            <a:ext cx="1334805" cy="1612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8E19D6-F8E9-424B-A526-42CE51539C13}"/>
              </a:ext>
            </a:extLst>
          </p:cNvPr>
          <p:cNvSpPr/>
          <p:nvPr/>
        </p:nvSpPr>
        <p:spPr>
          <a:xfrm>
            <a:off x="7907201" y="5826066"/>
            <a:ext cx="1334805" cy="1612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0D47F06-D22D-47D4-9C66-47DD34E781B4}"/>
              </a:ext>
            </a:extLst>
          </p:cNvPr>
          <p:cNvSpPr/>
          <p:nvPr/>
        </p:nvSpPr>
        <p:spPr>
          <a:xfrm>
            <a:off x="4296346" y="5834961"/>
            <a:ext cx="1334805" cy="1612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D08C3-419F-40E7-A036-B7F90F31664A}"/>
              </a:ext>
            </a:extLst>
          </p:cNvPr>
          <p:cNvSpPr txBox="1"/>
          <p:nvPr/>
        </p:nvSpPr>
        <p:spPr>
          <a:xfrm>
            <a:off x="544642" y="2914693"/>
            <a:ext cx="2165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Руководитель </a:t>
            </a:r>
          </a:p>
          <a:p>
            <a:r>
              <a:rPr lang="ru-RU" dirty="0"/>
              <a:t>компании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F5F34FF-C333-4606-864D-CBA669F28E88}"/>
              </a:ext>
            </a:extLst>
          </p:cNvPr>
          <p:cNvSpPr txBox="1"/>
          <p:nvPr/>
        </p:nvSpPr>
        <p:spPr>
          <a:xfrm>
            <a:off x="10527338" y="3174740"/>
            <a:ext cx="160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Инженерный состав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1D07F26-FDD8-479D-9F9F-297DE9F87B10}"/>
              </a:ext>
            </a:extLst>
          </p:cNvPr>
          <p:cNvSpPr txBox="1"/>
          <p:nvPr/>
        </p:nvSpPr>
        <p:spPr>
          <a:xfrm>
            <a:off x="187405" y="1761484"/>
            <a:ext cx="7678517" cy="73793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Температура, при которой вязкость не</a:t>
            </a:r>
            <a:r>
              <a:rPr lang="en-US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состаренного вяжущего находится в пределах (0,17±0,02) </a:t>
            </a:r>
            <a:r>
              <a:rPr lang="ru-RU" sz="1867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Па·с</a:t>
            </a:r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п</a:t>
            </a:r>
            <a:r>
              <a:rPr lang="ru-RU" sz="1867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ГО</a:t>
            </a:r>
            <a:r>
              <a:rPr lang="ru-RU" sz="1867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</a:t>
            </a:r>
            <a:r>
              <a:rPr lang="ru-RU" sz="1867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 Р 58401.13-2019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67336EE6-8BD2-4CF6-856F-141C2537F06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38" y="1364569"/>
            <a:ext cx="2420942" cy="3619578"/>
          </a:xfrm>
          <a:prstGeom prst="rect">
            <a:avLst/>
          </a:prstGeom>
        </p:spPr>
      </p:pic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DACFB2F6-1194-4BCC-9345-EA2093419353}"/>
              </a:ext>
            </a:extLst>
          </p:cNvPr>
          <p:cNvCxnSpPr>
            <a:cxnSpLocks/>
          </p:cNvCxnSpPr>
          <p:nvPr/>
        </p:nvCxnSpPr>
        <p:spPr>
          <a:xfrm flipV="1">
            <a:off x="5565359" y="4723870"/>
            <a:ext cx="4961979" cy="2066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9F29A19-A5C6-420E-AC9D-BEBE641FA176}"/>
              </a:ext>
            </a:extLst>
          </p:cNvPr>
          <p:cNvSpPr txBox="1"/>
          <p:nvPr/>
        </p:nvSpPr>
        <p:spPr>
          <a:xfrm>
            <a:off x="309188" y="5996210"/>
            <a:ext cx="223762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Требуемый результат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E38D79-B1D7-4906-8411-EF9420735263}"/>
              </a:ext>
            </a:extLst>
          </p:cNvPr>
          <p:cNvSpPr txBox="1"/>
          <p:nvPr/>
        </p:nvSpPr>
        <p:spPr>
          <a:xfrm>
            <a:off x="7399756" y="5968308"/>
            <a:ext cx="2582445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Недопустимый результат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EAFF1A-7616-40C7-B1EB-FC99F818C0BA}"/>
              </a:ext>
            </a:extLst>
          </p:cNvPr>
          <p:cNvSpPr txBox="1"/>
          <p:nvPr/>
        </p:nvSpPr>
        <p:spPr>
          <a:xfrm>
            <a:off x="3904973" y="5977344"/>
            <a:ext cx="2237624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Franklin Gothic Book" panose="020B0503020102020204" pitchFamily="34" charset="0"/>
                <a:cs typeface="Calibri" pitchFamily="34" charset="0"/>
              </a:rPr>
              <a:t>Граница реагирования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719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НАД 1">
      <a:dk1>
        <a:srgbClr val="7F7F7F"/>
      </a:dk1>
      <a:lt1>
        <a:sysClr val="window" lastClr="FFFFFF"/>
      </a:lt1>
      <a:dk2>
        <a:srgbClr val="595959"/>
      </a:dk2>
      <a:lt2>
        <a:srgbClr val="E7E6E6"/>
      </a:lt2>
      <a:accent1>
        <a:srgbClr val="2F549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8A1FA"/>
      </a:accent5>
      <a:accent6>
        <a:srgbClr val="538135"/>
      </a:accent6>
      <a:hlink>
        <a:srgbClr val="0563C1"/>
      </a:hlink>
      <a:folHlink>
        <a:srgbClr val="4A2739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АД ГК_коррект.19.01.23" id="{0D5976C5-8A78-43C4-AB3D-098362503F26}" vid="{7BBFD985-4D52-454A-9991-F9035D923D5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15357</TotalTime>
  <Words>1272</Words>
  <Application>Microsoft Office PowerPoint</Application>
  <PresentationFormat>Широкоэкранный</PresentationFormat>
  <Paragraphs>264</Paragraphs>
  <Slides>20</Slides>
  <Notes>2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Franklin Gothic Book</vt:lpstr>
      <vt:lpstr>Franklin Gothic Book (Основной текст)</vt:lpstr>
      <vt:lpstr>Franklin Gothic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Насырова Ольга Олеговна</dc:creator>
  <cp:lastModifiedBy>user</cp:lastModifiedBy>
  <cp:revision>301</cp:revision>
  <cp:lastPrinted>2023-06-21T12:57:59Z</cp:lastPrinted>
  <dcterms:created xsi:type="dcterms:W3CDTF">2021-05-19T07:41:13Z</dcterms:created>
  <dcterms:modified xsi:type="dcterms:W3CDTF">2023-06-29T01:11:03Z</dcterms:modified>
</cp:coreProperties>
</file>