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316" r:id="rId3"/>
    <p:sldId id="313" r:id="rId4"/>
    <p:sldId id="305" r:id="rId5"/>
    <p:sldId id="291" r:id="rId6"/>
    <p:sldId id="294" r:id="rId7"/>
    <p:sldId id="292" r:id="rId8"/>
    <p:sldId id="293" r:id="rId9"/>
    <p:sldId id="290" r:id="rId10"/>
    <p:sldId id="301" r:id="rId11"/>
    <p:sldId id="309" r:id="rId12"/>
    <p:sldId id="324" r:id="rId13"/>
    <p:sldId id="307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0038F9A-39D9-4A96-97FB-11BE59BB5485}">
          <p14:sldIdLst>
            <p14:sldId id="259"/>
            <p14:sldId id="316"/>
            <p14:sldId id="313"/>
            <p14:sldId id="305"/>
            <p14:sldId id="291"/>
            <p14:sldId id="294"/>
            <p14:sldId id="292"/>
            <p14:sldId id="293"/>
            <p14:sldId id="290"/>
            <p14:sldId id="301"/>
            <p14:sldId id="309"/>
            <p14:sldId id="324"/>
            <p14:sldId id="307"/>
          </p14:sldIdLst>
        </p14:section>
        <p14:section name="Раздел без заголовка" id="{D2163EE1-B4A4-45B1-B949-576498ED072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D65"/>
    <a:srgbClr val="1EA9A2"/>
    <a:srgbClr val="008787"/>
    <a:srgbClr val="3F4C54"/>
    <a:srgbClr val="C6E9FF"/>
    <a:srgbClr val="5FE3DD"/>
    <a:srgbClr val="C3D8E3"/>
    <a:srgbClr val="E3F5FF"/>
    <a:srgbClr val="FFE5C6"/>
    <a:srgbClr val="DA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3" autoAdjust="0"/>
  </p:normalViewPr>
  <p:slideViewPr>
    <p:cSldViewPr snapToGrid="0">
      <p:cViewPr varScale="1">
        <p:scale>
          <a:sx n="104" d="100"/>
          <a:sy n="104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EF465-710D-491E-9B60-4EB5E9F782F9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C8745-76DB-414D-BBC5-538465163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39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03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87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78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71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98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40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41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6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27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17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CDE6A-6626-4177-A490-CFAEC5C6C418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004F3-3BC4-4B3F-B7D1-57390B3FF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4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0"/>
            <a:ext cx="3651512" cy="133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0555" y="1681698"/>
            <a:ext cx="6813000" cy="2399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>
                <a:solidFill>
                  <a:schemeClr val="bg1"/>
                </a:solidFill>
                <a:latin typeface="Commissioner SemiBold" pitchFamily="2" charset="0"/>
              </a:rPr>
              <a:t>Альтернативные способы исполнения обязательств по внешнеторговым контрактам</a:t>
            </a:r>
            <a:endParaRPr lang="ru-RU" sz="4800" dirty="0">
              <a:solidFill>
                <a:schemeClr val="bg1"/>
              </a:solidFill>
              <a:latin typeface="Commissioner SemiBold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899" y="5448300"/>
            <a:ext cx="6182187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500" dirty="0">
                <a:solidFill>
                  <a:srgbClr val="074343"/>
                </a:solidFill>
                <a:latin typeface="Commissioner Medium" pitchFamily="2" charset="0"/>
              </a:rPr>
              <a:t>Пятина Екатерина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899" y="5896065"/>
            <a:ext cx="6084533" cy="281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500" dirty="0" smtClean="0">
                <a:solidFill>
                  <a:srgbClr val="074343"/>
                </a:solidFill>
                <a:latin typeface="Commissioner" pitchFamily="2" charset="0"/>
              </a:rPr>
              <a:t>20</a:t>
            </a:r>
            <a:r>
              <a:rPr lang="ru-RU" sz="1500" dirty="0" smtClean="0">
                <a:solidFill>
                  <a:srgbClr val="074343"/>
                </a:solidFill>
                <a:latin typeface="Commissioner" pitchFamily="2" charset="0"/>
              </a:rPr>
              <a:t>.06.2024</a:t>
            </a:r>
            <a:endParaRPr lang="ru-RU" sz="1500" dirty="0">
              <a:solidFill>
                <a:srgbClr val="074343"/>
              </a:solidFill>
              <a:latin typeface="Commission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66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" y="822786"/>
            <a:ext cx="11258550" cy="880241"/>
          </a:xfrm>
          <a:prstGeom prst="rect">
            <a:avLst/>
          </a:prstGeom>
          <a:solidFill>
            <a:srgbClr val="008787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dirty="0">
                <a:solidFill>
                  <a:schemeClr val="bg1"/>
                </a:solidFill>
                <a:latin typeface="Commissioner Medium" pitchFamily="2" charset="0"/>
              </a:rPr>
              <a:t>Какие «подводные камни» возникают при получении экспортной выручки в наличной форме?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12361" y="6339373"/>
            <a:ext cx="14211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000" dirty="0">
                <a:solidFill>
                  <a:srgbClr val="3F4C54"/>
                </a:solidFill>
                <a:latin typeface="Commissioner" pitchFamily="2" charset="0"/>
              </a:rPr>
              <a:t>Банк Левобережный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82" y="2452924"/>
            <a:ext cx="639106" cy="6859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84220" y="2317527"/>
            <a:ext cx="44742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</a:pPr>
            <a:r>
              <a:rPr lang="ru-RU" sz="2000" dirty="0">
                <a:solidFill>
                  <a:srgbClr val="008787"/>
                </a:solidFill>
                <a:latin typeface="Commissioner" pitchFamily="2" charset="0"/>
              </a:rPr>
              <a:t>Необходимо задекларировать все ввозимые денежные средства, полученные по внешнеторговому контракту. 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82" y="4574644"/>
            <a:ext cx="639106" cy="7096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84220" y="4360079"/>
            <a:ext cx="44742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</a:pPr>
            <a:r>
              <a:rPr lang="ru-RU" sz="2000" dirty="0">
                <a:solidFill>
                  <a:srgbClr val="008787"/>
                </a:solidFill>
                <a:latin typeface="Commissioner" pitchFamily="2" charset="0"/>
              </a:rPr>
              <a:t>Отказ Уполномоченных банков принимать от резидентов ветхие купюры или купюры «старого» образца.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2507" y="1817643"/>
            <a:ext cx="4263718" cy="482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161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6787" y="468093"/>
            <a:ext cx="10972800" cy="49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1EA9A2"/>
                </a:solidFill>
                <a:effectLst/>
                <a:uLnTx/>
                <a:uFillTx/>
                <a:latin typeface="Commissioner Medium" pitchFamily="2" charset="0"/>
                <a:ea typeface="+mn-ea"/>
                <a:cs typeface="+mn-cs"/>
              </a:rPr>
              <a:t>Зачет встречных требований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00" y="1740071"/>
            <a:ext cx="7978351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ED7D31"/>
              </a:buClr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Разрешено осуществлять зачет требований экспортеров к нерезидентам и обязательств перед ними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30" y="1348334"/>
            <a:ext cx="2926456" cy="162000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0751" y="2930748"/>
            <a:ext cx="2798814" cy="362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Президента Российской Федерации № 529 от 08.08.2022 «О временном порядке исполнения обязательств по договорам банковского счета (вклада), выраженных в иностранной валюте, и обязательств по облигациям, выпущенным иностранными организациями»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41236" y="4520414"/>
            <a:ext cx="7978351" cy="124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EA9A2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Заключается Соглашение о зачете встречных однородных требований</a:t>
            </a:r>
          </a:p>
          <a:p>
            <a:pPr marL="0" marR="0" lvl="0" indent="0" algn="just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Срок предоставления документов – не позднее 15-ти рабочих дней после месяца заключения соглашения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41237" y="2699477"/>
            <a:ext cx="7978351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ED7D31"/>
              </a:buClr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Условия для взаимозачета: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ED7D31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Наличие минимум 2-ух контрактов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ED7D31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Требования и обязательства перед одним нерезидентом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ED7D31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Поставка товара осуществлена/услуги оказаны</a:t>
            </a:r>
          </a:p>
        </p:txBody>
      </p:sp>
    </p:spTree>
    <p:extLst>
      <p:ext uri="{BB962C8B-B14F-4D97-AF65-F5344CB8AC3E}">
        <p14:creationId xmlns:p14="http://schemas.microsoft.com/office/powerpoint/2010/main" val="3024978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6170" y="336819"/>
            <a:ext cx="10972800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defRPr/>
            </a:pPr>
            <a:r>
              <a:rPr lang="ru-RU" sz="3200" b="1" dirty="0">
                <a:solidFill>
                  <a:srgbClr val="1EA9A2"/>
                </a:solidFill>
                <a:latin typeface="Commissioner Medium" pitchFamily="2" charset="0"/>
              </a:rPr>
              <a:t>Пример: зачет требований – </a:t>
            </a:r>
            <a:r>
              <a:rPr lang="en-US" sz="3200" b="1" dirty="0">
                <a:solidFill>
                  <a:srgbClr val="1EA9A2"/>
                </a:solidFill>
                <a:latin typeface="Commissioner SemiBold"/>
              </a:rPr>
              <a:t>2 </a:t>
            </a:r>
            <a:r>
              <a:rPr lang="ru-RU" sz="3200" b="1" dirty="0">
                <a:solidFill>
                  <a:srgbClr val="1EA9A2"/>
                </a:solidFill>
                <a:latin typeface="Commissioner Medium" pitchFamily="2" charset="0"/>
              </a:rPr>
              <a:t>разных резидента и нерезидента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067882" y="1574772"/>
            <a:ext cx="3975428" cy="36502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EA9A2"/>
              </a:buClr>
              <a:buSzTx/>
              <a:buAutoNum type="arabicPeriod"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Экспортер поставил товар</a:t>
            </a:r>
          </a:p>
          <a:p>
            <a:pPr marL="342900" marR="0" lvl="0" indent="-34290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EA9A2"/>
              </a:buClr>
              <a:buSzTx/>
              <a:buAutoNum type="arabicPeriod"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Обязательство Нерезидента 2 оплатить поставленный товар</a:t>
            </a:r>
          </a:p>
          <a:p>
            <a:pPr marL="342900" marR="0" lvl="0" indent="-34290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EA9A2"/>
              </a:buClr>
              <a:buSzTx/>
              <a:buAutoNum type="arabicPeriod"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Нерезидент 1 поставил товар</a:t>
            </a:r>
          </a:p>
          <a:p>
            <a:pPr marL="342900" marR="0" lvl="0" indent="-34290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EA9A2"/>
              </a:buClr>
              <a:buSzTx/>
              <a:buAutoNum type="arabicPeriod"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Обязательство Импортера оплатить поставленный товар</a:t>
            </a:r>
          </a:p>
          <a:p>
            <a:pPr marL="342900" marR="0" lvl="0" indent="-34290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EA9A2"/>
              </a:buClr>
              <a:buSzTx/>
              <a:buAutoNum type="arabicPeriod"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Нерезидент 2 передает свое обязательство по оплате Экспортеру на Нерезидента 1 и совершает оплату</a:t>
            </a:r>
          </a:p>
          <a:p>
            <a:pPr marL="342900" marR="0" lvl="0" indent="-34290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EA9A2"/>
              </a:buClr>
              <a:buSzTx/>
              <a:buAutoNum type="arabicPeriod"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Экспортер передает свое право требование к Нерезиденту 1 в пользу импортера, импортер совершает оплату</a:t>
            </a:r>
          </a:p>
          <a:p>
            <a:pPr marL="342900" marR="0" lvl="0" indent="-34290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EA9A2"/>
              </a:buClr>
              <a:buSzTx/>
              <a:buAutoNum type="arabicPeriod"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Оформляется договор о взаимозачете</a:t>
            </a:r>
          </a:p>
          <a:p>
            <a:pPr marL="342900" marR="0" lvl="0" indent="-34290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8787"/>
              </a:buClr>
              <a:buSzTx/>
              <a:buAutoNum type="arabicPeriod"/>
              <a:tabLst/>
              <a:defRPr/>
            </a:pPr>
            <a:endParaRPr lang="ru-RU" sz="1600" b="1" dirty="0">
              <a:solidFill>
                <a:srgbClr val="525D65"/>
              </a:solidFill>
              <a:latin typeface="Commissioner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65896" y="1321121"/>
            <a:ext cx="1872554" cy="615553"/>
          </a:xfrm>
          <a:prstGeom prst="rect">
            <a:avLst/>
          </a:prstGeom>
          <a:solidFill>
            <a:srgbClr val="1EA9A2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bg1"/>
                </a:solidFill>
                <a:latin typeface="Commissioner" pitchFamily="2" charset="0"/>
              </a:rPr>
              <a:t>Импортер Резидент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78367" y="1314881"/>
            <a:ext cx="1872554" cy="615553"/>
          </a:xfrm>
          <a:prstGeom prst="rect">
            <a:avLst/>
          </a:prstGeom>
          <a:solidFill>
            <a:srgbClr val="1EA9A2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bg1"/>
                </a:solidFill>
                <a:latin typeface="Commissioner" pitchFamily="2" charset="0"/>
              </a:rPr>
              <a:t>Экспортер Резидент 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65894" y="3717922"/>
            <a:ext cx="1872554" cy="615553"/>
          </a:xfrm>
          <a:prstGeom prst="rect">
            <a:avLst/>
          </a:prstGeom>
          <a:solidFill>
            <a:srgbClr val="1EA9A2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bg1"/>
                </a:solidFill>
                <a:latin typeface="Commissioner" pitchFamily="2" charset="0"/>
              </a:rPr>
              <a:t>Нерезидент 1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bg1"/>
              </a:solidFill>
              <a:latin typeface="Commissioner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78367" y="3701451"/>
            <a:ext cx="1872554" cy="615553"/>
          </a:xfrm>
          <a:prstGeom prst="rect">
            <a:avLst/>
          </a:prstGeom>
          <a:solidFill>
            <a:srgbClr val="1EA9A2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bg1"/>
                </a:solidFill>
                <a:latin typeface="Commissioner" pitchFamily="2" charset="0"/>
              </a:rPr>
              <a:t>Нерезидент 2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bg1"/>
              </a:solidFill>
              <a:latin typeface="Commissioner" pitchFamily="2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5363941" y="2724640"/>
            <a:ext cx="1326802" cy="22402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1249264" y="2649760"/>
            <a:ext cx="1326802" cy="22402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16200000">
            <a:off x="906839" y="2649759"/>
            <a:ext cx="1326802" cy="22402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16200000">
            <a:off x="5747130" y="2683220"/>
            <a:ext cx="1326802" cy="22402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77369" y="2200856"/>
            <a:ext cx="29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525D65"/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69448" y="2963508"/>
            <a:ext cx="29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525D65"/>
                </a:solidFill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04869" y="2873360"/>
            <a:ext cx="29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525D65"/>
                </a:solidFill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0864" y="2636406"/>
            <a:ext cx="29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525D65"/>
                </a:solidFill>
              </a:rPr>
              <a:t>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71218" y="3539024"/>
            <a:ext cx="29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525D65"/>
                </a:solidFill>
              </a:rPr>
              <a:t>5</a:t>
            </a:r>
          </a:p>
        </p:txBody>
      </p:sp>
      <p:sp>
        <p:nvSpPr>
          <p:cNvPr id="38" name="Стрелка вправо 37"/>
          <p:cNvSpPr/>
          <p:nvPr/>
        </p:nvSpPr>
        <p:spPr>
          <a:xfrm rot="10800000">
            <a:off x="3230361" y="3915891"/>
            <a:ext cx="1756092" cy="21961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964768" y="2063440"/>
            <a:ext cx="2133600" cy="1494739"/>
          </a:xfrm>
          <a:prstGeom prst="straightConnector1">
            <a:avLst/>
          </a:prstGeom>
          <a:ln w="15875">
            <a:solidFill>
              <a:srgbClr val="FFC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963207" y="1184218"/>
            <a:ext cx="29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525D65"/>
                </a:solidFill>
              </a:rPr>
              <a:t>6</a:t>
            </a: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3196714" y="1531159"/>
            <a:ext cx="1951240" cy="215668"/>
          </a:xfrm>
          <a:prstGeom prst="leftRightArrow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515024" y="4691187"/>
            <a:ext cx="7693191" cy="1766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8787"/>
              </a:buClr>
              <a:buSzTx/>
              <a:tabLst/>
              <a:defRPr/>
            </a:pPr>
            <a:r>
              <a:rPr lang="ru-RU" sz="1600" b="1" dirty="0">
                <a:solidFill>
                  <a:srgbClr val="008787"/>
                </a:solidFill>
                <a:latin typeface="Commissioner" pitchFamily="2" charset="0"/>
              </a:rPr>
              <a:t>Обязательство и право требование сведены к Импортеру и Нерезиденту 1</a:t>
            </a:r>
          </a:p>
          <a:p>
            <a:pPr marR="0" lvl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8787"/>
              </a:buClr>
              <a:buSzTx/>
              <a:tabLst/>
              <a:defRPr/>
            </a:pPr>
            <a:endParaRPr lang="ru-RU" sz="1600" b="1" dirty="0">
              <a:solidFill>
                <a:srgbClr val="008787"/>
              </a:solidFill>
              <a:latin typeface="Commissioner" pitchFamily="2" charset="0"/>
            </a:endParaRPr>
          </a:p>
          <a:p>
            <a:pPr marR="0" lvl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8787"/>
              </a:buClr>
              <a:buSzTx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Обязательство Импортера оплатить Нерезиденту 1 за поставленный товар</a:t>
            </a:r>
          </a:p>
          <a:p>
            <a:pPr marR="0" lvl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8787"/>
              </a:buClr>
              <a:buSzTx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Право требования Импортера к Нерезиденту 1 по договору переуступки права требования от Экспортера на Импортера</a:t>
            </a:r>
          </a:p>
          <a:p>
            <a:pPr marR="0" lvl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8787"/>
              </a:buClr>
              <a:buSzTx/>
              <a:tabLst/>
              <a:defRPr/>
            </a:pPr>
            <a:endParaRPr lang="ru-RU" sz="1600" b="1" dirty="0">
              <a:solidFill>
                <a:srgbClr val="525D65"/>
              </a:solidFill>
              <a:latin typeface="Commissioner" pitchFamily="2" charset="0"/>
            </a:endParaRPr>
          </a:p>
          <a:p>
            <a:pPr marR="0" lvl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8787"/>
              </a:buClr>
              <a:buSzTx/>
              <a:tabLst/>
              <a:defRPr/>
            </a:pPr>
            <a:r>
              <a:rPr lang="ru-RU" sz="1600" b="1" dirty="0">
                <a:solidFill>
                  <a:srgbClr val="525D65"/>
                </a:solidFill>
                <a:latin typeface="Commissioner" pitchFamily="2" charset="0"/>
              </a:rPr>
              <a:t>Оформляется Договор о взаимозачете</a:t>
            </a:r>
          </a:p>
          <a:p>
            <a:pPr marR="0" lvl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8787"/>
              </a:buClr>
              <a:buSzTx/>
              <a:tabLst/>
              <a:defRPr/>
            </a:pPr>
            <a:endParaRPr lang="ru-RU" sz="1600" b="1" dirty="0">
              <a:solidFill>
                <a:srgbClr val="525D65"/>
              </a:solidFill>
              <a:latin typeface="Commissioner" pitchFamily="2" charset="0"/>
            </a:endParaRPr>
          </a:p>
        </p:txBody>
      </p:sp>
      <p:sp>
        <p:nvSpPr>
          <p:cNvPr id="2" name="Выгнутая влево стрелка 1"/>
          <p:cNvSpPr/>
          <p:nvPr/>
        </p:nvSpPr>
        <p:spPr>
          <a:xfrm>
            <a:off x="336170" y="1828800"/>
            <a:ext cx="507209" cy="2110334"/>
          </a:xfrm>
          <a:prstGeom prst="curvedRightArrow">
            <a:avLst/>
          </a:prstGeom>
          <a:solidFill>
            <a:srgbClr val="FFC000"/>
          </a:solidFill>
          <a:ln>
            <a:solidFill>
              <a:srgbClr val="525D65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08251" y="2361661"/>
            <a:ext cx="29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525D65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20780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0"/>
            <a:ext cx="3651512" cy="133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1337" y="1092878"/>
            <a:ext cx="6649374" cy="3205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missioner SemiBold" pitchFamily="2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missioner SemiBold" pitchFamily="2" charset="0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missioner SemiBold" pitchFamily="2" charset="0"/>
                <a:ea typeface="+mn-ea"/>
                <a:cs typeface="+mn-cs"/>
              </a:rPr>
              <a:t>Пятина Екатерина</a:t>
            </a:r>
          </a:p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>
                <a:solidFill>
                  <a:prstClr val="white"/>
                </a:solidFill>
                <a:latin typeface="Commissioner SemiBold" pitchFamily="2" charset="0"/>
              </a:rPr>
              <a:t>Зам. Нач. Валютного управления</a:t>
            </a:r>
          </a:p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missioner SemiBold" pitchFamily="2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missioner SemiBold" pitchFamily="2" charset="0"/>
                <a:ea typeface="+mn-ea"/>
                <a:cs typeface="+mn-cs"/>
              </a:rPr>
              <a:t>7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missioner SemiBold" pitchFamily="2" charset="0"/>
                <a:ea typeface="+mn-ea"/>
                <a:cs typeface="+mn-cs"/>
              </a:rPr>
              <a:t>913 754 87 04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missioner SemiBold" pitchFamily="2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white"/>
                </a:solidFill>
                <a:latin typeface="Commissioner SemiBold" pitchFamily="2" charset="0"/>
              </a:rPr>
              <a:t>pes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missioner SemiBold" pitchFamily="2" charset="0"/>
                <a:ea typeface="+mn-ea"/>
                <a:cs typeface="+mn-cs"/>
              </a:rPr>
              <a:t>@nskbl.ru</a:t>
            </a:r>
            <a:r>
              <a:rPr kumimoji="0" 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missioner SemiBold" pitchFamily="2" charset="0"/>
                <a:ea typeface="+mn-ea"/>
                <a:cs typeface="+mn-cs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86727" y="10777340"/>
            <a:ext cx="300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168ECBC-E06D-3C80-E603-6C983041F0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229" y="4396003"/>
            <a:ext cx="1990492" cy="199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23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043" y="744516"/>
            <a:ext cx="1125855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1EA9A2"/>
                </a:solidFill>
                <a:effectLst/>
                <a:uLnTx/>
                <a:uFillTx/>
                <a:latin typeface="Commissioner Medium" pitchFamily="2" charset="0"/>
                <a:ea typeface="+mn-ea"/>
                <a:cs typeface="+mn-cs"/>
              </a:rPr>
              <a:t>Сложности при совершении трансграничных платежей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014" y="2218375"/>
            <a:ext cx="639106" cy="7096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94558" y="3245954"/>
            <a:ext cx="3160696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 SemiBold"/>
              </a:rPr>
              <a:t>Иностранный контрагент не может перечислить деньги в Россию. Банк контрагента отказывается зачислять деньги от российских банков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292" y="2218375"/>
            <a:ext cx="639106" cy="7096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201971" y="3197829"/>
            <a:ext cx="320654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 SemiBold"/>
                <a:ea typeface="+mn-ea"/>
                <a:cs typeface="+mn-cs"/>
              </a:rPr>
              <a:t>У импортеров нет возможности оплатить за определенный перечень товаров. Список товаров постоянно расширяется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26987" y="2795883"/>
            <a:ext cx="3206545" cy="51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Закон от 10.12.2002 № 173-ФЗ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missioner" pitchFamily="2" charset="0"/>
                <a:ea typeface="+mn-ea"/>
                <a:cs typeface="+mn-cs"/>
              </a:rPr>
              <a:t>Статья 21, пункт 4 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90521" y="3208575"/>
            <a:ext cx="320654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 SemiBold"/>
                <a:ea typeface="+mn-ea"/>
                <a:cs typeface="+mn-cs"/>
              </a:rPr>
              <a:t>Риск блокировки платежей банками-корреспондентами. Регулярные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 SemiBold"/>
                <a:ea typeface="+mn-ea"/>
                <a:cs typeface="+mn-cs"/>
              </a:rPr>
              <a:t>комплаенс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 SemiBold"/>
                <a:ea typeface="+mn-ea"/>
                <a:cs typeface="+mn-cs"/>
              </a:rPr>
              <a:t>-запросы увеличивают срок исполнения платежа до 1-2 месяцев, частые возвраты платежей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687" y="2218375"/>
            <a:ext cx="639106" cy="70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30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99847" y="2274968"/>
            <a:ext cx="8286195" cy="2972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525D65"/>
                </a:solidFill>
                <a:effectLst/>
                <a:uLnTx/>
                <a:uFillTx/>
                <a:latin typeface="Commissioner" pitchFamily="2" charset="0"/>
              </a:rPr>
              <a:t>Зачислить экспортную выручку </a:t>
            </a:r>
            <a:r>
              <a:rPr lang="ru-RU" sz="2000" dirty="0">
                <a:solidFill>
                  <a:srgbClr val="525D65"/>
                </a:solidFill>
                <a:latin typeface="Commissioner Thin" pitchFamily="2" charset="0"/>
              </a:rPr>
              <a:t>на счет в банке за рубежом или на иностранные электронные средства платежа</a:t>
            </a:r>
          </a:p>
          <a:p>
            <a:pPr>
              <a:lnSpc>
                <a:spcPct val="85000"/>
              </a:lnSpc>
              <a:buClr>
                <a:schemeClr val="accent2"/>
              </a:buClr>
            </a:pPr>
            <a:endParaRPr lang="ru-RU" sz="2000" dirty="0">
              <a:solidFill>
                <a:srgbClr val="525D65"/>
              </a:solidFill>
              <a:latin typeface="Commissioner Thin" pitchFamily="2" charset="0"/>
            </a:endParaRPr>
          </a:p>
          <a:p>
            <a:pPr marL="685800" indent="-685800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525D65"/>
                </a:solidFill>
                <a:latin typeface="Commissioner Thin" pitchFamily="2" charset="0"/>
              </a:rPr>
              <a:t>Получить оплату по экспортному контракту от третьих лиц (нерезидент и резидент)</a:t>
            </a:r>
          </a:p>
          <a:p>
            <a:pPr marL="685800" indent="-685800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ru-RU" sz="2000" dirty="0">
              <a:solidFill>
                <a:srgbClr val="525D65"/>
              </a:solidFill>
              <a:latin typeface="Commissioner Thin" pitchFamily="2" charset="0"/>
            </a:endParaRPr>
          </a:p>
          <a:p>
            <a:pPr marL="685800" indent="-685800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525D65"/>
                </a:solidFill>
                <a:latin typeface="Commissioner Thin" pitchFamily="2" charset="0"/>
              </a:rPr>
              <a:t>Получить экспортную выручку</a:t>
            </a:r>
            <a:r>
              <a:rPr lang="en-US" sz="2000" dirty="0">
                <a:solidFill>
                  <a:srgbClr val="525D65"/>
                </a:solidFill>
                <a:latin typeface="Commissioner Thin" pitchFamily="2" charset="0"/>
              </a:rPr>
              <a:t> </a:t>
            </a:r>
            <a:r>
              <a:rPr lang="ru-RU" sz="2000" dirty="0">
                <a:solidFill>
                  <a:srgbClr val="525D65"/>
                </a:solidFill>
                <a:latin typeface="Commissioner Thin" pitchFamily="2" charset="0"/>
              </a:rPr>
              <a:t>в наличной форме</a:t>
            </a:r>
          </a:p>
          <a:p>
            <a:pPr marL="685800" indent="-685800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ru-RU" sz="2000" dirty="0">
              <a:solidFill>
                <a:srgbClr val="525D65"/>
              </a:solidFill>
              <a:latin typeface="Commissioner Thin" pitchFamily="2" charset="0"/>
            </a:endParaRPr>
          </a:p>
          <a:p>
            <a:pPr marL="685800" indent="-685800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525D65"/>
                </a:solidFill>
                <a:latin typeface="Commissioner Thin" pitchFamily="2" charset="0"/>
              </a:rPr>
              <a:t>Зачесть требование к нерезиденту и обязательство перед ним</a:t>
            </a:r>
          </a:p>
          <a:p>
            <a:pPr marL="685800" indent="-685800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ru-RU" sz="2000" dirty="0">
              <a:solidFill>
                <a:srgbClr val="525D65"/>
              </a:solidFill>
              <a:latin typeface="Commissioner Thin" pitchFamily="2" charset="0"/>
            </a:endParaRPr>
          </a:p>
          <a:p>
            <a:pPr>
              <a:lnSpc>
                <a:spcPct val="85000"/>
              </a:lnSpc>
            </a:pPr>
            <a:endParaRPr lang="ru-RU" sz="2000" dirty="0">
              <a:solidFill>
                <a:srgbClr val="525D65"/>
              </a:solidFill>
              <a:latin typeface="Commissioner Thin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2826" y="1329275"/>
            <a:ext cx="3073809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missioner Thin" pitchFamily="2" charset="0"/>
                <a:ea typeface="+mn-ea"/>
                <a:cs typeface="+mn-cs"/>
              </a:rPr>
              <a:t>Название темы/раздела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7906" y="802977"/>
            <a:ext cx="8747834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EA9A2"/>
                </a:solidFill>
                <a:latin typeface="Commissioner Medium" pitchFamily="2" charset="0"/>
              </a:rPr>
              <a:t>Примеры исполнения обязательств, если требование о репатриации не применяется  </a:t>
            </a:r>
          </a:p>
        </p:txBody>
      </p:sp>
    </p:spTree>
    <p:extLst>
      <p:ext uri="{BB962C8B-B14F-4D97-AF65-F5344CB8AC3E}">
        <p14:creationId xmlns:p14="http://schemas.microsoft.com/office/powerpoint/2010/main" val="23843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6930" y="498275"/>
            <a:ext cx="10972800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EA9A2"/>
                </a:solidFill>
                <a:latin typeface="Commissioner Medium" pitchFamily="2" charset="0"/>
              </a:rPr>
              <a:t>Зачисление экспортной выручки на счет резидента в банке за рубежом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3408" y="1749504"/>
            <a:ext cx="67685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3F4C54"/>
                </a:solidFill>
                <a:latin typeface="Commissioner" pitchFamily="2" charset="0"/>
              </a:rPr>
              <a:t>Разрешено зачислять на счета за рубежом экспортную выручку по любым видам контрактов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3F4C54"/>
                </a:solidFill>
                <a:latin typeface="Commissioner" pitchFamily="2" charset="0"/>
              </a:rPr>
              <a:t>Полученную выручку переводить на счета в РФ не требуется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30" y="1508890"/>
            <a:ext cx="2926456" cy="162000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0751" y="3128892"/>
            <a:ext cx="2798814" cy="2682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dirty="0">
                <a:latin typeface="Commissioner" pitchFamily="2" charset="0"/>
              </a:rPr>
              <a:t>Президента Российской Федерации № 430 от 05.07.2022 «О репатриации резидентами – участниками внешнеэкономической деятельности иностранной валюты и валюты Российской Федерации»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54358" y="3124404"/>
            <a:ext cx="67685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</a:pPr>
            <a:r>
              <a:rPr lang="ru-RU" sz="2000" b="1" dirty="0">
                <a:solidFill>
                  <a:srgbClr val="1EA9A2"/>
                </a:solidFill>
                <a:latin typeface="Commissioner" pitchFamily="2" charset="0"/>
              </a:rPr>
              <a:t>Что предоставлять в банк УК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73408" y="4934002"/>
            <a:ext cx="676858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</a:pPr>
            <a:r>
              <a:rPr lang="ru-RU" sz="2000" b="1" dirty="0">
                <a:solidFill>
                  <a:srgbClr val="1EA9A2"/>
                </a:solidFill>
                <a:latin typeface="Commissioner" pitchFamily="2" charset="0"/>
              </a:rPr>
              <a:t>Срок предоставления документов – не позднее 30-ти рабочих дней после месяца осуществления операции.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63883" y="3597501"/>
            <a:ext cx="676858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3F4C54"/>
                </a:solidFill>
                <a:latin typeface="Commissioner" pitchFamily="2" charset="0"/>
              </a:rPr>
              <a:t>Выписка со счета в банке, где получена выручка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3F4C54"/>
                </a:solidFill>
                <a:latin typeface="Commissioner" pitchFamily="2" charset="0"/>
              </a:rPr>
              <a:t>Сведения о валютной операции (СВО)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3F4C54"/>
                </a:solidFill>
                <a:latin typeface="Commissioner" pitchFamily="2" charset="0"/>
              </a:rPr>
              <a:t>Документы, связанные с проведением операции</a:t>
            </a:r>
          </a:p>
        </p:txBody>
      </p:sp>
    </p:spTree>
    <p:extLst>
      <p:ext uri="{BB962C8B-B14F-4D97-AF65-F5344CB8AC3E}">
        <p14:creationId xmlns:p14="http://schemas.microsoft.com/office/powerpoint/2010/main" val="398719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3126" y="655329"/>
            <a:ext cx="10972800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EA9A2"/>
                </a:solidFill>
                <a:latin typeface="Commissioner Medium" pitchFamily="2" charset="0"/>
              </a:rPr>
              <a:t>Зачисление денежных средств на иностранные электронные средства платежа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06758" y="2505639"/>
            <a:ext cx="676858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  <a:buClr>
                <a:schemeClr val="accent2"/>
              </a:buClr>
            </a:pPr>
            <a:r>
              <a:rPr lang="ru-RU" sz="2000" dirty="0">
                <a:solidFill>
                  <a:srgbClr val="525D65"/>
                </a:solidFill>
                <a:latin typeface="Commissioner" pitchFamily="2" charset="0"/>
              </a:rPr>
              <a:t>Разрешено зачислять на </a:t>
            </a:r>
            <a:r>
              <a:rPr lang="ru-RU" sz="2000" b="1" dirty="0">
                <a:solidFill>
                  <a:srgbClr val="525D65"/>
                </a:solidFill>
                <a:latin typeface="Commissioner" pitchFamily="2" charset="0"/>
              </a:rPr>
              <a:t>иностранные </a:t>
            </a:r>
            <a:r>
              <a:rPr lang="ru-RU" sz="2000" dirty="0">
                <a:solidFill>
                  <a:srgbClr val="525D65"/>
                </a:solidFill>
                <a:latin typeface="Commissioner" pitchFamily="2" charset="0"/>
              </a:rPr>
              <a:t>электронные кошельки резидентов денежные средства, полученные от нерезидентов по любым основаниям, включая: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525D65"/>
                </a:solidFill>
                <a:latin typeface="Commissioner" pitchFamily="2" charset="0"/>
              </a:rPr>
              <a:t>выручку по экспортным контрактам 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525D65"/>
                </a:solidFill>
                <a:latin typeface="Commissioner" pitchFamily="2" charset="0"/>
              </a:rPr>
              <a:t>возврат авансового платежа в рамках импортного контракта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525D65"/>
                </a:solidFill>
                <a:latin typeface="Commissioner" pitchFamily="2" charset="0"/>
              </a:rPr>
              <a:t>возврат займа</a:t>
            </a:r>
          </a:p>
          <a:p>
            <a:pPr algn="just">
              <a:lnSpc>
                <a:spcPct val="85000"/>
              </a:lnSpc>
              <a:buClr>
                <a:schemeClr val="accent2"/>
              </a:buClr>
            </a:pPr>
            <a:r>
              <a:rPr lang="ru-RU" sz="2000" dirty="0">
                <a:solidFill>
                  <a:srgbClr val="525D65"/>
                </a:solidFill>
                <a:latin typeface="Commissioner" pitchFamily="2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8482" y="3770855"/>
            <a:ext cx="2798814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dirty="0">
                <a:latin typeface="Commissioner" pitchFamily="2" charset="0"/>
              </a:rPr>
              <a:t>Официальное разъяснение Центрального Банка РФ № 4-ОР от 29.06.2023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06758" y="4804984"/>
            <a:ext cx="676858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  <a:buClr>
                <a:schemeClr val="accent2"/>
              </a:buClr>
            </a:pPr>
            <a:r>
              <a:rPr lang="ru-RU" sz="2000" b="1" dirty="0">
                <a:solidFill>
                  <a:srgbClr val="1EA9A2"/>
                </a:solidFill>
                <a:latin typeface="Commissioner" pitchFamily="2" charset="0"/>
              </a:rPr>
              <a:t>Примеры иностранных электронных кошельков:</a:t>
            </a:r>
            <a:r>
              <a:rPr lang="ru-RU" sz="2000" dirty="0">
                <a:solidFill>
                  <a:srgbClr val="1EA9A2"/>
                </a:solidFill>
                <a:latin typeface="Commissioner" pitchFamily="2" charset="0"/>
              </a:rPr>
              <a:t> </a:t>
            </a:r>
            <a:r>
              <a:rPr lang="en-US" sz="2000" dirty="0" err="1">
                <a:solidFill>
                  <a:srgbClr val="525D65"/>
                </a:solidFill>
                <a:latin typeface="Commissioner"/>
              </a:rPr>
              <a:t>Payeer</a:t>
            </a:r>
            <a:r>
              <a:rPr lang="en-US" sz="2000" dirty="0">
                <a:solidFill>
                  <a:srgbClr val="525D65"/>
                </a:solidFill>
                <a:latin typeface="Commissioner"/>
              </a:rPr>
              <a:t>, </a:t>
            </a:r>
            <a:r>
              <a:rPr lang="en-US" sz="2000" dirty="0" err="1">
                <a:solidFill>
                  <a:srgbClr val="525D65"/>
                </a:solidFill>
                <a:latin typeface="Commissioner"/>
              </a:rPr>
              <a:t>AdvCash</a:t>
            </a:r>
            <a:r>
              <a:rPr lang="en-US" sz="2000" dirty="0">
                <a:solidFill>
                  <a:srgbClr val="525D65"/>
                </a:solidFill>
                <a:latin typeface="Commissioner"/>
              </a:rPr>
              <a:t>, </a:t>
            </a:r>
            <a:r>
              <a:rPr lang="en-US" sz="2000" dirty="0" err="1">
                <a:solidFill>
                  <a:srgbClr val="525D65"/>
                </a:solidFill>
                <a:latin typeface="Commissioner"/>
              </a:rPr>
              <a:t>Skrill</a:t>
            </a:r>
            <a:r>
              <a:rPr lang="en-US" sz="2000" dirty="0">
                <a:solidFill>
                  <a:srgbClr val="525D65"/>
                </a:solidFill>
                <a:latin typeface="Commissioner"/>
              </a:rPr>
              <a:t>, </a:t>
            </a:r>
            <a:r>
              <a:rPr lang="en-US" sz="2000" dirty="0" err="1">
                <a:solidFill>
                  <a:srgbClr val="525D65"/>
                </a:solidFill>
                <a:latin typeface="Commissioner"/>
              </a:rPr>
              <a:t>Paxum</a:t>
            </a:r>
            <a:r>
              <a:rPr lang="en-US" sz="2000" dirty="0">
                <a:solidFill>
                  <a:srgbClr val="525D65"/>
                </a:solidFill>
                <a:latin typeface="Commissioner"/>
              </a:rPr>
              <a:t>, </a:t>
            </a:r>
            <a:r>
              <a:rPr lang="en-US" sz="2000" dirty="0" err="1">
                <a:solidFill>
                  <a:srgbClr val="525D65"/>
                </a:solidFill>
                <a:latin typeface="Commissioner"/>
              </a:rPr>
              <a:t>ecoPayz</a:t>
            </a:r>
            <a:r>
              <a:rPr lang="en-US" sz="2000" dirty="0">
                <a:solidFill>
                  <a:srgbClr val="525D65"/>
                </a:solidFill>
                <a:latin typeface="Commissioner"/>
              </a:rPr>
              <a:t>, Perfect Money, Capitalist, </a:t>
            </a:r>
            <a:r>
              <a:rPr lang="en-US" sz="2000" dirty="0" err="1">
                <a:solidFill>
                  <a:srgbClr val="525D65"/>
                </a:solidFill>
                <a:latin typeface="Commissioner"/>
              </a:rPr>
              <a:t>Epay</a:t>
            </a:r>
            <a:r>
              <a:rPr lang="en-US" sz="2000" dirty="0">
                <a:solidFill>
                  <a:srgbClr val="525D65"/>
                </a:solidFill>
                <a:latin typeface="Commissioner"/>
              </a:rPr>
              <a:t>, </a:t>
            </a:r>
            <a:r>
              <a:rPr lang="en-US" sz="2000" dirty="0" err="1">
                <a:solidFill>
                  <a:srgbClr val="525D65"/>
                </a:solidFill>
                <a:latin typeface="Commissioner"/>
              </a:rPr>
              <a:t>Payoneer</a:t>
            </a:r>
            <a:r>
              <a:rPr lang="en-US" sz="2000" dirty="0">
                <a:solidFill>
                  <a:srgbClr val="525D65"/>
                </a:solidFill>
                <a:latin typeface="Commissioner"/>
              </a:rPr>
              <a:t>, </a:t>
            </a:r>
            <a:r>
              <a:rPr lang="en-US" sz="2000" dirty="0" err="1">
                <a:solidFill>
                  <a:srgbClr val="525D65"/>
                </a:solidFill>
                <a:latin typeface="Commissioner"/>
              </a:rPr>
              <a:t>Qiwi</a:t>
            </a:r>
            <a:r>
              <a:rPr lang="en-US" sz="2000" dirty="0">
                <a:solidFill>
                  <a:srgbClr val="525D65"/>
                </a:solidFill>
                <a:latin typeface="Commissioner"/>
              </a:rPr>
              <a:t>.</a:t>
            </a:r>
            <a:endParaRPr lang="ru-RU" sz="2000" dirty="0">
              <a:solidFill>
                <a:srgbClr val="525D65"/>
              </a:solidFill>
              <a:latin typeface="Commissioner" pitchFamily="2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08" y="2130372"/>
            <a:ext cx="2327282" cy="159354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506758" y="1810031"/>
            <a:ext cx="67685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  <a:buClr>
                <a:schemeClr val="accent2"/>
              </a:buClr>
            </a:pPr>
            <a:r>
              <a:rPr lang="ru-RU" sz="2000" b="1" dirty="0">
                <a:solidFill>
                  <a:srgbClr val="1EA9A2"/>
                </a:solidFill>
                <a:latin typeface="Commissioner" pitchFamily="2" charset="0"/>
              </a:rPr>
              <a:t>Электронный кошелек </a:t>
            </a:r>
            <a:r>
              <a:rPr lang="ru-RU" sz="2000" dirty="0">
                <a:solidFill>
                  <a:srgbClr val="3F4C54"/>
                </a:solidFill>
                <a:latin typeface="Commissioner" pitchFamily="2" charset="0"/>
              </a:rPr>
              <a:t>– это виртуальный кошелек в рамках платежного сервиса. </a:t>
            </a:r>
            <a:endParaRPr lang="ru-RU" sz="2000" dirty="0">
              <a:solidFill>
                <a:srgbClr val="008787"/>
              </a:solidFill>
              <a:latin typeface="Commission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27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2900" y="876783"/>
            <a:ext cx="10972800" cy="387798"/>
          </a:xfrm>
          <a:prstGeom prst="rect">
            <a:avLst/>
          </a:prstGeom>
          <a:solidFill>
            <a:srgbClr val="1EA9A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>
                <a:solidFill>
                  <a:schemeClr val="bg1"/>
                </a:solidFill>
                <a:latin typeface="Commissioner Medium" pitchFamily="2" charset="0"/>
              </a:rPr>
              <a:t>Поступление денежных средств от 3-их лиц по экспортному контракту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41753" y="2012073"/>
            <a:ext cx="4257368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</a:pPr>
            <a:r>
              <a:rPr lang="ru-RU" sz="2200" b="1" dirty="0">
                <a:solidFill>
                  <a:srgbClr val="1EA9A2"/>
                </a:solidFill>
                <a:latin typeface="Commissioner" pitchFamily="2" charset="0"/>
              </a:rPr>
              <a:t>3-е лицо – другой резидент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05128" y="2012073"/>
            <a:ext cx="3333443" cy="3801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</a:pPr>
            <a:r>
              <a:rPr lang="ru-RU" sz="2200" b="1" dirty="0">
                <a:solidFill>
                  <a:srgbClr val="1EA9A2"/>
                </a:solidFill>
                <a:latin typeface="Commissioner" pitchFamily="2" charset="0"/>
              </a:rPr>
              <a:t>3-е лицо – нерезидент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2800350" y="1309308"/>
            <a:ext cx="571500" cy="6477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962900" y="1291828"/>
            <a:ext cx="571500" cy="6477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67057" y="2449101"/>
            <a:ext cx="4762500" cy="412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rgbClr val="3F4C54"/>
                </a:solidFill>
                <a:latin typeface="Commissioner" pitchFamily="2" charset="0"/>
              </a:rPr>
              <a:t>В экспортном контракте предусмотрена возможность получения отплаты от 3-их лиц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ru-RU" sz="2200" dirty="0">
              <a:solidFill>
                <a:srgbClr val="3F4C54"/>
              </a:solidFill>
              <a:latin typeface="Commissioner" pitchFamily="2" charset="0"/>
            </a:endParaRP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rgbClr val="3F4C54"/>
                </a:solidFill>
                <a:latin typeface="Commissioner" pitchFamily="2" charset="0"/>
              </a:rPr>
              <a:t>Заключено доп. соглашение о получении оплаты от определенного нерезидента в определенном размере 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ru-RU" sz="2200" dirty="0">
              <a:solidFill>
                <a:srgbClr val="3F4C54"/>
              </a:solidFill>
              <a:latin typeface="Commissioner" pitchFamily="2" charset="0"/>
            </a:endParaRP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rgbClr val="3F4C54"/>
                </a:solidFill>
                <a:latin typeface="Commissioner" pitchFamily="2" charset="0"/>
              </a:rPr>
              <a:t>Предоставлены СВО и подтверждающие документы по зачислению от 3-его лица нерезидента в уполномоченный банк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34125" y="2449101"/>
            <a:ext cx="4788821" cy="3862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rgbClr val="3F4C54"/>
                </a:solidFill>
                <a:latin typeface="Commissioner" pitchFamily="2" charset="0"/>
              </a:rPr>
              <a:t>Заключен договор о частичном переводе долга от нерезидента к другому резиденту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ru-RU" sz="2200" dirty="0">
              <a:solidFill>
                <a:srgbClr val="3F4C54"/>
              </a:solidFill>
              <a:latin typeface="Commissioner" pitchFamily="2" charset="0"/>
            </a:endParaRP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rgbClr val="3F4C54"/>
                </a:solidFill>
                <a:latin typeface="Commissioner" pitchFamily="2" charset="0"/>
              </a:rPr>
              <a:t>Экспортером получена оплата от другого резидента</a:t>
            </a: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ru-RU" sz="2200" dirty="0">
              <a:solidFill>
                <a:srgbClr val="3F4C54"/>
              </a:solidFill>
              <a:latin typeface="Commissioner" pitchFamily="2" charset="0"/>
            </a:endParaRPr>
          </a:p>
          <a:p>
            <a:pPr marL="342900" indent="-342900" algn="just"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rgbClr val="3F4C54"/>
                </a:solidFill>
                <a:latin typeface="Commissioner" pitchFamily="2" charset="0"/>
              </a:rPr>
              <a:t>Предоставлены СПД (с кодом 13_3), подтверждение получения оплаты и  договор о частичном переводе долга  в уполномоченный банк</a:t>
            </a:r>
          </a:p>
          <a:p>
            <a:pPr algn="just">
              <a:lnSpc>
                <a:spcPct val="85000"/>
              </a:lnSpc>
            </a:pPr>
            <a:r>
              <a:rPr lang="ru-RU" sz="2400" dirty="0">
                <a:solidFill>
                  <a:srgbClr val="3F4C54"/>
                </a:solidFill>
                <a:latin typeface="Commissioner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6378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2900" y="876783"/>
            <a:ext cx="10972800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>
                <a:solidFill>
                  <a:srgbClr val="1EA9A2"/>
                </a:solidFill>
                <a:latin typeface="Commissioner Medium" pitchFamily="2" charset="0"/>
              </a:rPr>
              <a:t>Постановление Правительства Российской Федерации от 26 декабря 2022г. № 2433 «Об утверждении Правил осуществления между резидентами и нерезидентами расчетов наличными денежными средствами».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45668" y="2330744"/>
            <a:ext cx="7240785" cy="2920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</a:pPr>
            <a:r>
              <a:rPr lang="ru-RU" sz="2400" dirty="0">
                <a:solidFill>
                  <a:srgbClr val="525D65"/>
                </a:solidFill>
                <a:latin typeface="Commissioner" pitchFamily="2" charset="0"/>
              </a:rPr>
              <a:t>Разрешено экспортерам получать выручку в наличной форме:</a:t>
            </a:r>
          </a:p>
          <a:p>
            <a:pPr marL="342900" indent="-342900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525D65"/>
                </a:solidFill>
                <a:latin typeface="Commissioner" pitchFamily="2" charset="0"/>
              </a:rPr>
              <a:t>по любым видам экспортных контрактов</a:t>
            </a:r>
          </a:p>
          <a:p>
            <a:pPr marL="342900" indent="-342900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525D65"/>
                </a:solidFill>
                <a:latin typeface="Commissioner" pitchFamily="2" charset="0"/>
              </a:rPr>
              <a:t>без ограничений по сумме</a:t>
            </a:r>
          </a:p>
          <a:p>
            <a:pPr marL="342900" indent="-342900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525D65"/>
                </a:solidFill>
                <a:latin typeface="Commissioner" pitchFamily="2" charset="0"/>
              </a:rPr>
              <a:t>факт расчета возможен за границей РФ и на территории РФ</a:t>
            </a:r>
          </a:p>
          <a:p>
            <a:pPr marL="342900" indent="-342900" algn="just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525D65"/>
                </a:solidFill>
                <a:latin typeface="Commissioner" pitchFamily="2" charset="0"/>
              </a:rPr>
              <a:t>в любой валюте (иностранная валюта и рубли РФ)</a:t>
            </a:r>
          </a:p>
          <a:p>
            <a:pPr marL="342900" indent="-342900" algn="just">
              <a:lnSpc>
                <a:spcPct val="85000"/>
              </a:lnSpc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3F4C54"/>
              </a:solidFill>
              <a:latin typeface="Commissioner" pitchFamily="2" charset="0"/>
            </a:endParaRPr>
          </a:p>
          <a:p>
            <a:pPr algn="just">
              <a:lnSpc>
                <a:spcPct val="85000"/>
              </a:lnSpc>
            </a:pPr>
            <a:endParaRPr lang="ru-RU" sz="2400" dirty="0">
              <a:solidFill>
                <a:srgbClr val="3F4C54"/>
              </a:solidFill>
              <a:latin typeface="Commissioner" pitchFamily="2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252" y="3917624"/>
            <a:ext cx="2478448" cy="157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87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42900" y="814022"/>
            <a:ext cx="10096500" cy="412421"/>
          </a:xfrm>
          <a:prstGeom prst="rect">
            <a:avLst/>
          </a:prstGeom>
          <a:solidFill>
            <a:srgbClr val="1EA9A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600" b="1" dirty="0">
                <a:solidFill>
                  <a:schemeClr val="bg1"/>
                </a:solidFill>
                <a:latin typeface="Commissioner Thin" pitchFamily="2" charset="0"/>
              </a:rPr>
              <a:t>Как использовать полученные наличные средства?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900" y="1956360"/>
            <a:ext cx="9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525D65"/>
                </a:solidFill>
              </a:rPr>
              <a:t>Зачислить на счет в банке за рубежом</a:t>
            </a: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525D65"/>
                </a:solidFill>
              </a:rPr>
              <a:t>Использовать для осуществления расчетов с нерезидентами по импортным контрактам</a:t>
            </a: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525D65"/>
                </a:solidFill>
              </a:rPr>
              <a:t>Ввезти в РФ с соблюдением требований права ЕАЭС и таможенного законодательства РФ</a:t>
            </a:r>
            <a:endParaRPr lang="ru-RU" sz="2600" dirty="0">
              <a:solidFill>
                <a:srgbClr val="525D65"/>
              </a:solidFill>
              <a:latin typeface="Commissioner Thi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" y="1532653"/>
            <a:ext cx="9925050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200" b="1" dirty="0">
                <a:solidFill>
                  <a:srgbClr val="1EA9A2"/>
                </a:solidFill>
                <a:latin typeface="Commissioner Thin" pitchFamily="2" charset="0"/>
              </a:rPr>
              <a:t>Можно:</a:t>
            </a:r>
            <a:endParaRPr lang="ru-RU" sz="2200" dirty="0">
              <a:solidFill>
                <a:srgbClr val="1EA9A2"/>
              </a:solidFill>
              <a:latin typeface="Commissioner Thin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2900" y="3031132"/>
            <a:ext cx="992505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200" b="1" dirty="0">
                <a:solidFill>
                  <a:srgbClr val="525D65"/>
                </a:solidFill>
                <a:latin typeface="Commissioner Thin" pitchFamily="2" charset="0"/>
              </a:rPr>
              <a:t>Если наличные средства ввезены в РФ или получены от нерезидента на территории РФ</a:t>
            </a:r>
            <a:endParaRPr lang="ru-RU" sz="2200" dirty="0">
              <a:solidFill>
                <a:srgbClr val="525D65"/>
              </a:solidFill>
              <a:latin typeface="Commissioner Thin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525" y="3805503"/>
            <a:ext cx="9829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chemeClr val="accent2"/>
              </a:buClr>
            </a:pPr>
            <a:r>
              <a:rPr lang="ru-RU" sz="2200" dirty="0">
                <a:solidFill>
                  <a:srgbClr val="008787"/>
                </a:solidFill>
              </a:rPr>
              <a:t>           </a:t>
            </a:r>
            <a:r>
              <a:rPr lang="ru-RU" sz="2200" b="1" dirty="0">
                <a:solidFill>
                  <a:srgbClr val="1EA9A2"/>
                </a:solidFill>
              </a:rPr>
              <a:t>Необходимо в срок не позднее 30-го рабочего дня со дня их ввоза или расчетов на территории РФ:</a:t>
            </a: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525D65"/>
                </a:solidFill>
              </a:rPr>
              <a:t>Внести в свою кассу в установленном порядке</a:t>
            </a: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525D65"/>
                </a:solidFill>
              </a:rPr>
              <a:t>Зачислить на свой счет в соответствующей валюте в уполномоченном банке</a:t>
            </a: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525D65"/>
                </a:solidFill>
              </a:rPr>
              <a:t>Продать иностранную валюту уполномоченному банку с последующим зачислением полученной в результате такой продажи соответствующей валюты на счет в уполномоченном банке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3545087"/>
            <a:ext cx="638175" cy="69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29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09550" y="375286"/>
            <a:ext cx="10096500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EA9A2"/>
                </a:solidFill>
                <a:latin typeface="Commissioner Thin" pitchFamily="2" charset="0"/>
              </a:rPr>
              <a:t>Что предоставить в банк для валютного контроля о произведенных расчетах в наличной форме?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2900" y="3073282"/>
            <a:ext cx="4914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525D65"/>
                </a:solidFill>
              </a:rPr>
              <a:t>Документы и информацию, подтверждающие расчеты в наличной форме</a:t>
            </a: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525D65"/>
                </a:solidFill>
              </a:rPr>
              <a:t>Подтверждающие документы, связанные с проведением операции</a:t>
            </a: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525D65"/>
                </a:solidFill>
              </a:rPr>
              <a:t>Таможенную декларацию на ввоз наличных денежных средств (при наличии)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2900" y="1828562"/>
            <a:ext cx="9925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000" b="1" dirty="0">
                <a:solidFill>
                  <a:schemeClr val="accent2"/>
                </a:solidFill>
                <a:latin typeface="Commissioner Thin" pitchFamily="2" charset="0"/>
              </a:rPr>
              <a:t>Срок предоставления документов – не позднее 45-го рабочего дня после получения наличных от нерезидента:</a:t>
            </a:r>
            <a:endParaRPr lang="ru-RU" sz="2000" dirty="0">
              <a:solidFill>
                <a:schemeClr val="accent2"/>
              </a:solidFill>
              <a:latin typeface="Commissioner Thin" pitchFamily="2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105400" y="3713087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457950" y="3035324"/>
            <a:ext cx="3562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>
                <a:schemeClr val="accent2"/>
              </a:buClr>
            </a:pPr>
            <a:r>
              <a:rPr lang="ru-RU" sz="2000" dirty="0">
                <a:solidFill>
                  <a:srgbClr val="525D65"/>
                </a:solidFill>
              </a:rPr>
              <a:t>По контрактам, поставленным на учет,</a:t>
            </a:r>
            <a:r>
              <a:rPr lang="ru-RU" sz="2000" dirty="0">
                <a:solidFill>
                  <a:srgbClr val="008787"/>
                </a:solidFill>
              </a:rPr>
              <a:t>  </a:t>
            </a:r>
            <a:r>
              <a:rPr lang="ru-RU" sz="2000" b="1" dirty="0">
                <a:solidFill>
                  <a:srgbClr val="1EA9A2"/>
                </a:solidFill>
              </a:rPr>
              <a:t>в уполномоченный банк.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57950" y="4638368"/>
            <a:ext cx="3562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>
                <a:schemeClr val="accent2"/>
              </a:buClr>
            </a:pPr>
            <a:r>
              <a:rPr lang="ru-RU" sz="2000" dirty="0">
                <a:solidFill>
                  <a:srgbClr val="525D65"/>
                </a:solidFill>
              </a:rPr>
              <a:t>По контрактам, не требующим постановки на учет,  </a:t>
            </a:r>
            <a:r>
              <a:rPr lang="ru-RU" sz="2000" b="1" dirty="0">
                <a:solidFill>
                  <a:srgbClr val="1EA9A2"/>
                </a:solidFill>
              </a:rPr>
              <a:t>в любой банк.</a:t>
            </a:r>
          </a:p>
        </p:txBody>
      </p:sp>
    </p:spTree>
    <p:extLst>
      <p:ext uri="{BB962C8B-B14F-4D97-AF65-F5344CB8AC3E}">
        <p14:creationId xmlns:p14="http://schemas.microsoft.com/office/powerpoint/2010/main" val="42095647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14234</TotalTime>
  <Words>907</Words>
  <Application>Microsoft Office PowerPoint</Application>
  <PresentationFormat>Широкоэкранный</PresentationFormat>
  <Paragraphs>118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Commissioner</vt:lpstr>
      <vt:lpstr>Commissioner Medium</vt:lpstr>
      <vt:lpstr>Commissioner SemiBold</vt:lpstr>
      <vt:lpstr>Commissioner Thin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Перчун Ксения Владимировна</dc:creator>
  <cp:lastModifiedBy>Пятина Екатерина Станиславовна</cp:lastModifiedBy>
  <cp:revision>220</cp:revision>
  <cp:lastPrinted>2024-03-23T05:11:19Z</cp:lastPrinted>
  <dcterms:created xsi:type="dcterms:W3CDTF">2023-01-26T02:49:43Z</dcterms:created>
  <dcterms:modified xsi:type="dcterms:W3CDTF">2024-06-19T09:41:22Z</dcterms:modified>
</cp:coreProperties>
</file>