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6" r:id="rId2"/>
  </p:sldMasterIdLst>
  <p:notesMasterIdLst>
    <p:notesMasterId r:id="rId23"/>
  </p:notesMasterIdLst>
  <p:handoutMasterIdLst>
    <p:handoutMasterId r:id="rId24"/>
  </p:handoutMasterIdLst>
  <p:sldIdLst>
    <p:sldId id="410" r:id="rId3"/>
    <p:sldId id="738" r:id="rId4"/>
    <p:sldId id="740" r:id="rId5"/>
    <p:sldId id="739" r:id="rId6"/>
    <p:sldId id="741" r:id="rId7"/>
    <p:sldId id="743" r:id="rId8"/>
    <p:sldId id="715" r:id="rId9"/>
    <p:sldId id="728" r:id="rId10"/>
    <p:sldId id="724" r:id="rId11"/>
    <p:sldId id="412" r:id="rId12"/>
    <p:sldId id="416" r:id="rId13"/>
    <p:sldId id="345" r:id="rId14"/>
    <p:sldId id="720" r:id="rId15"/>
    <p:sldId id="722" r:id="rId16"/>
    <p:sldId id="723" r:id="rId17"/>
    <p:sldId id="717" r:id="rId18"/>
    <p:sldId id="732" r:id="rId19"/>
    <p:sldId id="730" r:id="rId20"/>
    <p:sldId id="733" r:id="rId21"/>
    <p:sldId id="419" r:id="rId22"/>
  </p:sldIdLst>
  <p:sldSz cx="9144000" cy="6858000" type="screen4x3"/>
  <p:notesSz cx="9939338" cy="6805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rgbClr val="000000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71">
          <p15:clr>
            <a:srgbClr val="A4A3A4"/>
          </p15:clr>
        </p15:guide>
        <p15:guide id="3" orient="horz" pos="482">
          <p15:clr>
            <a:srgbClr val="A4A3A4"/>
          </p15:clr>
        </p15:guide>
        <p15:guide id="4" orient="horz" pos="1162">
          <p15:clr>
            <a:srgbClr val="A4A3A4"/>
          </p15:clr>
        </p15:guide>
        <p15:guide id="5" orient="horz" pos="3884">
          <p15:clr>
            <a:srgbClr val="A4A3A4"/>
          </p15:clr>
        </p15:guide>
        <p15:guide id="6" pos="2880">
          <p15:clr>
            <a:srgbClr val="A4A3A4"/>
          </p15:clr>
        </p15:guide>
        <p15:guide id="7" pos="249">
          <p15:clr>
            <a:srgbClr val="A4A3A4"/>
          </p15:clr>
        </p15:guide>
        <p15:guide id="8" pos="839">
          <p15:clr>
            <a:srgbClr val="A4A3A4"/>
          </p15:clr>
        </p15:guide>
        <p15:guide id="9" pos="5692">
          <p15:clr>
            <a:srgbClr val="A4A3A4"/>
          </p15:clr>
        </p15:guide>
        <p15:guide id="10" pos="328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Шмыкова Татьяна Владимировна" initials="ШТВ" lastIdx="3" clrIdx="0">
    <p:extLst>
      <p:ext uri="{19B8F6BF-5375-455C-9EA6-DF929625EA0E}">
        <p15:presenceInfo xmlns:p15="http://schemas.microsoft.com/office/powerpoint/2012/main" userId="S-1-5-21-3050988055-4130345134-884219647-2696" providerId="AD"/>
      </p:ext>
    </p:extLst>
  </p:cmAuthor>
  <p:cmAuthor id="2" name="Снежко Ирина Викторовна" initials="СИВ" lastIdx="1" clrIdx="1">
    <p:extLst>
      <p:ext uri="{19B8F6BF-5375-455C-9EA6-DF929625EA0E}">
        <p15:presenceInfo xmlns:p15="http://schemas.microsoft.com/office/powerpoint/2012/main" userId="S-1-5-21-3050988055-4130345134-884219647-1136" providerId="AD"/>
      </p:ext>
    </p:extLst>
  </p:cmAuthor>
  <p:cmAuthor id="3" name="Сидоренко Сергей Владимирович" initials="ССВ" lastIdx="1" clrIdx="2">
    <p:extLst>
      <p:ext uri="{19B8F6BF-5375-455C-9EA6-DF929625EA0E}">
        <p15:presenceInfo xmlns:p15="http://schemas.microsoft.com/office/powerpoint/2012/main" userId="S-1-5-21-3050988055-4130345134-884219647-27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FFFF66"/>
    <a:srgbClr val="FFFF99"/>
    <a:srgbClr val="99CC33"/>
    <a:srgbClr val="B88C00"/>
    <a:srgbClr val="0070C0"/>
    <a:srgbClr val="005AA9"/>
    <a:srgbClr val="77E3FD"/>
    <a:srgbClr val="4289D2"/>
    <a:srgbClr val="BF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41" autoAdjust="0"/>
    <p:restoredTop sz="88968" autoAdjust="0"/>
  </p:normalViewPr>
  <p:slideViewPr>
    <p:cSldViewPr showGuides="1">
      <p:cViewPr>
        <p:scale>
          <a:sx n="100" d="100"/>
          <a:sy n="100" d="100"/>
        </p:scale>
        <p:origin x="1644" y="36"/>
      </p:cViewPr>
      <p:guideLst>
        <p:guide orient="horz" pos="2160"/>
        <p:guide orient="horz" pos="1071"/>
        <p:guide orient="horz" pos="482"/>
        <p:guide orient="horz" pos="1162"/>
        <p:guide orient="horz" pos="3884"/>
        <p:guide pos="2880"/>
        <p:guide pos="249"/>
        <p:guide pos="839"/>
        <p:guide pos="5692"/>
        <p:guide pos="3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275" y="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3842A76-66DF-46C8-96BF-8CD910447FDD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6430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275" y="6464300"/>
            <a:ext cx="4308475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DAFD0F1-3EF9-4BF9-865F-C1B6D3831D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765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6888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9275" y="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D6FE191-166A-47CE-A6CB-4A6B4FE9C9F4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5187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775" y="3232150"/>
            <a:ext cx="7951788" cy="306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64300"/>
            <a:ext cx="4306888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9275" y="6464300"/>
            <a:ext cx="4308475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825407F-E5C5-4C80-A9D7-F3DDC87A8C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8792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5407F-E5C5-4C80-A9D7-F3DDC87A8CBB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375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5407F-E5C5-4C80-A9D7-F3DDC87A8CB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710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5407F-E5C5-4C80-A9D7-F3DDC87A8CBB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793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5407F-E5C5-4C80-A9D7-F3DDC87A8CBB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021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5407F-E5C5-4C80-A9D7-F3DDC87A8CBB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467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5407F-E5C5-4C80-A9D7-F3DDC87A8CBB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877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5407F-E5C5-4C80-A9D7-F3DDC87A8CBB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185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25407F-E5C5-4C80-A9D7-F3DDC87A8CBB}" type="slidenum"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117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5407F-E5C5-4C80-A9D7-F3DDC87A8CBB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145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5407F-E5C5-4C80-A9D7-F3DDC87A8CBB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478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5407F-E5C5-4C80-A9D7-F3DDC87A8CB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115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5407F-E5C5-4C80-A9D7-F3DDC87A8CBB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835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5407F-E5C5-4C80-A9D7-F3DDC87A8CBB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206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5407F-E5C5-4C80-A9D7-F3DDC87A8CB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922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5407F-E5C5-4C80-A9D7-F3DDC87A8CB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888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>
            <a:extLst>
              <a:ext uri="{FF2B5EF4-FFF2-40B4-BE49-F238E27FC236}">
                <a16:creationId xmlns:a16="http://schemas.microsoft.com/office/drawing/2014/main" id="{59214B5D-2260-496F-A843-795DD85018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Заметки 2">
            <a:extLst>
              <a:ext uri="{FF2B5EF4-FFF2-40B4-BE49-F238E27FC236}">
                <a16:creationId xmlns:a16="http://schemas.microsoft.com/office/drawing/2014/main" id="{0FAF6D6B-7ED9-43AF-846B-BEC91683BA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0245" y="4785193"/>
            <a:ext cx="5445126" cy="3915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77" tIns="45789" rIns="91577" bIns="45789"/>
          <a:lstStyle/>
          <a:p>
            <a:endParaRPr lang="ru-RU" altLang="ru-RU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5407F-E5C5-4C80-A9D7-F3DDC87A8CBB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284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25407F-E5C5-4C80-A9D7-F3DDC87A8CBB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986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648" y="332657"/>
            <a:ext cx="5268877" cy="100878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ru-RU" altLang="ru-RU"/>
              <a:t>Образец заголовка</a:t>
            </a:r>
            <a:endParaRPr lang="ru-RU" altLang="ru-RU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03648" y="1557338"/>
            <a:ext cx="7416824" cy="453548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7B4945-66B6-4882-891F-881D9A3BED2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BA014-A2DB-4228-A5DB-BCFABED087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12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FBDC1C-3529-4B72-B915-194578C6E6B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7FC0B-CEE4-47C3-8AB1-E61109B5CCA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623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341438"/>
            <a:ext cx="2286000" cy="47513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341438"/>
            <a:ext cx="6705600" cy="47513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FF93A48-7692-4F0B-ABB5-2D7E04F0602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C193E-DBE8-4DFA-AE5A-D68B0FA6DE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100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1341438"/>
            <a:ext cx="9144000" cy="4751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6A59E20-7EE3-4839-9160-3D03A0A2B1F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E7464-4E24-4529-8D05-608B7EFD618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910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757279"/>
      </p:ext>
    </p:extLst>
  </p:cSld>
  <p:clrMapOvr>
    <a:masterClrMapping/>
  </p:clrMapOvr>
  <p:transition>
    <p:cover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648" y="332657"/>
            <a:ext cx="5268877" cy="100878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ru-RU" altLang="ru-RU"/>
              <a:t>Образец заголовка</a:t>
            </a:r>
            <a:endParaRPr lang="ru-RU" altLang="ru-RU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03648" y="1557338"/>
            <a:ext cx="7416824" cy="453548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ru-RU" altLang="ru-RU" noProof="0"/>
              <a:t>Образец текста</a:t>
            </a:r>
          </a:p>
          <a:p>
            <a:pPr lvl="1"/>
            <a:r>
              <a:rPr lang="ru-RU" altLang="ru-RU" noProof="0"/>
              <a:t>Второй уровень</a:t>
            </a:r>
          </a:p>
          <a:p>
            <a:pPr lvl="2"/>
            <a:r>
              <a:rPr lang="ru-RU" altLang="ru-RU" noProof="0"/>
              <a:t>Третий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7B4945-66B6-4882-891F-881D9A3BED2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BA014-A2DB-4228-A5DB-BCFABED087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635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350" y="333375"/>
            <a:ext cx="5268913" cy="64735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350" y="1268760"/>
            <a:ext cx="7416800" cy="482406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F85FBD0-7A8F-49A5-811C-A55E1AC3627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09CBE-8C03-4083-AE89-0525F57EEE5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48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70BD26-A957-4154-8F4C-84601D7524A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1819F-CF95-425B-A067-FF43440018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349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557340"/>
            <a:ext cx="4135438" cy="4535487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38664" y="1557340"/>
            <a:ext cx="4137025" cy="4535487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D857AF-3574-4BE3-BFD3-A58BCA59876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CB070-25BD-4510-9F6F-D4F494325F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331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0865CB-D28A-4A37-90C9-9EF09F005CB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E6D3B-8A79-4900-AE2C-C60AFB0F38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327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9F79F774-E24D-4957-8901-2FCAD0E74DF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48713" y="6669088"/>
            <a:ext cx="395287" cy="288925"/>
          </a:xfrm>
        </p:spPr>
        <p:txBody>
          <a:bodyPr/>
          <a:lstStyle>
            <a:lvl1pPr>
              <a:defRPr sz="1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80D3E05A-E687-437A-9DFC-9AF55A3793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86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350" y="333375"/>
            <a:ext cx="5268913" cy="64735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350" y="1268760"/>
            <a:ext cx="7416800" cy="482406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F85FBD0-7A8F-49A5-811C-A55E1AC3627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09CBE-8C03-4083-AE89-0525F57EEE5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623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E75EB418-78FC-4B25-B281-ACDE536D5E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69C0D-F8B9-49EC-B17A-A26725711C3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0707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BA900A3-4B04-44B3-9BE7-BD076BC7F05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2E9CB-1703-4AF9-BC3B-B543F579C5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273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8B9ED7F-4E17-4D06-A9B9-80DE9C1A484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EA7E1-14AB-4B47-B1B0-68F810C459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865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FBDC1C-3529-4B72-B915-194578C6E6B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7FC0B-CEE4-47C3-8AB1-E61109B5CCA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434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1341438"/>
            <a:ext cx="2286000" cy="47513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341438"/>
            <a:ext cx="6705600" cy="47513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FF93A48-7692-4F0B-ABB5-2D7E04F0602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C193E-DBE8-4DFA-AE5A-D68B0FA6DE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356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1341438"/>
            <a:ext cx="9144000" cy="47513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6A59E20-7EE3-4839-9160-3D03A0A2B1F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E7464-4E24-4529-8D05-608B7EFD618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3919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4807"/>
      </p:ext>
    </p:extLst>
  </p:cSld>
  <p:clrMapOvr>
    <a:masterClrMapping/>
  </p:clrMapOvr>
  <p:transition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70BD26-A957-4154-8F4C-84601D7524A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1819F-CF95-425B-A067-FF43440018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8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557340"/>
            <a:ext cx="4135438" cy="4535487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38664" y="1557340"/>
            <a:ext cx="4137025" cy="4535487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D857AF-3574-4BE3-BFD3-A58BCA59876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CB070-25BD-4510-9F6F-D4F494325F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98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0865CB-D28A-4A37-90C9-9EF09F005CB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E6D3B-8A79-4900-AE2C-C60AFB0F38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581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9F79F774-E24D-4957-8901-2FCAD0E74DF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48713" y="6669088"/>
            <a:ext cx="395287" cy="288925"/>
          </a:xfrm>
        </p:spPr>
        <p:txBody>
          <a:bodyPr/>
          <a:lstStyle>
            <a:lvl1pPr>
              <a:defRPr sz="1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80D3E05A-E687-437A-9DFC-9AF55A3793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722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E75EB418-78FC-4B25-B281-ACDE536D5E6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69C0D-F8B9-49EC-B17A-A26725711C3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730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BA900A3-4B04-44B3-9BE7-BD076BC7F05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2E9CB-1703-4AF9-BC3B-B543F579C5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32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8B9ED7F-4E17-4D06-A9B9-80DE9C1A484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EA7E1-14AB-4B47-B1B0-68F810C459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63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71E6FFD-6910-44EE-856D-3FB81F4EC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333375"/>
            <a:ext cx="52689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Заголовок слайда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677104-C619-48DF-AD99-B13C64E700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03350" y="1557338"/>
            <a:ext cx="741680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12B508C-9885-4162-9348-B0B4086A2F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27538" y="6308725"/>
            <a:ext cx="4392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54F90303-DDBF-41B4-9932-72A2A2832F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2" name="Рисунок 13">
            <a:extLst>
              <a:ext uri="{FF2B5EF4-FFF2-40B4-BE49-F238E27FC236}">
                <a16:creationId xmlns:a16="http://schemas.microsoft.com/office/drawing/2014/main" id="{DD9E1EE7-D369-4933-982D-03A19378EB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9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5">
            <a:extLst>
              <a:ext uri="{FF2B5EF4-FFF2-40B4-BE49-F238E27FC236}">
                <a16:creationId xmlns:a16="http://schemas.microsoft.com/office/drawing/2014/main" id="{EB4EEA34-91F4-44A3-9B57-B7A3128EA7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44475"/>
            <a:ext cx="197961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16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AA9"/>
          </a:solidFill>
          <a:latin typeface="Segoe UI" panose="020B0502040204020203" pitchFamily="34" charset="0"/>
          <a:ea typeface="ＭＳ Ｐゴシック" charset="0"/>
          <a:cs typeface="Segoe UI" panose="020B0502040204020203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AA9"/>
          </a:solidFill>
          <a:latin typeface="Segoe UI" panose="020B0502040204020203" pitchFamily="34" charset="0"/>
          <a:ea typeface="ＭＳ Ｐゴシック" charset="0"/>
          <a:cs typeface="Segoe UI" panose="020B0502040204020203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AA9"/>
          </a:solidFill>
          <a:latin typeface="Segoe UI" panose="020B0502040204020203" pitchFamily="34" charset="0"/>
          <a:ea typeface="ＭＳ Ｐゴシック" charset="0"/>
          <a:cs typeface="Segoe UI" panose="020B0502040204020203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AA9"/>
          </a:solidFill>
          <a:latin typeface="Segoe UI" panose="020B0502040204020203" pitchFamily="34" charset="0"/>
          <a:ea typeface="ＭＳ Ｐゴシック" charset="0"/>
          <a:cs typeface="Segoe UI" panose="020B0502040204020203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AA9"/>
          </a:solidFill>
          <a:latin typeface="Segoe UI" panose="020B0502040204020203" pitchFamily="34" charset="0"/>
          <a:ea typeface="ＭＳ Ｐゴシック" charset="0"/>
          <a:cs typeface="Segoe UI" panose="020B0502040204020203" pitchFamily="34" charset="0"/>
        </a:defRPr>
      </a:lvl5pPr>
      <a:lvl6pPr marL="422041" algn="ctr" rtl="0" eaLnBrk="1" fontAlgn="base" hangingPunct="1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Arial" charset="0"/>
        </a:defRPr>
      </a:lvl6pPr>
      <a:lvl7pPr marL="844083" algn="ctr" rtl="0" eaLnBrk="1" fontAlgn="base" hangingPunct="1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Arial" charset="0"/>
        </a:defRPr>
      </a:lvl7pPr>
      <a:lvl8pPr marL="1266124" algn="ctr" rtl="0" eaLnBrk="1" fontAlgn="base" hangingPunct="1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Arial" charset="0"/>
        </a:defRPr>
      </a:lvl8pPr>
      <a:lvl9pPr marL="1688165" algn="ctr" rtl="0" eaLnBrk="1" fontAlgn="base" hangingPunct="1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Arial" charset="0"/>
        </a:defRPr>
      </a:lvl9pPr>
    </p:titleStyle>
    <p:bodyStyle>
      <a:lvl1pPr marL="315913" indent="-315913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595959"/>
          </a:solidFill>
          <a:latin typeface="Segoe UI Semibold" panose="020B0702040204020203" pitchFamily="34" charset="0"/>
          <a:ea typeface="ＭＳ Ｐゴシック" charset="0"/>
          <a:cs typeface="Segoe UI Semibold" panose="020B0702040204020203" pitchFamily="34" charset="0"/>
        </a:defRPr>
      </a:lvl1pPr>
      <a:lvl2pPr marL="685800" indent="-263525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rgbClr val="595959"/>
          </a:solidFill>
          <a:latin typeface="Segoe UI Semibold" panose="020B0702040204020203" pitchFamily="34" charset="0"/>
          <a:ea typeface="ＭＳ Ｐゴシック" charset="0"/>
          <a:cs typeface="Segoe UI Semibold" panose="020B0702040204020203" pitchFamily="34" charset="0"/>
        </a:defRPr>
      </a:lvl2pPr>
      <a:lvl3pPr marL="1054100" indent="-20955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595959"/>
          </a:solidFill>
          <a:latin typeface="Segoe UI Semibold" panose="020B0702040204020203" pitchFamily="34" charset="0"/>
          <a:ea typeface="ＭＳ Ｐゴシック" charset="0"/>
          <a:cs typeface="Segoe UI Semibold" panose="020B0702040204020203" pitchFamily="34" charset="0"/>
        </a:defRPr>
      </a:lvl3pPr>
      <a:lvl4pPr marL="1476375" indent="-2095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7F7F7F"/>
          </a:solidFill>
          <a:latin typeface="Segoe UI Semibold" panose="020B0702040204020203" pitchFamily="34" charset="0"/>
          <a:ea typeface="ＭＳ Ｐゴシック" charset="0"/>
          <a:cs typeface="Segoe UI Semibold" panose="020B0702040204020203" pitchFamily="34" charset="0"/>
        </a:defRPr>
      </a:lvl4pPr>
      <a:lvl5pPr marL="1898650" indent="-20955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7F7F7F"/>
          </a:solidFill>
          <a:latin typeface="Segoe UI Semibold" panose="020B0702040204020203" pitchFamily="34" charset="0"/>
          <a:ea typeface="ＭＳ Ｐゴシック" charset="0"/>
          <a:cs typeface="Segoe UI Semibold" panose="020B0702040204020203" pitchFamily="34" charset="0"/>
        </a:defRPr>
      </a:lvl5pPr>
      <a:lvl6pPr marL="2321227" indent="-211021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6pPr>
      <a:lvl7pPr marL="2743269" indent="-211021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7pPr>
      <a:lvl8pPr marL="3165310" indent="-211021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8pPr>
      <a:lvl9pPr marL="3587351" indent="-211021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71E6FFD-6910-44EE-856D-3FB81F4EC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333375"/>
            <a:ext cx="52689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Заголовок слайда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677104-C619-48DF-AD99-B13C64E700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03350" y="1557338"/>
            <a:ext cx="741680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12B508C-9885-4162-9348-B0B4086A2F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27538" y="6308725"/>
            <a:ext cx="4392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54F90303-DDBF-41B4-9932-72A2A2832F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2" name="Рисунок 13">
            <a:extLst>
              <a:ext uri="{FF2B5EF4-FFF2-40B4-BE49-F238E27FC236}">
                <a16:creationId xmlns:a16="http://schemas.microsoft.com/office/drawing/2014/main" id="{DD9E1EE7-D369-4933-982D-03A19378EB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9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B5A22D75-6386-4ADF-85CC-A3B51F407B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44475"/>
            <a:ext cx="197961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34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AA9"/>
          </a:solidFill>
          <a:latin typeface="Segoe UI" panose="020B0502040204020203" pitchFamily="34" charset="0"/>
          <a:ea typeface="ＭＳ Ｐゴシック" charset="0"/>
          <a:cs typeface="Segoe UI" panose="020B0502040204020203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AA9"/>
          </a:solidFill>
          <a:latin typeface="Segoe UI" panose="020B0502040204020203" pitchFamily="34" charset="0"/>
          <a:ea typeface="ＭＳ Ｐゴシック" charset="0"/>
          <a:cs typeface="Segoe UI" panose="020B0502040204020203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AA9"/>
          </a:solidFill>
          <a:latin typeface="Segoe UI" panose="020B0502040204020203" pitchFamily="34" charset="0"/>
          <a:ea typeface="ＭＳ Ｐゴシック" charset="0"/>
          <a:cs typeface="Segoe UI" panose="020B0502040204020203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AA9"/>
          </a:solidFill>
          <a:latin typeface="Segoe UI" panose="020B0502040204020203" pitchFamily="34" charset="0"/>
          <a:ea typeface="ＭＳ Ｐゴシック" charset="0"/>
          <a:cs typeface="Segoe UI" panose="020B0502040204020203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5AA9"/>
          </a:solidFill>
          <a:latin typeface="Segoe UI" panose="020B0502040204020203" pitchFamily="34" charset="0"/>
          <a:ea typeface="ＭＳ Ｐゴシック" charset="0"/>
          <a:cs typeface="Segoe UI" panose="020B0502040204020203" pitchFamily="34" charset="0"/>
        </a:defRPr>
      </a:lvl5pPr>
      <a:lvl6pPr marL="422041" algn="ctr" rtl="0" eaLnBrk="1" fontAlgn="base" hangingPunct="1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Arial" charset="0"/>
        </a:defRPr>
      </a:lvl6pPr>
      <a:lvl7pPr marL="844083" algn="ctr" rtl="0" eaLnBrk="1" fontAlgn="base" hangingPunct="1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Arial" charset="0"/>
        </a:defRPr>
      </a:lvl7pPr>
      <a:lvl8pPr marL="1266124" algn="ctr" rtl="0" eaLnBrk="1" fontAlgn="base" hangingPunct="1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Arial" charset="0"/>
        </a:defRPr>
      </a:lvl8pPr>
      <a:lvl9pPr marL="1688165" algn="ctr" rtl="0" eaLnBrk="1" fontAlgn="base" hangingPunct="1">
        <a:spcBef>
          <a:spcPct val="0"/>
        </a:spcBef>
        <a:spcAft>
          <a:spcPct val="0"/>
        </a:spcAft>
        <a:defRPr sz="2215" b="1">
          <a:solidFill>
            <a:schemeClr val="bg1"/>
          </a:solidFill>
          <a:latin typeface="Arial" charset="0"/>
        </a:defRPr>
      </a:lvl9pPr>
    </p:titleStyle>
    <p:bodyStyle>
      <a:lvl1pPr marL="315913" indent="-315913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595959"/>
          </a:solidFill>
          <a:latin typeface="Segoe UI Semibold" panose="020B0702040204020203" pitchFamily="34" charset="0"/>
          <a:ea typeface="ＭＳ Ｐゴシック" charset="0"/>
          <a:cs typeface="Segoe UI Semibold" panose="020B0702040204020203" pitchFamily="34" charset="0"/>
        </a:defRPr>
      </a:lvl1pPr>
      <a:lvl2pPr marL="685800" indent="-263525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rgbClr val="595959"/>
          </a:solidFill>
          <a:latin typeface="Segoe UI Semibold" panose="020B0702040204020203" pitchFamily="34" charset="0"/>
          <a:ea typeface="ＭＳ Ｐゴシック" charset="0"/>
          <a:cs typeface="Segoe UI Semibold" panose="020B0702040204020203" pitchFamily="34" charset="0"/>
        </a:defRPr>
      </a:lvl2pPr>
      <a:lvl3pPr marL="1054100" indent="-20955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595959"/>
          </a:solidFill>
          <a:latin typeface="Segoe UI Semibold" panose="020B0702040204020203" pitchFamily="34" charset="0"/>
          <a:ea typeface="ＭＳ Ｐゴシック" charset="0"/>
          <a:cs typeface="Segoe UI Semibold" panose="020B0702040204020203" pitchFamily="34" charset="0"/>
        </a:defRPr>
      </a:lvl3pPr>
      <a:lvl4pPr marL="1476375" indent="-2095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7F7F7F"/>
          </a:solidFill>
          <a:latin typeface="Segoe UI Semibold" panose="020B0702040204020203" pitchFamily="34" charset="0"/>
          <a:ea typeface="ＭＳ Ｐゴシック" charset="0"/>
          <a:cs typeface="Segoe UI Semibold" panose="020B0702040204020203" pitchFamily="34" charset="0"/>
        </a:defRPr>
      </a:lvl4pPr>
      <a:lvl5pPr marL="1898650" indent="-20955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7F7F7F"/>
          </a:solidFill>
          <a:latin typeface="Segoe UI Semibold" panose="020B0702040204020203" pitchFamily="34" charset="0"/>
          <a:ea typeface="ＭＳ Ｐゴシック" charset="0"/>
          <a:cs typeface="Segoe UI Semibold" panose="020B0702040204020203" pitchFamily="34" charset="0"/>
        </a:defRPr>
      </a:lvl5pPr>
      <a:lvl6pPr marL="2321227" indent="-211021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6pPr>
      <a:lvl7pPr marL="2743269" indent="-211021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7pPr>
      <a:lvl8pPr marL="3165310" indent="-211021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8pPr>
      <a:lvl9pPr marL="3587351" indent="-211021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hyperlink" Target="mailto:info@indorsoft.ru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8C78A07B-F28F-4A9B-9048-726DA46936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3535787"/>
              </p:ext>
            </p:extLst>
          </p:nvPr>
        </p:nvGraphicFramePr>
        <p:xfrm>
          <a:off x="1547664" y="1292118"/>
          <a:ext cx="6768752" cy="3063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CorelDRAW" r:id="rId4" imgW="7424437" imgH="3360625" progId="CorelDraw.Graphic.23">
                  <p:embed/>
                </p:oleObj>
              </mc:Choice>
              <mc:Fallback>
                <p:oleObj name="CorelDRAW" r:id="rId4" imgW="7424437" imgH="3360625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7664" y="1292118"/>
                        <a:ext cx="6768752" cy="3063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560976FC-F256-4B08-AEAF-6B9DD94B9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1485127"/>
            <a:ext cx="6444208" cy="194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422041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6pPr>
            <a:lvl7pPr marL="844083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7pPr>
            <a:lvl8pPr marL="1266124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8pPr>
            <a:lvl9pPr marL="1688165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ts val="2400"/>
              </a:spcBef>
            </a:pPr>
            <a:r>
              <a:rPr lang="ru-RU" altLang="ru-RU" sz="2800" b="0" kern="0" dirty="0">
                <a:solidFill>
                  <a:schemeClr val="bg1"/>
                </a:solidFill>
                <a:latin typeface="Segoe UI Semibold" panose="020B0702040204020203" pitchFamily="34" charset="0"/>
                <a:ea typeface="ＭＳ Ｐゴシック" panose="020B0600070205080204" pitchFamily="34" charset="-128"/>
                <a:cs typeface="Segoe UI Semibold" panose="020B0702040204020203" pitchFamily="34" charset="0"/>
              </a:rPr>
              <a:t>Цифровые двойники</a:t>
            </a:r>
            <a:br>
              <a:rPr lang="ru-RU" altLang="ru-RU" sz="2800" b="0" kern="0" dirty="0">
                <a:solidFill>
                  <a:schemeClr val="bg1"/>
                </a:solidFill>
                <a:latin typeface="Segoe UI Semibold" panose="020B0702040204020203" pitchFamily="34" charset="0"/>
                <a:ea typeface="ＭＳ Ｐゴシック" panose="020B0600070205080204" pitchFamily="34" charset="-128"/>
                <a:cs typeface="Segoe UI Semibold" panose="020B0702040204020203" pitchFamily="34" charset="0"/>
              </a:rPr>
            </a:br>
            <a:r>
              <a:rPr lang="ru-RU" altLang="ru-RU" sz="2800" b="0" kern="0" dirty="0">
                <a:solidFill>
                  <a:schemeClr val="bg1"/>
                </a:solidFill>
                <a:latin typeface="Segoe UI Semibold" panose="020B0702040204020203" pitchFamily="34" charset="0"/>
                <a:ea typeface="ＭＳ Ｐゴシック" panose="020B0600070205080204" pitchFamily="34" charset="-128"/>
                <a:cs typeface="Segoe UI Semibold" panose="020B0702040204020203" pitchFamily="34" charset="0"/>
              </a:rPr>
              <a:t>для управления автомобильными дорогами на основе</a:t>
            </a:r>
            <a:br>
              <a:rPr lang="ru-RU" altLang="ru-RU" sz="2800" b="0" kern="0" dirty="0">
                <a:solidFill>
                  <a:schemeClr val="bg1"/>
                </a:solidFill>
                <a:latin typeface="Segoe UI Semibold" panose="020B0702040204020203" pitchFamily="34" charset="0"/>
                <a:ea typeface="ＭＳ Ｐゴシック" panose="020B0600070205080204" pitchFamily="34" charset="-128"/>
                <a:cs typeface="Segoe UI Semibold" panose="020B0702040204020203" pitchFamily="34" charset="0"/>
              </a:rPr>
            </a:br>
            <a:r>
              <a:rPr lang="ru-RU" altLang="ru-RU" sz="2800" b="0" kern="0" dirty="0">
                <a:solidFill>
                  <a:schemeClr val="bg1"/>
                </a:solidFill>
                <a:latin typeface="Segoe UI Semibold" panose="020B0702040204020203" pitchFamily="34" charset="0"/>
                <a:ea typeface="ＭＳ Ｐゴシック" panose="020B0600070205080204" pitchFamily="34" charset="-128"/>
                <a:cs typeface="Segoe UI Semibold" panose="020B0702040204020203" pitchFamily="34" charset="0"/>
              </a:rPr>
              <a:t>технологий «ИндорСофт»</a:t>
            </a:r>
            <a:endParaRPr lang="ru-RU" altLang="ru-RU" b="0" kern="0" dirty="0">
              <a:solidFill>
                <a:schemeClr val="bg1"/>
              </a:solidFill>
              <a:latin typeface="Segoe UI Semibold" panose="020B0702040204020203" pitchFamily="34" charset="0"/>
              <a:ea typeface="ＭＳ Ｐゴシック" panose="020B0600070205080204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48AF35-0BC7-C1BE-A03A-A5E620B006FF}"/>
              </a:ext>
            </a:extLst>
          </p:cNvPr>
          <p:cNvSpPr txBox="1"/>
          <p:nvPr/>
        </p:nvSpPr>
        <p:spPr>
          <a:xfrm>
            <a:off x="4572000" y="6165304"/>
            <a:ext cx="385192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b="0" dirty="0">
                <a:solidFill>
                  <a:srgbClr val="4289D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Новосибирск  |  28 июня </a:t>
            </a:r>
            <a:r>
              <a:rPr lang="en-US" altLang="ru-RU" sz="1800" b="0" dirty="0">
                <a:solidFill>
                  <a:srgbClr val="4289D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</a:t>
            </a:r>
            <a:r>
              <a:rPr lang="ru-RU" altLang="ru-RU" sz="1800" b="0" dirty="0">
                <a:solidFill>
                  <a:srgbClr val="4289D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г.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26F2B9-8EF8-4EC1-A298-B589D5577335}"/>
              </a:ext>
            </a:extLst>
          </p:cNvPr>
          <p:cNvSpPr/>
          <p:nvPr/>
        </p:nvSpPr>
        <p:spPr>
          <a:xfrm>
            <a:off x="3458157" y="4852812"/>
            <a:ext cx="5043112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altLang="ru-RU" sz="2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Скворцов Алексей Владимирович</a:t>
            </a:r>
          </a:p>
          <a:p>
            <a:pPr algn="r">
              <a:spcBef>
                <a:spcPts val="600"/>
              </a:spcBef>
              <a:defRPr/>
            </a:pPr>
            <a:r>
              <a:rPr lang="ru-RU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д.т.н., профессор, академик РАТ,</a:t>
            </a:r>
            <a:br>
              <a:rPr lang="ru-RU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ген. директор ООО «ИндорСофт»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66059"/>
      </p:ext>
    </p:extLst>
  </p:cSld>
  <p:clrMapOvr>
    <a:masterClrMapping/>
  </p:clrMapOvr>
  <p:transition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963DBBC-962A-4A1F-9C51-AA2A6B34D2CE}"/>
              </a:ext>
            </a:extLst>
          </p:cNvPr>
          <p:cNvSpPr/>
          <p:nvPr/>
        </p:nvSpPr>
        <p:spPr>
          <a:xfrm>
            <a:off x="995306" y="706826"/>
            <a:ext cx="8153775" cy="2876227"/>
          </a:xfrm>
          <a:custGeom>
            <a:avLst/>
            <a:gdLst>
              <a:gd name="connsiteX0" fmla="*/ 0 w 8172400"/>
              <a:gd name="connsiteY0" fmla="*/ 0 h 2385016"/>
              <a:gd name="connsiteX1" fmla="*/ 8172400 w 8172400"/>
              <a:gd name="connsiteY1" fmla="*/ 0 h 2385016"/>
              <a:gd name="connsiteX2" fmla="*/ 8172400 w 8172400"/>
              <a:gd name="connsiteY2" fmla="*/ 2385016 h 2385016"/>
              <a:gd name="connsiteX3" fmla="*/ 0 w 8172400"/>
              <a:gd name="connsiteY3" fmla="*/ 2385016 h 2385016"/>
              <a:gd name="connsiteX4" fmla="*/ 0 w 8172400"/>
              <a:gd name="connsiteY4" fmla="*/ 0 h 2385016"/>
              <a:gd name="connsiteX0" fmla="*/ 0 w 8172400"/>
              <a:gd name="connsiteY0" fmla="*/ 0 h 2385016"/>
              <a:gd name="connsiteX1" fmla="*/ 8172400 w 8172400"/>
              <a:gd name="connsiteY1" fmla="*/ 0 h 2385016"/>
              <a:gd name="connsiteX2" fmla="*/ 8172400 w 8172400"/>
              <a:gd name="connsiteY2" fmla="*/ 1074376 h 2385016"/>
              <a:gd name="connsiteX3" fmla="*/ 0 w 8172400"/>
              <a:gd name="connsiteY3" fmla="*/ 2385016 h 2385016"/>
              <a:gd name="connsiteX4" fmla="*/ 0 w 8172400"/>
              <a:gd name="connsiteY4" fmla="*/ 0 h 2385016"/>
              <a:gd name="connsiteX0" fmla="*/ 0 w 8177480"/>
              <a:gd name="connsiteY0" fmla="*/ 0 h 2385016"/>
              <a:gd name="connsiteX1" fmla="*/ 8172400 w 8177480"/>
              <a:gd name="connsiteY1" fmla="*/ 0 h 2385016"/>
              <a:gd name="connsiteX2" fmla="*/ 8177480 w 8177480"/>
              <a:gd name="connsiteY2" fmla="*/ 1414736 h 2385016"/>
              <a:gd name="connsiteX3" fmla="*/ 0 w 8177480"/>
              <a:gd name="connsiteY3" fmla="*/ 2385016 h 2385016"/>
              <a:gd name="connsiteX4" fmla="*/ 0 w 8177480"/>
              <a:gd name="connsiteY4" fmla="*/ 0 h 2385016"/>
              <a:gd name="connsiteX0" fmla="*/ 5080 w 8182560"/>
              <a:gd name="connsiteY0" fmla="*/ 0 h 2415496"/>
              <a:gd name="connsiteX1" fmla="*/ 8177480 w 8182560"/>
              <a:gd name="connsiteY1" fmla="*/ 0 h 2415496"/>
              <a:gd name="connsiteX2" fmla="*/ 8182560 w 8182560"/>
              <a:gd name="connsiteY2" fmla="*/ 1414736 h 2415496"/>
              <a:gd name="connsiteX3" fmla="*/ 0 w 8182560"/>
              <a:gd name="connsiteY3" fmla="*/ 2415496 h 2415496"/>
              <a:gd name="connsiteX4" fmla="*/ 5080 w 8182560"/>
              <a:gd name="connsiteY4" fmla="*/ 0 h 2415496"/>
              <a:gd name="connsiteX0" fmla="*/ 5080 w 8192922"/>
              <a:gd name="connsiteY0" fmla="*/ 1209040 h 3624536"/>
              <a:gd name="connsiteX1" fmla="*/ 8192776 w 8192922"/>
              <a:gd name="connsiteY1" fmla="*/ 0 h 3624536"/>
              <a:gd name="connsiteX2" fmla="*/ 8182560 w 8192922"/>
              <a:gd name="connsiteY2" fmla="*/ 2623776 h 3624536"/>
              <a:gd name="connsiteX3" fmla="*/ 0 w 8192922"/>
              <a:gd name="connsiteY3" fmla="*/ 3624536 h 3624536"/>
              <a:gd name="connsiteX4" fmla="*/ 5080 w 8192922"/>
              <a:gd name="connsiteY4" fmla="*/ 1209040 h 3624536"/>
              <a:gd name="connsiteX0" fmla="*/ 486 w 8193426"/>
              <a:gd name="connsiteY0" fmla="*/ 30480 h 3624536"/>
              <a:gd name="connsiteX1" fmla="*/ 8193280 w 8193426"/>
              <a:gd name="connsiteY1" fmla="*/ 0 h 3624536"/>
              <a:gd name="connsiteX2" fmla="*/ 8183064 w 8193426"/>
              <a:gd name="connsiteY2" fmla="*/ 2623776 h 3624536"/>
              <a:gd name="connsiteX3" fmla="*/ 504 w 8193426"/>
              <a:gd name="connsiteY3" fmla="*/ 3624536 h 3624536"/>
              <a:gd name="connsiteX4" fmla="*/ 486 w 8193426"/>
              <a:gd name="connsiteY4" fmla="*/ 30480 h 3624536"/>
              <a:gd name="connsiteX0" fmla="*/ 486 w 8193426"/>
              <a:gd name="connsiteY0" fmla="*/ 30480 h 3624536"/>
              <a:gd name="connsiteX1" fmla="*/ 8193280 w 8193426"/>
              <a:gd name="connsiteY1" fmla="*/ 0 h 3624536"/>
              <a:gd name="connsiteX2" fmla="*/ 8183064 w 8193426"/>
              <a:gd name="connsiteY2" fmla="*/ 2623776 h 3624536"/>
              <a:gd name="connsiteX3" fmla="*/ 504 w 8193426"/>
              <a:gd name="connsiteY3" fmla="*/ 3624536 h 3624536"/>
              <a:gd name="connsiteX4" fmla="*/ 486 w 8193426"/>
              <a:gd name="connsiteY4" fmla="*/ 30480 h 3624536"/>
              <a:gd name="connsiteX0" fmla="*/ 486 w 8188406"/>
              <a:gd name="connsiteY0" fmla="*/ 172720 h 3766776"/>
              <a:gd name="connsiteX1" fmla="*/ 8188182 w 8188406"/>
              <a:gd name="connsiteY1" fmla="*/ 0 h 3766776"/>
              <a:gd name="connsiteX2" fmla="*/ 8183064 w 8188406"/>
              <a:gd name="connsiteY2" fmla="*/ 2766016 h 3766776"/>
              <a:gd name="connsiteX3" fmla="*/ 504 w 8188406"/>
              <a:gd name="connsiteY3" fmla="*/ 3766776 h 3766776"/>
              <a:gd name="connsiteX4" fmla="*/ 486 w 8188406"/>
              <a:gd name="connsiteY4" fmla="*/ 172720 h 3766776"/>
              <a:gd name="connsiteX0" fmla="*/ 486 w 8188406"/>
              <a:gd name="connsiteY0" fmla="*/ 20320 h 3766776"/>
              <a:gd name="connsiteX1" fmla="*/ 8188182 w 8188406"/>
              <a:gd name="connsiteY1" fmla="*/ 0 h 3766776"/>
              <a:gd name="connsiteX2" fmla="*/ 8183064 w 8188406"/>
              <a:gd name="connsiteY2" fmla="*/ 2766016 h 3766776"/>
              <a:gd name="connsiteX3" fmla="*/ 504 w 8188406"/>
              <a:gd name="connsiteY3" fmla="*/ 3766776 h 3766776"/>
              <a:gd name="connsiteX4" fmla="*/ 486 w 8188406"/>
              <a:gd name="connsiteY4" fmla="*/ 20320 h 3766776"/>
              <a:gd name="connsiteX0" fmla="*/ 53 w 8223663"/>
              <a:gd name="connsiteY0" fmla="*/ 792480 h 3766776"/>
              <a:gd name="connsiteX1" fmla="*/ 8223439 w 8223663"/>
              <a:gd name="connsiteY1" fmla="*/ 0 h 3766776"/>
              <a:gd name="connsiteX2" fmla="*/ 8218321 w 8223663"/>
              <a:gd name="connsiteY2" fmla="*/ 2766016 h 3766776"/>
              <a:gd name="connsiteX3" fmla="*/ 35761 w 8223663"/>
              <a:gd name="connsiteY3" fmla="*/ 3766776 h 3766776"/>
              <a:gd name="connsiteX4" fmla="*/ 53 w 8223663"/>
              <a:gd name="connsiteY4" fmla="*/ 792480 h 3766776"/>
              <a:gd name="connsiteX0" fmla="*/ 147 w 8198264"/>
              <a:gd name="connsiteY0" fmla="*/ 1254760 h 3766776"/>
              <a:gd name="connsiteX1" fmla="*/ 8198040 w 8198264"/>
              <a:gd name="connsiteY1" fmla="*/ 0 h 3766776"/>
              <a:gd name="connsiteX2" fmla="*/ 8192922 w 8198264"/>
              <a:gd name="connsiteY2" fmla="*/ 2766016 h 3766776"/>
              <a:gd name="connsiteX3" fmla="*/ 10362 w 8198264"/>
              <a:gd name="connsiteY3" fmla="*/ 3766776 h 3766776"/>
              <a:gd name="connsiteX4" fmla="*/ 147 w 8198264"/>
              <a:gd name="connsiteY4" fmla="*/ 1254760 h 3766776"/>
              <a:gd name="connsiteX0" fmla="*/ 5080 w 8187902"/>
              <a:gd name="connsiteY0" fmla="*/ 1264920 h 3766776"/>
              <a:gd name="connsiteX1" fmla="*/ 8187678 w 8187902"/>
              <a:gd name="connsiteY1" fmla="*/ 0 h 3766776"/>
              <a:gd name="connsiteX2" fmla="*/ 8182560 w 8187902"/>
              <a:gd name="connsiteY2" fmla="*/ 2766016 h 3766776"/>
              <a:gd name="connsiteX3" fmla="*/ 0 w 8187902"/>
              <a:gd name="connsiteY3" fmla="*/ 3766776 h 3766776"/>
              <a:gd name="connsiteX4" fmla="*/ 5080 w 8187902"/>
              <a:gd name="connsiteY4" fmla="*/ 1264920 h 3766776"/>
              <a:gd name="connsiteX0" fmla="*/ 5080 w 8187902"/>
              <a:gd name="connsiteY0" fmla="*/ 944880 h 3446736"/>
              <a:gd name="connsiteX1" fmla="*/ 8187678 w 8187902"/>
              <a:gd name="connsiteY1" fmla="*/ 0 h 3446736"/>
              <a:gd name="connsiteX2" fmla="*/ 8182560 w 8187902"/>
              <a:gd name="connsiteY2" fmla="*/ 2445976 h 3446736"/>
              <a:gd name="connsiteX3" fmla="*/ 0 w 8187902"/>
              <a:gd name="connsiteY3" fmla="*/ 3446736 h 3446736"/>
              <a:gd name="connsiteX4" fmla="*/ 5080 w 8187902"/>
              <a:gd name="connsiteY4" fmla="*/ 944880 h 3446736"/>
              <a:gd name="connsiteX0" fmla="*/ 5080 w 8192923"/>
              <a:gd name="connsiteY0" fmla="*/ 538480 h 3040336"/>
              <a:gd name="connsiteX1" fmla="*/ 8192777 w 8192923"/>
              <a:gd name="connsiteY1" fmla="*/ 0 h 3040336"/>
              <a:gd name="connsiteX2" fmla="*/ 8182560 w 8192923"/>
              <a:gd name="connsiteY2" fmla="*/ 2039576 h 3040336"/>
              <a:gd name="connsiteX3" fmla="*/ 0 w 8192923"/>
              <a:gd name="connsiteY3" fmla="*/ 3040336 h 3040336"/>
              <a:gd name="connsiteX4" fmla="*/ 5080 w 8192923"/>
              <a:gd name="connsiteY4" fmla="*/ 538480 h 3040336"/>
              <a:gd name="connsiteX0" fmla="*/ 224 w 8198264"/>
              <a:gd name="connsiteY0" fmla="*/ 828040 h 3040336"/>
              <a:gd name="connsiteX1" fmla="*/ 8198118 w 8198264"/>
              <a:gd name="connsiteY1" fmla="*/ 0 h 3040336"/>
              <a:gd name="connsiteX2" fmla="*/ 8187901 w 8198264"/>
              <a:gd name="connsiteY2" fmla="*/ 2039576 h 3040336"/>
              <a:gd name="connsiteX3" fmla="*/ 5341 w 8198264"/>
              <a:gd name="connsiteY3" fmla="*/ 3040336 h 3040336"/>
              <a:gd name="connsiteX4" fmla="*/ 224 w 8198264"/>
              <a:gd name="connsiteY4" fmla="*/ 828040 h 3040336"/>
              <a:gd name="connsiteX0" fmla="*/ 7749 w 8192923"/>
              <a:gd name="connsiteY0" fmla="*/ 840859 h 3040336"/>
              <a:gd name="connsiteX1" fmla="*/ 8192777 w 8192923"/>
              <a:gd name="connsiteY1" fmla="*/ 0 h 3040336"/>
              <a:gd name="connsiteX2" fmla="*/ 8182560 w 8192923"/>
              <a:gd name="connsiteY2" fmla="*/ 2039576 h 3040336"/>
              <a:gd name="connsiteX3" fmla="*/ 0 w 8192923"/>
              <a:gd name="connsiteY3" fmla="*/ 3040336 h 3040336"/>
              <a:gd name="connsiteX4" fmla="*/ 7749 w 8192923"/>
              <a:gd name="connsiteY4" fmla="*/ 840859 h 3040336"/>
              <a:gd name="connsiteX0" fmla="*/ 409 w 8194160"/>
              <a:gd name="connsiteY0" fmla="*/ 840859 h 3040336"/>
              <a:gd name="connsiteX1" fmla="*/ 8194014 w 8194160"/>
              <a:gd name="connsiteY1" fmla="*/ 0 h 3040336"/>
              <a:gd name="connsiteX2" fmla="*/ 8183797 w 8194160"/>
              <a:gd name="connsiteY2" fmla="*/ 2039576 h 3040336"/>
              <a:gd name="connsiteX3" fmla="*/ 1237 w 8194160"/>
              <a:gd name="connsiteY3" fmla="*/ 3040336 h 3040336"/>
              <a:gd name="connsiteX4" fmla="*/ 409 w 8194160"/>
              <a:gd name="connsiteY4" fmla="*/ 840859 h 3040336"/>
              <a:gd name="connsiteX0" fmla="*/ 409 w 8183797"/>
              <a:gd name="connsiteY0" fmla="*/ 879315 h 3078792"/>
              <a:gd name="connsiteX1" fmla="*/ 8176860 w 8183797"/>
              <a:gd name="connsiteY1" fmla="*/ 0 h 3078792"/>
              <a:gd name="connsiteX2" fmla="*/ 8183797 w 8183797"/>
              <a:gd name="connsiteY2" fmla="*/ 2078032 h 3078792"/>
              <a:gd name="connsiteX3" fmla="*/ 1237 w 8183797"/>
              <a:gd name="connsiteY3" fmla="*/ 3078792 h 3078792"/>
              <a:gd name="connsiteX4" fmla="*/ 409 w 8183797"/>
              <a:gd name="connsiteY4" fmla="*/ 879315 h 3078792"/>
              <a:gd name="connsiteX0" fmla="*/ 409 w 8183797"/>
              <a:gd name="connsiteY0" fmla="*/ 930115 h 3078792"/>
              <a:gd name="connsiteX1" fmla="*/ 8176860 w 8183797"/>
              <a:gd name="connsiteY1" fmla="*/ 0 h 3078792"/>
              <a:gd name="connsiteX2" fmla="*/ 8183797 w 8183797"/>
              <a:gd name="connsiteY2" fmla="*/ 2078032 h 3078792"/>
              <a:gd name="connsiteX3" fmla="*/ 1237 w 8183797"/>
              <a:gd name="connsiteY3" fmla="*/ 3078792 h 3078792"/>
              <a:gd name="connsiteX4" fmla="*/ 409 w 8183797"/>
              <a:gd name="connsiteY4" fmla="*/ 930115 h 3078792"/>
              <a:gd name="connsiteX0" fmla="*/ 409 w 8183798"/>
              <a:gd name="connsiteY0" fmla="*/ 885665 h 3034342"/>
              <a:gd name="connsiteX1" fmla="*/ 8183234 w 8183798"/>
              <a:gd name="connsiteY1" fmla="*/ 0 h 3034342"/>
              <a:gd name="connsiteX2" fmla="*/ 8183797 w 8183798"/>
              <a:gd name="connsiteY2" fmla="*/ 2033582 h 3034342"/>
              <a:gd name="connsiteX3" fmla="*/ 1237 w 8183798"/>
              <a:gd name="connsiteY3" fmla="*/ 3034342 h 3034342"/>
              <a:gd name="connsiteX4" fmla="*/ 409 w 8183798"/>
              <a:gd name="connsiteY4" fmla="*/ 885665 h 3034342"/>
              <a:gd name="connsiteX0" fmla="*/ 185 w 8183574"/>
              <a:gd name="connsiteY0" fmla="*/ 885665 h 3135942"/>
              <a:gd name="connsiteX1" fmla="*/ 8183010 w 8183574"/>
              <a:gd name="connsiteY1" fmla="*/ 0 h 3135942"/>
              <a:gd name="connsiteX2" fmla="*/ 8183573 w 8183574"/>
              <a:gd name="connsiteY2" fmla="*/ 2033582 h 3135942"/>
              <a:gd name="connsiteX3" fmla="*/ 7386 w 8183574"/>
              <a:gd name="connsiteY3" fmla="*/ 3135942 h 3135942"/>
              <a:gd name="connsiteX4" fmla="*/ 185 w 8183574"/>
              <a:gd name="connsiteY4" fmla="*/ 885665 h 3135942"/>
              <a:gd name="connsiteX0" fmla="*/ 185 w 8183574"/>
              <a:gd name="connsiteY0" fmla="*/ 885665 h 3135942"/>
              <a:gd name="connsiteX1" fmla="*/ 8183010 w 8183574"/>
              <a:gd name="connsiteY1" fmla="*/ 0 h 3135942"/>
              <a:gd name="connsiteX2" fmla="*/ 8183573 w 8183574"/>
              <a:gd name="connsiteY2" fmla="*/ 2090732 h 3135942"/>
              <a:gd name="connsiteX3" fmla="*/ 7386 w 8183574"/>
              <a:gd name="connsiteY3" fmla="*/ 3135942 h 3135942"/>
              <a:gd name="connsiteX4" fmla="*/ 185 w 8183574"/>
              <a:gd name="connsiteY4" fmla="*/ 885665 h 3135942"/>
              <a:gd name="connsiteX0" fmla="*/ 290 w 8183679"/>
              <a:gd name="connsiteY0" fmla="*/ 885665 h 3138059"/>
              <a:gd name="connsiteX1" fmla="*/ 8183115 w 8183679"/>
              <a:gd name="connsiteY1" fmla="*/ 0 h 3138059"/>
              <a:gd name="connsiteX2" fmla="*/ 8183678 w 8183679"/>
              <a:gd name="connsiteY2" fmla="*/ 2090732 h 3138059"/>
              <a:gd name="connsiteX3" fmla="*/ 3242 w 8183679"/>
              <a:gd name="connsiteY3" fmla="*/ 3138059 h 3138059"/>
              <a:gd name="connsiteX4" fmla="*/ 290 w 8183679"/>
              <a:gd name="connsiteY4" fmla="*/ 885665 h 3138059"/>
              <a:gd name="connsiteX0" fmla="*/ 68 w 8183457"/>
              <a:gd name="connsiteY0" fmla="*/ 885665 h 2783578"/>
              <a:gd name="connsiteX1" fmla="*/ 8182893 w 8183457"/>
              <a:gd name="connsiteY1" fmla="*/ 0 h 2783578"/>
              <a:gd name="connsiteX2" fmla="*/ 8183456 w 8183457"/>
              <a:gd name="connsiteY2" fmla="*/ 2090732 h 2783578"/>
              <a:gd name="connsiteX3" fmla="*/ 27277 w 8183457"/>
              <a:gd name="connsiteY3" fmla="*/ 2783578 h 2783578"/>
              <a:gd name="connsiteX4" fmla="*/ 68 w 8183457"/>
              <a:gd name="connsiteY4" fmla="*/ 885665 h 2783578"/>
              <a:gd name="connsiteX0" fmla="*/ 187 w 8183576"/>
              <a:gd name="connsiteY0" fmla="*/ 885665 h 2876227"/>
              <a:gd name="connsiteX1" fmla="*/ 8183012 w 8183576"/>
              <a:gd name="connsiteY1" fmla="*/ 0 h 2876227"/>
              <a:gd name="connsiteX2" fmla="*/ 8183575 w 8183576"/>
              <a:gd name="connsiteY2" fmla="*/ 2090732 h 2876227"/>
              <a:gd name="connsiteX3" fmla="*/ 7182 w 8183576"/>
              <a:gd name="connsiteY3" fmla="*/ 2876227 h 2876227"/>
              <a:gd name="connsiteX4" fmla="*/ 187 w 8183576"/>
              <a:gd name="connsiteY4" fmla="*/ 885665 h 2876227"/>
              <a:gd name="connsiteX0" fmla="*/ 187 w 8183191"/>
              <a:gd name="connsiteY0" fmla="*/ 885665 h 2876227"/>
              <a:gd name="connsiteX1" fmla="*/ 8183012 w 8183191"/>
              <a:gd name="connsiteY1" fmla="*/ 0 h 2876227"/>
              <a:gd name="connsiteX2" fmla="*/ 8175489 w 8183191"/>
              <a:gd name="connsiteY2" fmla="*/ 1635546 h 2876227"/>
              <a:gd name="connsiteX3" fmla="*/ 7182 w 8183191"/>
              <a:gd name="connsiteY3" fmla="*/ 2876227 h 2876227"/>
              <a:gd name="connsiteX4" fmla="*/ 187 w 8183191"/>
              <a:gd name="connsiteY4" fmla="*/ 885665 h 2876227"/>
              <a:gd name="connsiteX0" fmla="*/ 187 w 8183576"/>
              <a:gd name="connsiteY0" fmla="*/ 885665 h 2876227"/>
              <a:gd name="connsiteX1" fmla="*/ 8183012 w 8183576"/>
              <a:gd name="connsiteY1" fmla="*/ 0 h 2876227"/>
              <a:gd name="connsiteX2" fmla="*/ 8183575 w 8183576"/>
              <a:gd name="connsiteY2" fmla="*/ 1869181 h 2876227"/>
              <a:gd name="connsiteX3" fmla="*/ 7182 w 8183576"/>
              <a:gd name="connsiteY3" fmla="*/ 2876227 h 2876227"/>
              <a:gd name="connsiteX4" fmla="*/ 187 w 8183576"/>
              <a:gd name="connsiteY4" fmla="*/ 885665 h 287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3576" h="2876227">
                <a:moveTo>
                  <a:pt x="187" y="885665"/>
                </a:moveTo>
                <a:lnTo>
                  <a:pt x="8183012" y="0"/>
                </a:lnTo>
                <a:cubicBezTo>
                  <a:pt x="8184705" y="471579"/>
                  <a:pt x="8181882" y="1397602"/>
                  <a:pt x="8183575" y="1869181"/>
                </a:cubicBezTo>
                <a:lnTo>
                  <a:pt x="7182" y="2876227"/>
                </a:lnTo>
                <a:cubicBezTo>
                  <a:pt x="8875" y="2071062"/>
                  <a:pt x="-1506" y="1690830"/>
                  <a:pt x="187" y="885665"/>
                </a:cubicBezTo>
                <a:close/>
              </a:path>
            </a:pathLst>
          </a:cu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65CD1-DCAF-4BBA-8CE9-EFE07E08A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260648"/>
            <a:ext cx="5256882" cy="828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ru-RU" dirty="0">
                <a:ea typeface="ＭＳ Ｐゴシック" panose="020B0600070205080204" pitchFamily="34" charset="-128"/>
              </a:rPr>
              <a:t>IndorRoad</a:t>
            </a:r>
            <a:r>
              <a:rPr lang="ru-RU" altLang="ru-RU" dirty="0">
                <a:ea typeface="ＭＳ Ｐゴシック" panose="020B0600070205080204" pitchFamily="34" charset="-128"/>
              </a:rPr>
              <a:t>: современные технологии в паспортизации</a:t>
            </a:r>
            <a:endParaRPr lang="ru-RU" dirty="0">
              <a:ea typeface="ＭＳ Ｐゴシック" panose="020B0600070205080204" pitchFamily="34" charset="-128"/>
            </a:endParaRPr>
          </a:p>
        </p:txBody>
      </p: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A39D906F-180E-4903-8238-E0296147A6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27538" y="6308725"/>
            <a:ext cx="4392612" cy="549275"/>
          </a:xfr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6ECC4E4-02D1-46A7-89A8-B5A2D5009A75}" type="slidenum">
              <a:rPr lang="ru-RU" altLang="ru-RU">
                <a:solidFill>
                  <a:srgbClr val="7F7F7F"/>
                </a:solidFill>
              </a:rPr>
              <a:pPr/>
              <a:t>10</a:t>
            </a:fld>
            <a:endParaRPr lang="ru-RU" altLang="ru-RU" dirty="0">
              <a:solidFill>
                <a:srgbClr val="7F7F7F"/>
              </a:solidFill>
            </a:endParaRP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314628FC-ED30-44BD-99B4-1B7A588A48D1}"/>
              </a:ext>
            </a:extLst>
          </p:cNvPr>
          <p:cNvSpPr txBox="1">
            <a:spLocks/>
          </p:cNvSpPr>
          <p:nvPr/>
        </p:nvSpPr>
        <p:spPr bwMode="auto">
          <a:xfrm>
            <a:off x="3801753" y="1288871"/>
            <a:ext cx="4608810" cy="192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59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1pPr>
            <a:lvl2pPr marL="685800" indent="-26352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2pPr>
            <a:lvl3pPr marL="1054100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3pPr>
            <a:lvl4pPr marL="1476375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4pPr>
            <a:lvl5pPr marL="1898650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5pPr>
            <a:lvl6pPr marL="2321227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6pPr>
            <a:lvl7pPr marL="2743269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7pPr>
            <a:lvl8pPr marL="3165310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8pPr>
            <a:lvl9pPr marL="3587351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08000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ru-RU" sz="1400" b="0" kern="1200" dirty="0">
                <a:solidFill>
                  <a:schemeClr val="bg1"/>
                </a:solidFill>
                <a:ea typeface="Open Sans Semibold" panose="020B0706030804020204" pitchFamily="34" charset="0"/>
              </a:rPr>
              <a:t>На подробном плане представлены:</a:t>
            </a:r>
          </a:p>
          <a:p>
            <a:pPr marL="0" indent="0" defTabSz="108000">
              <a:lnSpc>
                <a:spcPct val="120000"/>
              </a:lnSpc>
              <a:spcBef>
                <a:spcPts val="600"/>
              </a:spcBef>
              <a:buNone/>
              <a:defRPr/>
            </a:pPr>
            <a:r>
              <a:rPr lang="ru-RU" sz="1400" b="0" kern="1200" dirty="0">
                <a:solidFill>
                  <a:schemeClr val="bg1"/>
                </a:solidFill>
                <a:ea typeface="Open Sans Semibold" panose="020B0706030804020204" pitchFamily="34" charset="0"/>
              </a:rPr>
              <a:t>•</a:t>
            </a:r>
            <a:r>
              <a:rPr lang="en-US" sz="1400" b="0" kern="1200" dirty="0">
                <a:solidFill>
                  <a:schemeClr val="bg1"/>
                </a:solidFill>
                <a:ea typeface="Open Sans Semibold" panose="020B0706030804020204" pitchFamily="34" charset="0"/>
              </a:rPr>
              <a:t>	</a:t>
            </a:r>
            <a:r>
              <a:rPr lang="ru-RU" sz="1400" b="0" kern="1200" dirty="0">
                <a:solidFill>
                  <a:schemeClr val="bg1"/>
                </a:solidFill>
                <a:ea typeface="Open Sans Semibold" panose="020B0706030804020204" pitchFamily="34" charset="0"/>
              </a:rPr>
              <a:t>конструктивные элементы дороги;</a:t>
            </a:r>
          </a:p>
          <a:p>
            <a:pPr marL="0" indent="0" defTabSz="1080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400" b="0" kern="1200" dirty="0">
                <a:solidFill>
                  <a:schemeClr val="bg1"/>
                </a:solidFill>
                <a:ea typeface="Open Sans Semibold" panose="020B0706030804020204" pitchFamily="34" charset="0"/>
              </a:rPr>
              <a:t>•</a:t>
            </a:r>
            <a:r>
              <a:rPr lang="en-US" sz="1400" b="0" kern="1200" dirty="0">
                <a:solidFill>
                  <a:schemeClr val="bg1"/>
                </a:solidFill>
                <a:ea typeface="Open Sans Semibold" panose="020B0706030804020204" pitchFamily="34" charset="0"/>
              </a:rPr>
              <a:t>	</a:t>
            </a:r>
            <a:r>
              <a:rPr lang="ru-RU" sz="1400" b="0" kern="1200" dirty="0">
                <a:solidFill>
                  <a:schemeClr val="bg1"/>
                </a:solidFill>
                <a:ea typeface="Open Sans Semibold" panose="020B0706030804020204" pitchFamily="34" charset="0"/>
              </a:rPr>
              <a:t>искусственные сооружения;</a:t>
            </a:r>
          </a:p>
          <a:p>
            <a:pPr marL="0" indent="0" defTabSz="1080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400" b="0" kern="1200" dirty="0">
                <a:solidFill>
                  <a:schemeClr val="bg1"/>
                </a:solidFill>
                <a:ea typeface="Open Sans Semibold" panose="020B0706030804020204" pitchFamily="34" charset="0"/>
              </a:rPr>
              <a:t>•</a:t>
            </a:r>
            <a:r>
              <a:rPr lang="en-US" sz="1400" b="0" kern="1200" dirty="0">
                <a:solidFill>
                  <a:schemeClr val="bg1"/>
                </a:solidFill>
                <a:ea typeface="Open Sans Semibold" panose="020B0706030804020204" pitchFamily="34" charset="0"/>
              </a:rPr>
              <a:t>	</a:t>
            </a:r>
            <a:r>
              <a:rPr lang="ru-RU" sz="1400" b="0" kern="1200" dirty="0">
                <a:solidFill>
                  <a:schemeClr val="bg1"/>
                </a:solidFill>
                <a:ea typeface="Open Sans Semibold" panose="020B0706030804020204" pitchFamily="34" charset="0"/>
              </a:rPr>
              <a:t>средства организации дорожного движения;</a:t>
            </a:r>
          </a:p>
          <a:p>
            <a:pPr marL="0" indent="0" defTabSz="1080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400" b="0" kern="1200" dirty="0">
                <a:solidFill>
                  <a:schemeClr val="bg1"/>
                </a:solidFill>
                <a:ea typeface="Open Sans Semibold" panose="020B0706030804020204" pitchFamily="34" charset="0"/>
              </a:rPr>
              <a:t>•</a:t>
            </a:r>
            <a:r>
              <a:rPr lang="en-US" sz="1400" b="0" kern="1200" dirty="0">
                <a:solidFill>
                  <a:schemeClr val="bg1"/>
                </a:solidFill>
                <a:ea typeface="Open Sans Semibold" panose="020B0706030804020204" pitchFamily="34" charset="0"/>
              </a:rPr>
              <a:t>	</a:t>
            </a:r>
            <a:r>
              <a:rPr lang="ru-RU" sz="1400" b="0" kern="1200" dirty="0">
                <a:solidFill>
                  <a:schemeClr val="bg1"/>
                </a:solidFill>
                <a:ea typeface="Open Sans Semibold" panose="020B0706030804020204" pitchFamily="34" charset="0"/>
              </a:rPr>
              <a:t>земельные участки;</a:t>
            </a:r>
          </a:p>
          <a:p>
            <a:pPr marL="0" indent="0" defTabSz="10800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400" b="0" kern="1200" dirty="0">
                <a:solidFill>
                  <a:schemeClr val="bg1"/>
                </a:solidFill>
                <a:ea typeface="Open Sans Semibold" panose="020B0706030804020204" pitchFamily="34" charset="0"/>
              </a:rPr>
              <a:t>•</a:t>
            </a:r>
            <a:r>
              <a:rPr lang="en-US" sz="1400" b="0" kern="1200" dirty="0">
                <a:solidFill>
                  <a:schemeClr val="bg1"/>
                </a:solidFill>
                <a:ea typeface="Open Sans Semibold" panose="020B0706030804020204" pitchFamily="34" charset="0"/>
              </a:rPr>
              <a:t>	</a:t>
            </a:r>
            <a:r>
              <a:rPr lang="ru-RU" sz="1400" b="0" dirty="0">
                <a:solidFill>
                  <a:schemeClr val="bg1"/>
                </a:solidFill>
                <a:ea typeface="Open Sans Semibold" panose="020B0706030804020204" pitchFamily="34" charset="0"/>
              </a:rPr>
              <a:t>объекты сервиса.</a:t>
            </a:r>
            <a:endParaRPr lang="ru-RU" sz="1400" b="0" kern="1200" dirty="0">
              <a:solidFill>
                <a:schemeClr val="bg1"/>
              </a:solidFill>
              <a:ea typeface="Open Sans Semibold" panose="020B0706030804020204" pitchFamily="34" charset="0"/>
            </a:endParaRPr>
          </a:p>
          <a:p>
            <a:pPr>
              <a:lnSpc>
                <a:spcPct val="120000"/>
              </a:lnSpc>
            </a:pPr>
            <a:endParaRPr lang="ru-RU" b="0" kern="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90E567A-ED12-447A-83F4-D99C88CEC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24" y="2509538"/>
            <a:ext cx="8153776" cy="4346095"/>
          </a:xfrm>
          <a:prstGeom prst="rect">
            <a:avLst/>
          </a:prstGeom>
        </p:spPr>
      </p:pic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215C69BF-AA12-42A4-A61D-90AC3D40C812}"/>
              </a:ext>
            </a:extLst>
          </p:cNvPr>
          <p:cNvSpPr/>
          <p:nvPr/>
        </p:nvSpPr>
        <p:spPr>
          <a:xfrm>
            <a:off x="1547664" y="1484785"/>
            <a:ext cx="2088232" cy="1557564"/>
          </a:xfrm>
          <a:prstGeom prst="wedgeRoundRectCallout">
            <a:avLst>
              <a:gd name="adj1" fmla="val -33564"/>
              <a:gd name="adj2" fmla="val 96638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2527C7B-632A-4F46-A00B-4FEB3D9FC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625853"/>
            <a:ext cx="2016224" cy="1227083"/>
          </a:xfrm>
        </p:spPr>
        <p:txBody>
          <a:bodyPr/>
          <a:lstStyle/>
          <a:p>
            <a:pPr marL="0" indent="0">
              <a:lnSpc>
                <a:spcPct val="130000"/>
              </a:lnSpc>
              <a:buFontTx/>
              <a:buNone/>
              <a:defRPr/>
            </a:pPr>
            <a:r>
              <a:rPr lang="ru-RU" sz="1400" b="1" kern="1200" dirty="0">
                <a:solidFill>
                  <a:srgbClr val="628321"/>
                </a:solidFill>
                <a:ea typeface="ＭＳ Ｐゴシック" panose="020B0600070205080204" pitchFamily="34" charset="-128"/>
              </a:rPr>
              <a:t>Сеть дорог представляется</a:t>
            </a:r>
            <a:br>
              <a:rPr lang="ru-RU" sz="1400" b="1" kern="1200" dirty="0">
                <a:solidFill>
                  <a:srgbClr val="628321"/>
                </a:solidFill>
                <a:ea typeface="ＭＳ Ｐゴシック" panose="020B0600070205080204" pitchFamily="34" charset="-128"/>
              </a:rPr>
            </a:br>
            <a:r>
              <a:rPr lang="ru-RU" sz="1400" b="1" kern="1200" dirty="0">
                <a:solidFill>
                  <a:srgbClr val="628321"/>
                </a:solidFill>
                <a:ea typeface="ＭＳ Ｐゴシック" panose="020B0600070205080204" pitchFamily="34" charset="-128"/>
              </a:rPr>
              <a:t>от обзорной карты до подробного плана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7598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1FC0C3-5270-4B88-9C9B-C80D3F305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8" y="1412776"/>
            <a:ext cx="8126231" cy="5445224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0023DBA-E7AC-40C7-A8CE-4D42B6979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000" y="373906"/>
            <a:ext cx="7704504" cy="989476"/>
          </a:xfrm>
        </p:spPr>
        <p:txBody>
          <a:bodyPr/>
          <a:lstStyle/>
          <a:p>
            <a:r>
              <a:rPr lang="en-US" altLang="ru-RU" sz="2200" dirty="0">
                <a:ea typeface="ＭＳ Ｐゴシック" panose="020B0600070205080204" pitchFamily="34" charset="-128"/>
              </a:rPr>
              <a:t>IndorRoad</a:t>
            </a:r>
            <a:r>
              <a:rPr lang="ru-RU" altLang="ru-RU" sz="2200" dirty="0">
                <a:ea typeface="ＭＳ Ｐゴシック" panose="020B0600070205080204" pitchFamily="34" charset="-128"/>
              </a:rPr>
              <a:t>: единая технологическая </a:t>
            </a:r>
            <a:br>
              <a:rPr lang="en-US" altLang="ru-RU" sz="2200" dirty="0">
                <a:ea typeface="ＭＳ Ｐゴシック" panose="020B0600070205080204" pitchFamily="34" charset="-128"/>
              </a:rPr>
            </a:br>
            <a:r>
              <a:rPr lang="ru-RU" altLang="ru-RU" sz="2200" dirty="0">
                <a:ea typeface="ＭＳ Ｐゴシック" panose="020B0600070205080204" pitchFamily="34" charset="-128"/>
              </a:rPr>
              <a:t>платформа для сбора и обработки дорожных данных</a:t>
            </a:r>
            <a:endParaRPr lang="ru-RU" sz="2200" dirty="0"/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57831004-420B-479E-9981-96CA7B615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27538" y="6308725"/>
            <a:ext cx="4392612" cy="549275"/>
          </a:xfr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6ECC4E4-02D1-46A7-89A8-B5A2D5009A75}" type="slidenum">
              <a:rPr lang="ru-RU" altLang="ru-RU">
                <a:solidFill>
                  <a:srgbClr val="7F7F7F"/>
                </a:solidFill>
              </a:rPr>
              <a:pPr/>
              <a:t>11</a:t>
            </a:fld>
            <a:endParaRPr lang="ru-RU" altLang="ru-RU">
              <a:solidFill>
                <a:srgbClr val="7F7F7F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701CAD-CDF8-48C6-B0F1-FF36532D8A17}"/>
              </a:ext>
            </a:extLst>
          </p:cNvPr>
          <p:cNvSpPr txBox="1"/>
          <p:nvPr/>
        </p:nvSpPr>
        <p:spPr>
          <a:xfrm>
            <a:off x="1204610" y="2007305"/>
            <a:ext cx="2627682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Создание планово-высотного обоснования</a:t>
            </a:r>
          </a:p>
          <a:p>
            <a:pPr marL="216000" indent="-2160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Мобильное лазерное сканирование</a:t>
            </a:r>
          </a:p>
          <a:p>
            <a:pPr marL="216000" indent="-2160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Аэрофотосъёмка </a:t>
            </a:r>
          </a:p>
          <a:p>
            <a:pPr marL="216000" indent="-2160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Панорамная съёмка 360</a:t>
            </a:r>
            <a:r>
              <a:rPr lang="ru-RU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  <a:sym typeface="Symbol" panose="05050102010706020507" pitchFamily="18" charset="2"/>
              </a:rPr>
              <a:t></a:t>
            </a:r>
          </a:p>
          <a:p>
            <a:pPr marL="216000" indent="-2160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Геодезическая съёмка искусственных сооружений с помощью ГЛОНАСС/</a:t>
            </a:r>
            <a:r>
              <a:rPr lang="en-US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GPS </a:t>
            </a:r>
            <a:r>
              <a:rPr lang="ru-RU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приёмников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7D365BB-75C0-4EA8-B19E-079731F4CE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436504"/>
              </p:ext>
            </p:extLst>
          </p:nvPr>
        </p:nvGraphicFramePr>
        <p:xfrm>
          <a:off x="1211506" y="4805325"/>
          <a:ext cx="2373622" cy="1735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name="CorelDRAW" r:id="rId5" imgW="3655554" imgH="2674006" progId="CorelDraw.Graphic.23">
                  <p:embed/>
                </p:oleObj>
              </mc:Choice>
              <mc:Fallback>
                <p:oleObj name="CorelDRAW" r:id="rId5" imgW="3655554" imgH="2674006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11506" y="4805325"/>
                        <a:ext cx="2373622" cy="1735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7B937077-9337-4E53-A899-BEF0B2979805}"/>
              </a:ext>
            </a:extLst>
          </p:cNvPr>
          <p:cNvSpPr txBox="1"/>
          <p:nvPr/>
        </p:nvSpPr>
        <p:spPr>
          <a:xfrm>
            <a:off x="1331640" y="5371823"/>
            <a:ext cx="21736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Паспортизация на основе точных данных. Все элементы автомобильной дороги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ГИС имеют точные координаты </a:t>
            </a: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(WGS-84)</a:t>
            </a:r>
            <a:endParaRPr lang="ru-RU" sz="1200" b="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699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8B4DAA2-CB06-4D7D-88B1-6A8036C992FA}"/>
              </a:ext>
            </a:extLst>
          </p:cNvPr>
          <p:cNvSpPr/>
          <p:nvPr/>
        </p:nvSpPr>
        <p:spPr>
          <a:xfrm>
            <a:off x="1187624" y="6021288"/>
            <a:ext cx="3168352" cy="596094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55B3F11-72CC-412A-9570-5DBA22DDE4EF}"/>
              </a:ext>
            </a:extLst>
          </p:cNvPr>
          <p:cNvSpPr/>
          <p:nvPr/>
        </p:nvSpPr>
        <p:spPr>
          <a:xfrm>
            <a:off x="1187624" y="1342734"/>
            <a:ext cx="7956376" cy="1917342"/>
          </a:xfrm>
          <a:prstGeom prst="rect">
            <a:avLst/>
          </a:prstGeom>
          <a:solidFill>
            <a:srgbClr val="005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9B797-CC4D-4D3A-9DC7-264DFD9F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000" y="465227"/>
            <a:ext cx="6601445" cy="647353"/>
          </a:xfrm>
        </p:spPr>
        <p:txBody>
          <a:bodyPr/>
          <a:lstStyle/>
          <a:p>
            <a:r>
              <a:rPr lang="en-US" sz="2200" dirty="0"/>
              <a:t>IndorRoad</a:t>
            </a:r>
            <a:r>
              <a:rPr lang="ru-RU" sz="2200" dirty="0"/>
              <a:t>: диагностика</a:t>
            </a:r>
            <a:br>
              <a:rPr lang="ru-RU" sz="2200" dirty="0"/>
            </a:br>
            <a:r>
              <a:rPr lang="ru-RU" sz="2200" dirty="0"/>
              <a:t>автомобильных дорог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3E1FF9B-B220-AFF1-7677-7C25B9090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306732" y="1458982"/>
            <a:ext cx="3313603" cy="172609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108000" indent="-108000" defTabSz="108000">
              <a:spcBef>
                <a:spcPts val="400"/>
              </a:spcBef>
              <a:buNone/>
            </a:pPr>
            <a:r>
              <a:rPr lang="ru-RU" sz="1400" b="1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•</a:t>
            </a:r>
            <a:r>
              <a:rPr lang="en-US" sz="1400" b="1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ru-RU" sz="1400" b="1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Импорт данных диагностики дорожных лабораторий.</a:t>
            </a:r>
          </a:p>
          <a:p>
            <a:pPr marL="108000" indent="-108000" defTabSz="108000">
              <a:spcBef>
                <a:spcPts val="400"/>
              </a:spcBef>
              <a:buNone/>
            </a:pPr>
            <a:r>
              <a:rPr lang="ru-RU" sz="1400" b="1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•</a:t>
            </a:r>
            <a:r>
              <a:rPr lang="en-US" sz="1400" b="1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ru-RU" sz="1400" b="1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Участки диагностики с точной координатной привязкой.</a:t>
            </a:r>
          </a:p>
          <a:p>
            <a:pPr marL="108000" indent="-108000" defTabSz="108000">
              <a:spcBef>
                <a:spcPts val="400"/>
              </a:spcBef>
              <a:buNone/>
            </a:pPr>
            <a:r>
              <a:rPr lang="ru-RU" sz="1400" b="1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•</a:t>
            </a:r>
            <a:r>
              <a:rPr lang="en-US" sz="1400" b="1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ru-RU" sz="1400" b="1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Картограммы измерений на карте.</a:t>
            </a:r>
          </a:p>
          <a:p>
            <a:pPr marL="108000" indent="-108000" defTabSz="108000">
              <a:spcBef>
                <a:spcPts val="400"/>
              </a:spcBef>
              <a:buNone/>
            </a:pPr>
            <a:r>
              <a:rPr lang="ru-RU" sz="1400" b="1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•</a:t>
            </a:r>
            <a:r>
              <a:rPr lang="en-US" sz="1400" b="1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ru-RU" sz="1400" b="1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Формирование отчётных документов.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F45017-AF0B-49A4-B74E-BB6387EA2DBB}"/>
              </a:ext>
            </a:extLst>
          </p:cNvPr>
          <p:cNvSpPr txBox="1"/>
          <p:nvPr/>
        </p:nvSpPr>
        <p:spPr>
          <a:xfrm>
            <a:off x="1402413" y="6042802"/>
            <a:ext cx="25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Банк данных диагностики за любой период времени</a:t>
            </a:r>
          </a:p>
        </p:txBody>
      </p:sp>
      <p:sp>
        <p:nvSpPr>
          <p:cNvPr id="13" name="Номер слайда 1">
            <a:extLst>
              <a:ext uri="{FF2B5EF4-FFF2-40B4-BE49-F238E27FC236}">
                <a16:creationId xmlns:a16="http://schemas.microsoft.com/office/drawing/2014/main" id="{F991B50D-5328-4481-9615-F2899ED17D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27538" y="6308725"/>
            <a:ext cx="4392612" cy="549275"/>
          </a:xfr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6ECC4E4-02D1-46A7-89A8-B5A2D5009A75}" type="slidenum">
              <a:rPr lang="ru-RU" altLang="ru-RU">
                <a:solidFill>
                  <a:srgbClr val="7F7F7F"/>
                </a:solidFill>
              </a:rPr>
              <a:pPr/>
              <a:t>12</a:t>
            </a:fld>
            <a:endParaRPr lang="ru-RU" altLang="ru-RU">
              <a:solidFill>
                <a:srgbClr val="7F7F7F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84C77F-43B4-458C-A2EF-D717110196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06" y="4232011"/>
            <a:ext cx="1787656" cy="233401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F40830D-0A1C-475F-9FB7-18D757237D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87" y="3794543"/>
            <a:ext cx="2937516" cy="25397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B6537C5-2662-416E-AC2A-C3FFAC0BC2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22" y="641420"/>
            <a:ext cx="3753620" cy="38724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CF5A4E-5FAC-4875-B2FC-7AB45C31E9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17" y="3202388"/>
            <a:ext cx="3030135" cy="27890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ссылка на другую страницу 2">
            <a:extLst>
              <a:ext uri="{FF2B5EF4-FFF2-40B4-BE49-F238E27FC236}">
                <a16:creationId xmlns:a16="http://schemas.microsoft.com/office/drawing/2014/main" id="{D0295D13-CED4-41CF-9ED3-527321A5FC04}"/>
              </a:ext>
            </a:extLst>
          </p:cNvPr>
          <p:cNvSpPr/>
          <p:nvPr/>
        </p:nvSpPr>
        <p:spPr>
          <a:xfrm>
            <a:off x="1331640" y="1097400"/>
            <a:ext cx="7632848" cy="377175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12"/>
              <a:gd name="connsiteY0" fmla="*/ 0 h 14197"/>
              <a:gd name="connsiteX1" fmla="*/ 10012 w 10012"/>
              <a:gd name="connsiteY1" fmla="*/ 4197 h 14197"/>
              <a:gd name="connsiteX2" fmla="*/ 10012 w 10012"/>
              <a:gd name="connsiteY2" fmla="*/ 12197 h 14197"/>
              <a:gd name="connsiteX3" fmla="*/ 5012 w 10012"/>
              <a:gd name="connsiteY3" fmla="*/ 14197 h 14197"/>
              <a:gd name="connsiteX4" fmla="*/ 12 w 10012"/>
              <a:gd name="connsiteY4" fmla="*/ 12197 h 14197"/>
              <a:gd name="connsiteX5" fmla="*/ 0 w 10012"/>
              <a:gd name="connsiteY5" fmla="*/ 0 h 14197"/>
              <a:gd name="connsiteX0" fmla="*/ 0 w 10012"/>
              <a:gd name="connsiteY0" fmla="*/ 0 h 14197"/>
              <a:gd name="connsiteX1" fmla="*/ 10012 w 10012"/>
              <a:gd name="connsiteY1" fmla="*/ 140 h 14197"/>
              <a:gd name="connsiteX2" fmla="*/ 10012 w 10012"/>
              <a:gd name="connsiteY2" fmla="*/ 12197 h 14197"/>
              <a:gd name="connsiteX3" fmla="*/ 5012 w 10012"/>
              <a:gd name="connsiteY3" fmla="*/ 14197 h 14197"/>
              <a:gd name="connsiteX4" fmla="*/ 12 w 10012"/>
              <a:gd name="connsiteY4" fmla="*/ 12197 h 14197"/>
              <a:gd name="connsiteX5" fmla="*/ 0 w 10012"/>
              <a:gd name="connsiteY5" fmla="*/ 0 h 14197"/>
              <a:gd name="connsiteX0" fmla="*/ 0 w 10012"/>
              <a:gd name="connsiteY0" fmla="*/ 0 h 14197"/>
              <a:gd name="connsiteX1" fmla="*/ 10012 w 10012"/>
              <a:gd name="connsiteY1" fmla="*/ 32 h 14197"/>
              <a:gd name="connsiteX2" fmla="*/ 10012 w 10012"/>
              <a:gd name="connsiteY2" fmla="*/ 12197 h 14197"/>
              <a:gd name="connsiteX3" fmla="*/ 5012 w 10012"/>
              <a:gd name="connsiteY3" fmla="*/ 14197 h 14197"/>
              <a:gd name="connsiteX4" fmla="*/ 12 w 10012"/>
              <a:gd name="connsiteY4" fmla="*/ 12197 h 14197"/>
              <a:gd name="connsiteX5" fmla="*/ 0 w 10012"/>
              <a:gd name="connsiteY5" fmla="*/ 0 h 14197"/>
              <a:gd name="connsiteX0" fmla="*/ 0 w 10024"/>
              <a:gd name="connsiteY0" fmla="*/ 33 h 14165"/>
              <a:gd name="connsiteX1" fmla="*/ 10024 w 10024"/>
              <a:gd name="connsiteY1" fmla="*/ 0 h 14165"/>
              <a:gd name="connsiteX2" fmla="*/ 10024 w 10024"/>
              <a:gd name="connsiteY2" fmla="*/ 12165 h 14165"/>
              <a:gd name="connsiteX3" fmla="*/ 5024 w 10024"/>
              <a:gd name="connsiteY3" fmla="*/ 14165 h 14165"/>
              <a:gd name="connsiteX4" fmla="*/ 24 w 10024"/>
              <a:gd name="connsiteY4" fmla="*/ 12165 h 14165"/>
              <a:gd name="connsiteX5" fmla="*/ 0 w 10024"/>
              <a:gd name="connsiteY5" fmla="*/ 33 h 14165"/>
              <a:gd name="connsiteX0" fmla="*/ 25 w 10001"/>
              <a:gd name="connsiteY0" fmla="*/ 0 h 14197"/>
              <a:gd name="connsiteX1" fmla="*/ 10001 w 10001"/>
              <a:gd name="connsiteY1" fmla="*/ 32 h 14197"/>
              <a:gd name="connsiteX2" fmla="*/ 10001 w 10001"/>
              <a:gd name="connsiteY2" fmla="*/ 12197 h 14197"/>
              <a:gd name="connsiteX3" fmla="*/ 5001 w 10001"/>
              <a:gd name="connsiteY3" fmla="*/ 14197 h 14197"/>
              <a:gd name="connsiteX4" fmla="*/ 1 w 10001"/>
              <a:gd name="connsiteY4" fmla="*/ 12197 h 14197"/>
              <a:gd name="connsiteX5" fmla="*/ 25 w 10001"/>
              <a:gd name="connsiteY5" fmla="*/ 0 h 14197"/>
              <a:gd name="connsiteX0" fmla="*/ 0 w 10012"/>
              <a:gd name="connsiteY0" fmla="*/ 22 h 14165"/>
              <a:gd name="connsiteX1" fmla="*/ 10012 w 10012"/>
              <a:gd name="connsiteY1" fmla="*/ 0 h 14165"/>
              <a:gd name="connsiteX2" fmla="*/ 10012 w 10012"/>
              <a:gd name="connsiteY2" fmla="*/ 12165 h 14165"/>
              <a:gd name="connsiteX3" fmla="*/ 5012 w 10012"/>
              <a:gd name="connsiteY3" fmla="*/ 14165 h 14165"/>
              <a:gd name="connsiteX4" fmla="*/ 12 w 10012"/>
              <a:gd name="connsiteY4" fmla="*/ 12165 h 14165"/>
              <a:gd name="connsiteX5" fmla="*/ 0 w 10012"/>
              <a:gd name="connsiteY5" fmla="*/ 22 h 14165"/>
              <a:gd name="connsiteX0" fmla="*/ 13 w 10001"/>
              <a:gd name="connsiteY0" fmla="*/ 33 h 14165"/>
              <a:gd name="connsiteX1" fmla="*/ 10001 w 10001"/>
              <a:gd name="connsiteY1" fmla="*/ 0 h 14165"/>
              <a:gd name="connsiteX2" fmla="*/ 10001 w 10001"/>
              <a:gd name="connsiteY2" fmla="*/ 12165 h 14165"/>
              <a:gd name="connsiteX3" fmla="*/ 5001 w 10001"/>
              <a:gd name="connsiteY3" fmla="*/ 14165 h 14165"/>
              <a:gd name="connsiteX4" fmla="*/ 1 w 10001"/>
              <a:gd name="connsiteY4" fmla="*/ 12165 h 14165"/>
              <a:gd name="connsiteX5" fmla="*/ 13 w 10001"/>
              <a:gd name="connsiteY5" fmla="*/ 33 h 14165"/>
              <a:gd name="connsiteX0" fmla="*/ 13 w 10008"/>
              <a:gd name="connsiteY0" fmla="*/ 0 h 14132"/>
              <a:gd name="connsiteX1" fmla="*/ 10008 w 10008"/>
              <a:gd name="connsiteY1" fmla="*/ 883 h 14132"/>
              <a:gd name="connsiteX2" fmla="*/ 10001 w 10008"/>
              <a:gd name="connsiteY2" fmla="*/ 12132 h 14132"/>
              <a:gd name="connsiteX3" fmla="*/ 5001 w 10008"/>
              <a:gd name="connsiteY3" fmla="*/ 14132 h 14132"/>
              <a:gd name="connsiteX4" fmla="*/ 1 w 10008"/>
              <a:gd name="connsiteY4" fmla="*/ 12132 h 14132"/>
              <a:gd name="connsiteX5" fmla="*/ 13 w 10008"/>
              <a:gd name="connsiteY5" fmla="*/ 0 h 14132"/>
              <a:gd name="connsiteX0" fmla="*/ 13 w 10001"/>
              <a:gd name="connsiteY0" fmla="*/ 0 h 14132"/>
              <a:gd name="connsiteX1" fmla="*/ 9994 w 10001"/>
              <a:gd name="connsiteY1" fmla="*/ 85 h 14132"/>
              <a:gd name="connsiteX2" fmla="*/ 10001 w 10001"/>
              <a:gd name="connsiteY2" fmla="*/ 12132 h 14132"/>
              <a:gd name="connsiteX3" fmla="*/ 5001 w 10001"/>
              <a:gd name="connsiteY3" fmla="*/ 14132 h 14132"/>
              <a:gd name="connsiteX4" fmla="*/ 1 w 10001"/>
              <a:gd name="connsiteY4" fmla="*/ 12132 h 14132"/>
              <a:gd name="connsiteX5" fmla="*/ 13 w 10001"/>
              <a:gd name="connsiteY5" fmla="*/ 0 h 14132"/>
              <a:gd name="connsiteX0" fmla="*/ 13 w 10001"/>
              <a:gd name="connsiteY0" fmla="*/ 0 h 14132"/>
              <a:gd name="connsiteX1" fmla="*/ 9994 w 10001"/>
              <a:gd name="connsiteY1" fmla="*/ 55 h 14132"/>
              <a:gd name="connsiteX2" fmla="*/ 10001 w 10001"/>
              <a:gd name="connsiteY2" fmla="*/ 12132 h 14132"/>
              <a:gd name="connsiteX3" fmla="*/ 5001 w 10001"/>
              <a:gd name="connsiteY3" fmla="*/ 14132 h 14132"/>
              <a:gd name="connsiteX4" fmla="*/ 1 w 10001"/>
              <a:gd name="connsiteY4" fmla="*/ 12132 h 14132"/>
              <a:gd name="connsiteX5" fmla="*/ 13 w 10001"/>
              <a:gd name="connsiteY5" fmla="*/ 0 h 14132"/>
              <a:gd name="connsiteX0" fmla="*/ 13 w 10008"/>
              <a:gd name="connsiteY0" fmla="*/ 0 h 14132"/>
              <a:gd name="connsiteX1" fmla="*/ 10008 w 10008"/>
              <a:gd name="connsiteY1" fmla="*/ 25 h 14132"/>
              <a:gd name="connsiteX2" fmla="*/ 10001 w 10008"/>
              <a:gd name="connsiteY2" fmla="*/ 12132 h 14132"/>
              <a:gd name="connsiteX3" fmla="*/ 5001 w 10008"/>
              <a:gd name="connsiteY3" fmla="*/ 14132 h 14132"/>
              <a:gd name="connsiteX4" fmla="*/ 1 w 10008"/>
              <a:gd name="connsiteY4" fmla="*/ 12132 h 14132"/>
              <a:gd name="connsiteX5" fmla="*/ 13 w 10008"/>
              <a:gd name="connsiteY5" fmla="*/ 0 h 14132"/>
              <a:gd name="connsiteX0" fmla="*/ 13 w 10015"/>
              <a:gd name="connsiteY0" fmla="*/ 19 h 14151"/>
              <a:gd name="connsiteX1" fmla="*/ 10015 w 10015"/>
              <a:gd name="connsiteY1" fmla="*/ 0 h 14151"/>
              <a:gd name="connsiteX2" fmla="*/ 10001 w 10015"/>
              <a:gd name="connsiteY2" fmla="*/ 12151 h 14151"/>
              <a:gd name="connsiteX3" fmla="*/ 5001 w 10015"/>
              <a:gd name="connsiteY3" fmla="*/ 14151 h 14151"/>
              <a:gd name="connsiteX4" fmla="*/ 1 w 10015"/>
              <a:gd name="connsiteY4" fmla="*/ 12151 h 14151"/>
              <a:gd name="connsiteX5" fmla="*/ 13 w 10015"/>
              <a:gd name="connsiteY5" fmla="*/ 19 h 14151"/>
              <a:gd name="connsiteX0" fmla="*/ 20 w 10015"/>
              <a:gd name="connsiteY0" fmla="*/ 0 h 14162"/>
              <a:gd name="connsiteX1" fmla="*/ 10015 w 10015"/>
              <a:gd name="connsiteY1" fmla="*/ 11 h 14162"/>
              <a:gd name="connsiteX2" fmla="*/ 10001 w 10015"/>
              <a:gd name="connsiteY2" fmla="*/ 12162 h 14162"/>
              <a:gd name="connsiteX3" fmla="*/ 5001 w 10015"/>
              <a:gd name="connsiteY3" fmla="*/ 14162 h 14162"/>
              <a:gd name="connsiteX4" fmla="*/ 1 w 10015"/>
              <a:gd name="connsiteY4" fmla="*/ 12162 h 14162"/>
              <a:gd name="connsiteX5" fmla="*/ 20 w 10015"/>
              <a:gd name="connsiteY5" fmla="*/ 0 h 14162"/>
              <a:gd name="connsiteX0" fmla="*/ 20 w 10015"/>
              <a:gd name="connsiteY0" fmla="*/ 4 h 14151"/>
              <a:gd name="connsiteX1" fmla="*/ 10015 w 10015"/>
              <a:gd name="connsiteY1" fmla="*/ 0 h 14151"/>
              <a:gd name="connsiteX2" fmla="*/ 10001 w 10015"/>
              <a:gd name="connsiteY2" fmla="*/ 12151 h 14151"/>
              <a:gd name="connsiteX3" fmla="*/ 5001 w 10015"/>
              <a:gd name="connsiteY3" fmla="*/ 14151 h 14151"/>
              <a:gd name="connsiteX4" fmla="*/ 1 w 10015"/>
              <a:gd name="connsiteY4" fmla="*/ 12151 h 14151"/>
              <a:gd name="connsiteX5" fmla="*/ 20 w 10015"/>
              <a:gd name="connsiteY5" fmla="*/ 4 h 14151"/>
              <a:gd name="connsiteX0" fmla="*/ 20 w 10015"/>
              <a:gd name="connsiteY0" fmla="*/ 4 h 13450"/>
              <a:gd name="connsiteX1" fmla="*/ 10015 w 10015"/>
              <a:gd name="connsiteY1" fmla="*/ 0 h 13450"/>
              <a:gd name="connsiteX2" fmla="*/ 10001 w 10015"/>
              <a:gd name="connsiteY2" fmla="*/ 12151 h 13450"/>
              <a:gd name="connsiteX3" fmla="*/ 5030 w 10015"/>
              <a:gd name="connsiteY3" fmla="*/ 13450 h 13450"/>
              <a:gd name="connsiteX4" fmla="*/ 1 w 10015"/>
              <a:gd name="connsiteY4" fmla="*/ 12151 h 13450"/>
              <a:gd name="connsiteX5" fmla="*/ 20 w 10015"/>
              <a:gd name="connsiteY5" fmla="*/ 4 h 1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5" h="13450">
                <a:moveTo>
                  <a:pt x="20" y="4"/>
                </a:moveTo>
                <a:lnTo>
                  <a:pt x="10015" y="0"/>
                </a:lnTo>
                <a:cubicBezTo>
                  <a:pt x="10013" y="3750"/>
                  <a:pt x="10003" y="8401"/>
                  <a:pt x="10001" y="12151"/>
                </a:cubicBezTo>
                <a:lnTo>
                  <a:pt x="5030" y="13450"/>
                </a:lnTo>
                <a:lnTo>
                  <a:pt x="1" y="12151"/>
                </a:lnTo>
                <a:cubicBezTo>
                  <a:pt x="-3" y="8085"/>
                  <a:pt x="24" y="4070"/>
                  <a:pt x="20" y="4"/>
                </a:cubicBezTo>
                <a:close/>
              </a:path>
            </a:pathLst>
          </a:custGeom>
          <a:solidFill>
            <a:srgbClr val="B8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9B797-CC4D-4D3A-9DC7-264DFD9F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1" y="260648"/>
            <a:ext cx="4644168" cy="836752"/>
          </a:xfrm>
        </p:spPr>
        <p:txBody>
          <a:bodyPr/>
          <a:lstStyle/>
          <a:p>
            <a:r>
              <a:rPr lang="en-US" sz="2200" dirty="0"/>
              <a:t>IndorRoad</a:t>
            </a:r>
            <a:r>
              <a:rPr lang="ru-RU" sz="2200" dirty="0"/>
              <a:t>: планирование дорожно-ремонтных работ</a:t>
            </a:r>
          </a:p>
        </p:txBody>
      </p: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0DD22957-58CE-4E95-A799-28FA8A7BD0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27538" y="6308725"/>
            <a:ext cx="4392612" cy="549275"/>
          </a:xfr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6ECC4E4-02D1-46A7-89A8-B5A2D5009A75}" type="slidenum">
              <a:rPr lang="ru-RU" altLang="ru-RU">
                <a:solidFill>
                  <a:srgbClr val="7F7F7F"/>
                </a:solidFill>
              </a:rPr>
              <a:pPr/>
              <a:t>13</a:t>
            </a:fld>
            <a:endParaRPr lang="ru-RU" altLang="ru-RU">
              <a:solidFill>
                <a:srgbClr val="7F7F7F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A39137B-178C-01CA-94C4-A034FCEF91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059832" y="5017773"/>
            <a:ext cx="5256584" cy="154142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108000" indent="-108000" defTabSz="108000">
              <a:spcBef>
                <a:spcPts val="600"/>
              </a:spcBef>
              <a:buNone/>
            </a:pPr>
            <a:r>
              <a:rPr lang="ru-RU" sz="14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• Назначение дорожно-ремонтных мероприятий на основе данных диагностики согласно </a:t>
            </a:r>
            <a:r>
              <a:rPr lang="ru-RU" sz="1600" b="1" dirty="0">
                <a:solidFill>
                  <a:schemeClr val="tx2">
                    <a:lumMod val="65000"/>
                    <a:lumOff val="35000"/>
                  </a:schemeClr>
                </a:solidFill>
              </a:rPr>
              <a:t>ОДМ 218.4.039-2018</a:t>
            </a:r>
            <a:r>
              <a:rPr lang="ru-RU" sz="14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108000" indent="-108000" defTabSz="108000">
              <a:spcBef>
                <a:spcPts val="600"/>
              </a:spcBef>
              <a:buNone/>
            </a:pPr>
            <a:r>
              <a:rPr lang="ru-RU" sz="14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• Визуальное представление выявленных участков непосредственно на карте.</a:t>
            </a:r>
          </a:p>
          <a:p>
            <a:pPr marL="108000" indent="-108000" defTabSz="108000">
              <a:spcBef>
                <a:spcPts val="600"/>
              </a:spcBef>
              <a:buNone/>
            </a:pPr>
            <a:r>
              <a:rPr lang="ru-RU" sz="140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• Формирование итоговой ведомости ремонтных мероприятий.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561483-CDE4-4978-B34E-B65F71A018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00" y="1268760"/>
            <a:ext cx="4648188" cy="31330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F369D6-D19B-4F4C-8425-ECE214BBBD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32" y="1268760"/>
            <a:ext cx="2517276" cy="3133011"/>
          </a:xfrm>
          <a:prstGeom prst="rect">
            <a:avLst/>
          </a:prstGeom>
        </p:spPr>
      </p:pic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EA71F3EE-7462-4778-9B07-A501ED05ED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907542"/>
              </p:ext>
            </p:extLst>
          </p:nvPr>
        </p:nvGraphicFramePr>
        <p:xfrm>
          <a:off x="1440001" y="5129807"/>
          <a:ext cx="1284399" cy="1285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8" name="CorelDRAW" r:id="rId6" imgW="1600507" imgH="1601701" progId="CorelDraw.Graphic.23">
                  <p:embed/>
                </p:oleObj>
              </mc:Choice>
              <mc:Fallback>
                <p:oleObj name="CorelDRAW" r:id="rId6" imgW="1600507" imgH="1601701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40001" y="5129807"/>
                        <a:ext cx="1284399" cy="1285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3541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0B5D313-227D-44F6-BF9E-8C596862EB00}"/>
              </a:ext>
            </a:extLst>
          </p:cNvPr>
          <p:cNvSpPr/>
          <p:nvPr/>
        </p:nvSpPr>
        <p:spPr>
          <a:xfrm>
            <a:off x="1333798" y="1227876"/>
            <a:ext cx="5038402" cy="3388688"/>
          </a:xfrm>
          <a:prstGeom prst="rect">
            <a:avLst/>
          </a:prstGeom>
          <a:solidFill>
            <a:srgbClr val="4289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520915A-7A50-48D6-99C6-915E226E9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24" y="1304378"/>
            <a:ext cx="4890760" cy="3236400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6110C03-61F6-4A0B-9981-CA037F908787}"/>
              </a:ext>
            </a:extLst>
          </p:cNvPr>
          <p:cNvSpPr/>
          <p:nvPr/>
        </p:nvSpPr>
        <p:spPr>
          <a:xfrm>
            <a:off x="5892682" y="3672673"/>
            <a:ext cx="2328193" cy="1147387"/>
          </a:xfrm>
          <a:custGeom>
            <a:avLst/>
            <a:gdLst>
              <a:gd name="connsiteX0" fmla="*/ 0 w 2159918"/>
              <a:gd name="connsiteY0" fmla="*/ 0 h 1141037"/>
              <a:gd name="connsiteX1" fmla="*/ 2159918 w 2159918"/>
              <a:gd name="connsiteY1" fmla="*/ 0 h 1141037"/>
              <a:gd name="connsiteX2" fmla="*/ 2159918 w 2159918"/>
              <a:gd name="connsiteY2" fmla="*/ 1141037 h 1141037"/>
              <a:gd name="connsiteX3" fmla="*/ 0 w 2159918"/>
              <a:gd name="connsiteY3" fmla="*/ 1141037 h 1141037"/>
              <a:gd name="connsiteX4" fmla="*/ 0 w 2159918"/>
              <a:gd name="connsiteY4" fmla="*/ 0 h 1141037"/>
              <a:gd name="connsiteX0" fmla="*/ 0 w 2328193"/>
              <a:gd name="connsiteY0" fmla="*/ 3175 h 1144212"/>
              <a:gd name="connsiteX1" fmla="*/ 2328193 w 2328193"/>
              <a:gd name="connsiteY1" fmla="*/ 0 h 1144212"/>
              <a:gd name="connsiteX2" fmla="*/ 2159918 w 2328193"/>
              <a:gd name="connsiteY2" fmla="*/ 1144212 h 1144212"/>
              <a:gd name="connsiteX3" fmla="*/ 0 w 2328193"/>
              <a:gd name="connsiteY3" fmla="*/ 1144212 h 1144212"/>
              <a:gd name="connsiteX4" fmla="*/ 0 w 2328193"/>
              <a:gd name="connsiteY4" fmla="*/ 3175 h 1144212"/>
              <a:gd name="connsiteX0" fmla="*/ 0 w 2328193"/>
              <a:gd name="connsiteY0" fmla="*/ 3175 h 1147387"/>
              <a:gd name="connsiteX1" fmla="*/ 2328193 w 2328193"/>
              <a:gd name="connsiteY1" fmla="*/ 0 h 1147387"/>
              <a:gd name="connsiteX2" fmla="*/ 2004343 w 2328193"/>
              <a:gd name="connsiteY2" fmla="*/ 1147387 h 1147387"/>
              <a:gd name="connsiteX3" fmla="*/ 0 w 2328193"/>
              <a:gd name="connsiteY3" fmla="*/ 1144212 h 1147387"/>
              <a:gd name="connsiteX4" fmla="*/ 0 w 2328193"/>
              <a:gd name="connsiteY4" fmla="*/ 3175 h 114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8193" h="1147387">
                <a:moveTo>
                  <a:pt x="0" y="3175"/>
                </a:moveTo>
                <a:lnTo>
                  <a:pt x="2328193" y="0"/>
                </a:lnTo>
                <a:lnTo>
                  <a:pt x="2004343" y="1147387"/>
                </a:lnTo>
                <a:lnTo>
                  <a:pt x="0" y="1144212"/>
                </a:lnTo>
                <a:lnTo>
                  <a:pt x="0" y="3175"/>
                </a:lnTo>
                <a:close/>
              </a:path>
            </a:pathLst>
          </a:custGeom>
          <a:solidFill>
            <a:srgbClr val="005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5ECFABDC-9695-4090-BA8A-005CC6AC65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27538" y="6308725"/>
            <a:ext cx="4392612" cy="549275"/>
          </a:xfr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0"/>
              </a:spcBef>
            </a:pPr>
            <a:fld id="{D6ECC4E4-02D1-46A7-89A8-B5A2D5009A75}" type="slidenum">
              <a:rPr lang="ru-RU" altLang="ru-RU">
                <a:solidFill>
                  <a:srgbClr val="7F7F7F"/>
                </a:solidFill>
              </a:rPr>
              <a:pPr>
                <a:spcBef>
                  <a:spcPts val="0"/>
                </a:spcBef>
              </a:pPr>
              <a:t>14</a:t>
            </a:fld>
            <a:endParaRPr lang="ru-RU" altLang="ru-RU">
              <a:solidFill>
                <a:srgbClr val="7F7F7F"/>
              </a:solidFill>
            </a:endParaRPr>
          </a:p>
        </p:txBody>
      </p:sp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A43DEDA7-AC77-4263-ADB8-D79A16DB8623}"/>
              </a:ext>
            </a:extLst>
          </p:cNvPr>
          <p:cNvSpPr txBox="1">
            <a:spLocks/>
          </p:cNvSpPr>
          <p:nvPr/>
        </p:nvSpPr>
        <p:spPr bwMode="auto">
          <a:xfrm>
            <a:off x="1321621" y="334500"/>
            <a:ext cx="508927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422041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6pPr>
            <a:lvl7pPr marL="844083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7pPr>
            <a:lvl8pPr marL="1266124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8pPr>
            <a:lvl9pPr marL="1688165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200" kern="0" dirty="0"/>
              <a:t>Ранжирование как эффективное расходование средств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00B0C8-8653-415A-A71C-53A0F3C6B407}"/>
              </a:ext>
            </a:extLst>
          </p:cNvPr>
          <p:cNvSpPr txBox="1"/>
          <p:nvPr/>
        </p:nvSpPr>
        <p:spPr>
          <a:xfrm>
            <a:off x="1475656" y="5039617"/>
            <a:ext cx="61206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Планирование дорожно-ремонтных работ </a:t>
            </a:r>
            <a:b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основано на методике РОСДОРНИИ (Методические рекомендации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 ранжированию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 отбору мероприятий от 18.05.2022)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84DEA4-E573-42F2-91DD-61BA6C4B11F2}"/>
              </a:ext>
            </a:extLst>
          </p:cNvPr>
          <p:cNvSpPr txBox="1"/>
          <p:nvPr/>
        </p:nvSpPr>
        <p:spPr>
          <a:xfrm>
            <a:off x="6516216" y="2931118"/>
            <a:ext cx="2342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Определение и обоснование приоритетов в условиях ограниченных ресурсов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6B656A-D616-43B0-8F52-BE6244F23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844" y="1656761"/>
            <a:ext cx="1842520" cy="1059586"/>
          </a:xfrm>
          <a:prstGeom prst="wedgeRoundRectCallout">
            <a:avLst>
              <a:gd name="adj1" fmla="val -33199"/>
              <a:gd name="adj2" fmla="val 67745"/>
              <a:gd name="adj3" fmla="val 16667"/>
            </a:avLst>
          </a:prstGeom>
          <a:ln w="38100">
            <a:solidFill>
              <a:srgbClr val="005AA9"/>
            </a:solidFill>
          </a:ln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1E0BD38-A079-4F7B-9081-6D5793C72F92}"/>
              </a:ext>
            </a:extLst>
          </p:cNvPr>
          <p:cNvSpPr/>
          <p:nvPr/>
        </p:nvSpPr>
        <p:spPr>
          <a:xfrm>
            <a:off x="6108706" y="3765429"/>
            <a:ext cx="202619" cy="195336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3B5396-03F9-4666-8F2E-1E7AE99D68F8}"/>
              </a:ext>
            </a:extLst>
          </p:cNvPr>
          <p:cNvSpPr txBox="1"/>
          <p:nvPr/>
        </p:nvSpPr>
        <p:spPr>
          <a:xfrm>
            <a:off x="6272545" y="3722957"/>
            <a:ext cx="16312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Высокий приоритет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483D9E-E066-4FA8-836A-C82D682EE333}"/>
              </a:ext>
            </a:extLst>
          </p:cNvPr>
          <p:cNvSpPr txBox="1"/>
          <p:nvPr/>
        </p:nvSpPr>
        <p:spPr>
          <a:xfrm>
            <a:off x="6272545" y="3966400"/>
            <a:ext cx="1629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Средний приоритет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6B1E6A3-8742-4A65-B5EF-24214A6A76DE}"/>
              </a:ext>
            </a:extLst>
          </p:cNvPr>
          <p:cNvSpPr/>
          <p:nvPr/>
        </p:nvSpPr>
        <p:spPr>
          <a:xfrm>
            <a:off x="6108706" y="4271039"/>
            <a:ext cx="202619" cy="19533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FF509-D104-4B8E-ABED-EC85E9816946}"/>
              </a:ext>
            </a:extLst>
          </p:cNvPr>
          <p:cNvSpPr txBox="1"/>
          <p:nvPr/>
        </p:nvSpPr>
        <p:spPr>
          <a:xfrm>
            <a:off x="6275102" y="4234755"/>
            <a:ext cx="1535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Низкий приоритет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DEDCA9-CE6E-480E-960E-ECCB0EF72245}"/>
              </a:ext>
            </a:extLst>
          </p:cNvPr>
          <p:cNvSpPr txBox="1"/>
          <p:nvPr/>
        </p:nvSpPr>
        <p:spPr>
          <a:xfrm>
            <a:off x="6016193" y="4518977"/>
            <a:ext cx="17395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На основе балльной оценки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7DEFE7-D3D8-425D-A9BF-991A0EADBE51}"/>
              </a:ext>
            </a:extLst>
          </p:cNvPr>
          <p:cNvSpPr txBox="1"/>
          <p:nvPr/>
        </p:nvSpPr>
        <p:spPr>
          <a:xfrm>
            <a:off x="1475285" y="5929535"/>
            <a:ext cx="58631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Оценка стоимости ремонтных работ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61BBB0-E7FA-4D40-925C-64D29D7A3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48562" y="746101"/>
            <a:ext cx="1988239" cy="483804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E2BD351-5848-41F0-A576-B5BA868FCFCF}"/>
              </a:ext>
            </a:extLst>
          </p:cNvPr>
          <p:cNvSpPr/>
          <p:nvPr/>
        </p:nvSpPr>
        <p:spPr>
          <a:xfrm>
            <a:off x="1321621" y="5066761"/>
            <a:ext cx="82027" cy="666495"/>
          </a:xfrm>
          <a:prstGeom prst="rect">
            <a:avLst/>
          </a:prstGeom>
          <a:solidFill>
            <a:srgbClr val="005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96D49B5-5D8D-4C78-8B80-2BF2C704D66A}"/>
              </a:ext>
            </a:extLst>
          </p:cNvPr>
          <p:cNvSpPr/>
          <p:nvPr/>
        </p:nvSpPr>
        <p:spPr>
          <a:xfrm>
            <a:off x="1321621" y="5916868"/>
            <a:ext cx="82027" cy="391858"/>
          </a:xfrm>
          <a:prstGeom prst="rect">
            <a:avLst/>
          </a:prstGeom>
          <a:solidFill>
            <a:srgbClr val="005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57D020E0-73E8-4492-BAE3-DADA983C1AEE}"/>
              </a:ext>
            </a:extLst>
          </p:cNvPr>
          <p:cNvSpPr/>
          <p:nvPr/>
        </p:nvSpPr>
        <p:spPr>
          <a:xfrm>
            <a:off x="6108706" y="4016004"/>
            <a:ext cx="202619" cy="195336"/>
          </a:xfrm>
          <a:prstGeom prst="roundRect">
            <a:avLst/>
          </a:prstGeom>
          <a:solidFill>
            <a:srgbClr val="FF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716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57E0345-8F99-48D6-9D3E-FFC261C47AAB}"/>
              </a:ext>
            </a:extLst>
          </p:cNvPr>
          <p:cNvSpPr/>
          <p:nvPr/>
        </p:nvSpPr>
        <p:spPr>
          <a:xfrm>
            <a:off x="2454050" y="2550913"/>
            <a:ext cx="919991" cy="4032449"/>
          </a:xfrm>
          <a:custGeom>
            <a:avLst/>
            <a:gdLst>
              <a:gd name="connsiteX0" fmla="*/ 0 w 936104"/>
              <a:gd name="connsiteY0" fmla="*/ 0 h 4032448"/>
              <a:gd name="connsiteX1" fmla="*/ 936104 w 936104"/>
              <a:gd name="connsiteY1" fmla="*/ 0 h 4032448"/>
              <a:gd name="connsiteX2" fmla="*/ 936104 w 936104"/>
              <a:gd name="connsiteY2" fmla="*/ 4032448 h 4032448"/>
              <a:gd name="connsiteX3" fmla="*/ 0 w 936104"/>
              <a:gd name="connsiteY3" fmla="*/ 4032448 h 4032448"/>
              <a:gd name="connsiteX4" fmla="*/ 0 w 936104"/>
              <a:gd name="connsiteY4" fmla="*/ 0 h 4032448"/>
              <a:gd name="connsiteX0" fmla="*/ 0 w 936104"/>
              <a:gd name="connsiteY0" fmla="*/ 0 h 4032448"/>
              <a:gd name="connsiteX1" fmla="*/ 936104 w 936104"/>
              <a:gd name="connsiteY1" fmla="*/ 0 h 4032448"/>
              <a:gd name="connsiteX2" fmla="*/ 436608 w 936104"/>
              <a:gd name="connsiteY2" fmla="*/ 4028420 h 4032448"/>
              <a:gd name="connsiteX3" fmla="*/ 0 w 936104"/>
              <a:gd name="connsiteY3" fmla="*/ 4032448 h 4032448"/>
              <a:gd name="connsiteX4" fmla="*/ 0 w 936104"/>
              <a:gd name="connsiteY4" fmla="*/ 0 h 4032448"/>
              <a:gd name="connsiteX0" fmla="*/ 0 w 936104"/>
              <a:gd name="connsiteY0" fmla="*/ 0 h 4032449"/>
              <a:gd name="connsiteX1" fmla="*/ 936104 w 936104"/>
              <a:gd name="connsiteY1" fmla="*/ 0 h 4032449"/>
              <a:gd name="connsiteX2" fmla="*/ 654131 w 936104"/>
              <a:gd name="connsiteY2" fmla="*/ 4032449 h 4032449"/>
              <a:gd name="connsiteX3" fmla="*/ 0 w 936104"/>
              <a:gd name="connsiteY3" fmla="*/ 4032448 h 4032449"/>
              <a:gd name="connsiteX4" fmla="*/ 0 w 936104"/>
              <a:gd name="connsiteY4" fmla="*/ 0 h 4032449"/>
              <a:gd name="connsiteX0" fmla="*/ 0 w 919991"/>
              <a:gd name="connsiteY0" fmla="*/ 0 h 4032449"/>
              <a:gd name="connsiteX1" fmla="*/ 919991 w 919991"/>
              <a:gd name="connsiteY1" fmla="*/ 0 h 4032449"/>
              <a:gd name="connsiteX2" fmla="*/ 654131 w 919991"/>
              <a:gd name="connsiteY2" fmla="*/ 4032449 h 4032449"/>
              <a:gd name="connsiteX3" fmla="*/ 0 w 919991"/>
              <a:gd name="connsiteY3" fmla="*/ 4032448 h 4032449"/>
              <a:gd name="connsiteX4" fmla="*/ 0 w 919991"/>
              <a:gd name="connsiteY4" fmla="*/ 0 h 403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991" h="4032449">
                <a:moveTo>
                  <a:pt x="0" y="0"/>
                </a:moveTo>
                <a:lnTo>
                  <a:pt x="919991" y="0"/>
                </a:lnTo>
                <a:lnTo>
                  <a:pt x="654131" y="4032449"/>
                </a:lnTo>
                <a:lnTo>
                  <a:pt x="0" y="40324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455891B-1476-4359-94F0-63CFC73D030B}"/>
              </a:ext>
            </a:extLst>
          </p:cNvPr>
          <p:cNvSpPr/>
          <p:nvPr/>
        </p:nvSpPr>
        <p:spPr>
          <a:xfrm>
            <a:off x="3349396" y="1480068"/>
            <a:ext cx="5794605" cy="5377931"/>
          </a:xfrm>
          <a:custGeom>
            <a:avLst/>
            <a:gdLst>
              <a:gd name="connsiteX0" fmla="*/ 0 w 5436096"/>
              <a:gd name="connsiteY0" fmla="*/ 0 h 5198199"/>
              <a:gd name="connsiteX1" fmla="*/ 5436096 w 5436096"/>
              <a:gd name="connsiteY1" fmla="*/ 0 h 5198199"/>
              <a:gd name="connsiteX2" fmla="*/ 5436096 w 5436096"/>
              <a:gd name="connsiteY2" fmla="*/ 5198199 h 5198199"/>
              <a:gd name="connsiteX3" fmla="*/ 0 w 5436096"/>
              <a:gd name="connsiteY3" fmla="*/ 5198199 h 5198199"/>
              <a:gd name="connsiteX4" fmla="*/ 0 w 5436096"/>
              <a:gd name="connsiteY4" fmla="*/ 0 h 5198199"/>
              <a:gd name="connsiteX0" fmla="*/ 422960 w 5859056"/>
              <a:gd name="connsiteY0" fmla="*/ 0 h 5198199"/>
              <a:gd name="connsiteX1" fmla="*/ 5859056 w 5859056"/>
              <a:gd name="connsiteY1" fmla="*/ 0 h 5198199"/>
              <a:gd name="connsiteX2" fmla="*/ 5859056 w 5859056"/>
              <a:gd name="connsiteY2" fmla="*/ 5198199 h 5198199"/>
              <a:gd name="connsiteX3" fmla="*/ 0 w 5859056"/>
              <a:gd name="connsiteY3" fmla="*/ 5198199 h 5198199"/>
              <a:gd name="connsiteX4" fmla="*/ 422960 w 5859056"/>
              <a:gd name="connsiteY4" fmla="*/ 0 h 5198199"/>
              <a:gd name="connsiteX0" fmla="*/ 358509 w 5794605"/>
              <a:gd name="connsiteY0" fmla="*/ 0 h 5198199"/>
              <a:gd name="connsiteX1" fmla="*/ 5794605 w 5794605"/>
              <a:gd name="connsiteY1" fmla="*/ 0 h 5198199"/>
              <a:gd name="connsiteX2" fmla="*/ 5794605 w 5794605"/>
              <a:gd name="connsiteY2" fmla="*/ 5198199 h 5198199"/>
              <a:gd name="connsiteX3" fmla="*/ 0 w 5794605"/>
              <a:gd name="connsiteY3" fmla="*/ 5190143 h 5198199"/>
              <a:gd name="connsiteX4" fmla="*/ 358509 w 5794605"/>
              <a:gd name="connsiteY4" fmla="*/ 0 h 519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4605" h="5198199">
                <a:moveTo>
                  <a:pt x="358509" y="0"/>
                </a:moveTo>
                <a:lnTo>
                  <a:pt x="5794605" y="0"/>
                </a:lnTo>
                <a:lnTo>
                  <a:pt x="5794605" y="5198199"/>
                </a:lnTo>
                <a:lnTo>
                  <a:pt x="0" y="5190143"/>
                </a:lnTo>
                <a:lnTo>
                  <a:pt x="358509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AF08F97F-7E3C-4F8C-A62C-69F651127317}"/>
              </a:ext>
            </a:extLst>
          </p:cNvPr>
          <p:cNvSpPr/>
          <p:nvPr/>
        </p:nvSpPr>
        <p:spPr>
          <a:xfrm rot="240000">
            <a:off x="3815619" y="1537151"/>
            <a:ext cx="5616624" cy="3571501"/>
          </a:xfrm>
          <a:prstGeom prst="roundRect">
            <a:avLst>
              <a:gd name="adj" fmla="val 2054"/>
            </a:avLst>
          </a:prstGeom>
          <a:solidFill>
            <a:schemeClr val="bg1"/>
          </a:solidFill>
          <a:ln>
            <a:solidFill>
              <a:srgbClr val="005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DEA3F85-DC15-41D3-81C7-AF849693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139" y="360000"/>
            <a:ext cx="3308877" cy="908760"/>
          </a:xfrm>
        </p:spPr>
        <p:txBody>
          <a:bodyPr/>
          <a:lstStyle/>
          <a:p>
            <a:r>
              <a:rPr lang="ru-RU" sz="2200" dirty="0"/>
              <a:t>Веб-сервис</a:t>
            </a:r>
            <a:br>
              <a:rPr lang="ru-RU" sz="2200" dirty="0"/>
            </a:br>
            <a:r>
              <a:rPr lang="ru-RU" sz="2200" dirty="0"/>
              <a:t>Геопортал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9CC0C585-CBC3-446D-B3E1-DD4410F79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534" y="1556792"/>
            <a:ext cx="2294542" cy="3108904"/>
          </a:xfrm>
        </p:spPr>
        <p:txBody>
          <a:bodyPr/>
          <a:lstStyle/>
          <a:p>
            <a:pPr marL="0" indent="0">
              <a:lnSpc>
                <a:spcPct val="130000"/>
              </a:lnSpc>
              <a:buNone/>
            </a:pPr>
            <a:r>
              <a:rPr lang="ru-RU" sz="1600" kern="1200" dirty="0" err="1">
                <a:ea typeface="ＭＳ Ｐゴシック" panose="020B0600070205080204" pitchFamily="34" charset="-128"/>
              </a:rPr>
              <a:t>Геопортал</a:t>
            </a:r>
            <a:r>
              <a:rPr lang="ru-RU" sz="1600" kern="1200" dirty="0">
                <a:ea typeface="ＭＳ Ｐゴシック" panose="020B0600070205080204" pitchFamily="34" charset="-128"/>
              </a:rPr>
              <a:t> </a:t>
            </a:r>
            <a:r>
              <a:rPr lang="en-US" sz="1600" kern="1200" dirty="0" err="1">
                <a:ea typeface="ＭＳ Ｐゴシック" panose="020B0600070205080204" pitchFamily="34" charset="-128"/>
              </a:rPr>
              <a:t>IndorGeo</a:t>
            </a:r>
            <a:r>
              <a:rPr lang="ru-RU" sz="1600" kern="1200" dirty="0">
                <a:ea typeface="ＭＳ Ｐゴシック" panose="020B0600070205080204" pitchFamily="34" charset="-128"/>
              </a:rPr>
              <a:t> </a:t>
            </a:r>
            <a:r>
              <a:rPr lang="en-US" sz="1600" kern="1200" dirty="0">
                <a:ea typeface="ＭＳ Ｐゴシック" panose="020B0600070205080204" pitchFamily="34" charset="-128"/>
              </a:rPr>
              <a:t>—</a:t>
            </a:r>
            <a:r>
              <a:rPr lang="ru-RU" sz="1600" kern="1200" dirty="0">
                <a:ea typeface="ＭＳ Ｐゴシック" panose="020B0600070205080204" pitchFamily="34" charset="-128"/>
              </a:rPr>
              <a:t> сервис быстрого доступа к дорожным данным (карточки, документы,</a:t>
            </a:r>
            <a:br>
              <a:rPr lang="ru-RU" sz="1600" kern="1200" dirty="0">
                <a:ea typeface="ＭＳ Ｐゴシック" panose="020B0600070205080204" pitchFamily="34" charset="-128"/>
              </a:rPr>
            </a:br>
            <a:r>
              <a:rPr lang="ru-RU" sz="1600" kern="1200" dirty="0">
                <a:ea typeface="ＭＳ Ｐゴシック" panose="020B0600070205080204" pitchFamily="34" charset="-128"/>
              </a:rPr>
              <a:t>отчёты).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5ECFABDC-9695-4090-BA8A-005CC6AC65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27538" y="6308725"/>
            <a:ext cx="4392612" cy="549275"/>
          </a:xfrm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6ECC4E4-02D1-46A7-89A8-B5A2D5009A75}" type="slidenum">
              <a:rPr lang="ru-RU" altLang="ru-RU">
                <a:solidFill>
                  <a:schemeClr val="accent1">
                    <a:lumMod val="40000"/>
                    <a:lumOff val="60000"/>
                  </a:schemeClr>
                </a:solidFill>
              </a:rPr>
              <a:pPr/>
              <a:t>15</a:t>
            </a:fld>
            <a:endParaRPr lang="ru-RU" alt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1703FC92-1E19-40DB-9F8F-BB73C424C5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91619"/>
              </p:ext>
            </p:extLst>
          </p:nvPr>
        </p:nvGraphicFramePr>
        <p:xfrm>
          <a:off x="3702136" y="5458218"/>
          <a:ext cx="2819400" cy="792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6" name="CorelDRAW" r:id="rId4" imgW="5638595" imgH="1585733" progId="CorelDraw.Graphic.23">
                  <p:embed/>
                </p:oleObj>
              </mc:Choice>
              <mc:Fallback>
                <p:oleObj name="CorelDRAW" r:id="rId4" imgW="5638595" imgH="1585733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02136" y="5458218"/>
                        <a:ext cx="2819400" cy="792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71D9600-CF5E-46D7-B5D6-D93D2DB955B6}"/>
              </a:ext>
            </a:extLst>
          </p:cNvPr>
          <p:cNvSpPr/>
          <p:nvPr/>
        </p:nvSpPr>
        <p:spPr>
          <a:xfrm rot="240000">
            <a:off x="3936713" y="1656719"/>
            <a:ext cx="5374437" cy="3233807"/>
          </a:xfrm>
          <a:prstGeom prst="rect">
            <a:avLst/>
          </a:prstGeom>
          <a:noFill/>
          <a:ln w="50800">
            <a:solidFill>
              <a:srgbClr val="005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B13D07-68A2-4888-8086-7C8A89FD5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3936713" y="1656719"/>
            <a:ext cx="5374437" cy="323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83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A9C34BD-0FBF-4AE9-A03E-4599E6290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4" r="7820"/>
          <a:stretch/>
        </p:blipFill>
        <p:spPr>
          <a:xfrm>
            <a:off x="971598" y="0"/>
            <a:ext cx="8172401" cy="6857999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D4D981F-0264-4014-B7A7-A4391098AFCD}"/>
              </a:ext>
            </a:extLst>
          </p:cNvPr>
          <p:cNvSpPr/>
          <p:nvPr/>
        </p:nvSpPr>
        <p:spPr>
          <a:xfrm>
            <a:off x="5059543" y="3735115"/>
            <a:ext cx="3888432" cy="2484000"/>
          </a:xfrm>
          <a:prstGeom prst="rect">
            <a:avLst/>
          </a:prstGeom>
          <a:solidFill>
            <a:srgbClr val="BF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557F720-EDE1-4721-A30D-723D295CAE6A}"/>
              </a:ext>
            </a:extLst>
          </p:cNvPr>
          <p:cNvSpPr/>
          <p:nvPr/>
        </p:nvSpPr>
        <p:spPr>
          <a:xfrm>
            <a:off x="1174500" y="2745360"/>
            <a:ext cx="4220334" cy="3924000"/>
          </a:xfrm>
          <a:prstGeom prst="rect">
            <a:avLst/>
          </a:prstGeom>
          <a:solidFill>
            <a:srgbClr val="BF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7369D47-119F-4504-9F61-AD23F4031033}"/>
              </a:ext>
            </a:extLst>
          </p:cNvPr>
          <p:cNvSpPr/>
          <p:nvPr/>
        </p:nvSpPr>
        <p:spPr>
          <a:xfrm>
            <a:off x="1171890" y="1"/>
            <a:ext cx="4220334" cy="261444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A06832-5478-4BA1-BB6B-C38240D35F56}"/>
              </a:ext>
            </a:extLst>
          </p:cNvPr>
          <p:cNvSpPr txBox="1"/>
          <p:nvPr/>
        </p:nvSpPr>
        <p:spPr>
          <a:xfrm>
            <a:off x="4428000" y="6307200"/>
            <a:ext cx="439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D6ECC4E4-02D1-46A7-89A8-B5A2D5009A75}" type="slidenum">
              <a:rPr lang="ru-RU" altLang="ru-RU" sz="1200" smtClean="0">
                <a:solidFill>
                  <a:srgbClr val="005AA9"/>
                </a:solidFill>
              </a:rPr>
              <a:pPr algn="r"/>
              <a:t>16</a:t>
            </a:fld>
            <a:endParaRPr lang="ru-RU" sz="1200" dirty="0">
              <a:solidFill>
                <a:srgbClr val="005AA9"/>
              </a:solidFill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927CF35-E8E8-44FC-A846-1C6B7679D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026" y="360000"/>
            <a:ext cx="4256086" cy="758605"/>
          </a:xfrm>
        </p:spPr>
        <p:txBody>
          <a:bodyPr/>
          <a:lstStyle/>
          <a:p>
            <a:r>
              <a:rPr lang="ru-RU" sz="2200" dirty="0"/>
              <a:t>Веб-сервис</a:t>
            </a:r>
            <a:br>
              <a:rPr lang="ru-RU" sz="2200" dirty="0"/>
            </a:br>
            <a:r>
              <a:rPr lang="ru-RU" sz="2200" dirty="0"/>
              <a:t>Интеграция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774A79-F0F1-42D6-BB23-377A0507A474}"/>
              </a:ext>
            </a:extLst>
          </p:cNvPr>
          <p:cNvSpPr txBox="1"/>
          <p:nvPr/>
        </p:nvSpPr>
        <p:spPr>
          <a:xfrm>
            <a:off x="1331419" y="1127783"/>
            <a:ext cx="2959684" cy="1361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IndorGeo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—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сервис интеграции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 необходимыми георесурсами (публичная кадастровая карта, дорожные видеокамеры, дорожные метеостанции и др.).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B83E7CC-AD08-4028-AB96-D519B3A24D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04" y="2852936"/>
            <a:ext cx="4031691" cy="371691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53B54B5-5183-43CA-B99F-F23F557AC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1102" y="1246484"/>
            <a:ext cx="923350" cy="92335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C89E5FC-28A8-4F9C-974A-82D5579592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79" y="3830902"/>
            <a:ext cx="3791832" cy="228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0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C0231-D05A-4469-8B95-FFD6EBFA5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333375"/>
            <a:ext cx="5268913" cy="791369"/>
          </a:xfrm>
        </p:spPr>
        <p:txBody>
          <a:bodyPr/>
          <a:lstStyle/>
          <a:p>
            <a:r>
              <a:rPr lang="ru-RU" dirty="0"/>
              <a:t>Веб</a:t>
            </a:r>
            <a:r>
              <a:rPr lang="en-US" dirty="0"/>
              <a:t>-</a:t>
            </a:r>
            <a:r>
              <a:rPr lang="ru-RU" dirty="0"/>
              <a:t>сервис</a:t>
            </a:r>
            <a:br>
              <a:rPr lang="ru-RU" dirty="0"/>
            </a:br>
            <a:r>
              <a:rPr lang="ru-RU" dirty="0"/>
              <a:t>Взаимодействие с заказчиком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C01D4-C9D1-4F65-92B5-75A9BE198444}"/>
              </a:ext>
            </a:extLst>
          </p:cNvPr>
          <p:cNvSpPr txBox="1"/>
          <p:nvPr/>
        </p:nvSpPr>
        <p:spPr>
          <a:xfrm>
            <a:off x="4428000" y="6307200"/>
            <a:ext cx="4392000" cy="548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ECC4E4-02D1-46A7-89A8-B5A2D5009A75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8F75AF-3DF9-4293-99E8-63F4B327D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343809" y="1268760"/>
            <a:ext cx="7794452" cy="48715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42776F-A320-4B4D-B94D-EB9FB6D477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81"/>
          <a:stretch/>
        </p:blipFill>
        <p:spPr>
          <a:xfrm>
            <a:off x="4050735" y="4670713"/>
            <a:ext cx="4409697" cy="2187288"/>
          </a:xfrm>
          <a:prstGeom prst="rect">
            <a:avLst/>
          </a:prstGeom>
        </p:spPr>
      </p:pic>
      <p:sp>
        <p:nvSpPr>
          <p:cNvPr id="8" name="Облачко с текстом: прямоугольное 7">
            <a:extLst>
              <a:ext uri="{FF2B5EF4-FFF2-40B4-BE49-F238E27FC236}">
                <a16:creationId xmlns:a16="http://schemas.microsoft.com/office/drawing/2014/main" id="{7D01615D-3348-4B90-8532-1CE7E4CB9970}"/>
              </a:ext>
            </a:extLst>
          </p:cNvPr>
          <p:cNvSpPr/>
          <p:nvPr/>
        </p:nvSpPr>
        <p:spPr>
          <a:xfrm>
            <a:off x="1325760" y="2852935"/>
            <a:ext cx="2942860" cy="3671689"/>
          </a:xfrm>
          <a:prstGeom prst="wedgeRectCallout">
            <a:avLst>
              <a:gd name="adj1" fmla="val -33296"/>
              <a:gd name="adj2" fmla="val -68406"/>
            </a:avLst>
          </a:prstGeom>
          <a:solidFill>
            <a:srgbClr val="27AE60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id="{24F87C47-55B6-4F87-8AA8-FA79F03A9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378" y="2996952"/>
            <a:ext cx="2733574" cy="3384376"/>
          </a:xfrm>
        </p:spPr>
        <p:txBody>
          <a:bodyPr/>
          <a:lstStyle/>
          <a:p>
            <a:pPr marL="108000" indent="-108000" defTabSz="10800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•</a:t>
            </a:r>
            <a:r>
              <a:rPr lang="en-US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ru-RU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Согласование точек начала и конца, прохождения оси трассы</a:t>
            </a:r>
            <a:endParaRPr lang="en-US" sz="1400" kern="1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 marL="108000" indent="-108000" defTabSz="10800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•</a:t>
            </a:r>
            <a:r>
              <a:rPr lang="en-US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ru-RU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Согласование промежуточных результатов (этапы выполнения работ)</a:t>
            </a:r>
            <a:endParaRPr lang="en-US" sz="1400" kern="1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 marL="108000" indent="-108000" defTabSz="10800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•</a:t>
            </a:r>
            <a:r>
              <a:rPr lang="en-US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ru-RU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Нахождение компромиссных решений</a:t>
            </a:r>
            <a:endParaRPr lang="en-US" sz="1400" kern="1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  <a:p>
            <a:pPr marL="108000" indent="-108000" defTabSz="10800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•</a:t>
            </a:r>
            <a:r>
              <a:rPr lang="en-US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ru-RU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Контроль со стороны Заказчика и снятие конфликтных ситуаций </a:t>
            </a:r>
            <a:br>
              <a:rPr lang="ru-RU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ru-RU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в рабочем порядке</a:t>
            </a:r>
          </a:p>
        </p:txBody>
      </p:sp>
    </p:spTree>
    <p:extLst>
      <p:ext uri="{BB962C8B-B14F-4D97-AF65-F5344CB8AC3E}">
        <p14:creationId xmlns:p14="http://schemas.microsoft.com/office/powerpoint/2010/main" val="3259772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095A5-09FB-4263-948D-2199EF27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48" y="404664"/>
            <a:ext cx="5268913" cy="754569"/>
          </a:xfrm>
        </p:spPr>
        <p:txBody>
          <a:bodyPr/>
          <a:lstStyle/>
          <a:p>
            <a:r>
              <a:rPr lang="ru-RU" sz="2200" dirty="0"/>
              <a:t>Веб</a:t>
            </a:r>
            <a:r>
              <a:rPr lang="en-US" sz="2200" dirty="0"/>
              <a:t>-</a:t>
            </a:r>
            <a:r>
              <a:rPr lang="ru-RU" sz="2200" dirty="0"/>
              <a:t>сервис</a:t>
            </a:r>
            <a:br>
              <a:rPr lang="ru-RU" sz="2200" dirty="0"/>
            </a:br>
            <a:r>
              <a:rPr lang="ru-RU" sz="2200" dirty="0"/>
              <a:t>Содержание автомобильных дорог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312B69-9190-4BAD-917B-62D642A30348}"/>
              </a:ext>
            </a:extLst>
          </p:cNvPr>
          <p:cNvSpPr txBox="1"/>
          <p:nvPr/>
        </p:nvSpPr>
        <p:spPr>
          <a:xfrm>
            <a:off x="4428000" y="6307200"/>
            <a:ext cx="4392000" cy="548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ECC4E4-02D1-46A7-89A8-B5A2D5009A75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ABA2CF-6322-4738-AADD-DCEE7253CA86}"/>
              </a:ext>
            </a:extLst>
          </p:cNvPr>
          <p:cNvSpPr/>
          <p:nvPr/>
        </p:nvSpPr>
        <p:spPr>
          <a:xfrm>
            <a:off x="1187624" y="1268760"/>
            <a:ext cx="7956376" cy="1656184"/>
          </a:xfrm>
          <a:prstGeom prst="rect">
            <a:avLst/>
          </a:prstGeom>
          <a:solidFill>
            <a:srgbClr val="005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901ADF-3341-4B7F-AB48-C0AED7A75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58" r="554" b="20775"/>
          <a:stretch/>
        </p:blipFill>
        <p:spPr>
          <a:xfrm>
            <a:off x="3491880" y="2663552"/>
            <a:ext cx="5652120" cy="41972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C3B9B2-8AEB-4AFF-BA69-13BDBC026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14" y="2659691"/>
            <a:ext cx="3429526" cy="4116249"/>
          </a:xfrm>
          <a:prstGeom prst="rect">
            <a:avLst/>
          </a:prstGeom>
        </p:spPr>
      </p:pic>
      <p:sp>
        <p:nvSpPr>
          <p:cNvPr id="12" name="Объект 6">
            <a:extLst>
              <a:ext uri="{FF2B5EF4-FFF2-40B4-BE49-F238E27FC236}">
                <a16:creationId xmlns:a16="http://schemas.microsoft.com/office/drawing/2014/main" id="{E9A5EDCA-9996-4817-B8F6-028E6096A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382984"/>
            <a:ext cx="2808312" cy="1205059"/>
          </a:xfrm>
        </p:spPr>
        <p:txBody>
          <a:bodyPr/>
          <a:lstStyle/>
          <a:p>
            <a:pPr marL="108000" indent="0" defTabSz="108000">
              <a:lnSpc>
                <a:spcPct val="130000"/>
              </a:lnSpc>
              <a:spcBef>
                <a:spcPts val="1200"/>
              </a:spcBef>
              <a:buNone/>
            </a:pPr>
            <a:r>
              <a:rPr lang="ru-RU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Мобильное</a:t>
            </a:r>
            <a:r>
              <a:rPr lang="en-US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ru-RU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приложение </a:t>
            </a:r>
            <a:r>
              <a:rPr lang="en-US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IndorCurator</a:t>
            </a:r>
            <a:r>
              <a:rPr lang="ru-RU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sz="1400" kern="1200" dirty="0">
                <a:solidFill>
                  <a:schemeClr val="bg1"/>
                </a:solidFill>
                <a:ea typeface="ＭＳ Ｐゴシック" panose="020B0600070205080204" pitchFamily="34" charset="-128"/>
                <a:sym typeface="Symbol" panose="05050102010706020507" pitchFamily="18" charset="2"/>
              </a:rPr>
              <a:t>—</a:t>
            </a:r>
            <a:r>
              <a:rPr lang="ru-RU" sz="1400" kern="1200" dirty="0">
                <a:solidFill>
                  <a:schemeClr val="bg1"/>
                </a:solidFill>
                <a:ea typeface="ＭＳ Ｐゴシック" panose="020B0600070205080204" pitchFamily="34" charset="-128"/>
                <a:sym typeface="Symbol" panose="05050102010706020507" pitchFamily="18" charset="2"/>
              </a:rPr>
              <a:t> </a:t>
            </a:r>
            <a:r>
              <a:rPr lang="ru-RU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веб</a:t>
            </a:r>
            <a:r>
              <a:rPr lang="en-US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-</a:t>
            </a:r>
            <a:r>
              <a:rPr lang="ru-RU" sz="140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клиент для автоматизации работы службы эксплуатации дорог </a:t>
            </a:r>
          </a:p>
        </p:txBody>
      </p:sp>
      <p:sp>
        <p:nvSpPr>
          <p:cNvPr id="13" name="Объект 6">
            <a:extLst>
              <a:ext uri="{FF2B5EF4-FFF2-40B4-BE49-F238E27FC236}">
                <a16:creationId xmlns:a16="http://schemas.microsoft.com/office/drawing/2014/main" id="{6C67A2B4-0B1F-46A2-BA7B-BBCD918A2BF4}"/>
              </a:ext>
            </a:extLst>
          </p:cNvPr>
          <p:cNvSpPr txBox="1">
            <a:spLocks/>
          </p:cNvSpPr>
          <p:nvPr/>
        </p:nvSpPr>
        <p:spPr bwMode="auto">
          <a:xfrm>
            <a:off x="4283968" y="1382984"/>
            <a:ext cx="4391999" cy="134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59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1pPr>
            <a:lvl2pPr marL="685800" indent="-26352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2pPr>
            <a:lvl3pPr marL="1054100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3pPr>
            <a:lvl4pPr marL="1476375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4pPr>
            <a:lvl5pPr marL="1898650" indent="-2095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ＭＳ Ｐゴシック" charset="0"/>
                <a:cs typeface="Segoe UI Semibold" panose="020B0702040204020203" pitchFamily="34" charset="0"/>
              </a:defRPr>
            </a:lvl5pPr>
            <a:lvl6pPr marL="2321227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6pPr>
            <a:lvl7pPr marL="2743269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7pPr>
            <a:lvl8pPr marL="3165310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8pPr>
            <a:lvl9pPr marL="3587351" indent="-21102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+mn-lt"/>
              </a:defRPr>
            </a:lvl9pPr>
          </a:lstStyle>
          <a:p>
            <a:pPr marL="108000" indent="-108000" defTabSz="108000"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ru-RU" sz="1400" b="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•</a:t>
            </a:r>
            <a:r>
              <a:rPr lang="en-US" sz="1400" b="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	</a:t>
            </a:r>
            <a:r>
              <a:rPr lang="ru-RU" sz="1400" b="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Планирование проверок</a:t>
            </a:r>
          </a:p>
          <a:p>
            <a:pPr marL="108000" indent="-108000" defTabSz="108000"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ru-RU" sz="1400" b="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•</a:t>
            </a:r>
            <a:r>
              <a:rPr lang="en-US" sz="1400" b="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	</a:t>
            </a:r>
            <a:r>
              <a:rPr lang="ru-RU" sz="1400" b="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Учёт дефектов</a:t>
            </a:r>
          </a:p>
          <a:p>
            <a:pPr marL="108000" indent="-108000" defTabSz="108000"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ru-RU" sz="1400" b="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•</a:t>
            </a:r>
            <a:r>
              <a:rPr lang="en-US" sz="1400" b="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	</a:t>
            </a:r>
            <a:r>
              <a:rPr lang="ru-RU" sz="1400" b="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Оценка деятельности подрядных организаций</a:t>
            </a:r>
          </a:p>
          <a:p>
            <a:pPr marL="108000" indent="-108000" defTabSz="108000">
              <a:lnSpc>
                <a:spcPct val="130000"/>
              </a:lnSpc>
              <a:spcBef>
                <a:spcPts val="0"/>
              </a:spcBef>
              <a:buFontTx/>
              <a:buNone/>
            </a:pPr>
            <a:r>
              <a:rPr lang="ru-RU" sz="1400" b="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•</a:t>
            </a:r>
            <a:r>
              <a:rPr lang="en-US" sz="1400" b="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	</a:t>
            </a:r>
            <a:r>
              <a:rPr lang="ru-RU" sz="1400" b="0" kern="12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Отчётность</a:t>
            </a:r>
            <a:endParaRPr lang="en-US" sz="1400" b="0" kern="1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6073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B2C1E-0CD6-47D4-A2CB-D791411C9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333375"/>
            <a:ext cx="5268913" cy="846137"/>
          </a:xfrm>
        </p:spPr>
        <p:txBody>
          <a:bodyPr/>
          <a:lstStyle/>
          <a:p>
            <a:r>
              <a:rPr lang="ru-RU" dirty="0"/>
              <a:t>Веб</a:t>
            </a:r>
            <a:r>
              <a:rPr lang="en-US" dirty="0"/>
              <a:t>-</a:t>
            </a:r>
            <a:r>
              <a:rPr lang="ru-RU" dirty="0"/>
              <a:t>сервис</a:t>
            </a:r>
            <a:br>
              <a:rPr lang="ru-RU" dirty="0"/>
            </a:br>
            <a:r>
              <a:rPr lang="ru-RU" dirty="0"/>
              <a:t>Электронный полевой журнал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FCD612-9672-4C1A-8347-26153E64DC68}"/>
              </a:ext>
            </a:extLst>
          </p:cNvPr>
          <p:cNvSpPr/>
          <p:nvPr/>
        </p:nvSpPr>
        <p:spPr>
          <a:xfrm>
            <a:off x="1448385" y="1886392"/>
            <a:ext cx="7695615" cy="936104"/>
          </a:xfrm>
          <a:prstGeom prst="rect">
            <a:avLst/>
          </a:prstGeom>
          <a:solidFill>
            <a:srgbClr val="D8E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677E09-802E-4CD8-898B-7D24203AC4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22" r="19245" b="13333"/>
          <a:stretch/>
        </p:blipFill>
        <p:spPr>
          <a:xfrm>
            <a:off x="4211960" y="2925760"/>
            <a:ext cx="4932040" cy="39322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8D06F15-6F99-4587-9E63-A3B704222A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7"/>
          <a:stretch/>
        </p:blipFill>
        <p:spPr>
          <a:xfrm>
            <a:off x="1448385" y="2928654"/>
            <a:ext cx="3132349" cy="392934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BA5E6C-6A5C-41B6-93DC-CE139FBBE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12160" y="2072314"/>
            <a:ext cx="2520280" cy="574241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D84414F-671E-4333-875B-188DCC8188B7}"/>
              </a:ext>
            </a:extLst>
          </p:cNvPr>
          <p:cNvSpPr/>
          <p:nvPr/>
        </p:nvSpPr>
        <p:spPr>
          <a:xfrm>
            <a:off x="1271022" y="1731045"/>
            <a:ext cx="759976" cy="78487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8C65C1E-17CB-4ED2-B69D-D93B0B72BB96}"/>
              </a:ext>
            </a:extLst>
          </p:cNvPr>
          <p:cNvSpPr/>
          <p:nvPr/>
        </p:nvSpPr>
        <p:spPr>
          <a:xfrm>
            <a:off x="2024336" y="2515916"/>
            <a:ext cx="452770" cy="467602"/>
          </a:xfrm>
          <a:prstGeom prst="rect">
            <a:avLst/>
          </a:prstGeom>
          <a:solidFill>
            <a:srgbClr val="D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317CE00-B1A9-4103-BFC3-B268043687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0"/>
          <a:stretch/>
        </p:blipFill>
        <p:spPr>
          <a:xfrm>
            <a:off x="3123529" y="1196752"/>
            <a:ext cx="533166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49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04ED0886-7BAA-4B85-AFA8-503AA7E8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333375"/>
            <a:ext cx="5268913" cy="431330"/>
          </a:xfrm>
        </p:spPr>
        <p:txBody>
          <a:bodyPr/>
          <a:lstStyle/>
          <a:p>
            <a:r>
              <a:rPr lang="ru-RU" altLang="ru-RU" sz="2200" dirty="0">
                <a:ea typeface="ＭＳ Ｐゴシック" panose="020B0600070205080204" pitchFamily="34" charset="-128"/>
              </a:rPr>
              <a:t>Модели, программы, хранилища</a:t>
            </a:r>
            <a:endParaRPr lang="ru-RU" sz="2200" dirty="0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CCA5476A-74EE-423B-B4D0-7FBD482C9AD4}"/>
              </a:ext>
            </a:extLst>
          </p:cNvPr>
          <p:cNvSpPr/>
          <p:nvPr/>
        </p:nvSpPr>
        <p:spPr>
          <a:xfrm>
            <a:off x="5972646" y="3721525"/>
            <a:ext cx="2376264" cy="888714"/>
          </a:xfrm>
          <a:prstGeom prst="roundRect">
            <a:avLst/>
          </a:prstGeom>
          <a:solidFill>
            <a:srgbClr val="FFFF66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Граф автомобильных дорог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B8642D8-E9A7-4612-A171-882D92894B45}"/>
              </a:ext>
            </a:extLst>
          </p:cNvPr>
          <p:cNvSpPr/>
          <p:nvPr/>
        </p:nvSpPr>
        <p:spPr>
          <a:xfrm>
            <a:off x="5972646" y="5575519"/>
            <a:ext cx="2376264" cy="691417"/>
          </a:xfrm>
          <a:prstGeom prst="roundRect">
            <a:avLst/>
          </a:prstGeom>
          <a:solidFill>
            <a:srgbClr val="FFFF66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BIM-</a:t>
            </a:r>
            <a:r>
              <a:rPr lang="ru-RU" dirty="0">
                <a:solidFill>
                  <a:schemeClr val="tx1"/>
                </a:solidFill>
              </a:rPr>
              <a:t>технологии при…</a:t>
            </a: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3A16174D-2566-4317-9B95-233CF92A8021}"/>
              </a:ext>
            </a:extLst>
          </p:cNvPr>
          <p:cNvSpPr/>
          <p:nvPr/>
        </p:nvSpPr>
        <p:spPr>
          <a:xfrm>
            <a:off x="1684474" y="1441279"/>
            <a:ext cx="1231342" cy="6480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Банк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данных</a:t>
            </a: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EECC148F-01FF-484B-8B82-C8360ABC151E}"/>
              </a:ext>
            </a:extLst>
          </p:cNvPr>
          <p:cNvSpPr/>
          <p:nvPr/>
        </p:nvSpPr>
        <p:spPr>
          <a:xfrm>
            <a:off x="1673538" y="2241054"/>
            <a:ext cx="893850" cy="3871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ГИС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9553AAED-DBA1-4DDE-95B1-80BEF89D6BC0}"/>
              </a:ext>
            </a:extLst>
          </p:cNvPr>
          <p:cNvSpPr/>
          <p:nvPr/>
        </p:nvSpPr>
        <p:spPr>
          <a:xfrm>
            <a:off x="2681976" y="2241054"/>
            <a:ext cx="1042455" cy="3871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САПР</a:t>
            </a: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F00ACCE9-A46D-4262-8174-22FC0C478175}"/>
              </a:ext>
            </a:extLst>
          </p:cNvPr>
          <p:cNvSpPr/>
          <p:nvPr/>
        </p:nvSpPr>
        <p:spPr>
          <a:xfrm>
            <a:off x="3839019" y="2241054"/>
            <a:ext cx="1168656" cy="3871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СКДФ</a:t>
            </a: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BA9F94A2-D055-4CC4-AD3F-A751D0FDEED6}"/>
              </a:ext>
            </a:extLst>
          </p:cNvPr>
          <p:cNvSpPr/>
          <p:nvPr/>
        </p:nvSpPr>
        <p:spPr>
          <a:xfrm>
            <a:off x="1684473" y="2733578"/>
            <a:ext cx="1812725" cy="6480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Электронный паспорт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8D1038F5-F74D-486E-B3FF-323D6E03FE0A}"/>
              </a:ext>
            </a:extLst>
          </p:cNvPr>
          <p:cNvSpPr/>
          <p:nvPr/>
        </p:nvSpPr>
        <p:spPr>
          <a:xfrm>
            <a:off x="3043304" y="1441279"/>
            <a:ext cx="1168656" cy="6480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База данных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3174CC0-86AC-4002-A450-E1B9D8557688}"/>
              </a:ext>
            </a:extLst>
          </p:cNvPr>
          <p:cNvSpPr/>
          <p:nvPr/>
        </p:nvSpPr>
        <p:spPr>
          <a:xfrm>
            <a:off x="1403350" y="870128"/>
            <a:ext cx="3888730" cy="37110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E80BAB8C-148E-4454-A6F7-DF2BC86319AE}"/>
              </a:ext>
            </a:extLst>
          </p:cNvPr>
          <p:cNvSpPr/>
          <p:nvPr/>
        </p:nvSpPr>
        <p:spPr>
          <a:xfrm>
            <a:off x="1684474" y="1063407"/>
            <a:ext cx="3340284" cy="242614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Многочисленные термины</a:t>
            </a:r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25A54940-8D00-4E1C-AB9D-C8D34BDDCDF0}"/>
              </a:ext>
            </a:extLst>
          </p:cNvPr>
          <p:cNvSpPr/>
          <p:nvPr/>
        </p:nvSpPr>
        <p:spPr>
          <a:xfrm>
            <a:off x="4283968" y="1441279"/>
            <a:ext cx="720080" cy="6480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ПКК</a:t>
            </a:r>
          </a:p>
        </p:txBody>
      </p:sp>
      <p:sp>
        <p:nvSpPr>
          <p:cNvPr id="91" name="Прямоугольник: скругленные углы 90">
            <a:extLst>
              <a:ext uri="{FF2B5EF4-FFF2-40B4-BE49-F238E27FC236}">
                <a16:creationId xmlns:a16="http://schemas.microsoft.com/office/drawing/2014/main" id="{CC5B85C8-9BB3-4C7E-929F-E99BD4535E3D}"/>
              </a:ext>
            </a:extLst>
          </p:cNvPr>
          <p:cNvSpPr/>
          <p:nvPr/>
        </p:nvSpPr>
        <p:spPr>
          <a:xfrm>
            <a:off x="3589860" y="2733578"/>
            <a:ext cx="1434898" cy="6480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BIM</a:t>
            </a:r>
            <a:r>
              <a:rPr lang="ru-RU" dirty="0">
                <a:solidFill>
                  <a:schemeClr val="tx1"/>
                </a:solidFill>
              </a:rPr>
              <a:t>, ТИМ, </a:t>
            </a:r>
            <a:r>
              <a:rPr lang="en-US" dirty="0">
                <a:solidFill>
                  <a:schemeClr val="tx1"/>
                </a:solidFill>
              </a:rPr>
              <a:t>IFC,</a:t>
            </a:r>
            <a:r>
              <a:rPr lang="ru-RU" dirty="0">
                <a:solidFill>
                  <a:schemeClr val="tx1"/>
                </a:solidFill>
              </a:rPr>
              <a:t> ЕСИМ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1C6223D7-2823-4857-8388-A56BDB4B755B}"/>
              </a:ext>
            </a:extLst>
          </p:cNvPr>
          <p:cNvSpPr/>
          <p:nvPr/>
        </p:nvSpPr>
        <p:spPr>
          <a:xfrm>
            <a:off x="5724128" y="870129"/>
            <a:ext cx="2880320" cy="560973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1D3EAEFD-F646-4E27-8CA0-4F113000E916}"/>
              </a:ext>
            </a:extLst>
          </p:cNvPr>
          <p:cNvSpPr/>
          <p:nvPr/>
        </p:nvSpPr>
        <p:spPr>
          <a:xfrm>
            <a:off x="5868144" y="1101135"/>
            <a:ext cx="2376264" cy="775126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Автомобильные дороги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sz="1600" b="0" dirty="0">
                <a:solidFill>
                  <a:schemeClr val="tx1"/>
                </a:solidFill>
              </a:rPr>
              <a:t>(проекты </a:t>
            </a:r>
            <a:r>
              <a:rPr lang="ru-RU" sz="1600" b="0" i="0" dirty="0">
                <a:solidFill>
                  <a:schemeClr val="tx1"/>
                </a:solidFill>
                <a:effectLst/>
                <a:latin typeface="Roboto" pitchFamily="2" charset="0"/>
              </a:rPr>
              <a:t>ГОСТ, ПНСТ</a:t>
            </a:r>
            <a:r>
              <a:rPr lang="ru-RU" sz="1600" b="0" dirty="0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21506" name="Группа 21505">
            <a:extLst>
              <a:ext uri="{FF2B5EF4-FFF2-40B4-BE49-F238E27FC236}">
                <a16:creationId xmlns:a16="http://schemas.microsoft.com/office/drawing/2014/main" id="{8FCF06C8-34AC-4E6D-922A-8565B141F9ED}"/>
              </a:ext>
            </a:extLst>
          </p:cNvPr>
          <p:cNvGrpSpPr/>
          <p:nvPr/>
        </p:nvGrpSpPr>
        <p:grpSpPr>
          <a:xfrm>
            <a:off x="1403350" y="4843046"/>
            <a:ext cx="3888730" cy="1652514"/>
            <a:chOff x="1403350" y="4843046"/>
            <a:chExt cx="3888730" cy="1652514"/>
          </a:xfrm>
        </p:grpSpPr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2CA84BB8-8CCF-45B1-96E0-4AD1A5EE59B2}"/>
                </a:ext>
              </a:extLst>
            </p:cNvPr>
            <p:cNvSpPr/>
            <p:nvPr/>
          </p:nvSpPr>
          <p:spPr>
            <a:xfrm>
              <a:off x="1403350" y="4843046"/>
              <a:ext cx="3888730" cy="1652514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24489190-8B62-46B2-B3CA-3CE7D6FAF8CD}"/>
                </a:ext>
              </a:extLst>
            </p:cNvPr>
            <p:cNvSpPr/>
            <p:nvPr/>
          </p:nvSpPr>
          <p:spPr>
            <a:xfrm>
              <a:off x="1677165" y="5589239"/>
              <a:ext cx="948939" cy="719485"/>
            </a:xfrm>
            <a:prstGeom prst="roundRect">
              <a:avLst/>
            </a:prstGeom>
            <a:solidFill>
              <a:srgbClr val="99CC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САПР</a:t>
              </a:r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F4950F3A-E53A-48E8-A769-FD69E46DDCF4}"/>
                </a:ext>
              </a:extLst>
            </p:cNvPr>
            <p:cNvSpPr/>
            <p:nvPr/>
          </p:nvSpPr>
          <p:spPr>
            <a:xfrm>
              <a:off x="1694829" y="4940096"/>
              <a:ext cx="3319574" cy="525337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Машиностроение</a:t>
              </a:r>
              <a:br>
                <a:rPr lang="ru-RU" dirty="0">
                  <a:solidFill>
                    <a:schemeClr val="tx1"/>
                  </a:solidFill>
                </a:rPr>
              </a:br>
              <a:r>
                <a:rPr lang="ru-RU" sz="1600" b="0" dirty="0">
                  <a:solidFill>
                    <a:schemeClr val="tx1"/>
                  </a:solidFill>
                </a:rPr>
                <a:t>(</a:t>
              </a:r>
              <a:r>
                <a:rPr lang="ru-RU" sz="1600" b="0" i="0" dirty="0">
                  <a:solidFill>
                    <a:schemeClr val="tx1"/>
                  </a:solidFill>
                  <a:effectLst/>
                  <a:latin typeface="Roboto" pitchFamily="2" charset="0"/>
                </a:rPr>
                <a:t>ГОСТ Р 57700.37-2021</a:t>
              </a:r>
              <a:r>
                <a:rPr lang="ru-RU" sz="1600" b="0" dirty="0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84" name="Прямоугольник: скругленные углы 83">
              <a:extLst>
                <a:ext uri="{FF2B5EF4-FFF2-40B4-BE49-F238E27FC236}">
                  <a16:creationId xmlns:a16="http://schemas.microsoft.com/office/drawing/2014/main" id="{98ED1010-D028-4C17-A56A-363B9F48AED1}"/>
                </a:ext>
              </a:extLst>
            </p:cNvPr>
            <p:cNvSpPr/>
            <p:nvPr/>
          </p:nvSpPr>
          <p:spPr>
            <a:xfrm>
              <a:off x="2741662" y="5589239"/>
              <a:ext cx="2262386" cy="719485"/>
            </a:xfrm>
            <a:prstGeom prst="roundRect">
              <a:avLst/>
            </a:prstGeom>
            <a:solidFill>
              <a:srgbClr val="99CC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Цифровой двойник изделия</a:t>
              </a:r>
            </a:p>
          </p:txBody>
        </p:sp>
      </p:grp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94B3275D-E678-4174-B6CE-D8582C1F1430}"/>
              </a:ext>
            </a:extLst>
          </p:cNvPr>
          <p:cNvSpPr/>
          <p:nvPr/>
        </p:nvSpPr>
        <p:spPr>
          <a:xfrm>
            <a:off x="5972646" y="2050473"/>
            <a:ext cx="2376264" cy="740613"/>
          </a:xfrm>
          <a:prstGeom prst="roundRect">
            <a:avLst/>
          </a:prstGeom>
          <a:solidFill>
            <a:srgbClr val="FFFF66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Модель данных дороги</a:t>
            </a: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BD311E22-6CAB-4956-BC8E-44AFB7C76B05}"/>
              </a:ext>
            </a:extLst>
          </p:cNvPr>
          <p:cNvSpPr/>
          <p:nvPr/>
        </p:nvSpPr>
        <p:spPr>
          <a:xfrm>
            <a:off x="5972646" y="2928018"/>
            <a:ext cx="2376264" cy="656575"/>
          </a:xfrm>
          <a:prstGeom prst="roundRect">
            <a:avLst/>
          </a:prstGeom>
          <a:solidFill>
            <a:srgbClr val="FFFF66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Цифровая модель дорог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DDEA46BE-FAF6-4DB3-87A0-269C1A40A7EE}"/>
              </a:ext>
            </a:extLst>
          </p:cNvPr>
          <p:cNvSpPr/>
          <p:nvPr/>
        </p:nvSpPr>
        <p:spPr>
          <a:xfrm>
            <a:off x="1673538" y="3466137"/>
            <a:ext cx="1602317" cy="3871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EuroRoadS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DC4C791B-EB39-434A-A2C4-4CC3E130A4D0}"/>
              </a:ext>
            </a:extLst>
          </p:cNvPr>
          <p:cNvSpPr/>
          <p:nvPr/>
        </p:nvSpPr>
        <p:spPr>
          <a:xfrm>
            <a:off x="3419872" y="3466137"/>
            <a:ext cx="1604886" cy="3871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OpenDRIVE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11599DBE-6AAF-4C66-8845-7400BFB6335D}"/>
              </a:ext>
            </a:extLst>
          </p:cNvPr>
          <p:cNvSpPr/>
          <p:nvPr/>
        </p:nvSpPr>
        <p:spPr>
          <a:xfrm>
            <a:off x="1673539" y="3950287"/>
            <a:ext cx="1314285" cy="3871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LandXML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681E1B69-A3E9-44F7-AFFE-D7B0E2B68807}"/>
              </a:ext>
            </a:extLst>
          </p:cNvPr>
          <p:cNvSpPr/>
          <p:nvPr/>
        </p:nvSpPr>
        <p:spPr>
          <a:xfrm>
            <a:off x="3131840" y="3950287"/>
            <a:ext cx="1872208" cy="3871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Умная дорога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75BE3342-4236-4A40-94DE-DDB54B6C205D}"/>
              </a:ext>
            </a:extLst>
          </p:cNvPr>
          <p:cNvSpPr/>
          <p:nvPr/>
        </p:nvSpPr>
        <p:spPr>
          <a:xfrm>
            <a:off x="5972646" y="4747171"/>
            <a:ext cx="2376264" cy="691417"/>
          </a:xfrm>
          <a:prstGeom prst="roundRect">
            <a:avLst/>
          </a:prstGeom>
          <a:solidFill>
            <a:srgbClr val="FFFF66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Информационная модель</a:t>
            </a:r>
          </a:p>
        </p:txBody>
      </p:sp>
    </p:spTree>
    <p:extLst>
      <p:ext uri="{BB962C8B-B14F-4D97-AF65-F5344CB8AC3E}">
        <p14:creationId xmlns:p14="http://schemas.microsoft.com/office/powerpoint/2010/main" val="3300168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FD42B2-E972-49CC-B1C7-1EDD33DD89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437112"/>
            <a:ext cx="2016224" cy="2016224"/>
          </a:xfrm>
          <a:prstGeom prst="rect">
            <a:avLst/>
          </a:prstGeom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A76BDF51-9A0E-484B-BA1B-6C134A7811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414350"/>
              </p:ext>
            </p:extLst>
          </p:nvPr>
        </p:nvGraphicFramePr>
        <p:xfrm>
          <a:off x="3275856" y="2038597"/>
          <a:ext cx="5328592" cy="2398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0" name="CorelDRAW" r:id="rId5" imgW="7424437" imgH="3360625" progId="CorelDraw.Graphic.23">
                  <p:embed/>
                </p:oleObj>
              </mc:Choice>
              <mc:Fallback>
                <p:oleObj name="CorelDRAW" r:id="rId5" imgW="7424437" imgH="3360625" progId="CorelDraw.Graphic.23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5EF1457B-6174-44B0-B929-9983B38DEE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5856" y="2038597"/>
                        <a:ext cx="5328592" cy="2398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D8E73D6-1CDA-45F2-BB00-E5AD42B8148F}"/>
              </a:ext>
            </a:extLst>
          </p:cNvPr>
          <p:cNvSpPr txBox="1"/>
          <p:nvPr/>
        </p:nvSpPr>
        <p:spPr>
          <a:xfrm>
            <a:off x="3491880" y="2204864"/>
            <a:ext cx="4752528" cy="128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0" kern="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Протестируйте систему </a:t>
            </a:r>
            <a:r>
              <a:rPr lang="en-US" b="0" kern="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IndorRoad</a:t>
            </a:r>
            <a:endParaRPr lang="ru-RU" b="0" kern="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0" kern="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Используйте наш опыт внедрения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0" kern="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 переходите на «цифру» в 2023 году!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CA030D-0156-4260-A25C-028120D01A16}"/>
              </a:ext>
            </a:extLst>
          </p:cNvPr>
          <p:cNvSpPr txBox="1"/>
          <p:nvPr/>
        </p:nvSpPr>
        <p:spPr>
          <a:xfrm>
            <a:off x="1331132" y="476672"/>
            <a:ext cx="54006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200" dirty="0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Цифровые двойники</a:t>
            </a:r>
            <a:br>
              <a:rPr lang="ru-RU" altLang="ru-RU" sz="2200" dirty="0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</a:br>
            <a:r>
              <a:rPr lang="ru-RU" altLang="ru-RU" sz="2200" dirty="0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для управления автомобильными дорогами на основе</a:t>
            </a:r>
            <a:br>
              <a:rPr lang="ru-RU" altLang="ru-RU" sz="2200" dirty="0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</a:br>
            <a:r>
              <a:rPr lang="ru-RU" altLang="ru-RU" sz="2200" dirty="0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технологий «ИндорСофт»</a:t>
            </a:r>
          </a:p>
          <a:p>
            <a:endParaRPr lang="ru-RU" sz="2200" dirty="0">
              <a:solidFill>
                <a:srgbClr val="005AA9"/>
              </a:solidFill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DAAC4D-25B5-4104-9585-F83D71386B3C}"/>
              </a:ext>
            </a:extLst>
          </p:cNvPr>
          <p:cNvSpPr txBox="1"/>
          <p:nvPr/>
        </p:nvSpPr>
        <p:spPr>
          <a:xfrm>
            <a:off x="1403648" y="4181306"/>
            <a:ext cx="511256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Скворцов Алексей Владимирович</a:t>
            </a:r>
          </a:p>
          <a:p>
            <a:pPr>
              <a:defRPr/>
            </a:pPr>
            <a:r>
              <a:rPr lang="ru-RU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д.т.н., профессор, академик РАТ,</a:t>
            </a:r>
            <a:br>
              <a:rPr lang="ru-RU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ген. директор ООО «ИндорСофт»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US" altLang="ru-RU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ru-RU" altLang="ru-RU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r>
              <a:rPr lang="ru-RU" altLang="ru-RU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8 800 333 08 05</a:t>
            </a:r>
            <a:r>
              <a:rPr lang="en-US" altLang="ru-RU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| </a:t>
            </a:r>
            <a:r>
              <a:rPr lang="en-US" altLang="ru-RU" sz="1400" b="0" dirty="0">
                <a:solidFill>
                  <a:schemeClr val="tx1">
                    <a:lumMod val="65000"/>
                    <a:lumOff val="3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info@indorsoft.ru</a:t>
            </a:r>
            <a:r>
              <a:rPr lang="en-US" altLang="ru-RU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| </a:t>
            </a:r>
            <a:r>
              <a:rPr lang="en-US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www.indorsoft.ru</a:t>
            </a:r>
            <a:endParaRPr lang="ru-RU" sz="14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69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Номер слайда 3">
            <a:extLst>
              <a:ext uri="{FF2B5EF4-FFF2-40B4-BE49-F238E27FC236}">
                <a16:creationId xmlns:a16="http://schemas.microsoft.com/office/drawing/2014/main" id="{F58BAC7C-0A96-4D1F-AC79-760E34A00B9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08806F4-0DEE-446E-98AE-4A543E704001}" type="slidenum">
              <a:rPr lang="ru-RU" altLang="ru-RU" smtClean="0">
                <a:solidFill>
                  <a:srgbClr val="7F7F7F"/>
                </a:solidFill>
              </a:rPr>
              <a:pPr/>
              <a:t>3</a:t>
            </a:fld>
            <a:endParaRPr lang="ru-RU" altLang="ru-RU" dirty="0">
              <a:solidFill>
                <a:srgbClr val="7F7F7F"/>
              </a:solidFill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04ED0886-7BAA-4B85-AFA8-503AA7E8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333375"/>
            <a:ext cx="5268913" cy="431330"/>
          </a:xfrm>
        </p:spPr>
        <p:txBody>
          <a:bodyPr/>
          <a:lstStyle/>
          <a:p>
            <a:r>
              <a:rPr lang="ru-RU" altLang="ru-RU" sz="2200" dirty="0">
                <a:ea typeface="ＭＳ Ｐゴシック" panose="020B0600070205080204" pitchFamily="34" charset="-128"/>
              </a:rPr>
              <a:t>Модели в </a:t>
            </a:r>
            <a:r>
              <a:rPr lang="ru-RU" altLang="ru-RU" sz="2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прикладной математике</a:t>
            </a:r>
            <a:endParaRPr lang="ru-RU" sz="2200" dirty="0">
              <a:solidFill>
                <a:srgbClr val="FF0000"/>
              </a:solidFill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3B64899C-082A-4C89-8F64-D966A800CAFB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>
            <a:off x="2555776" y="1700808"/>
            <a:ext cx="0" cy="57978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F4EDC41-5BB0-45F6-9E52-538E19EB77F7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2555776" y="2856656"/>
            <a:ext cx="0" cy="57978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E12AED7D-E0AE-45FE-8B30-6E3A9C8CC09D}"/>
              </a:ext>
            </a:extLst>
          </p:cNvPr>
          <p:cNvGrpSpPr/>
          <p:nvPr/>
        </p:nvGrpSpPr>
        <p:grpSpPr>
          <a:xfrm>
            <a:off x="1187624" y="1124744"/>
            <a:ext cx="7920880" cy="576064"/>
            <a:chOff x="1187624" y="1124744"/>
            <a:chExt cx="7920880" cy="576064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92F25382-FCC1-4478-A4B8-EBBD5C2C66BE}"/>
                </a:ext>
              </a:extLst>
            </p:cNvPr>
            <p:cNvSpPr/>
            <p:nvPr/>
          </p:nvSpPr>
          <p:spPr>
            <a:xfrm>
              <a:off x="1187624" y="1124744"/>
              <a:ext cx="2736304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Модель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86F8A042-7180-4D11-BD93-61276BCC008E}"/>
                </a:ext>
              </a:extLst>
            </p:cNvPr>
            <p:cNvSpPr/>
            <p:nvPr/>
          </p:nvSpPr>
          <p:spPr>
            <a:xfrm>
              <a:off x="4139952" y="1124744"/>
              <a:ext cx="4968552" cy="576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Сущность</a:t>
              </a:r>
              <a:r>
                <a:rPr lang="ru-RU" b="0" dirty="0">
                  <a:solidFill>
                    <a:schemeClr val="tx1"/>
                  </a:solidFill>
                </a:rPr>
                <a:t> для описания</a:t>
              </a:r>
              <a:br>
                <a:rPr lang="ru-RU" b="0" dirty="0">
                  <a:solidFill>
                    <a:schemeClr val="tx1"/>
                  </a:solidFill>
                </a:rPr>
              </a:br>
              <a:r>
                <a:rPr lang="ru-RU" dirty="0">
                  <a:solidFill>
                    <a:srgbClr val="FF0000"/>
                  </a:solidFill>
                </a:rPr>
                <a:t>объекта, явления или свойства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D738385F-5A27-4714-89E3-523C5C83C70D}"/>
              </a:ext>
            </a:extLst>
          </p:cNvPr>
          <p:cNvGrpSpPr/>
          <p:nvPr/>
        </p:nvGrpSpPr>
        <p:grpSpPr>
          <a:xfrm>
            <a:off x="1187624" y="2280592"/>
            <a:ext cx="7920880" cy="576064"/>
            <a:chOff x="1187624" y="2228867"/>
            <a:chExt cx="7920880" cy="576064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9D7A6E4F-055D-448F-B265-F1D9C46B9AAB}"/>
                </a:ext>
              </a:extLst>
            </p:cNvPr>
            <p:cNvSpPr/>
            <p:nvPr/>
          </p:nvSpPr>
          <p:spPr>
            <a:xfrm>
              <a:off x="1187624" y="2228867"/>
              <a:ext cx="2736304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Математическая модель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C1EA09D0-9C78-4DDB-A375-B6B68D6E0E78}"/>
                </a:ext>
              </a:extLst>
            </p:cNvPr>
            <p:cNvSpPr/>
            <p:nvPr/>
          </p:nvSpPr>
          <p:spPr>
            <a:xfrm>
              <a:off x="4139952" y="2228867"/>
              <a:ext cx="4968552" cy="576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0" dirty="0">
                  <a:solidFill>
                    <a:schemeClr val="tx1"/>
                  </a:solidFill>
                </a:rPr>
                <a:t>Модель, где сведения представлены </a:t>
              </a:r>
              <a:r>
                <a:rPr lang="ru-RU" dirty="0">
                  <a:solidFill>
                    <a:srgbClr val="FF0000"/>
                  </a:solidFill>
                </a:rPr>
                <a:t>математическими выражениями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690C7D94-85AF-4ABD-96C5-D36FBABC7360}"/>
              </a:ext>
            </a:extLst>
          </p:cNvPr>
          <p:cNvGrpSpPr/>
          <p:nvPr/>
        </p:nvGrpSpPr>
        <p:grpSpPr>
          <a:xfrm>
            <a:off x="1187624" y="3436440"/>
            <a:ext cx="7920880" cy="576064"/>
            <a:chOff x="1187624" y="3332990"/>
            <a:chExt cx="7920880" cy="576064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90A50E4-F4D4-4AFB-9A26-7570F7C8A3F8}"/>
                </a:ext>
              </a:extLst>
            </p:cNvPr>
            <p:cNvSpPr/>
            <p:nvPr/>
          </p:nvSpPr>
          <p:spPr>
            <a:xfrm>
              <a:off x="1187624" y="3332990"/>
              <a:ext cx="2736304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Компьютерная</a:t>
              </a:r>
              <a:br>
                <a:rPr lang="ru-RU" dirty="0"/>
              </a:br>
              <a:r>
                <a:rPr lang="ru-RU" dirty="0"/>
                <a:t>(электронная) модель</a:t>
              </a: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0B69AFE9-904B-4882-B108-0A61EADB51A9}"/>
                </a:ext>
              </a:extLst>
            </p:cNvPr>
            <p:cNvSpPr/>
            <p:nvPr/>
          </p:nvSpPr>
          <p:spPr>
            <a:xfrm>
              <a:off x="4139952" y="3332990"/>
              <a:ext cx="4968552" cy="576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</a:rPr>
                <a:t>Реализация</a:t>
              </a:r>
              <a:r>
                <a:rPr lang="ru-RU" b="0" dirty="0">
                  <a:solidFill>
                    <a:schemeClr val="tx1"/>
                  </a:solidFill>
                </a:rPr>
                <a:t> математической модели</a:t>
              </a:r>
              <a:br>
                <a:rPr lang="ru-RU" b="0" dirty="0">
                  <a:solidFill>
                    <a:schemeClr val="tx1"/>
                  </a:solidFill>
                </a:rPr>
              </a:br>
              <a:r>
                <a:rPr lang="ru-RU" b="0" dirty="0">
                  <a:solidFill>
                    <a:schemeClr val="tx1"/>
                  </a:solidFill>
                </a:rPr>
                <a:t>в виде </a:t>
              </a:r>
              <a:r>
                <a:rPr lang="ru-RU" dirty="0">
                  <a:solidFill>
                    <a:srgbClr val="FF0000"/>
                  </a:solidFill>
                </a:rPr>
                <a:t>данных и программ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1850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Номер слайда 3">
            <a:extLst>
              <a:ext uri="{FF2B5EF4-FFF2-40B4-BE49-F238E27FC236}">
                <a16:creationId xmlns:a16="http://schemas.microsoft.com/office/drawing/2014/main" id="{F58BAC7C-0A96-4D1F-AC79-760E34A00B9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08806F4-0DEE-446E-98AE-4A543E704001}" type="slidenum">
              <a:rPr lang="ru-RU" altLang="ru-RU" smtClean="0">
                <a:solidFill>
                  <a:srgbClr val="7F7F7F"/>
                </a:solidFill>
              </a:rPr>
              <a:pPr/>
              <a:t>4</a:t>
            </a:fld>
            <a:endParaRPr lang="ru-RU" altLang="ru-RU" dirty="0">
              <a:solidFill>
                <a:srgbClr val="7F7F7F"/>
              </a:solidFill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04ED0886-7BAA-4B85-AFA8-503AA7E8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333375"/>
            <a:ext cx="5268913" cy="431330"/>
          </a:xfrm>
        </p:spPr>
        <p:txBody>
          <a:bodyPr/>
          <a:lstStyle/>
          <a:p>
            <a:r>
              <a:rPr lang="ru-RU" sz="2200" dirty="0">
                <a:ea typeface="ＭＳ Ｐゴシック" panose="020B0600070205080204" pitchFamily="34" charset="-128"/>
              </a:rPr>
              <a:t>Модели изделий в </a:t>
            </a:r>
            <a:r>
              <a:rPr lang="ru-RU" sz="2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машиностроении</a:t>
            </a:r>
            <a:endParaRPr lang="ru-RU" sz="2200" dirty="0">
              <a:solidFill>
                <a:srgbClr val="FF0000"/>
              </a:solidFill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3B64899C-082A-4C89-8F64-D966A800CAFB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>
            <a:off x="2555776" y="1700808"/>
            <a:ext cx="0" cy="57978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F4EDC41-5BB0-45F6-9E52-538E19EB77F7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2555776" y="2856656"/>
            <a:ext cx="0" cy="57978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1443FA3-BA12-4F4E-9B64-2772BBFC3C7B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2555776" y="4012504"/>
            <a:ext cx="0" cy="57978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F25382-FCC1-4478-A4B8-EBBD5C2C66BE}"/>
              </a:ext>
            </a:extLst>
          </p:cNvPr>
          <p:cNvSpPr/>
          <p:nvPr/>
        </p:nvSpPr>
        <p:spPr>
          <a:xfrm>
            <a:off x="1187624" y="1124744"/>
            <a:ext cx="2736304" cy="576064"/>
          </a:xfrm>
          <a:prstGeom prst="rect">
            <a:avLst/>
          </a:prstGeom>
          <a:solidFill>
            <a:srgbClr val="99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Модель </a:t>
            </a:r>
            <a:r>
              <a:rPr lang="ru-RU" u="sng" dirty="0"/>
              <a:t>изделия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6F8A042-7180-4D11-BD93-61276BCC008E}"/>
              </a:ext>
            </a:extLst>
          </p:cNvPr>
          <p:cNvSpPr/>
          <p:nvPr/>
        </p:nvSpPr>
        <p:spPr>
          <a:xfrm>
            <a:off x="4139952" y="1124744"/>
            <a:ext cx="496855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Сущность</a:t>
            </a:r>
            <a:r>
              <a:rPr lang="ru-RU" b="0" dirty="0">
                <a:solidFill>
                  <a:schemeClr val="tx1"/>
                </a:solidFill>
              </a:rPr>
              <a:t> для описания</a:t>
            </a:r>
            <a:br>
              <a:rPr lang="ru-RU" b="0" dirty="0">
                <a:solidFill>
                  <a:schemeClr val="tx1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изделия, его свойств и поведения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D7A6E4F-055D-448F-B265-F1D9C46B9AAB}"/>
              </a:ext>
            </a:extLst>
          </p:cNvPr>
          <p:cNvSpPr/>
          <p:nvPr/>
        </p:nvSpPr>
        <p:spPr>
          <a:xfrm>
            <a:off x="1187624" y="2280592"/>
            <a:ext cx="2736304" cy="576064"/>
          </a:xfrm>
          <a:prstGeom prst="rect">
            <a:avLst/>
          </a:prstGeom>
          <a:solidFill>
            <a:srgbClr val="99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Математическая модель </a:t>
            </a:r>
            <a:r>
              <a:rPr lang="ru-RU" u="sng" dirty="0"/>
              <a:t>изделия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1EA09D0-9C78-4DDB-A375-B6B68D6E0E78}"/>
              </a:ext>
            </a:extLst>
          </p:cNvPr>
          <p:cNvSpPr/>
          <p:nvPr/>
        </p:nvSpPr>
        <p:spPr>
          <a:xfrm>
            <a:off x="4067944" y="2280592"/>
            <a:ext cx="504056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dirty="0">
                <a:solidFill>
                  <a:schemeClr val="tx1"/>
                </a:solidFill>
              </a:rPr>
              <a:t>Модель изделия, где сведения представлены </a:t>
            </a:r>
            <a:r>
              <a:rPr lang="ru-RU" dirty="0">
                <a:solidFill>
                  <a:srgbClr val="FF0000"/>
                </a:solidFill>
              </a:rPr>
              <a:t>математическими выражениями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0A50E4-F4D4-4AFB-9A26-7570F7C8A3F8}"/>
              </a:ext>
            </a:extLst>
          </p:cNvPr>
          <p:cNvSpPr/>
          <p:nvPr/>
        </p:nvSpPr>
        <p:spPr>
          <a:xfrm>
            <a:off x="1187624" y="3436440"/>
            <a:ext cx="2736304" cy="576064"/>
          </a:xfrm>
          <a:prstGeom prst="rect">
            <a:avLst/>
          </a:prstGeom>
          <a:solidFill>
            <a:srgbClr val="99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Компьютерная</a:t>
            </a:r>
            <a:br>
              <a:rPr lang="ru-RU" dirty="0"/>
            </a:br>
            <a:r>
              <a:rPr lang="ru-RU" dirty="0"/>
              <a:t>(электронная) </a:t>
            </a:r>
            <a:r>
              <a:rPr lang="ru-RU" u="sng" dirty="0"/>
              <a:t>модель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B69AFE9-904B-4882-B108-0A61EADB51A9}"/>
              </a:ext>
            </a:extLst>
          </p:cNvPr>
          <p:cNvSpPr/>
          <p:nvPr/>
        </p:nvSpPr>
        <p:spPr>
          <a:xfrm>
            <a:off x="4139952" y="3436440"/>
            <a:ext cx="496855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Реализация</a:t>
            </a:r>
            <a:r>
              <a:rPr lang="ru-RU" b="0" dirty="0">
                <a:solidFill>
                  <a:schemeClr val="tx1"/>
                </a:solidFill>
              </a:rPr>
              <a:t> математической модели</a:t>
            </a:r>
            <a:br>
              <a:rPr lang="ru-RU" b="0" dirty="0">
                <a:solidFill>
                  <a:schemeClr val="tx1"/>
                </a:solidFill>
              </a:rPr>
            </a:br>
            <a:r>
              <a:rPr lang="ru-RU" b="0" dirty="0">
                <a:solidFill>
                  <a:schemeClr val="tx1"/>
                </a:solidFill>
              </a:rPr>
              <a:t>изделия в виде </a:t>
            </a:r>
            <a:r>
              <a:rPr lang="ru-RU" dirty="0">
                <a:solidFill>
                  <a:srgbClr val="FF0000"/>
                </a:solidFill>
              </a:rPr>
              <a:t>данных и программ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B077EAD-D875-4113-8B2F-6D21B6141150}"/>
              </a:ext>
            </a:extLst>
          </p:cNvPr>
          <p:cNvSpPr/>
          <p:nvPr/>
        </p:nvSpPr>
        <p:spPr>
          <a:xfrm>
            <a:off x="1187624" y="4592288"/>
            <a:ext cx="2736304" cy="576064"/>
          </a:xfrm>
          <a:prstGeom prst="rect">
            <a:avLst/>
          </a:prstGeom>
          <a:solidFill>
            <a:srgbClr val="99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Цифровая </a:t>
            </a:r>
            <a:r>
              <a:rPr lang="ru-RU" u="sng" dirty="0"/>
              <a:t>модель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606196B-F723-4686-A87C-8A559863AE8B}"/>
              </a:ext>
            </a:extLst>
          </p:cNvPr>
          <p:cNvSpPr/>
          <p:nvPr/>
        </p:nvSpPr>
        <p:spPr>
          <a:xfrm>
            <a:off x="4139952" y="4592288"/>
            <a:ext cx="496855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dirty="0">
                <a:solidFill>
                  <a:schemeClr val="tx1"/>
                </a:solidFill>
              </a:rPr>
              <a:t>Математические и компьютерные модели изделий, </a:t>
            </a:r>
            <a:r>
              <a:rPr lang="ru-RU" dirty="0">
                <a:solidFill>
                  <a:srgbClr val="FF0000"/>
                </a:solidFill>
              </a:rPr>
              <a:t>испытанные на соответствие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6523CB-8A53-42AF-A612-A5CF88A5DE3B}"/>
              </a:ext>
            </a:extLst>
          </p:cNvPr>
          <p:cNvSpPr/>
          <p:nvPr/>
        </p:nvSpPr>
        <p:spPr>
          <a:xfrm>
            <a:off x="1187624" y="5748137"/>
            <a:ext cx="2736304" cy="576064"/>
          </a:xfrm>
          <a:prstGeom prst="rect">
            <a:avLst/>
          </a:prstGeom>
          <a:solidFill>
            <a:srgbClr val="99CC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Цифровой двойник </a:t>
            </a:r>
            <a:r>
              <a:rPr lang="ru-RU" u="sng" dirty="0"/>
              <a:t>изделия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9B7CE86-39E1-4F16-8744-35E8CEA8049E}"/>
              </a:ext>
            </a:extLst>
          </p:cNvPr>
          <p:cNvSpPr/>
          <p:nvPr/>
        </p:nvSpPr>
        <p:spPr>
          <a:xfrm>
            <a:off x="4139952" y="5748137"/>
            <a:ext cx="496855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dirty="0">
                <a:solidFill>
                  <a:schemeClr val="tx1"/>
                </a:solidFill>
              </a:rPr>
              <a:t>Цифровая модель с </a:t>
            </a:r>
            <a:r>
              <a:rPr lang="ru-RU" dirty="0">
                <a:solidFill>
                  <a:srgbClr val="FF0000"/>
                </a:solidFill>
              </a:rPr>
              <a:t>двусторонними </a:t>
            </a:r>
            <a:r>
              <a:rPr lang="ru-RU" dirty="0" err="1">
                <a:solidFill>
                  <a:srgbClr val="FF0000"/>
                </a:solidFill>
              </a:rPr>
              <a:t>связя</a:t>
            </a:r>
            <a:r>
              <a:rPr lang="ru-RU" dirty="0">
                <a:solidFill>
                  <a:srgbClr val="FF0000"/>
                </a:solidFill>
              </a:rPr>
              <a:t>-ми </a:t>
            </a:r>
            <a:r>
              <a:rPr lang="ru-RU" b="0" dirty="0">
                <a:solidFill>
                  <a:schemeClr val="tx1"/>
                </a:solidFill>
              </a:rPr>
              <a:t>с существующим объектом или частями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C3884D97-22DE-4AD3-BD17-70DCA958E0D2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2555776" y="5168352"/>
            <a:ext cx="0" cy="57978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D40A1AE-1001-489C-88DF-F3FC6C55A413}"/>
              </a:ext>
            </a:extLst>
          </p:cNvPr>
          <p:cNvSpPr txBox="1"/>
          <p:nvPr/>
        </p:nvSpPr>
        <p:spPr>
          <a:xfrm>
            <a:off x="1101538" y="6568923"/>
            <a:ext cx="79208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baseline="30000" dirty="0">
                <a:solidFill>
                  <a:schemeClr val="tx1"/>
                </a:solidFill>
                <a:effectLst/>
                <a:latin typeface="Roboto" pitchFamily="2" charset="0"/>
              </a:rPr>
              <a:t>* </a:t>
            </a:r>
            <a:r>
              <a:rPr lang="ru-RU" sz="1100" b="0" i="0" dirty="0">
                <a:solidFill>
                  <a:schemeClr val="tx1"/>
                </a:solidFill>
                <a:effectLst/>
                <a:latin typeface="Roboto" pitchFamily="2" charset="0"/>
              </a:rPr>
              <a:t>ГОСТ Р 57700.37-2021. </a:t>
            </a:r>
            <a:r>
              <a:rPr lang="ru-RU" sz="1100" b="0" dirty="0">
                <a:effectLst/>
              </a:rPr>
              <a:t>Компьютерные модели и моделирование. Цифровые двойники изделий. Общие положения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03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Номер слайда 3">
            <a:extLst>
              <a:ext uri="{FF2B5EF4-FFF2-40B4-BE49-F238E27FC236}">
                <a16:creationId xmlns:a16="http://schemas.microsoft.com/office/drawing/2014/main" id="{F58BAC7C-0A96-4D1F-AC79-760E34A00B9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08806F4-0DEE-446E-98AE-4A543E704001}" type="slidenum">
              <a:rPr lang="ru-RU" altLang="ru-RU" smtClean="0">
                <a:solidFill>
                  <a:srgbClr val="7F7F7F"/>
                </a:solidFill>
              </a:rPr>
              <a:pPr/>
              <a:t>5</a:t>
            </a:fld>
            <a:endParaRPr lang="ru-RU" altLang="ru-RU" dirty="0">
              <a:solidFill>
                <a:srgbClr val="7F7F7F"/>
              </a:solidFill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04ED0886-7BAA-4B85-AFA8-503AA7E8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463318"/>
            <a:ext cx="6481018" cy="431330"/>
          </a:xfrm>
        </p:spPr>
        <p:txBody>
          <a:bodyPr/>
          <a:lstStyle/>
          <a:p>
            <a:r>
              <a:rPr lang="ru-RU" sz="2200" dirty="0">
                <a:ea typeface="ＭＳ Ｐゴシック" panose="020B0600070205080204" pitchFamily="34" charset="-128"/>
              </a:rPr>
              <a:t>Модели автомобильных дорог</a:t>
            </a:r>
            <a:endParaRPr lang="ru-RU" sz="2200" dirty="0">
              <a:solidFill>
                <a:srgbClr val="FF0000"/>
              </a:solidFill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3B64899C-082A-4C89-8F64-D966A800CAFB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>
            <a:off x="2555776" y="1700808"/>
            <a:ext cx="0" cy="579784"/>
          </a:xfrm>
          <a:prstGeom prst="straightConnector1">
            <a:avLst/>
          </a:prstGeom>
          <a:ln w="28575">
            <a:solidFill>
              <a:srgbClr val="CC99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F4EDC41-5BB0-45F6-9E52-538E19EB77F7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2555776" y="2856656"/>
            <a:ext cx="0" cy="579784"/>
          </a:xfrm>
          <a:prstGeom prst="straightConnector1">
            <a:avLst/>
          </a:prstGeom>
          <a:ln w="28575">
            <a:solidFill>
              <a:srgbClr val="CC99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1443FA3-BA12-4F4E-9B64-2772BBFC3C7B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2555776" y="4012504"/>
            <a:ext cx="0" cy="579784"/>
          </a:xfrm>
          <a:prstGeom prst="straightConnector1">
            <a:avLst/>
          </a:prstGeom>
          <a:ln w="28575">
            <a:solidFill>
              <a:srgbClr val="CC99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F25382-FCC1-4478-A4B8-EBBD5C2C66BE}"/>
              </a:ext>
            </a:extLst>
          </p:cNvPr>
          <p:cNvSpPr/>
          <p:nvPr/>
        </p:nvSpPr>
        <p:spPr>
          <a:xfrm>
            <a:off x="1187624" y="1124744"/>
            <a:ext cx="2736304" cy="576064"/>
          </a:xfrm>
          <a:prstGeom prst="rect">
            <a:avLst/>
          </a:prstGeom>
          <a:solidFill>
            <a:srgbClr val="FFFF66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Модель </a:t>
            </a:r>
            <a:r>
              <a:rPr lang="ru-RU" u="sng" dirty="0">
                <a:solidFill>
                  <a:schemeClr val="tx1"/>
                </a:solidFill>
              </a:rPr>
              <a:t>дороги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6F8A042-7180-4D11-BD93-61276BCC008E}"/>
              </a:ext>
            </a:extLst>
          </p:cNvPr>
          <p:cNvSpPr/>
          <p:nvPr/>
        </p:nvSpPr>
        <p:spPr>
          <a:xfrm>
            <a:off x="4139952" y="1124744"/>
            <a:ext cx="496855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Сущность</a:t>
            </a:r>
            <a:r>
              <a:rPr lang="ru-RU" b="0" dirty="0">
                <a:solidFill>
                  <a:schemeClr val="tx1"/>
                </a:solidFill>
              </a:rPr>
              <a:t> для описания</a:t>
            </a:r>
            <a:br>
              <a:rPr lang="ru-RU" b="0" dirty="0">
                <a:solidFill>
                  <a:schemeClr val="tx1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дороги, её свойств и поведения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D7A6E4F-055D-448F-B265-F1D9C46B9AAB}"/>
              </a:ext>
            </a:extLst>
          </p:cNvPr>
          <p:cNvSpPr/>
          <p:nvPr/>
        </p:nvSpPr>
        <p:spPr>
          <a:xfrm>
            <a:off x="1187624" y="2280592"/>
            <a:ext cx="2736304" cy="576064"/>
          </a:xfrm>
          <a:prstGeom prst="rect">
            <a:avLst/>
          </a:prstGeom>
          <a:solidFill>
            <a:srgbClr val="FFFF66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Математическая модель </a:t>
            </a:r>
            <a:r>
              <a:rPr lang="ru-RU" u="sng" dirty="0">
                <a:solidFill>
                  <a:schemeClr val="tx1"/>
                </a:solidFill>
              </a:rPr>
              <a:t>дороги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1EA09D0-9C78-4DDB-A375-B6B68D6E0E78}"/>
              </a:ext>
            </a:extLst>
          </p:cNvPr>
          <p:cNvSpPr/>
          <p:nvPr/>
        </p:nvSpPr>
        <p:spPr>
          <a:xfrm>
            <a:off x="4067944" y="2280592"/>
            <a:ext cx="504056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dirty="0">
                <a:solidFill>
                  <a:schemeClr val="tx1"/>
                </a:solidFill>
              </a:rPr>
              <a:t>Модель дороги, где сведения представлены </a:t>
            </a:r>
            <a:r>
              <a:rPr lang="ru-RU" dirty="0">
                <a:solidFill>
                  <a:srgbClr val="FF0000"/>
                </a:solidFill>
              </a:rPr>
              <a:t>математическими выражениями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0A50E4-F4D4-4AFB-9A26-7570F7C8A3F8}"/>
              </a:ext>
            </a:extLst>
          </p:cNvPr>
          <p:cNvSpPr/>
          <p:nvPr/>
        </p:nvSpPr>
        <p:spPr>
          <a:xfrm>
            <a:off x="1187624" y="3436440"/>
            <a:ext cx="2736304" cy="576064"/>
          </a:xfrm>
          <a:prstGeom prst="rect">
            <a:avLst/>
          </a:prstGeom>
          <a:solidFill>
            <a:srgbClr val="FFFF66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Компьютерная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(электронная) </a:t>
            </a:r>
            <a:r>
              <a:rPr lang="ru-RU" u="sng" dirty="0">
                <a:solidFill>
                  <a:schemeClr val="tx1"/>
                </a:solidFill>
              </a:rPr>
              <a:t>модель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B69AFE9-904B-4882-B108-0A61EADB51A9}"/>
              </a:ext>
            </a:extLst>
          </p:cNvPr>
          <p:cNvSpPr/>
          <p:nvPr/>
        </p:nvSpPr>
        <p:spPr>
          <a:xfrm>
            <a:off x="4139952" y="3436440"/>
            <a:ext cx="496855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Реализация</a:t>
            </a:r>
            <a:r>
              <a:rPr lang="ru-RU" b="0" dirty="0">
                <a:solidFill>
                  <a:schemeClr val="tx1"/>
                </a:solidFill>
              </a:rPr>
              <a:t> математической модели</a:t>
            </a:r>
            <a:br>
              <a:rPr lang="ru-RU" b="0" dirty="0">
                <a:solidFill>
                  <a:schemeClr val="tx1"/>
                </a:solidFill>
              </a:rPr>
            </a:br>
            <a:r>
              <a:rPr lang="ru-RU" b="0" dirty="0">
                <a:solidFill>
                  <a:schemeClr val="tx1"/>
                </a:solidFill>
              </a:rPr>
              <a:t>дороги в виде </a:t>
            </a:r>
            <a:r>
              <a:rPr lang="ru-RU" dirty="0">
                <a:solidFill>
                  <a:srgbClr val="FF0000"/>
                </a:solidFill>
              </a:rPr>
              <a:t>данных и программ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B077EAD-D875-4113-8B2F-6D21B6141150}"/>
              </a:ext>
            </a:extLst>
          </p:cNvPr>
          <p:cNvSpPr/>
          <p:nvPr/>
        </p:nvSpPr>
        <p:spPr>
          <a:xfrm>
            <a:off x="1187624" y="4592288"/>
            <a:ext cx="2736304" cy="576064"/>
          </a:xfrm>
          <a:prstGeom prst="rect">
            <a:avLst/>
          </a:prstGeom>
          <a:solidFill>
            <a:srgbClr val="FFFF66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Цифровая </a:t>
            </a:r>
            <a:r>
              <a:rPr lang="ru-RU" u="sng" dirty="0">
                <a:solidFill>
                  <a:schemeClr val="tx1"/>
                </a:solidFill>
              </a:rPr>
              <a:t>модель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606196B-F723-4686-A87C-8A559863AE8B}"/>
              </a:ext>
            </a:extLst>
          </p:cNvPr>
          <p:cNvSpPr/>
          <p:nvPr/>
        </p:nvSpPr>
        <p:spPr>
          <a:xfrm>
            <a:off x="4139952" y="4592288"/>
            <a:ext cx="496855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dirty="0">
                <a:solidFill>
                  <a:schemeClr val="tx1"/>
                </a:solidFill>
              </a:rPr>
              <a:t>Математические и компьютерные модели дороги, </a:t>
            </a:r>
            <a:r>
              <a:rPr lang="ru-RU" dirty="0">
                <a:solidFill>
                  <a:srgbClr val="FF0000"/>
                </a:solidFill>
              </a:rPr>
              <a:t>испытанные на соответствие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40A1AE-1001-489C-88DF-F3FC6C55A413}"/>
              </a:ext>
            </a:extLst>
          </p:cNvPr>
          <p:cNvSpPr txBox="1"/>
          <p:nvPr/>
        </p:nvSpPr>
        <p:spPr>
          <a:xfrm>
            <a:off x="1101538" y="6568923"/>
            <a:ext cx="7920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baseline="30000" dirty="0">
                <a:solidFill>
                  <a:schemeClr val="tx1"/>
                </a:solidFill>
                <a:effectLst/>
                <a:latin typeface="Roboto" pitchFamily="2" charset="0"/>
              </a:rPr>
              <a:t>* </a:t>
            </a:r>
            <a:r>
              <a:rPr lang="ru-RU" sz="1100" b="0" i="0" dirty="0">
                <a:solidFill>
                  <a:schemeClr val="tx1"/>
                </a:solidFill>
                <a:effectLst/>
                <a:latin typeface="Roboto" pitchFamily="2" charset="0"/>
              </a:rPr>
              <a:t>Проект ГОСТ Р. Дороги… Цифровая модель автомобильных дорог. Методы сбора и обработки данных</a:t>
            </a:r>
          </a:p>
          <a:p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43671FA-6326-4F52-A48C-2C1BD1CE7569}"/>
              </a:ext>
            </a:extLst>
          </p:cNvPr>
          <p:cNvSpPr/>
          <p:nvPr/>
        </p:nvSpPr>
        <p:spPr>
          <a:xfrm>
            <a:off x="1187624" y="5748137"/>
            <a:ext cx="2736304" cy="5760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Цифровой двойник </a:t>
            </a: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дороги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7089638-2604-4CEB-B69E-6CCFAF182CE8}"/>
              </a:ext>
            </a:extLst>
          </p:cNvPr>
          <p:cNvSpPr/>
          <p:nvPr/>
        </p:nvSpPr>
        <p:spPr>
          <a:xfrm>
            <a:off x="4139952" y="5748137"/>
            <a:ext cx="496855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dirty="0">
                <a:solidFill>
                  <a:schemeClr val="tx1"/>
                </a:solidFill>
              </a:rPr>
              <a:t>Цифровая модель с </a:t>
            </a:r>
            <a:r>
              <a:rPr lang="ru-RU" dirty="0">
                <a:solidFill>
                  <a:srgbClr val="FF0000"/>
                </a:solidFill>
              </a:rPr>
              <a:t>двусторонними </a:t>
            </a:r>
            <a:r>
              <a:rPr lang="ru-RU" dirty="0" err="1">
                <a:solidFill>
                  <a:srgbClr val="FF0000"/>
                </a:solidFill>
              </a:rPr>
              <a:t>связя</a:t>
            </a:r>
            <a:r>
              <a:rPr lang="ru-RU" dirty="0">
                <a:solidFill>
                  <a:srgbClr val="FF0000"/>
                </a:solidFill>
              </a:rPr>
              <a:t>-ми </a:t>
            </a:r>
            <a:r>
              <a:rPr lang="ru-RU" b="0" dirty="0">
                <a:solidFill>
                  <a:schemeClr val="tx1"/>
                </a:solidFill>
              </a:rPr>
              <a:t>с существующей дорогой или её частями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38190EB8-983E-4B25-B55B-4B3C8BF7A66E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2555776" y="5168352"/>
            <a:ext cx="0" cy="579785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557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Номер слайда 3">
            <a:extLst>
              <a:ext uri="{FF2B5EF4-FFF2-40B4-BE49-F238E27FC236}">
                <a16:creationId xmlns:a16="http://schemas.microsoft.com/office/drawing/2014/main" id="{F58BAC7C-0A96-4D1F-AC79-760E34A00B9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08806F4-0DEE-446E-98AE-4A543E704001}" type="slidenum">
              <a:rPr lang="ru-RU" altLang="ru-RU" smtClean="0">
                <a:solidFill>
                  <a:srgbClr val="7F7F7F"/>
                </a:solidFill>
              </a:rPr>
              <a:pPr/>
              <a:t>6</a:t>
            </a:fld>
            <a:endParaRPr lang="ru-RU" altLang="ru-RU" dirty="0">
              <a:solidFill>
                <a:srgbClr val="7F7F7F"/>
              </a:solidFill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04ED0886-7BAA-4B85-AFA8-503AA7E8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463318"/>
            <a:ext cx="6481018" cy="431330"/>
          </a:xfrm>
        </p:spPr>
        <p:txBody>
          <a:bodyPr/>
          <a:lstStyle/>
          <a:p>
            <a:r>
              <a:rPr lang="ru-RU" sz="2200" dirty="0">
                <a:ea typeface="ＭＳ Ｐゴシック" panose="020B0600070205080204" pitchFamily="34" charset="-128"/>
              </a:rPr>
              <a:t>Модели автомобильных дорог</a:t>
            </a:r>
            <a:endParaRPr lang="ru-RU" sz="2200" dirty="0">
              <a:solidFill>
                <a:srgbClr val="FF0000"/>
              </a:solidFill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3B64899C-082A-4C89-8F64-D966A800CAFB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>
            <a:off x="2555776" y="1700808"/>
            <a:ext cx="0" cy="579784"/>
          </a:xfrm>
          <a:prstGeom prst="straightConnector1">
            <a:avLst/>
          </a:prstGeom>
          <a:ln w="28575">
            <a:solidFill>
              <a:srgbClr val="CC99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F4EDC41-5BB0-45F6-9E52-538E19EB77F7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2555776" y="2856656"/>
            <a:ext cx="0" cy="579784"/>
          </a:xfrm>
          <a:prstGeom prst="straightConnector1">
            <a:avLst/>
          </a:prstGeom>
          <a:ln w="28575">
            <a:solidFill>
              <a:srgbClr val="CC99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1443FA3-BA12-4F4E-9B64-2772BBFC3C7B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2555776" y="4012504"/>
            <a:ext cx="0" cy="579784"/>
          </a:xfrm>
          <a:prstGeom prst="straightConnector1">
            <a:avLst/>
          </a:prstGeom>
          <a:ln w="28575">
            <a:solidFill>
              <a:srgbClr val="CC99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F25382-FCC1-4478-A4B8-EBBD5C2C66BE}"/>
              </a:ext>
            </a:extLst>
          </p:cNvPr>
          <p:cNvSpPr/>
          <p:nvPr/>
        </p:nvSpPr>
        <p:spPr>
          <a:xfrm>
            <a:off x="1187624" y="1124744"/>
            <a:ext cx="2736304" cy="576064"/>
          </a:xfrm>
          <a:prstGeom prst="rect">
            <a:avLst/>
          </a:prstGeom>
          <a:solidFill>
            <a:srgbClr val="FFFF66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Модель </a:t>
            </a:r>
            <a:r>
              <a:rPr lang="ru-RU" u="sng" dirty="0">
                <a:solidFill>
                  <a:schemeClr val="tx1"/>
                </a:solidFill>
              </a:rPr>
              <a:t>дороги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6F8A042-7180-4D11-BD93-61276BCC008E}"/>
              </a:ext>
            </a:extLst>
          </p:cNvPr>
          <p:cNvSpPr/>
          <p:nvPr/>
        </p:nvSpPr>
        <p:spPr>
          <a:xfrm>
            <a:off x="4139952" y="1124744"/>
            <a:ext cx="496855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Сущность</a:t>
            </a:r>
            <a:r>
              <a:rPr lang="ru-RU" b="0" dirty="0">
                <a:solidFill>
                  <a:schemeClr val="tx1"/>
                </a:solidFill>
              </a:rPr>
              <a:t> для описания</a:t>
            </a:r>
            <a:br>
              <a:rPr lang="ru-RU" b="0" dirty="0">
                <a:solidFill>
                  <a:schemeClr val="tx1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дороги, её свойств и поведения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D7A6E4F-055D-448F-B265-F1D9C46B9AAB}"/>
              </a:ext>
            </a:extLst>
          </p:cNvPr>
          <p:cNvSpPr/>
          <p:nvPr/>
        </p:nvSpPr>
        <p:spPr>
          <a:xfrm>
            <a:off x="1187624" y="2280592"/>
            <a:ext cx="2736304" cy="576064"/>
          </a:xfrm>
          <a:prstGeom prst="rect">
            <a:avLst/>
          </a:prstGeom>
          <a:solidFill>
            <a:srgbClr val="FFFF66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Математическая модель </a:t>
            </a:r>
            <a:r>
              <a:rPr lang="ru-RU" u="sng" dirty="0">
                <a:solidFill>
                  <a:schemeClr val="tx1"/>
                </a:solidFill>
              </a:rPr>
              <a:t>дороги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1EA09D0-9C78-4DDB-A375-B6B68D6E0E78}"/>
              </a:ext>
            </a:extLst>
          </p:cNvPr>
          <p:cNvSpPr/>
          <p:nvPr/>
        </p:nvSpPr>
        <p:spPr>
          <a:xfrm>
            <a:off x="4067944" y="2280592"/>
            <a:ext cx="504056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dirty="0">
                <a:solidFill>
                  <a:schemeClr val="tx1"/>
                </a:solidFill>
              </a:rPr>
              <a:t>Модель дороги, где сведения представлены </a:t>
            </a:r>
            <a:r>
              <a:rPr lang="ru-RU" dirty="0">
                <a:solidFill>
                  <a:srgbClr val="FF0000"/>
                </a:solidFill>
              </a:rPr>
              <a:t>математическими выражениями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0A50E4-F4D4-4AFB-9A26-7570F7C8A3F8}"/>
              </a:ext>
            </a:extLst>
          </p:cNvPr>
          <p:cNvSpPr/>
          <p:nvPr/>
        </p:nvSpPr>
        <p:spPr>
          <a:xfrm>
            <a:off x="1187624" y="3436440"/>
            <a:ext cx="2736304" cy="576064"/>
          </a:xfrm>
          <a:prstGeom prst="rect">
            <a:avLst/>
          </a:prstGeom>
          <a:solidFill>
            <a:srgbClr val="FFFF66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Компьютерная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(электронная) </a:t>
            </a:r>
            <a:r>
              <a:rPr lang="ru-RU" u="sng" dirty="0">
                <a:solidFill>
                  <a:schemeClr val="tx1"/>
                </a:solidFill>
              </a:rPr>
              <a:t>модель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B69AFE9-904B-4882-B108-0A61EADB51A9}"/>
              </a:ext>
            </a:extLst>
          </p:cNvPr>
          <p:cNvSpPr/>
          <p:nvPr/>
        </p:nvSpPr>
        <p:spPr>
          <a:xfrm>
            <a:off x="4139952" y="3436440"/>
            <a:ext cx="496855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Реализация</a:t>
            </a:r>
            <a:r>
              <a:rPr lang="ru-RU" b="0" dirty="0">
                <a:solidFill>
                  <a:schemeClr val="tx1"/>
                </a:solidFill>
              </a:rPr>
              <a:t> математической модели</a:t>
            </a:r>
            <a:br>
              <a:rPr lang="ru-RU" b="0" dirty="0">
                <a:solidFill>
                  <a:schemeClr val="tx1"/>
                </a:solidFill>
              </a:rPr>
            </a:br>
            <a:r>
              <a:rPr lang="ru-RU" b="0" dirty="0">
                <a:solidFill>
                  <a:schemeClr val="tx1"/>
                </a:solidFill>
              </a:rPr>
              <a:t>дороги в виде </a:t>
            </a:r>
            <a:r>
              <a:rPr lang="ru-RU" dirty="0">
                <a:solidFill>
                  <a:srgbClr val="FF0000"/>
                </a:solidFill>
              </a:rPr>
              <a:t>данных и программ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B077EAD-D875-4113-8B2F-6D21B6141150}"/>
              </a:ext>
            </a:extLst>
          </p:cNvPr>
          <p:cNvSpPr/>
          <p:nvPr/>
        </p:nvSpPr>
        <p:spPr>
          <a:xfrm>
            <a:off x="1187624" y="4592288"/>
            <a:ext cx="2736304" cy="576064"/>
          </a:xfrm>
          <a:prstGeom prst="rect">
            <a:avLst/>
          </a:prstGeom>
          <a:solidFill>
            <a:srgbClr val="FFFF66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Цифровая </a:t>
            </a:r>
            <a:r>
              <a:rPr lang="ru-RU" u="sng" dirty="0">
                <a:solidFill>
                  <a:schemeClr val="tx1"/>
                </a:solidFill>
              </a:rPr>
              <a:t>модель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606196B-F723-4686-A87C-8A559863AE8B}"/>
              </a:ext>
            </a:extLst>
          </p:cNvPr>
          <p:cNvSpPr/>
          <p:nvPr/>
        </p:nvSpPr>
        <p:spPr>
          <a:xfrm>
            <a:off x="4139952" y="4592288"/>
            <a:ext cx="496855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dirty="0">
                <a:solidFill>
                  <a:schemeClr val="tx1"/>
                </a:solidFill>
              </a:rPr>
              <a:t>Математические и компьютерные модели дороги, </a:t>
            </a:r>
            <a:r>
              <a:rPr lang="ru-RU" dirty="0">
                <a:solidFill>
                  <a:srgbClr val="FF0000"/>
                </a:solidFill>
              </a:rPr>
              <a:t>испытанные на соответствие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40A1AE-1001-489C-88DF-F3FC6C55A413}"/>
              </a:ext>
            </a:extLst>
          </p:cNvPr>
          <p:cNvSpPr txBox="1"/>
          <p:nvPr/>
        </p:nvSpPr>
        <p:spPr>
          <a:xfrm>
            <a:off x="1101538" y="6568923"/>
            <a:ext cx="7920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0" i="0" baseline="30000" dirty="0">
                <a:solidFill>
                  <a:schemeClr val="tx1"/>
                </a:solidFill>
                <a:effectLst/>
                <a:latin typeface="Roboto" pitchFamily="2" charset="0"/>
              </a:rPr>
              <a:t>* </a:t>
            </a:r>
            <a:r>
              <a:rPr lang="ru-RU" sz="1100" b="0" i="0" dirty="0">
                <a:solidFill>
                  <a:schemeClr val="tx1"/>
                </a:solidFill>
                <a:effectLst/>
                <a:latin typeface="Roboto" pitchFamily="2" charset="0"/>
              </a:rPr>
              <a:t>Проект ГОСТ Р. Дороги… Цифровая модель автомобильных дорог. Методы сбора и обработки данных</a:t>
            </a:r>
          </a:p>
          <a:p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43671FA-6326-4F52-A48C-2C1BD1CE7569}"/>
              </a:ext>
            </a:extLst>
          </p:cNvPr>
          <p:cNvSpPr/>
          <p:nvPr/>
        </p:nvSpPr>
        <p:spPr>
          <a:xfrm>
            <a:off x="1187624" y="5748137"/>
            <a:ext cx="2736304" cy="5760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Цифровой двойник </a:t>
            </a: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дороги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7089638-2604-4CEB-B69E-6CCFAF182CE8}"/>
              </a:ext>
            </a:extLst>
          </p:cNvPr>
          <p:cNvSpPr/>
          <p:nvPr/>
        </p:nvSpPr>
        <p:spPr>
          <a:xfrm>
            <a:off x="4139952" y="5748137"/>
            <a:ext cx="4968552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dirty="0">
                <a:solidFill>
                  <a:schemeClr val="tx1"/>
                </a:solidFill>
              </a:rPr>
              <a:t>Цифровая модель с </a:t>
            </a:r>
            <a:r>
              <a:rPr lang="ru-RU" dirty="0">
                <a:solidFill>
                  <a:srgbClr val="FF0000"/>
                </a:solidFill>
              </a:rPr>
              <a:t>двусторонними </a:t>
            </a:r>
            <a:r>
              <a:rPr lang="ru-RU" dirty="0" err="1">
                <a:solidFill>
                  <a:srgbClr val="FF0000"/>
                </a:solidFill>
              </a:rPr>
              <a:t>связя</a:t>
            </a:r>
            <a:r>
              <a:rPr lang="ru-RU" dirty="0">
                <a:solidFill>
                  <a:srgbClr val="FF0000"/>
                </a:solidFill>
              </a:rPr>
              <a:t>-ми </a:t>
            </a:r>
            <a:r>
              <a:rPr lang="ru-RU" b="0" dirty="0">
                <a:solidFill>
                  <a:schemeClr val="tx1"/>
                </a:solidFill>
              </a:rPr>
              <a:t>с существующей дорогой или её частями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38190EB8-983E-4B25-B55B-4B3C8BF7A66E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2555776" y="5168352"/>
            <a:ext cx="0" cy="579785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Облачко с текстом: прямоугольное со скругленными углами 4">
            <a:extLst>
              <a:ext uri="{FF2B5EF4-FFF2-40B4-BE49-F238E27FC236}">
                <a16:creationId xmlns:a16="http://schemas.microsoft.com/office/drawing/2014/main" id="{B6CA0CB6-6131-478A-8887-AE12600A3711}"/>
              </a:ext>
            </a:extLst>
          </p:cNvPr>
          <p:cNvSpPr/>
          <p:nvPr/>
        </p:nvSpPr>
        <p:spPr>
          <a:xfrm>
            <a:off x="2915816" y="2060848"/>
            <a:ext cx="5688631" cy="2133249"/>
          </a:xfrm>
          <a:prstGeom prst="wedgeRoundRectCallout">
            <a:avLst>
              <a:gd name="adj1" fmla="val -34312"/>
              <a:gd name="adj2" fmla="val 754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</a:rPr>
              <a:t>Виды цифровых моделей: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</a:rPr>
              <a:t>Проект строительства/ремонта (</a:t>
            </a:r>
            <a:r>
              <a:rPr lang="en-US" b="0" dirty="0">
                <a:solidFill>
                  <a:schemeClr val="bg1"/>
                </a:solidFill>
              </a:rPr>
              <a:t>BIM</a:t>
            </a:r>
            <a:r>
              <a:rPr lang="ru-RU" b="0" dirty="0">
                <a:solidFill>
                  <a:schemeClr val="bg1"/>
                </a:solidFill>
              </a:rPr>
              <a:t>-модели)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</a:rPr>
              <a:t>ПОДД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</a:rPr>
              <a:t>Паспорт дороги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</a:rPr>
              <a:t>Результаты диагностики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dirty="0">
                <a:solidFill>
                  <a:schemeClr val="bg1"/>
                </a:solidFill>
              </a:rPr>
              <a:t>…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9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:a16="http://schemas.microsoft.com/office/drawing/2014/main" id="{928C8D2D-FF97-4C5C-A871-3B0636220B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350" y="333375"/>
            <a:ext cx="5472113" cy="1079500"/>
          </a:xfrm>
        </p:spPr>
        <p:txBody>
          <a:bodyPr/>
          <a:lstStyle/>
          <a:p>
            <a:r>
              <a:rPr lang="ru-RU" altLang="ru-RU" dirty="0">
                <a:ea typeface="ＭＳ Ｐゴシック" panose="020B0600070205080204" pitchFamily="34" charset="-128"/>
              </a:rPr>
              <a:t>Продукты «ИндорСофт»</a:t>
            </a:r>
            <a:br>
              <a:rPr lang="ru-RU" altLang="ru-RU" dirty="0">
                <a:ea typeface="ＭＳ Ｐゴシック" panose="020B0600070205080204" pitchFamily="34" charset="-128"/>
              </a:rPr>
            </a:br>
            <a:r>
              <a:rPr lang="ru-RU" altLang="ru-RU" dirty="0">
                <a:ea typeface="ＭＳ Ｐゴシック" panose="020B0600070205080204" pitchFamily="34" charset="-128"/>
              </a:rPr>
              <a:t>для всего жизненного цикла дорог</a:t>
            </a:r>
          </a:p>
        </p:txBody>
      </p:sp>
      <p:sp>
        <p:nvSpPr>
          <p:cNvPr id="21507" name="Номер слайда 3">
            <a:extLst>
              <a:ext uri="{FF2B5EF4-FFF2-40B4-BE49-F238E27FC236}">
                <a16:creationId xmlns:a16="http://schemas.microsoft.com/office/drawing/2014/main" id="{F58BAC7C-0A96-4D1F-AC79-760E34A00B9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08806F4-0DEE-446E-98AE-4A543E704001}" type="slidenum">
              <a:rPr lang="ru-RU" altLang="ru-RU" smtClean="0">
                <a:solidFill>
                  <a:srgbClr val="7F7F7F"/>
                </a:solidFill>
              </a:rPr>
              <a:pPr/>
              <a:t>7</a:t>
            </a:fld>
            <a:endParaRPr lang="ru-RU" altLang="ru-RU">
              <a:solidFill>
                <a:srgbClr val="7F7F7F"/>
              </a:solidFill>
            </a:endParaRPr>
          </a:p>
        </p:txBody>
      </p:sp>
      <p:pic>
        <p:nvPicPr>
          <p:cNvPr id="21508" name="Рисунок 2">
            <a:extLst>
              <a:ext uri="{FF2B5EF4-FFF2-40B4-BE49-F238E27FC236}">
                <a16:creationId xmlns:a16="http://schemas.microsoft.com/office/drawing/2014/main" id="{E88F3921-48A3-4C3C-892A-AE12BA63C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91141"/>
            <a:ext cx="8380456" cy="473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3B384F4-9DA9-449B-91E1-8DA1324DD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474" y="6021388"/>
            <a:ext cx="6912942" cy="50323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5AA9"/>
                </a:solidFill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defRPr>
            </a:lvl5pPr>
            <a:lvl6pPr marL="422041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6pPr>
            <a:lvl7pPr marL="844083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7pPr>
            <a:lvl8pPr marL="1266124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8pPr>
            <a:lvl9pPr marL="1688165" algn="ctr" rtl="0" eaLnBrk="1" fontAlgn="base" hangingPunct="1">
              <a:spcBef>
                <a:spcPct val="0"/>
              </a:spcBef>
              <a:spcAft>
                <a:spcPct val="0"/>
              </a:spcAft>
              <a:defRPr sz="2215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ru-RU" kern="0" dirty="0">
                <a:ea typeface="ＭＳ Ｐゴシック" panose="020B0600070205080204" pitchFamily="34" charset="-128"/>
              </a:rPr>
              <a:t>BIM = </a:t>
            </a:r>
            <a:r>
              <a:rPr lang="ru-RU" altLang="ru-RU" kern="0" dirty="0">
                <a:ea typeface="ＭＳ Ｐゴシック" panose="020B0600070205080204" pitchFamily="34" charset="-128"/>
              </a:rPr>
              <a:t>САПР + ГИС = цифровые двойники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A2446B12-0F64-40A6-8208-A7B76AC1D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350" y="333375"/>
            <a:ext cx="7129463" cy="962025"/>
          </a:xfrm>
        </p:spPr>
        <p:txBody>
          <a:bodyPr/>
          <a:lstStyle/>
          <a:p>
            <a:r>
              <a:rPr lang="en-US" altLang="ru-RU" dirty="0" err="1">
                <a:ea typeface="ＭＳ Ｐゴシック" panose="020B0600070205080204" pitchFamily="34" charset="-128"/>
              </a:rPr>
              <a:t>IndorCAD</a:t>
            </a:r>
            <a:r>
              <a:rPr lang="en-US" altLang="ru-RU" dirty="0">
                <a:ea typeface="ＭＳ Ｐゴシック" panose="020B0600070205080204" pitchFamily="34" charset="-128"/>
              </a:rPr>
              <a:t>: BIM-</a:t>
            </a:r>
            <a:r>
              <a:rPr lang="ru-RU" altLang="ru-RU" dirty="0">
                <a:ea typeface="ＭＳ Ｐゴシック" panose="020B0600070205080204" pitchFamily="34" charset="-128"/>
              </a:rPr>
              <a:t>проектирование дорог</a:t>
            </a:r>
          </a:p>
        </p:txBody>
      </p:sp>
      <p:sp>
        <p:nvSpPr>
          <p:cNvPr id="22531" name="Номер слайда 3">
            <a:extLst>
              <a:ext uri="{FF2B5EF4-FFF2-40B4-BE49-F238E27FC236}">
                <a16:creationId xmlns:a16="http://schemas.microsoft.com/office/drawing/2014/main" id="{9AA6C778-3ACC-45AC-9400-32F41725D34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FFB763-885C-4F4D-AF6C-A6FE730660BF}" type="slidenum">
              <a:rPr lang="ru-RU" altLang="ru-RU" smtClean="0">
                <a:solidFill>
                  <a:srgbClr val="7F7F7F"/>
                </a:solidFill>
              </a:rPr>
              <a:pPr/>
              <a:t>8</a:t>
            </a:fld>
            <a:endParaRPr lang="ru-RU" altLang="ru-RU">
              <a:solidFill>
                <a:srgbClr val="7F7F7F"/>
              </a:solidFill>
            </a:endParaRPr>
          </a:p>
        </p:txBody>
      </p:sp>
      <p:pic>
        <p:nvPicPr>
          <p:cNvPr id="22533" name="Рисунок 2">
            <a:extLst>
              <a:ext uri="{FF2B5EF4-FFF2-40B4-BE49-F238E27FC236}">
                <a16:creationId xmlns:a16="http://schemas.microsoft.com/office/drawing/2014/main" id="{8C3B4716-E2CF-443E-B7A3-2A16D11C2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97" y="1340768"/>
            <a:ext cx="6449112" cy="515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5">
            <a:extLst>
              <a:ext uri="{FF2B5EF4-FFF2-40B4-BE49-F238E27FC236}">
                <a16:creationId xmlns:a16="http://schemas.microsoft.com/office/drawing/2014/main" id="{3FF0AAD8-C2D8-4274-8529-B6E95B100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33056"/>
            <a:ext cx="2808610" cy="224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2">
            <a:extLst>
              <a:ext uri="{FF2B5EF4-FFF2-40B4-BE49-F238E27FC236}">
                <a16:creationId xmlns:a16="http://schemas.microsoft.com/office/drawing/2014/main" id="{D5E1B333-04B5-4D96-AB87-6068AA797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2595313"/>
            <a:ext cx="6138118" cy="3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Заголовок 1">
            <a:extLst>
              <a:ext uri="{FF2B5EF4-FFF2-40B4-BE49-F238E27FC236}">
                <a16:creationId xmlns:a16="http://schemas.microsoft.com/office/drawing/2014/main" id="{FF5BA9C9-1FE7-4817-98A4-6F8B6DAA16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350" y="333375"/>
            <a:ext cx="7441712" cy="647353"/>
          </a:xfrm>
        </p:spPr>
        <p:txBody>
          <a:bodyPr/>
          <a:lstStyle/>
          <a:p>
            <a:r>
              <a:rPr lang="en-US" altLang="ru-RU" dirty="0" err="1">
                <a:ea typeface="ＭＳ Ｐゴシック" panose="020B0600070205080204" pitchFamily="34" charset="-128"/>
              </a:rPr>
              <a:t>IndorRoad</a:t>
            </a:r>
            <a:r>
              <a:rPr lang="ru-RU" altLang="ru-RU" dirty="0">
                <a:ea typeface="ＭＳ Ｐゴシック" panose="020B0600070205080204" pitchFamily="34" charset="-128"/>
              </a:rPr>
              <a:t>: ГИС для</a:t>
            </a:r>
            <a:br>
              <a:rPr lang="ru-RU" altLang="ru-RU" dirty="0">
                <a:ea typeface="ＭＳ Ｐゴシック" panose="020B0600070205080204" pitchFamily="34" charset="-128"/>
              </a:rPr>
            </a:br>
            <a:r>
              <a:rPr lang="ru-RU" altLang="ru-RU" dirty="0">
                <a:ea typeface="ＭＳ Ｐゴシック" panose="020B0600070205080204" pitchFamily="34" charset="-128"/>
              </a:rPr>
              <a:t>эксплуатации автомобильных дорог</a:t>
            </a:r>
          </a:p>
        </p:txBody>
      </p:sp>
      <p:sp>
        <p:nvSpPr>
          <p:cNvPr id="33796" name="Номер слайда 3">
            <a:extLst>
              <a:ext uri="{FF2B5EF4-FFF2-40B4-BE49-F238E27FC236}">
                <a16:creationId xmlns:a16="http://schemas.microsoft.com/office/drawing/2014/main" id="{F71CFD55-E249-4581-8E24-5632EFD0C57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164C56B-B436-4FE7-88FB-625A52E876CB}" type="slidenum">
              <a:rPr lang="ru-RU" altLang="ru-RU" smtClean="0">
                <a:solidFill>
                  <a:srgbClr val="7F7F7F"/>
                </a:solidFill>
              </a:rPr>
              <a:pPr/>
              <a:t>9</a:t>
            </a:fld>
            <a:endParaRPr lang="ru-RU" altLang="ru-RU">
              <a:solidFill>
                <a:srgbClr val="7F7F7F"/>
              </a:solidFill>
            </a:endParaRPr>
          </a:p>
        </p:txBody>
      </p:sp>
      <p:pic>
        <p:nvPicPr>
          <p:cNvPr id="33797" name="Рисунок 5">
            <a:extLst>
              <a:ext uri="{FF2B5EF4-FFF2-40B4-BE49-F238E27FC236}">
                <a16:creationId xmlns:a16="http://schemas.microsoft.com/office/drawing/2014/main" id="{DB8DE265-41F3-4FA6-A4E9-5656F2867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4346575"/>
            <a:ext cx="2452687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Рисунок 6">
            <a:extLst>
              <a:ext uri="{FF2B5EF4-FFF2-40B4-BE49-F238E27FC236}">
                <a16:creationId xmlns:a16="http://schemas.microsoft.com/office/drawing/2014/main" id="{4DCB5C3D-420B-407D-AE10-2FD025F04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999" y="1643731"/>
            <a:ext cx="2024063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Прямоугольник 4">
            <a:extLst>
              <a:ext uri="{FF2B5EF4-FFF2-40B4-BE49-F238E27FC236}">
                <a16:creationId xmlns:a16="http://schemas.microsoft.com/office/drawing/2014/main" id="{27CFE6C4-20C1-4406-AF69-017CEAD2B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308100"/>
            <a:ext cx="6967538" cy="123110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b="0" dirty="0">
                <a:solidFill>
                  <a:srgbClr val="59595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Паспортизация автомобильных дорог.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b="0" dirty="0">
                <a:solidFill>
                  <a:srgbClr val="59595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Диагностика автомобильных дорог.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b="0" dirty="0">
                <a:solidFill>
                  <a:srgbClr val="59595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Создание ПОДД.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фон ТРК">
  <a:themeElements>
    <a:clrScheme name="Другая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9-09-05 - Доклад в ТГУ.ppt[Compatibility Mode]" id="{65523EC0-B5D8-4A58-96DB-6822CB5052F1}" vid="{CD16B81A-E86F-4058-BED9-0E40D779BC72}"/>
    </a:ext>
  </a:extLst>
</a:theme>
</file>

<file path=ppt/theme/theme2.xml><?xml version="1.0" encoding="utf-8"?>
<a:theme xmlns:a="http://schemas.openxmlformats.org/drawingml/2006/main" name="1_фон ТРК">
  <a:themeElements>
    <a:clrScheme name="Другая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9-09-05 - Доклад в ТГУ.ppt[Compatibility Mode]" id="{65523EC0-B5D8-4A58-96DB-6822CB5052F1}" vid="{CD16B81A-E86F-4058-BED9-0E40D779BC72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презентаций ИндорСофт</Template>
  <TotalTime>28771</TotalTime>
  <Words>911</Words>
  <Application>Microsoft Office PowerPoint</Application>
  <PresentationFormat>Экран (4:3)</PresentationFormat>
  <Paragraphs>175</Paragraphs>
  <Slides>20</Slides>
  <Notes>18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Calibri</vt:lpstr>
      <vt:lpstr>Roboto</vt:lpstr>
      <vt:lpstr>Segoe UI</vt:lpstr>
      <vt:lpstr>Segoe UI Semibold</vt:lpstr>
      <vt:lpstr>Times New Roman</vt:lpstr>
      <vt:lpstr>фон ТРК</vt:lpstr>
      <vt:lpstr>1_фон ТРК</vt:lpstr>
      <vt:lpstr>CorelDRAW</vt:lpstr>
      <vt:lpstr>Презентация PowerPoint</vt:lpstr>
      <vt:lpstr>Модели, программы, хранилища</vt:lpstr>
      <vt:lpstr>Модели в прикладной математике</vt:lpstr>
      <vt:lpstr>Модели изделий в машиностроении</vt:lpstr>
      <vt:lpstr>Модели автомобильных дорог</vt:lpstr>
      <vt:lpstr>Модели автомобильных дорог</vt:lpstr>
      <vt:lpstr>Продукты «ИндорСофт» для всего жизненного цикла дорог</vt:lpstr>
      <vt:lpstr>IndorCAD: BIM-проектирование дорог</vt:lpstr>
      <vt:lpstr>IndorRoad: ГИС для эксплуатации автомобильных дорог</vt:lpstr>
      <vt:lpstr>IndorRoad: современные технологии в паспортизации</vt:lpstr>
      <vt:lpstr>IndorRoad: единая технологическая  платформа для сбора и обработки дорожных данных</vt:lpstr>
      <vt:lpstr>IndorRoad: диагностика автомобильных дорог</vt:lpstr>
      <vt:lpstr>IndorRoad: планирование дорожно-ремонтных работ</vt:lpstr>
      <vt:lpstr>Презентация PowerPoint</vt:lpstr>
      <vt:lpstr>Веб-сервис Геопортал</vt:lpstr>
      <vt:lpstr>Веб-сервис Интеграция</vt:lpstr>
      <vt:lpstr>Веб-сервис Взаимодействие с заказчиком</vt:lpstr>
      <vt:lpstr>Веб-сервис Содержание автомобильных дорог</vt:lpstr>
      <vt:lpstr>Веб-сервис Электронный полевой журнал</vt:lpstr>
      <vt:lpstr>Презентация PowerPoint</vt:lpstr>
    </vt:vector>
  </TitlesOfParts>
  <Company>ИндорСофт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ИндорСофт</dc:creator>
  <cp:lastModifiedBy>admin</cp:lastModifiedBy>
  <cp:revision>1243</cp:revision>
  <cp:lastPrinted>2011-10-24T09:21:10Z</cp:lastPrinted>
  <dcterms:created xsi:type="dcterms:W3CDTF">2007-11-01T09:55:49Z</dcterms:created>
  <dcterms:modified xsi:type="dcterms:W3CDTF">2023-06-27T14:58:48Z</dcterms:modified>
</cp:coreProperties>
</file>