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9" r:id="rId1"/>
  </p:sldMasterIdLst>
  <p:notesMasterIdLst>
    <p:notesMasterId r:id="rId26"/>
  </p:notesMasterIdLst>
  <p:handoutMasterIdLst>
    <p:handoutMasterId r:id="rId27"/>
  </p:handoutMasterIdLst>
  <p:sldIdLst>
    <p:sldId id="256" r:id="rId2"/>
    <p:sldId id="280" r:id="rId3"/>
    <p:sldId id="258" r:id="rId4"/>
    <p:sldId id="259" r:id="rId5"/>
    <p:sldId id="282" r:id="rId6"/>
    <p:sldId id="279" r:id="rId7"/>
    <p:sldId id="263" r:id="rId8"/>
    <p:sldId id="264" r:id="rId9"/>
    <p:sldId id="270" r:id="rId10"/>
    <p:sldId id="272" r:id="rId11"/>
    <p:sldId id="286" r:id="rId12"/>
    <p:sldId id="276" r:id="rId13"/>
    <p:sldId id="267" r:id="rId14"/>
    <p:sldId id="284" r:id="rId15"/>
    <p:sldId id="291" r:id="rId16"/>
    <p:sldId id="292" r:id="rId17"/>
    <p:sldId id="295" r:id="rId18"/>
    <p:sldId id="296" r:id="rId19"/>
    <p:sldId id="309" r:id="rId20"/>
    <p:sldId id="307" r:id="rId21"/>
    <p:sldId id="308" r:id="rId22"/>
    <p:sldId id="285" r:id="rId23"/>
    <p:sldId id="311" r:id="rId24"/>
    <p:sldId id="310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329" autoAdjust="0"/>
  </p:normalViewPr>
  <p:slideViewPr>
    <p:cSldViewPr>
      <p:cViewPr varScale="1">
        <p:scale>
          <a:sx n="68" d="100"/>
          <a:sy n="68" d="100"/>
        </p:scale>
        <p:origin x="144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472C2ED-286E-4646-8123-3934FFA89854}" type="datetimeFigureOut">
              <a:rPr lang="ru-RU"/>
              <a:pPr>
                <a:defRPr/>
              </a:pPr>
              <a:t>19.06.2024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Автор: Ботвинков А.В.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E5DDD95-07CB-4B96-A80C-94C0AE1995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79E566C-FC84-4101-9CD5-033127BFF4F8}" type="datetimeFigureOut">
              <a:rPr lang="ru-RU"/>
              <a:pPr>
                <a:defRPr/>
              </a:pPr>
              <a:t>19.06.2024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Автор: Ботвинков А.В.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615A66E-1C48-488C-90E8-E7B8B9D010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24580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Автор: Ботвинков А.В.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15A66E-1C48-488C-90E8-E7B8B9D01091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127909-A73B-4EA1-86AD-2F3A5D51249E}" type="datetime1">
              <a:rPr lang="ru-RU" smtClean="0"/>
              <a:pPr>
                <a:defRPr/>
              </a:pPr>
              <a:t>19.06.2024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Автор: Ботвинков А.В.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486218-D938-4EF0-9002-BD56A42B2C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70662E-DAB5-454E-A34A-1FFD75D8D762}" type="datetime1">
              <a:rPr lang="ru-RU" smtClean="0"/>
              <a:pPr>
                <a:defRPr/>
              </a:pPr>
              <a:t>19.06.2024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Автор: Ботвинков А.В.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718BEC-5484-4F93-B532-4C4D88ACBF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DAB785-943A-4552-B68E-9332EEF4A004}" type="datetime1">
              <a:rPr lang="ru-RU" smtClean="0"/>
              <a:pPr>
                <a:defRPr/>
              </a:pPr>
              <a:t>19.06.2024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Автор: Ботвинков А.В.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DD14D-AB94-408E-A06D-BA6B029FF48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3BD638-6BD6-4DD7-A2B8-3622326CB40A}" type="datetime1">
              <a:rPr lang="ru-RU" smtClean="0"/>
              <a:pPr>
                <a:defRPr/>
              </a:pPr>
              <a:t>19.06.2024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Автор: Ботвинков А.В.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5496F6-11A1-418F-A16F-DEF55E57A40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476970-C7AC-4211-BF4E-F3D3548C4A08}" type="datetime1">
              <a:rPr lang="ru-RU" smtClean="0"/>
              <a:pPr>
                <a:defRPr/>
              </a:pPr>
              <a:t>19.06.2024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Автор: Ботвинков А.В.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AF15AD-1AF6-43BB-B8F6-70F7F708A6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EC0ADD-2ED6-4F49-A3EC-0E59830E225A}" type="datetime1">
              <a:rPr lang="ru-RU" smtClean="0"/>
              <a:pPr>
                <a:defRPr/>
              </a:pPr>
              <a:t>19.06.2024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Автор: Ботвинков А.В.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6FA005-170A-4724-A2B3-E35BF0459C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74FAD8-51A8-4A45-BB13-37AFF98E8A3C}" type="datetime1">
              <a:rPr lang="ru-RU" smtClean="0"/>
              <a:pPr>
                <a:defRPr/>
              </a:pPr>
              <a:t>19.06.2024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Автор: Ботвинков А.В.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3EB727-D7C6-4F44-97F8-53183DAEB5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D8EE59-08C8-4051-BD67-2D4FDFBEE392}" type="datetime1">
              <a:rPr lang="ru-RU" smtClean="0"/>
              <a:pPr>
                <a:defRPr/>
              </a:pPr>
              <a:t>19.06.2024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Автор: Ботвинков А.В.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CA4E1D-FC82-4A59-B009-585ED664634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1F41D7-1C85-4ED0-A433-62A5F15DD0CF}" type="datetime1">
              <a:rPr lang="ru-RU" smtClean="0"/>
              <a:pPr>
                <a:defRPr/>
              </a:pPr>
              <a:t>19.06.2024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Автор: Ботвинков А.В.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5A85F7-046F-4BA1-A4AA-F2DBFDE2F6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E189C4-4468-4591-AA16-64B1F2206496}" type="datetime1">
              <a:rPr lang="ru-RU" smtClean="0"/>
              <a:pPr>
                <a:defRPr/>
              </a:pPr>
              <a:t>19.06.2024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Автор: Ботвинков А.В.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C734D-BB3A-4B19-9B62-6483E076C8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0673B5-017A-4FF8-BB73-C7BDF0D5F967}" type="datetime1">
              <a:rPr lang="ru-RU" smtClean="0"/>
              <a:pPr>
                <a:defRPr/>
              </a:pPr>
              <a:t>19.06.2024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Автор: Ботвинков А.В.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871787-33A8-4519-A09A-15947B3A96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EC63CEA-D48C-4DDE-8184-B0C7FEDFDFF4}" type="datetime1">
              <a:rPr lang="ru-RU" smtClean="0"/>
              <a:pPr>
                <a:defRPr/>
              </a:pPr>
              <a:t>19.06.2024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Автор: Ботвинков А.В.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47595BD-E339-48B1-ABBE-EC64C97411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20.png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19.wmf"/><Relationship Id="rId5" Type="http://schemas.openxmlformats.org/officeDocument/2006/relationships/image" Target="../media/image16.w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7.e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5" Type="http://schemas.openxmlformats.org/officeDocument/2006/relationships/image" Target="../media/image15.png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68760"/>
            <a:ext cx="8458200" cy="2880320"/>
          </a:xfrm>
        </p:spPr>
        <p:txBody>
          <a:bodyPr>
            <a:normAutofit/>
          </a:bodyPr>
          <a:lstStyle/>
          <a:p>
            <a:r>
              <a:rPr lang="ru-RU" sz="3600" b="1" dirty="0"/>
              <a:t>СОВЕРШЕНСТВОВАНИЕ МЕТОДИЧЕСКОГО И ИНФОРМАЦИОННОГО ОБЕСПЕЧЕНИЯ РАСЧЕТА ПАРАМЕТРОВ ВОДНЫХ ПОТОКОВ НА МНОГОРУКАВНЫХ УЧАСТКАХ РЕК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486218-D938-4EF0-9002-BD56A42B2C54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8" name="Нижний колонтитул 5"/>
          <p:cNvSpPr txBox="1">
            <a:spLocks/>
          </p:cNvSpPr>
          <p:nvPr/>
        </p:nvSpPr>
        <p:spPr bwMode="auto">
          <a:xfrm>
            <a:off x="5436096" y="6381328"/>
            <a:ext cx="2895600" cy="288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Докладчик: Ботвинков А.В.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107504" y="1484784"/>
            <a:ext cx="3347864" cy="35283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0120" y="188640"/>
            <a:ext cx="8183880" cy="105156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/>
              <a:t>Применение регуляризации для повышения устойчивой работы алгоритма</a:t>
            </a:r>
          </a:p>
        </p:txBody>
      </p:sp>
      <p:sp>
        <p:nvSpPr>
          <p:cNvPr id="11267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5796136" y="6381328"/>
            <a:ext cx="2895600" cy="2889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>
                <a:solidFill>
                  <a:schemeClr val="tx1"/>
                </a:solidFill>
              </a:rPr>
              <a:t>Автор: Ботвинков А.В.</a:t>
            </a: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5496F6-11A1-418F-A16F-DEF55E57A407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112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Franklin Gothic Book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ru-RU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45085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83568" y="1124744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Сравнение производной и производной от </a:t>
            </a:r>
            <a:r>
              <a:rPr lang="ru-RU" dirty="0" err="1"/>
              <a:t>регуляризованной</a:t>
            </a:r>
            <a:r>
              <a:rPr lang="ru-RU" dirty="0"/>
              <a:t> функции:</a:t>
            </a:r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556792"/>
            <a:ext cx="531495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27" name="Object 7"/>
          <p:cNvGraphicFramePr>
            <a:graphicFrameLocks noChangeAspect="1"/>
          </p:cNvGraphicFramePr>
          <p:nvPr/>
        </p:nvGraphicFramePr>
        <p:xfrm>
          <a:off x="395536" y="2348880"/>
          <a:ext cx="2078038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3" name="Формула" r:id="rId4" imgW="1282680" imgH="533160" progId="Equation.3">
                  <p:embed/>
                </p:oleObj>
              </mc:Choice>
              <mc:Fallback>
                <p:oleObj name="Формула" r:id="rId4" imgW="1282680" imgH="53316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348880"/>
                        <a:ext cx="2078038" cy="865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179512" y="1484784"/>
            <a:ext cx="33661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Изменённое уравнение неравномерного движения жидкости: </a:t>
            </a:r>
          </a:p>
        </p:txBody>
      </p:sp>
      <p:grpSp>
        <p:nvGrpSpPr>
          <p:cNvPr id="31" name="Группа 30"/>
          <p:cNvGrpSpPr/>
          <p:nvPr/>
        </p:nvGrpSpPr>
        <p:grpSpPr>
          <a:xfrm>
            <a:off x="179512" y="3356992"/>
            <a:ext cx="2843213" cy="1441252"/>
            <a:chOff x="179512" y="3356992"/>
            <a:chExt cx="2843213" cy="1441252"/>
          </a:xfrm>
        </p:grpSpPr>
        <p:graphicFrame>
          <p:nvGraphicFramePr>
            <p:cNvPr id="30728" name="Object 8"/>
            <p:cNvGraphicFramePr>
              <a:graphicFrameLocks noChangeAspect="1"/>
            </p:cNvGraphicFramePr>
            <p:nvPr/>
          </p:nvGraphicFramePr>
          <p:xfrm>
            <a:off x="179512" y="3933056"/>
            <a:ext cx="2843213" cy="865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4" name="Формула" r:id="rId6" imgW="1752480" imgH="533160" progId="Equation.3">
                    <p:embed/>
                  </p:oleObj>
                </mc:Choice>
                <mc:Fallback>
                  <p:oleObj name="Формула" r:id="rId6" imgW="1752480" imgH="53316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512" y="3933056"/>
                          <a:ext cx="2843213" cy="8651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Прямоугольник 27"/>
            <p:cNvSpPr/>
            <p:nvPr/>
          </p:nvSpPr>
          <p:spPr>
            <a:xfrm>
              <a:off x="179512" y="3356992"/>
              <a:ext cx="259228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err="1"/>
                <a:t>Регуляризованное</a:t>
              </a:r>
              <a:r>
                <a:rPr lang="ru-RU" dirty="0"/>
                <a:t>  уравнение:</a:t>
              </a: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323528" y="5517232"/>
            <a:ext cx="8280920" cy="936178"/>
            <a:chOff x="323528" y="5517232"/>
            <a:chExt cx="8280920" cy="936178"/>
          </a:xfrm>
        </p:grpSpPr>
        <p:graphicFrame>
          <p:nvGraphicFramePr>
            <p:cNvPr id="30724" name="Object 4"/>
            <p:cNvGraphicFramePr>
              <a:graphicFrameLocks noChangeAspect="1"/>
            </p:cNvGraphicFramePr>
            <p:nvPr/>
          </p:nvGraphicFramePr>
          <p:xfrm>
            <a:off x="4310063" y="5661025"/>
            <a:ext cx="4130675" cy="792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5" name="Формула" r:id="rId8" imgW="3111480" imgH="596880" progId="Equation.3">
                    <p:embed/>
                  </p:oleObj>
                </mc:Choice>
                <mc:Fallback>
                  <p:oleObj name="Формула" r:id="rId8" imgW="3111480" imgH="59688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0063" y="5661025"/>
                          <a:ext cx="4130675" cy="7921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26" name="Object 6"/>
            <p:cNvGraphicFramePr>
              <a:graphicFrameLocks noChangeAspect="1"/>
            </p:cNvGraphicFramePr>
            <p:nvPr/>
          </p:nvGraphicFramePr>
          <p:xfrm>
            <a:off x="467544" y="5661248"/>
            <a:ext cx="3487738" cy="792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6" name="Формула" r:id="rId10" imgW="2628720" imgH="596880" progId="Equation.3">
                    <p:embed/>
                  </p:oleObj>
                </mc:Choice>
                <mc:Fallback>
                  <p:oleObj name="Формула" r:id="rId10" imgW="2628720" imgH="59688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7544" y="5661248"/>
                          <a:ext cx="3487738" cy="7921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Прямоугольник 28"/>
            <p:cNvSpPr/>
            <p:nvPr/>
          </p:nvSpPr>
          <p:spPr>
            <a:xfrm>
              <a:off x="323528" y="5517232"/>
              <a:ext cx="8280920" cy="9361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0120" y="188640"/>
            <a:ext cx="8183880" cy="105156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/>
              <a:t>Математическая задача</a:t>
            </a:r>
          </a:p>
        </p:txBody>
      </p:sp>
      <p:sp>
        <p:nvSpPr>
          <p:cNvPr id="11267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5796136" y="6381328"/>
            <a:ext cx="2895600" cy="2889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>
                <a:solidFill>
                  <a:schemeClr val="tx1"/>
                </a:solidFill>
              </a:rPr>
              <a:t>Автор: Ботвинков А.В.</a:t>
            </a: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5496F6-11A1-418F-A16F-DEF55E57A407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112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Franklin Gothic Book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ru-RU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45085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467544" y="2924944"/>
            <a:ext cx="8424936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Где </a:t>
            </a:r>
            <a:r>
              <a:rPr lang="en-US" dirty="0"/>
              <a:t>W(Q) </a:t>
            </a:r>
            <a:r>
              <a:rPr lang="ru-RU" dirty="0"/>
              <a:t>функция мощности от вектора расходов воды</a:t>
            </a:r>
            <a:br>
              <a:rPr lang="ru-RU" dirty="0"/>
            </a:br>
            <a:r>
              <a:rPr lang="en-US" dirty="0"/>
              <a:t>Q – </a:t>
            </a:r>
            <a:r>
              <a:rPr lang="ru-RU" dirty="0"/>
              <a:t>вектор расходов воды на каждом из рукавов</a:t>
            </a:r>
            <a:br>
              <a:rPr lang="en-US" dirty="0"/>
            </a:br>
            <a:r>
              <a:rPr lang="en-US" dirty="0" err="1"/>
              <a:t>q</a:t>
            </a:r>
            <a:r>
              <a:rPr lang="en-US" baseline="-25000" dirty="0" err="1"/>
              <a:t>m</a:t>
            </a:r>
            <a:r>
              <a:rPr lang="en-US" dirty="0"/>
              <a:t> – </a:t>
            </a:r>
            <a:r>
              <a:rPr lang="ru-RU" dirty="0"/>
              <a:t>значение расхода воды на </a:t>
            </a:r>
            <a:r>
              <a:rPr lang="en-US" dirty="0"/>
              <a:t>m-</a:t>
            </a:r>
            <a:r>
              <a:rPr lang="ru-RU" dirty="0" err="1"/>
              <a:t>ом</a:t>
            </a:r>
            <a:r>
              <a:rPr lang="ru-RU" dirty="0"/>
              <a:t> участке</a:t>
            </a:r>
            <a:br>
              <a:rPr lang="ru-RU" dirty="0"/>
            </a:br>
            <a:r>
              <a:rPr lang="en-US" dirty="0"/>
              <a:t>f</a:t>
            </a:r>
            <a:r>
              <a:rPr lang="en-US" baseline="-25000" dirty="0"/>
              <a:t>m</a:t>
            </a:r>
            <a:r>
              <a:rPr lang="en-US" dirty="0"/>
              <a:t> – </a:t>
            </a:r>
            <a:r>
              <a:rPr lang="ru-RU" dirty="0"/>
              <a:t>модуль сопротивления на </a:t>
            </a:r>
            <a:r>
              <a:rPr lang="en-US" dirty="0"/>
              <a:t>m-</a:t>
            </a:r>
            <a:r>
              <a:rPr lang="ru-RU" dirty="0" err="1"/>
              <a:t>ом</a:t>
            </a:r>
            <a:r>
              <a:rPr lang="ru-RU" dirty="0"/>
              <a:t> участке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S</a:t>
            </a:r>
            <a:r>
              <a:rPr lang="ru-RU" dirty="0"/>
              <a:t> – множество допустимых решений </a:t>
            </a:r>
          </a:p>
          <a:p>
            <a:pPr>
              <a:lnSpc>
                <a:spcPct val="150000"/>
              </a:lnSpc>
            </a:pPr>
            <a:r>
              <a:rPr lang="en-US" dirty="0"/>
              <a:t>A – </a:t>
            </a:r>
            <a:r>
              <a:rPr lang="ru-RU" dirty="0"/>
              <a:t>матрица соединений узлов и рукавов  в виде матрицы инцидентности</a:t>
            </a:r>
            <a:br>
              <a:rPr lang="ru-RU" dirty="0"/>
            </a:br>
            <a:r>
              <a:rPr lang="en-US" dirty="0"/>
              <a:t>V </a:t>
            </a:r>
            <a:r>
              <a:rPr lang="ru-RU" dirty="0"/>
              <a:t>– вектор входных и выходных значений для рассматриваемого участка</a:t>
            </a: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4577" name="Object 1"/>
          <p:cNvGraphicFramePr>
            <a:graphicFrameLocks noChangeAspect="1"/>
          </p:cNvGraphicFramePr>
          <p:nvPr/>
        </p:nvGraphicFramePr>
        <p:xfrm>
          <a:off x="1475656" y="1052736"/>
          <a:ext cx="5793101" cy="1872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3" name="Уравнение" r:id="rId3" imgW="2400120" imgH="774360" progId="Equation.3">
                  <p:embed/>
                </p:oleObj>
              </mc:Choice>
              <mc:Fallback>
                <p:oleObj name="Уравнение" r:id="rId3" imgW="2400120" imgH="774360" progId="Equation.3">
                  <p:embed/>
                  <p:pic>
                    <p:nvPicPr>
                      <p:cNvPr id="2457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1052736"/>
                        <a:ext cx="5793101" cy="18722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5796136" y="6381328"/>
            <a:ext cx="2895600" cy="2889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>
                <a:solidFill>
                  <a:schemeClr val="tx1"/>
                </a:solidFill>
              </a:rPr>
              <a:t>Автор: Ботвинков А.В.</a:t>
            </a: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5496F6-11A1-418F-A16F-DEF55E57A407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112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Franklin Gothic Book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ru-RU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45085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2987824" y="260648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Решение задачи в </a:t>
            </a:r>
            <a:r>
              <a:rPr lang="en-US" dirty="0" err="1"/>
              <a:t>MathCad</a:t>
            </a:r>
            <a:endParaRPr lang="ru-RU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92696"/>
            <a:ext cx="5045431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1763688" y="422108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Схема участка реки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653136"/>
            <a:ext cx="7434486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0120" y="188640"/>
            <a:ext cx="8183880" cy="105156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/>
              <a:t>Аналогия  гидравлики и электрической цепи</a:t>
            </a:r>
          </a:p>
        </p:txBody>
      </p:sp>
      <p:sp>
        <p:nvSpPr>
          <p:cNvPr id="11267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5796136" y="6381328"/>
            <a:ext cx="2895600" cy="2889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>
                <a:solidFill>
                  <a:schemeClr val="tx1"/>
                </a:solidFill>
              </a:rPr>
              <a:t>Автор: Ботвинков А.В.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5496F6-11A1-418F-A16F-DEF55E57A407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112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Franklin Gothic Book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ru-RU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899592" y="1628800"/>
          <a:ext cx="7071241" cy="2832328"/>
        </p:xfrm>
        <a:graphic>
          <a:graphicData uri="http://schemas.openxmlformats.org/drawingml/2006/table">
            <a:tbl>
              <a:tblPr/>
              <a:tblGrid>
                <a:gridCol w="3535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5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2055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Электрическая цепь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Участок реки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055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– ток в участке цепи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– расход воды в рукаве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4109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U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– падение напряжения на элементе электрической цепи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∆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z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– падение уровня на участке реки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4109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ru-RU" sz="1400" baseline="-25000">
                          <a:latin typeface="Times New Roman"/>
                          <a:ea typeface="Times New Roman"/>
                          <a:cs typeface="Times New Roman"/>
                        </a:rPr>
                        <a:t>э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– электрическое сопротивления участка цепи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ru-RU" sz="14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– гидравлическое сопротивление участка реки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1907704" y="4797152"/>
          <a:ext cx="1432580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8" name="Формула" r:id="rId3" imgW="685800" imgH="241200" progId="Equation.3">
                  <p:embed/>
                </p:oleObj>
              </mc:Choice>
              <mc:Fallback>
                <p:oleObj name="Формула" r:id="rId3" imgW="68580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4797152"/>
                        <a:ext cx="1432580" cy="5040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5076056" y="4797152"/>
          <a:ext cx="1800201" cy="542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9" name="Формула" r:id="rId5" imgW="799920" imgH="241200" progId="Equation.3">
                  <p:embed/>
                </p:oleObj>
              </mc:Choice>
              <mc:Fallback>
                <p:oleObj name="Формула" r:id="rId5" imgW="799920" imgH="241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4797152"/>
                        <a:ext cx="1800201" cy="5429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/>
        </p:nvGraphicFramePr>
        <p:xfrm>
          <a:off x="5076056" y="5445224"/>
          <a:ext cx="1755624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0" name="Формула" r:id="rId7" imgW="812520" imgH="266400" progId="Equation.3">
                  <p:embed/>
                </p:oleObj>
              </mc:Choice>
              <mc:Fallback>
                <p:oleObj name="Формула" r:id="rId7" imgW="812520" imgH="2664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5445224"/>
                        <a:ext cx="1755624" cy="5760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0120" y="188640"/>
            <a:ext cx="8183880" cy="1051560"/>
          </a:xfrm>
        </p:spPr>
        <p:txBody>
          <a:bodyPr/>
          <a:lstStyle/>
          <a:p>
            <a:pPr>
              <a:defRPr/>
            </a:pPr>
            <a:r>
              <a:rPr lang="ru-RU" sz="2400" dirty="0"/>
              <a:t>Результаты расчетов параметров переката </a:t>
            </a:r>
            <a:r>
              <a:rPr lang="ru-RU" sz="2400" dirty="0" err="1"/>
              <a:t>Талицкий</a:t>
            </a:r>
            <a:endParaRPr lang="ru-RU" sz="2400" dirty="0"/>
          </a:p>
        </p:txBody>
      </p:sp>
      <p:sp>
        <p:nvSpPr>
          <p:cNvPr id="11267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5796136" y="6381328"/>
            <a:ext cx="2895600" cy="2889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>
                <a:solidFill>
                  <a:schemeClr val="tx1"/>
                </a:solidFill>
              </a:rPr>
              <a:t>Автор: Ботвинков А.В.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5496F6-11A1-418F-A16F-DEF55E57A407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112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Franklin Gothic Book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ru-RU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45085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5057" name="Object 1"/>
          <p:cNvGraphicFramePr>
            <a:graphicFrameLocks noChangeAspect="1"/>
          </p:cNvGraphicFramePr>
          <p:nvPr/>
        </p:nvGraphicFramePr>
        <p:xfrm>
          <a:off x="1403648" y="980728"/>
          <a:ext cx="5200650" cy="204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9" name="Picture" r:id="rId3" imgW="6175381" imgH="2427963" progId="Word.Picture.8">
                  <p:embed/>
                </p:oleObj>
              </mc:Choice>
              <mc:Fallback>
                <p:oleObj name="Picture" r:id="rId3" imgW="6175381" imgH="2427963" progId="Word.Picture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980728"/>
                        <a:ext cx="5200650" cy="204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1835696" y="3501008"/>
          <a:ext cx="5486400" cy="2574548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№ п/п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Обозначение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Значение модуля сопротивления, (м</a:t>
                      </a:r>
                      <a:r>
                        <a:rPr lang="ru-RU" sz="1400" b="1" baseline="30000">
                          <a:latin typeface="Times New Roman"/>
                          <a:ea typeface="Calibri"/>
                          <a:cs typeface="Times New Roman"/>
                        </a:rPr>
                        <a:t>-5</a:t>
                      </a: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∙с</a:t>
                      </a:r>
                      <a:r>
                        <a:rPr lang="ru-RU" sz="1400" b="1" baseline="30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Q, </a:t>
                      </a: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(м</a:t>
                      </a:r>
                      <a:r>
                        <a:rPr lang="ru-RU" sz="1400" b="1" baseline="30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/с)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Δ</a:t>
                      </a: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z</a:t>
                      </a: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, (м∙10</a:t>
                      </a:r>
                      <a:r>
                        <a:rPr lang="ru-RU" sz="1400" b="1" baseline="30000">
                          <a:latin typeface="Times New Roman"/>
                          <a:ea typeface="Calibri"/>
                          <a:cs typeface="Times New Roman"/>
                        </a:rPr>
                        <a:t>-3</a:t>
                      </a: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F</a:t>
                      </a: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.64∙10</a:t>
                      </a:r>
                      <a:r>
                        <a:rPr lang="ru-RU" sz="1400" baseline="30000">
                          <a:latin typeface="Times New Roman"/>
                          <a:ea typeface="Calibri"/>
                          <a:cs typeface="Times New Roman"/>
                        </a:rPr>
                        <a:t>-9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3500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20.00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F</a:t>
                      </a: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.28∙10</a:t>
                      </a:r>
                      <a:r>
                        <a:rPr lang="ru-RU" sz="1400" baseline="30000">
                          <a:latin typeface="Times New Roman"/>
                          <a:ea typeface="Calibri"/>
                          <a:cs typeface="Times New Roman"/>
                        </a:rPr>
                        <a:t>-9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3500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15.67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F</a:t>
                      </a: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6.22∙10</a:t>
                      </a:r>
                      <a:r>
                        <a:rPr lang="ru-RU" sz="1400" baseline="30000">
                          <a:latin typeface="Times New Roman"/>
                          <a:ea typeface="Calibri"/>
                          <a:cs typeface="Times New Roman"/>
                        </a:rPr>
                        <a:t>-9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1270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10.01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F4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.63∙10</a:t>
                      </a:r>
                      <a:r>
                        <a:rPr lang="ru-RU" sz="1400" baseline="30000">
                          <a:latin typeface="Times New Roman"/>
                          <a:ea typeface="Calibri"/>
                          <a:cs typeface="Times New Roman"/>
                        </a:rPr>
                        <a:t>-7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180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5.46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F5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.38∙10</a:t>
                      </a:r>
                      <a:r>
                        <a:rPr lang="ru-RU" sz="1400" baseline="30000">
                          <a:latin typeface="Times New Roman"/>
                          <a:ea typeface="Calibri"/>
                          <a:cs typeface="Times New Roman"/>
                        </a:rPr>
                        <a:t>-7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180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4.54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F6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.24∙10</a:t>
                      </a:r>
                      <a:r>
                        <a:rPr lang="ru-RU" sz="1400" baseline="30000">
                          <a:latin typeface="Times New Roman"/>
                          <a:ea typeface="Calibri"/>
                          <a:cs typeface="Times New Roman"/>
                        </a:rPr>
                        <a:t>-8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890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10.01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F7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7.50∙10</a:t>
                      </a:r>
                      <a:r>
                        <a:rPr lang="ru-RU" sz="1400" baseline="30000">
                          <a:latin typeface="Times New Roman"/>
                          <a:ea typeface="Calibri"/>
                          <a:cs typeface="Times New Roman"/>
                        </a:rPr>
                        <a:t>-9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1150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10.01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835696" y="306896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  <a:r>
              <a:rPr lang="en-US" sz="1100" dirty="0"/>
              <a:t>0</a:t>
            </a:r>
            <a:r>
              <a:rPr lang="en-US" dirty="0"/>
              <a:t> = </a:t>
            </a:r>
            <a:r>
              <a:rPr lang="ru-RU" dirty="0"/>
              <a:t>3500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0120" y="188640"/>
            <a:ext cx="7284288" cy="105156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/>
              <a:t>Задачи разрабатываемого приложения</a:t>
            </a:r>
          </a:p>
        </p:txBody>
      </p:sp>
      <p:sp>
        <p:nvSpPr>
          <p:cNvPr id="11267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5796136" y="6381328"/>
            <a:ext cx="2895600" cy="2889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>
                <a:solidFill>
                  <a:schemeClr val="tx1"/>
                </a:solidFill>
              </a:rPr>
              <a:t>Автор: Ботвинков А.В.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5496F6-11A1-418F-A16F-DEF55E57A407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112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Franklin Gothic Book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ru-RU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45085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467544" y="1196753"/>
            <a:ext cx="820891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Цель: </a:t>
            </a:r>
          </a:p>
          <a:p>
            <a:pPr>
              <a:lnSpc>
                <a:spcPct val="150000"/>
              </a:lnSpc>
            </a:pPr>
            <a:r>
              <a:rPr lang="ru-RU" dirty="0"/>
              <a:t>Создать приложение позволяющее работать с разработанной информационной моделью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7544" y="2708920"/>
            <a:ext cx="82089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Требования: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Реализовать все основные возможности по расчёту информационной модели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Интерфейс системы должен быть более простым чем в сравнении с рассмотренными приложениями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Свести к минимуму вероятность допущения ошибки пользователем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Предоставить возможность моделирования, изменяющихся в задаваемом диапазоне данных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Предоставить экспорт результатов в текстовый документ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284288" cy="105156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/>
              <a:t>Интерфейс приложения</a:t>
            </a:r>
          </a:p>
        </p:txBody>
      </p:sp>
      <p:sp>
        <p:nvSpPr>
          <p:cNvPr id="11267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5796136" y="6381328"/>
            <a:ext cx="2895600" cy="2889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>
                <a:solidFill>
                  <a:schemeClr val="tx1"/>
                </a:solidFill>
              </a:rPr>
              <a:t>Автор: Ботвинков А.В.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5496F6-11A1-418F-A16F-DEF55E57A407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112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Franklin Gothic Book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ru-RU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45085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AD68E42-DD0E-46EF-A285-5A2ADBB5FFA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6" y="836712"/>
            <a:ext cx="9140769" cy="4032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5796136" y="6381328"/>
            <a:ext cx="2895600" cy="2889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>
                <a:solidFill>
                  <a:schemeClr val="tx1"/>
                </a:solidFill>
              </a:rPr>
              <a:t>Автор: Ботвинков А.В.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5496F6-11A1-418F-A16F-DEF55E57A407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112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Franklin Gothic Book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ru-RU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45085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D8BF310-B5CE-442E-9EAA-48E457B07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36525"/>
            <a:ext cx="8435280" cy="610757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5796136" y="6381328"/>
            <a:ext cx="2895600" cy="2889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>
                <a:solidFill>
                  <a:schemeClr val="tx1"/>
                </a:solidFill>
              </a:rPr>
              <a:t>Автор: Ботвинков А.В.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5496F6-11A1-418F-A16F-DEF55E57A407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112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Franklin Gothic Book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ru-RU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45085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36D9650-5E99-4401-88D6-630F322BE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117" y="238125"/>
            <a:ext cx="5904656" cy="612969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5796136" y="6381328"/>
            <a:ext cx="2895600" cy="2889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>
                <a:solidFill>
                  <a:schemeClr val="tx1"/>
                </a:solidFill>
              </a:rPr>
              <a:t>Автор: Ботвинков А.В.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5496F6-11A1-418F-A16F-DEF55E57A407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112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Franklin Gothic Book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ru-RU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45085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8BBA71B-3C99-4F5D-BB6E-0E1EA6642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4779"/>
            <a:ext cx="9144000" cy="479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354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5496F6-11A1-418F-A16F-DEF55E57A407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60648"/>
            <a:ext cx="6480720" cy="582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835696" y="6021288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Спутниковая карта р. Обь в районе </a:t>
            </a:r>
            <a:r>
              <a:rPr lang="ru-RU" dirty="0" err="1"/>
              <a:t>п.Ташара</a:t>
            </a:r>
            <a:endParaRPr lang="ru-RU" dirty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5724525" y="6381750"/>
            <a:ext cx="2895600" cy="2889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tx1"/>
                </a:solidFill>
              </a:rPr>
              <a:t>Автор: Ботвинков А.В.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5796136" y="6381328"/>
            <a:ext cx="2895600" cy="2889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>
                <a:solidFill>
                  <a:schemeClr val="tx1"/>
                </a:solidFill>
              </a:rPr>
              <a:t>Автор: Ботвинков А.В.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5496F6-11A1-418F-A16F-DEF55E57A407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sp>
        <p:nvSpPr>
          <p:cNvPr id="112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Franklin Gothic Book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ru-RU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45085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1A44C9-49E3-B751-A246-262925C7BF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9536" y="2456716"/>
            <a:ext cx="3619500" cy="17335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2AA004-805C-6319-4541-8536F0E10E0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3422" y="4308917"/>
            <a:ext cx="5486400" cy="17526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00D68AF-A22D-16D0-E96F-6DE62BCB183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1352172"/>
            <a:ext cx="4076700" cy="93345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5D3FFBF-4288-6921-EC33-3A2824AC6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0"/>
            <a:ext cx="7284288" cy="105156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/>
              <a:t>Варианты при которых расчёт </a:t>
            </a:r>
            <a:r>
              <a:rPr lang="en-US" sz="2400" dirty="0"/>
              <a:t>Minimize </a:t>
            </a:r>
            <a:r>
              <a:rPr lang="ru-RU" sz="2400" dirty="0"/>
              <a:t>невозможен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ADDF75E-3EEF-0EEF-9AFB-DFF0FFB0DFA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4437112"/>
            <a:ext cx="1771650" cy="8953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7B4BB3A-F013-D985-58A2-02B40386DD23}"/>
              </a:ext>
            </a:extLst>
          </p:cNvPr>
          <p:cNvSpPr txBox="1"/>
          <p:nvPr/>
        </p:nvSpPr>
        <p:spPr>
          <a:xfrm>
            <a:off x="5875522" y="3528202"/>
            <a:ext cx="3024336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dirty="0"/>
              <a:t>Кусочек добавляемый к исходным схемам</a:t>
            </a:r>
          </a:p>
        </p:txBody>
      </p:sp>
    </p:spTree>
    <p:extLst>
      <p:ext uri="{BB962C8B-B14F-4D97-AF65-F5344CB8AC3E}">
        <p14:creationId xmlns:p14="http://schemas.microsoft.com/office/powerpoint/2010/main" val="277313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5796136" y="6381328"/>
            <a:ext cx="2895600" cy="2889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>
                <a:solidFill>
                  <a:schemeClr val="tx1"/>
                </a:solidFill>
              </a:rPr>
              <a:t>Автор: Ботвинков А.В.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5496F6-11A1-418F-A16F-DEF55E57A407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112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Franklin Gothic Book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ru-RU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45085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400387"/>
              </p:ext>
            </p:extLst>
          </p:nvPr>
        </p:nvGraphicFramePr>
        <p:xfrm>
          <a:off x="316073" y="1101304"/>
          <a:ext cx="8572381" cy="3888432"/>
        </p:xfrm>
        <a:graphic>
          <a:graphicData uri="http://schemas.openxmlformats.org/drawingml/2006/table">
            <a:tbl>
              <a:tblPr/>
              <a:tblGrid>
                <a:gridCol w="1344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4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4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4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4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52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52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721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kern="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151" marR="95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/>
                          <a:ea typeface="Calibri"/>
                          <a:cs typeface="Times New Roman"/>
                        </a:rPr>
                        <a:t>Q</a:t>
                      </a:r>
                      <a:r>
                        <a:rPr lang="en-US" sz="2000" kern="100" baseline="-25000" dirty="0">
                          <a:latin typeface="Times New Roman"/>
                          <a:ea typeface="Calibri"/>
                          <a:cs typeface="Times New Roman"/>
                        </a:rPr>
                        <a:t>1, </a:t>
                      </a:r>
                      <a:r>
                        <a:rPr lang="en-US" sz="1600" kern="100" baseline="0" dirty="0">
                          <a:latin typeface="Times New Roman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n-US" sz="1600" kern="100" baseline="300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600" kern="100" baseline="0" dirty="0">
                          <a:latin typeface="Times New Roman"/>
                          <a:ea typeface="Calibri"/>
                          <a:cs typeface="Times New Roman"/>
                        </a:rPr>
                        <a:t>/c</a:t>
                      </a:r>
                      <a:endParaRPr lang="ru-RU" sz="1600" kern="1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151" marR="95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/>
                          <a:ea typeface="Calibri"/>
                          <a:cs typeface="Times New Roman"/>
                        </a:rPr>
                        <a:t>Q</a:t>
                      </a:r>
                      <a:r>
                        <a:rPr lang="en-US" sz="2000" kern="100" baseline="-25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800" kern="100" baseline="-250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400" kern="100" baseline="0" dirty="0">
                          <a:latin typeface="Times New Roman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n-US" sz="1600" kern="100" baseline="300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400" kern="100" baseline="0" dirty="0">
                          <a:latin typeface="Times New Roman"/>
                          <a:ea typeface="Calibri"/>
                          <a:cs typeface="Times New Roman"/>
                        </a:rPr>
                        <a:t>/c</a:t>
                      </a:r>
                      <a:endParaRPr lang="ru-RU" sz="15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151" marR="95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/>
                          <a:ea typeface="Calibri"/>
                          <a:cs typeface="Times New Roman"/>
                        </a:rPr>
                        <a:t>Q</a:t>
                      </a:r>
                      <a:r>
                        <a:rPr lang="en-US" sz="2000" kern="100" baseline="-250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800" kern="100" baseline="-250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400" kern="100" baseline="0" dirty="0">
                          <a:latin typeface="Times New Roman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n-US" sz="1600" kern="100" baseline="300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400" kern="100" baseline="0" dirty="0">
                          <a:latin typeface="Times New Roman"/>
                          <a:ea typeface="Calibri"/>
                          <a:cs typeface="Times New Roman"/>
                        </a:rPr>
                        <a:t>/c</a:t>
                      </a:r>
                      <a:endParaRPr lang="ru-RU" sz="15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151" marR="95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/>
                          <a:ea typeface="Calibri"/>
                          <a:cs typeface="Times New Roman"/>
                        </a:rPr>
                        <a:t>Q</a:t>
                      </a:r>
                      <a:r>
                        <a:rPr lang="en-US" sz="2000" kern="100" baseline="-250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1800" kern="100" baseline="-250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400" kern="100" baseline="0" dirty="0">
                          <a:latin typeface="Times New Roman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n-US" sz="1600" kern="100" baseline="300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400" kern="100" baseline="0" dirty="0">
                          <a:latin typeface="Times New Roman"/>
                          <a:ea typeface="Calibri"/>
                          <a:cs typeface="Times New Roman"/>
                        </a:rPr>
                        <a:t>/c</a:t>
                      </a:r>
                      <a:endParaRPr lang="ru-RU" sz="15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151" marR="95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/>
                          <a:ea typeface="Calibri"/>
                          <a:cs typeface="Times New Roman"/>
                        </a:rPr>
                        <a:t>Q</a:t>
                      </a:r>
                      <a:r>
                        <a:rPr lang="en-US" sz="2000" kern="100" baseline="-250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en-US" sz="1800" kern="100" baseline="-250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400" kern="100" baseline="0" dirty="0">
                          <a:latin typeface="Times New Roman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n-US" sz="1600" kern="100" baseline="300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400" kern="100" baseline="0" dirty="0">
                          <a:latin typeface="Times New Roman"/>
                          <a:ea typeface="Calibri"/>
                          <a:cs typeface="Times New Roman"/>
                        </a:rPr>
                        <a:t>/c</a:t>
                      </a:r>
                      <a:endParaRPr lang="ru-RU" sz="15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151" marR="95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/>
                          <a:ea typeface="Calibri"/>
                          <a:cs typeface="Times New Roman"/>
                        </a:rPr>
                        <a:t>Q</a:t>
                      </a:r>
                      <a:r>
                        <a:rPr lang="en-US" sz="2000" kern="100" baseline="-2500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en-US" sz="1800" kern="100" baseline="-250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400" kern="100" baseline="0" dirty="0">
                          <a:latin typeface="Times New Roman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n-US" sz="1600" kern="100" baseline="300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400" kern="100" baseline="0" dirty="0">
                          <a:latin typeface="Times New Roman"/>
                          <a:ea typeface="Calibri"/>
                          <a:cs typeface="Times New Roman"/>
                        </a:rPr>
                        <a:t>/c</a:t>
                      </a:r>
                      <a:endParaRPr lang="ru-RU" sz="15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151" marR="95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21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Calibri"/>
                          <a:cs typeface="Times New Roman"/>
                        </a:rPr>
                        <a:t>Mathcad</a:t>
                      </a:r>
                      <a:endParaRPr lang="ru-RU" sz="1500" kern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151" marR="95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00">
                          <a:latin typeface="Times New Roman"/>
                          <a:ea typeface="Calibri"/>
                          <a:cs typeface="Times New Roman"/>
                        </a:rPr>
                        <a:t>382.622</a:t>
                      </a:r>
                      <a:endParaRPr lang="ru-RU" sz="1500" kern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151" marR="95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00" dirty="0">
                          <a:latin typeface="Times New Roman"/>
                          <a:ea typeface="Calibri"/>
                          <a:cs typeface="Times New Roman"/>
                        </a:rPr>
                        <a:t>1117</a:t>
                      </a:r>
                      <a:r>
                        <a:rPr lang="en-US" sz="2000" kern="100" dirty="0">
                          <a:latin typeface="Times New Roman"/>
                          <a:ea typeface="Calibri"/>
                          <a:cs typeface="Times New Roman"/>
                        </a:rPr>
                        <a:t>.000</a:t>
                      </a:r>
                      <a:endParaRPr lang="ru-RU" sz="15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151" marR="95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00">
                          <a:latin typeface="Times New Roman"/>
                          <a:ea typeface="Calibri"/>
                          <a:cs typeface="Times New Roman"/>
                        </a:rPr>
                        <a:t>171.255</a:t>
                      </a:r>
                      <a:endParaRPr lang="ru-RU" sz="1500" kern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151" marR="95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00">
                          <a:latin typeface="Times New Roman"/>
                          <a:ea typeface="Calibri"/>
                          <a:cs typeface="Times New Roman"/>
                        </a:rPr>
                        <a:t>211.367</a:t>
                      </a:r>
                      <a:endParaRPr lang="ru-RU" sz="1500" kern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151" marR="95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00">
                          <a:latin typeface="Times New Roman"/>
                          <a:ea typeface="Calibri"/>
                          <a:cs typeface="Times New Roman"/>
                        </a:rPr>
                        <a:t>93.102</a:t>
                      </a:r>
                      <a:endParaRPr lang="ru-RU" sz="1500" kern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151" marR="95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00" dirty="0">
                          <a:latin typeface="Times New Roman"/>
                          <a:ea typeface="Calibri"/>
                          <a:cs typeface="Times New Roman"/>
                        </a:rPr>
                        <a:t>118.265</a:t>
                      </a:r>
                      <a:endParaRPr lang="ru-RU" sz="15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151" marR="95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21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Calibri"/>
                          <a:cs typeface="Times New Roman"/>
                        </a:rPr>
                        <a:t>Micro-Cap</a:t>
                      </a:r>
                      <a:endParaRPr lang="ru-RU" sz="1500" kern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151" marR="95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00">
                          <a:latin typeface="Times New Roman"/>
                          <a:ea typeface="Calibri"/>
                          <a:cs typeface="Times New Roman"/>
                        </a:rPr>
                        <a:t>382.854</a:t>
                      </a:r>
                      <a:endParaRPr lang="ru-RU" sz="1500" kern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151" marR="95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00">
                          <a:latin typeface="Times New Roman"/>
                          <a:ea typeface="Calibri"/>
                          <a:cs typeface="Times New Roman"/>
                        </a:rPr>
                        <a:t>1117.146</a:t>
                      </a:r>
                      <a:endParaRPr lang="ru-RU" sz="1500" kern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151" marR="95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00">
                          <a:latin typeface="Times New Roman"/>
                          <a:ea typeface="Calibri"/>
                          <a:cs typeface="Times New Roman"/>
                        </a:rPr>
                        <a:t>172.441</a:t>
                      </a:r>
                      <a:endParaRPr lang="ru-RU" sz="1500" kern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151" marR="95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00">
                          <a:latin typeface="Times New Roman"/>
                          <a:ea typeface="Calibri"/>
                          <a:cs typeface="Times New Roman"/>
                        </a:rPr>
                        <a:t>211.414</a:t>
                      </a:r>
                      <a:endParaRPr lang="ru-RU" sz="1500" kern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151" marR="95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00">
                          <a:latin typeface="Times New Roman"/>
                          <a:ea typeface="Calibri"/>
                          <a:cs typeface="Times New Roman"/>
                        </a:rPr>
                        <a:t>93.135</a:t>
                      </a:r>
                      <a:endParaRPr lang="ru-RU" sz="1500" kern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151" marR="95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00">
                          <a:latin typeface="Times New Roman"/>
                          <a:ea typeface="Calibri"/>
                          <a:cs typeface="Times New Roman"/>
                        </a:rPr>
                        <a:t>118.278</a:t>
                      </a:r>
                      <a:endParaRPr lang="ru-RU" sz="1500" kern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151" marR="95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21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Calibri"/>
                          <a:cs typeface="Times New Roman"/>
                        </a:rPr>
                        <a:t>Моя прог.</a:t>
                      </a:r>
                      <a:endParaRPr lang="ru-RU" sz="1500" kern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151" marR="95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00">
                          <a:latin typeface="Times New Roman"/>
                          <a:ea typeface="Calibri"/>
                          <a:cs typeface="Times New Roman"/>
                        </a:rPr>
                        <a:t>382.903</a:t>
                      </a:r>
                      <a:endParaRPr lang="ru-RU" sz="1500" kern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151" marR="95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00">
                          <a:latin typeface="Times New Roman"/>
                          <a:ea typeface="Calibri"/>
                          <a:cs typeface="Times New Roman"/>
                        </a:rPr>
                        <a:t>1117.097</a:t>
                      </a:r>
                      <a:endParaRPr lang="ru-RU" sz="1500" kern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151" marR="95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00">
                          <a:latin typeface="Times New Roman"/>
                          <a:ea typeface="Calibri"/>
                          <a:cs typeface="Times New Roman"/>
                        </a:rPr>
                        <a:t>171.403</a:t>
                      </a:r>
                      <a:endParaRPr lang="ru-RU" sz="1500" kern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151" marR="95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00">
                          <a:latin typeface="Times New Roman"/>
                          <a:ea typeface="Calibri"/>
                          <a:cs typeface="Times New Roman"/>
                        </a:rPr>
                        <a:t>211.500</a:t>
                      </a:r>
                      <a:endParaRPr lang="ru-RU" sz="1500" kern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151" marR="95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00">
                          <a:latin typeface="Times New Roman"/>
                          <a:ea typeface="Calibri"/>
                          <a:cs typeface="Times New Roman"/>
                        </a:rPr>
                        <a:t>93.172</a:t>
                      </a:r>
                      <a:endParaRPr lang="ru-RU" sz="1500" kern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151" marR="95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00" dirty="0">
                          <a:latin typeface="Times New Roman"/>
                          <a:ea typeface="Calibri"/>
                          <a:cs typeface="Times New Roman"/>
                        </a:rPr>
                        <a:t>118.328</a:t>
                      </a:r>
                      <a:endParaRPr lang="ru-RU" sz="15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151" marR="95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960120" y="188640"/>
            <a:ext cx="7284288" cy="105156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/>
              <a:t>Таблица сравнения результатов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83880" cy="105156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/>
              <a:t>Результаты исследования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11267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5724525" y="6381750"/>
            <a:ext cx="2895600" cy="2889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tx1"/>
                </a:solidFill>
              </a:rPr>
              <a:t>Автор: Ботвинков А.В.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5496F6-11A1-418F-A16F-DEF55E57A407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sp>
        <p:nvSpPr>
          <p:cNvPr id="112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Franklin Gothic Book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6016" y="580526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1196753"/>
            <a:ext cx="82089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dirty="0"/>
              <a:t>Установлены существенные недочёты методов расчёта расходов воды и предложены методы решения этих проблем.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Сформированы требования к информационному обеспечению работ на ВВП.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Повышение устойчивости решения при достаточной точности за счет применения регуляризации.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Обосновано применение подобия формул гидравлики и электротехники в основных расчётных формулах, при рассмотрении многорукавных участков рек и структурно им соответствующих электротехнических цепей.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Разработан АРМ для эффективного расчёта и моделирования разветвлённых участков рек.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83880" cy="105156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/>
              <a:t>Результат применения модели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11267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5724525" y="6381750"/>
            <a:ext cx="2895600" cy="2889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tx1"/>
                </a:solidFill>
              </a:rPr>
              <a:t>Автор: Ботвинков А.В.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5496F6-11A1-418F-A16F-DEF55E57A407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sp>
        <p:nvSpPr>
          <p:cNvPr id="112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Franklin Gothic Book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6016" y="580526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2409D110-BEEC-43D2-9D3B-AC525DFDB2EB}"/>
                  </a:ext>
                </a:extLst>
              </p:cNvPr>
              <p:cNvSpPr/>
              <p:nvPr/>
            </p:nvSpPr>
            <p:spPr>
              <a:xfrm>
                <a:off x="2286000" y="4839935"/>
                <a:ext cx="4572000" cy="193065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ru-RU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ru-RU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ru-RU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ru-RU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ru-RU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+2∙</m:t>
                        </m:r>
                        <m:rad>
                          <m:radPr>
                            <m:degHide m:val="on"/>
                            <m:ctrlPr>
                              <a:rPr lang="ru-RU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ru-RU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ru-RU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ru-RU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ru-RU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ru-RU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rad>
                        <m:r>
                          <a:rPr lang="ru-RU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ru-RU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ru-RU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ru-RU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2409D110-BEEC-43D2-9D3B-AC525DFDB2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4839935"/>
                <a:ext cx="4572000" cy="193065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9E299FC-D35F-44B3-835B-5985C51DBE1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05" y="938683"/>
            <a:ext cx="8443558" cy="43467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730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245" y="226695"/>
            <a:ext cx="8183880" cy="105156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/>
              <a:t>Интерфейс с подложкой из участка реки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11267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5724525" y="6381750"/>
            <a:ext cx="2895600" cy="2889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tx1"/>
                </a:solidFill>
              </a:rPr>
              <a:t>Автор: Ботвинков А.В.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5496F6-11A1-418F-A16F-DEF55E57A407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  <p:sp>
        <p:nvSpPr>
          <p:cNvPr id="112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Franklin Gothic Book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6016" y="580526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4D6930-0692-45C9-8492-53FF4D1FE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752475"/>
            <a:ext cx="7522790" cy="565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10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83880" cy="105156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/>
              <a:t>Цели и задачи исследования</a:t>
            </a:r>
          </a:p>
        </p:txBody>
      </p:sp>
      <p:sp>
        <p:nvSpPr>
          <p:cNvPr id="11267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5724525" y="6381750"/>
            <a:ext cx="2895600" cy="2889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tx1"/>
                </a:solidFill>
              </a:rPr>
              <a:t>Автор: Ботвинков А.В.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5496F6-11A1-418F-A16F-DEF55E57A407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112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Franklin Gothic Book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6016" y="580526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1196753"/>
            <a:ext cx="820891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Цель: </a:t>
            </a:r>
          </a:p>
          <a:p>
            <a:r>
              <a:rPr lang="ru-RU" dirty="0"/>
              <a:t>Создание информационной модели распределения расходов воды по рукавам на многорукавных участках русел рек, без ограничения количества рукавов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2" y="3429000"/>
            <a:ext cx="82089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Задачи: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Провести комплексную оценку существующих методов расчёта расходов воды на многорукавных участках рек.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Разработать информационную модель расчёта расходов воды на многорукавных участках рек с учетом положения уровня воды.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Апробировать разработанную информационную модель на многорукавных участках рек.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5724525" y="6381750"/>
            <a:ext cx="2895600" cy="2889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tx1"/>
                </a:solidFill>
              </a:rPr>
              <a:t>Автор: </a:t>
            </a:r>
            <a:r>
              <a:rPr lang="ru-RU" sz="1600" dirty="0" err="1">
                <a:solidFill>
                  <a:schemeClr val="tx1"/>
                </a:solidFill>
              </a:rPr>
              <a:t>Ботвинков</a:t>
            </a:r>
            <a:r>
              <a:rPr lang="ru-RU" sz="1600" dirty="0">
                <a:solidFill>
                  <a:schemeClr val="tx1"/>
                </a:solidFill>
              </a:rPr>
              <a:t> А.В.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5496F6-11A1-418F-A16F-DEF55E57A407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112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Franklin Gothic Book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6016" y="580526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611560" y="548680"/>
          <a:ext cx="7704856" cy="5597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Picture" r:id="rId3" imgW="5116845" imgH="4325982" progId="Word.Picture.8">
                  <p:embed/>
                </p:oleObj>
              </mc:Choice>
              <mc:Fallback>
                <p:oleObj name="Picture" r:id="rId3" imgW="5116845" imgH="4325982" progId="Word.Picture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548680"/>
                        <a:ext cx="7704856" cy="55979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5724525" y="6381750"/>
            <a:ext cx="2895600" cy="2889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tx1"/>
                </a:solidFill>
              </a:rPr>
              <a:t>Автор: </a:t>
            </a:r>
            <a:r>
              <a:rPr lang="ru-RU" sz="1600" dirty="0" err="1">
                <a:solidFill>
                  <a:schemeClr val="tx1"/>
                </a:solidFill>
              </a:rPr>
              <a:t>Ботвинков</a:t>
            </a:r>
            <a:r>
              <a:rPr lang="ru-RU" sz="1600" dirty="0">
                <a:solidFill>
                  <a:schemeClr val="tx1"/>
                </a:solidFill>
              </a:rPr>
              <a:t> А.В.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5496F6-11A1-418F-A16F-DEF55E57A407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112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Franklin Gothic Book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6016" y="580526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652120" y="4869160"/>
            <a:ext cx="315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Расчётное уравнение:</a:t>
            </a: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1538288" y="4581525"/>
          <a:ext cx="6003925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8" name="Формула" r:id="rId3" imgW="3733560" imgH="850680" progId="Equation.3">
                  <p:embed/>
                </p:oleObj>
              </mc:Choice>
              <mc:Fallback>
                <p:oleObj name="Формула" r:id="rId3" imgW="3733560" imgH="8506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8288" y="4581525"/>
                        <a:ext cx="6003925" cy="1368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619672" y="548680"/>
          <a:ext cx="5544616" cy="4028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9" name="Picture" r:id="rId5" imgW="5116845" imgH="4325982" progId="Word.Picture.8">
                  <p:embed/>
                </p:oleObj>
              </mc:Choice>
              <mc:Fallback>
                <p:oleObj name="Picture" r:id="rId5" imgW="5116845" imgH="4325982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548680"/>
                        <a:ext cx="5544616" cy="40284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5796136" y="6381328"/>
            <a:ext cx="2895600" cy="2889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>
                <a:solidFill>
                  <a:schemeClr val="tx1"/>
                </a:solidFill>
              </a:rPr>
              <a:t>Автор: Ботвинков А.В.</a:t>
            </a: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5496F6-11A1-418F-A16F-DEF55E57A40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112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Franklin Gothic Book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619672" y="4293096"/>
          <a:ext cx="6096000" cy="200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95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Q</a:t>
                      </a:r>
                      <a:r>
                        <a:rPr lang="en-US" sz="2800" baseline="-25000" dirty="0"/>
                        <a:t>1</a:t>
                      </a:r>
                      <a:endParaRPr lang="ru-RU" sz="28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Q</a:t>
                      </a:r>
                      <a:r>
                        <a:rPr lang="en-US" sz="2800" baseline="-25000" dirty="0"/>
                        <a:t>2</a:t>
                      </a:r>
                      <a:endParaRPr lang="ru-RU" sz="28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Q</a:t>
                      </a:r>
                      <a:r>
                        <a:rPr lang="en-US" sz="2800" baseline="-25000" dirty="0"/>
                        <a:t>3</a:t>
                      </a:r>
                      <a:endParaRPr lang="ru-RU" sz="2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71.713061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128.286939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48.113824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60.656384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139.343616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96.430554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-178.148116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378.148116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-236.050698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-240.321346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440.321246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-187.239075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8433" name="Object 3"/>
          <p:cNvGraphicFramePr>
            <a:graphicFrameLocks noChangeAspect="1"/>
          </p:cNvGraphicFramePr>
          <p:nvPr/>
        </p:nvGraphicFramePr>
        <p:xfrm>
          <a:off x="1619672" y="260648"/>
          <a:ext cx="5545138" cy="402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" name="Picture" r:id="rId3" imgW="5116845" imgH="4325982" progId="Word.Picture.8">
                  <p:embed/>
                </p:oleObj>
              </mc:Choice>
              <mc:Fallback>
                <p:oleObj name="Picture" r:id="rId3" imgW="5116845" imgH="4325982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260648"/>
                        <a:ext cx="5545138" cy="4027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83880" cy="105156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/>
              <a:t>Анализ существующего метода расчёта</a:t>
            </a:r>
          </a:p>
        </p:txBody>
      </p:sp>
      <p:sp>
        <p:nvSpPr>
          <p:cNvPr id="11267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5796136" y="6381328"/>
            <a:ext cx="2895600" cy="2889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>
                <a:solidFill>
                  <a:schemeClr val="tx1"/>
                </a:solidFill>
              </a:rPr>
              <a:t>Автор: Ботвинков А.В.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5496F6-11A1-418F-A16F-DEF55E57A407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112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Franklin Gothic Book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9592" y="1124744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Уравнения неравномерного движения жидкости: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9592" y="191683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Мощность на участке реки</a:t>
            </a: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1115616" y="1556792"/>
          <a:ext cx="14033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Формула" r:id="rId3" imgW="825480" imgH="253800" progId="Equation.3">
                  <p:embed/>
                </p:oleObj>
              </mc:Choice>
              <mc:Fallback>
                <p:oleObj name="Формула" r:id="rId3" imgW="825480" imgH="253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556792"/>
                        <a:ext cx="140335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4355976" y="1412776"/>
          <a:ext cx="1312863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Формула" r:id="rId5" imgW="799920" imgH="482400" progId="Equation.3">
                  <p:embed/>
                </p:oleObj>
              </mc:Choice>
              <mc:Fallback>
                <p:oleObj name="Формула" r:id="rId5" imgW="799920" imgH="4824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1412776"/>
                        <a:ext cx="1312863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1043608" y="2276872"/>
          <a:ext cx="2303462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name="Формула" r:id="rId7" imgW="1333440" imgH="253800" progId="Equation.3">
                  <p:embed/>
                </p:oleObj>
              </mc:Choice>
              <mc:Fallback>
                <p:oleObj name="Формула" r:id="rId7" imgW="1333440" imgH="253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2276872"/>
                        <a:ext cx="2303462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2123728" y="2852936"/>
          <a:ext cx="3590925" cy="330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Picture" r:id="rId9" imgW="2672102" imgH="2456396" progId="Word.Picture.8">
                  <p:embed/>
                </p:oleObj>
              </mc:Choice>
              <mc:Fallback>
                <p:oleObj name="Picture" r:id="rId9" imgW="2672102" imgH="2456396" progId="Word.Picture.8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2852936"/>
                        <a:ext cx="3590925" cy="330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83880" cy="105156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/>
              <a:t>Анализ существующего метода расчёта</a:t>
            </a:r>
          </a:p>
        </p:txBody>
      </p:sp>
      <p:sp>
        <p:nvSpPr>
          <p:cNvPr id="11267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5796136" y="6381328"/>
            <a:ext cx="2895600" cy="2889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>
                <a:solidFill>
                  <a:schemeClr val="tx1"/>
                </a:solidFill>
              </a:rPr>
              <a:t>Автор: Ботвинков А.В.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5496F6-11A1-418F-A16F-DEF55E57A407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112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Franklin Gothic Book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251520" y="1628800"/>
            <a:ext cx="856582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2699792" y="5013176"/>
            <a:ext cx="4173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Участок реки со множеством </a:t>
            </a:r>
            <a:r>
              <a:rPr lang="ru-RU" dirty="0" err="1"/>
              <a:t>переток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0120" y="188640"/>
            <a:ext cx="8183880" cy="105156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/>
              <a:t>Разработка нового метода расчёта</a:t>
            </a:r>
          </a:p>
        </p:txBody>
      </p:sp>
      <p:sp>
        <p:nvSpPr>
          <p:cNvPr id="11267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5796136" y="6381328"/>
            <a:ext cx="2895600" cy="2889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>
                <a:solidFill>
                  <a:schemeClr val="tx1"/>
                </a:solidFill>
              </a:rPr>
              <a:t>Автор: Ботвинков А.В.</a:t>
            </a: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5496F6-11A1-418F-A16F-DEF55E57A407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112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Franklin Gothic Book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ru-RU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55576" y="1052736"/>
            <a:ext cx="3960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Уравнение неравномерного</a:t>
            </a:r>
          </a:p>
          <a:p>
            <a:r>
              <a:rPr lang="ru-RU" dirty="0"/>
              <a:t> движения жидкости: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788024" y="1052736"/>
            <a:ext cx="4355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Изменённое уравнение неравномерного движения жидкости: </a:t>
            </a: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45085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/>
        </p:nvGraphicFramePr>
        <p:xfrm>
          <a:off x="7092280" y="1700808"/>
          <a:ext cx="1563602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" name="Формула" r:id="rId3" imgW="965160" imgH="533160" progId="Equation.3">
                  <p:embed/>
                </p:oleObj>
              </mc:Choice>
              <mc:Fallback>
                <p:oleObj name="Формула" r:id="rId3" imgW="965160" imgH="5331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280" y="1700808"/>
                        <a:ext cx="1563602" cy="8640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Объект 26"/>
          <p:cNvGraphicFramePr>
            <a:graphicFrameLocks noChangeAspect="1"/>
          </p:cNvGraphicFramePr>
          <p:nvPr/>
        </p:nvGraphicFramePr>
        <p:xfrm>
          <a:off x="899592" y="1844824"/>
          <a:ext cx="1404156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" name="Формула" r:id="rId5" imgW="825480" imgH="253800" progId="Equation.3">
                  <p:embed/>
                </p:oleObj>
              </mc:Choice>
              <mc:Fallback>
                <p:oleObj name="Формула" r:id="rId5" imgW="825480" imgH="253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844824"/>
                        <a:ext cx="1404156" cy="4320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Объект 27"/>
          <p:cNvGraphicFramePr>
            <a:graphicFrameLocks noChangeAspect="1"/>
          </p:cNvGraphicFramePr>
          <p:nvPr/>
        </p:nvGraphicFramePr>
        <p:xfrm>
          <a:off x="2771800" y="1628801"/>
          <a:ext cx="1313198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8" name="Формула" r:id="rId7" imgW="799920" imgH="482400" progId="Equation.3">
                  <p:embed/>
                </p:oleObj>
              </mc:Choice>
              <mc:Fallback>
                <p:oleObj name="Формула" r:id="rId7" imgW="799920" imgH="4824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1628801"/>
                        <a:ext cx="1313198" cy="792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Объект 29"/>
          <p:cNvGraphicFramePr>
            <a:graphicFrameLocks noChangeAspect="1"/>
          </p:cNvGraphicFramePr>
          <p:nvPr/>
        </p:nvGraphicFramePr>
        <p:xfrm>
          <a:off x="899592" y="2420888"/>
          <a:ext cx="2304256" cy="438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9" name="Формула" r:id="rId9" imgW="1333440" imgH="253800" progId="Equation.3">
                  <p:embed/>
                </p:oleObj>
              </mc:Choice>
              <mc:Fallback>
                <p:oleObj name="Формула" r:id="rId9" imgW="1333440" imgH="253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2420888"/>
                        <a:ext cx="2304256" cy="4389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Объект 30"/>
          <p:cNvGraphicFramePr>
            <a:graphicFrameLocks noChangeAspect="1"/>
          </p:cNvGraphicFramePr>
          <p:nvPr/>
        </p:nvGraphicFramePr>
        <p:xfrm>
          <a:off x="4932040" y="1844824"/>
          <a:ext cx="1666471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0" name="Формула" r:id="rId11" imgW="1028520" imgH="266400" progId="Equation.3">
                  <p:embed/>
                </p:oleObj>
              </mc:Choice>
              <mc:Fallback>
                <p:oleObj name="Формула" r:id="rId11" imgW="1028520" imgH="2664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1844824"/>
                        <a:ext cx="1666471" cy="4320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Объект 31"/>
          <p:cNvGraphicFramePr>
            <a:graphicFrameLocks noChangeAspect="1"/>
          </p:cNvGraphicFramePr>
          <p:nvPr/>
        </p:nvGraphicFramePr>
        <p:xfrm>
          <a:off x="4735513" y="2441575"/>
          <a:ext cx="27844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1" name="Уравнение" r:id="rId13" imgW="1612800" imgH="266400" progId="Equation.3">
                  <p:embed/>
                </p:oleObj>
              </mc:Choice>
              <mc:Fallback>
                <p:oleObj name="Уравнение" r:id="rId13" imgW="1612800" imgH="2664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5513" y="2441575"/>
                        <a:ext cx="2784475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411760" y="2924944"/>
            <a:ext cx="4295775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Полилиния 35"/>
          <p:cNvSpPr/>
          <p:nvPr/>
        </p:nvSpPr>
        <p:spPr>
          <a:xfrm>
            <a:off x="4476997" y="1246909"/>
            <a:ext cx="332509" cy="1674421"/>
          </a:xfrm>
          <a:custGeom>
            <a:avLst/>
            <a:gdLst>
              <a:gd name="connsiteX0" fmla="*/ 130629 w 332509"/>
              <a:gd name="connsiteY0" fmla="*/ 0 h 1674421"/>
              <a:gd name="connsiteX1" fmla="*/ 320634 w 332509"/>
              <a:gd name="connsiteY1" fmla="*/ 403761 h 1674421"/>
              <a:gd name="connsiteX2" fmla="*/ 59377 w 332509"/>
              <a:gd name="connsiteY2" fmla="*/ 736270 h 1674421"/>
              <a:gd name="connsiteX3" fmla="*/ 273133 w 332509"/>
              <a:gd name="connsiteY3" fmla="*/ 1151907 h 1674421"/>
              <a:gd name="connsiteX4" fmla="*/ 0 w 332509"/>
              <a:gd name="connsiteY4" fmla="*/ 1508166 h 1674421"/>
              <a:gd name="connsiteX5" fmla="*/ 273133 w 332509"/>
              <a:gd name="connsiteY5" fmla="*/ 1674421 h 167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509" h="1674421">
                <a:moveTo>
                  <a:pt x="130629" y="0"/>
                </a:moveTo>
                <a:cubicBezTo>
                  <a:pt x="231569" y="140524"/>
                  <a:pt x="332509" y="281049"/>
                  <a:pt x="320634" y="403761"/>
                </a:cubicBezTo>
                <a:cubicBezTo>
                  <a:pt x="308759" y="526473"/>
                  <a:pt x="67294" y="611579"/>
                  <a:pt x="59377" y="736270"/>
                </a:cubicBezTo>
                <a:cubicBezTo>
                  <a:pt x="51460" y="860961"/>
                  <a:pt x="283029" y="1023258"/>
                  <a:pt x="273133" y="1151907"/>
                </a:cubicBezTo>
                <a:cubicBezTo>
                  <a:pt x="263237" y="1280556"/>
                  <a:pt x="0" y="1421080"/>
                  <a:pt x="0" y="1508166"/>
                </a:cubicBezTo>
                <a:cubicBezTo>
                  <a:pt x="0" y="1595252"/>
                  <a:pt x="257299" y="1672442"/>
                  <a:pt x="273133" y="1674421"/>
                </a:cubicBezTo>
              </a:path>
            </a:pathLst>
          </a:cu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4205</TotalTime>
  <Words>838</Words>
  <Application>Microsoft Office PowerPoint</Application>
  <PresentationFormat>Экран (4:3)</PresentationFormat>
  <Paragraphs>212</Paragraphs>
  <Slides>24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24</vt:i4>
      </vt:variant>
    </vt:vector>
  </HeadingPairs>
  <TitlesOfParts>
    <vt:vector size="33" baseType="lpstr">
      <vt:lpstr>Arial</vt:lpstr>
      <vt:lpstr>Calibri</vt:lpstr>
      <vt:lpstr>Cambria Math</vt:lpstr>
      <vt:lpstr>Franklin Gothic Book</vt:lpstr>
      <vt:lpstr>Times New Roman</vt:lpstr>
      <vt:lpstr>Тема Office</vt:lpstr>
      <vt:lpstr>Picture</vt:lpstr>
      <vt:lpstr>Формула</vt:lpstr>
      <vt:lpstr>Уравнение</vt:lpstr>
      <vt:lpstr>СОВЕРШЕНСТВОВАНИЕ МЕТОДИЧЕСКОГО И ИНФОРМАЦИОННОГО ОБЕСПЕЧЕНИЯ РАСЧЕТА ПАРАМЕТРОВ ВОДНЫХ ПОТОКОВ НА МНОГОРУКАВНЫХ УЧАСТКАХ РЕК</vt:lpstr>
      <vt:lpstr>Презентация PowerPoint</vt:lpstr>
      <vt:lpstr>Цели и задачи исследования</vt:lpstr>
      <vt:lpstr>Презентация PowerPoint</vt:lpstr>
      <vt:lpstr>Презентация PowerPoint</vt:lpstr>
      <vt:lpstr>Презентация PowerPoint</vt:lpstr>
      <vt:lpstr>Анализ существующего метода расчёта</vt:lpstr>
      <vt:lpstr>Анализ существующего метода расчёта</vt:lpstr>
      <vt:lpstr>Разработка нового метода расчёта</vt:lpstr>
      <vt:lpstr>Применение регуляризации для повышения устойчивой работы алгоритма</vt:lpstr>
      <vt:lpstr>Математическая задача</vt:lpstr>
      <vt:lpstr>Презентация PowerPoint</vt:lpstr>
      <vt:lpstr>Аналогия  гидравлики и электрической цепи</vt:lpstr>
      <vt:lpstr>Результаты расчетов параметров переката Талицкий</vt:lpstr>
      <vt:lpstr>Задачи разрабатываемого приложения</vt:lpstr>
      <vt:lpstr>Интерфейс приложения</vt:lpstr>
      <vt:lpstr>Презентация PowerPoint</vt:lpstr>
      <vt:lpstr>Презентация PowerPoint</vt:lpstr>
      <vt:lpstr>Презентация PowerPoint</vt:lpstr>
      <vt:lpstr>Варианты при которых расчёт Minimize невозможен</vt:lpstr>
      <vt:lpstr>Таблица сравнения результатов</vt:lpstr>
      <vt:lpstr>Результаты исследования </vt:lpstr>
      <vt:lpstr>Результат применения модели </vt:lpstr>
      <vt:lpstr>Интерфейс с подложкой из участка реки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Антон</dc:creator>
  <cp:lastModifiedBy>Anton</cp:lastModifiedBy>
  <cp:revision>380</cp:revision>
  <dcterms:created xsi:type="dcterms:W3CDTF">2017-09-07T13:45:42Z</dcterms:created>
  <dcterms:modified xsi:type="dcterms:W3CDTF">2024-06-19T08:54:27Z</dcterms:modified>
</cp:coreProperties>
</file>