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57" r:id="rId1"/>
  </p:sldMasterIdLst>
  <p:notesMasterIdLst>
    <p:notesMasterId r:id="rId14"/>
  </p:notesMasterIdLst>
  <p:sldIdLst>
    <p:sldId id="256" r:id="rId2"/>
    <p:sldId id="292" r:id="rId3"/>
    <p:sldId id="293" r:id="rId4"/>
    <p:sldId id="359" r:id="rId5"/>
    <p:sldId id="351" r:id="rId6"/>
    <p:sldId id="352" r:id="rId7"/>
    <p:sldId id="358" r:id="rId8"/>
    <p:sldId id="355" r:id="rId9"/>
    <p:sldId id="353" r:id="rId10"/>
    <p:sldId id="354" r:id="rId11"/>
    <p:sldId id="356" r:id="rId12"/>
    <p:sldId id="259" r:id="rId13"/>
  </p:sldIdLst>
  <p:sldSz cx="10801350" cy="6121400"/>
  <p:notesSz cx="9926638" cy="679767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Open Sans Light" panose="020B0604020202020204" charset="0"/>
      <p:regular r:id="rId23"/>
      <p:bold r:id="rId24"/>
      <p:italic r:id="rId25"/>
      <p:boldItalic r:id="rId26"/>
    </p:embeddedFont>
    <p:embeddedFont>
      <p:font typeface="PT Sans" panose="020B0604020202020204" charset="-52"/>
      <p:regular r:id="rId27"/>
      <p:bold r:id="rId28"/>
      <p: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570">
          <p15:clr>
            <a:srgbClr val="A4A3A4"/>
          </p15:clr>
        </p15:guide>
        <p15:guide id="4" pos="19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tunov Alexandr" initials="PA" lastIdx="1" clrIdx="0">
    <p:extLst>
      <p:ext uri="{19B8F6BF-5375-455C-9EA6-DF929625EA0E}">
        <p15:presenceInfo xmlns:p15="http://schemas.microsoft.com/office/powerpoint/2012/main" userId="S-1-5-21-578429825-1942577684-262303683-696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7A98"/>
    <a:srgbClr val="394051"/>
    <a:srgbClr val="E7F1FA"/>
    <a:srgbClr val="258B7F"/>
    <a:srgbClr val="00CC66"/>
    <a:srgbClr val="C2565E"/>
    <a:srgbClr val="CCE3F5"/>
    <a:srgbClr val="335B74"/>
    <a:srgbClr val="00488E"/>
    <a:srgbClr val="A30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660" autoAdjust="0"/>
  </p:normalViewPr>
  <p:slideViewPr>
    <p:cSldViewPr>
      <p:cViewPr varScale="1">
        <p:scale>
          <a:sx n="90" d="100"/>
          <a:sy n="90" d="100"/>
        </p:scale>
        <p:origin x="763" y="72"/>
      </p:cViewPr>
      <p:guideLst>
        <p:guide orient="horz" pos="2880"/>
        <p:guide pos="2160"/>
        <p:guide orient="horz" pos="2570"/>
        <p:guide pos="1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80263" tIns="40132" rIns="80263" bIns="4013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09" y="0"/>
            <a:ext cx="4301543" cy="339884"/>
          </a:xfrm>
          <a:prstGeom prst="rect">
            <a:avLst/>
          </a:prstGeom>
        </p:spPr>
        <p:txBody>
          <a:bodyPr vert="horz" lIns="80263" tIns="40132" rIns="80263" bIns="40132" rtlCol="0"/>
          <a:lstStyle>
            <a:lvl1pPr algn="r">
              <a:defRPr sz="1100"/>
            </a:lvl1pPr>
          </a:lstStyle>
          <a:p>
            <a:fld id="{395330EA-B26E-4572-80C3-04BB91E9F52B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1175"/>
            <a:ext cx="449738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63" tIns="40132" rIns="80263" bIns="401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80263" tIns="40132" rIns="80263" bIns="4013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80263" tIns="40132" rIns="80263" bIns="4013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09" y="6456218"/>
            <a:ext cx="4301543" cy="339884"/>
          </a:xfrm>
          <a:prstGeom prst="rect">
            <a:avLst/>
          </a:prstGeom>
        </p:spPr>
        <p:txBody>
          <a:bodyPr vert="horz" lIns="80263" tIns="40132" rIns="80263" bIns="40132" rtlCol="0" anchor="b"/>
          <a:lstStyle>
            <a:lvl1pPr algn="r">
              <a:defRPr sz="1100"/>
            </a:lvl1pPr>
          </a:lstStyle>
          <a:p>
            <a:fld id="{D8A0E314-D149-492F-825F-89B0D8865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84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4222" algn="l" defTabSz="8484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48444" algn="l" defTabSz="8484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72666" algn="l" defTabSz="8484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96888" algn="l" defTabSz="8484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21110" algn="l" defTabSz="8484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5331" algn="l" defTabSz="8484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9553" algn="l" defTabSz="8484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3775" algn="l" defTabSz="8484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44938" y="766763"/>
            <a:ext cx="6773862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0E314-D149-492F-825F-89B0D8865CB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6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0E314-D149-492F-825F-89B0D8865CB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0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6">
            <a:extLst>
              <a:ext uri="{FF2B5EF4-FFF2-40B4-BE49-F238E27FC236}">
                <a16:creationId xmlns:a16="http://schemas.microsoft.com/office/drawing/2014/main" id="{2E69AF65-AD45-4BAF-8DD1-1715584609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790" y="1907603"/>
            <a:ext cx="4242087" cy="9677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FontTx/>
              <a:buNone/>
              <a:defRPr lang="ru-RU" sz="3898" b="1" spc="0" dirty="0" smtClean="0">
                <a:solidFill>
                  <a:schemeClr val="tx2"/>
                </a:solidFill>
              </a:defRPr>
            </a:lvl1pPr>
            <a:lvl2pPr>
              <a:defRPr lang="ru-RU" sz="1595" dirty="0" smtClean="0"/>
            </a:lvl2pPr>
            <a:lvl3pPr>
              <a:defRPr lang="ru-RU" sz="1595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>
              <a:lnSpc>
                <a:spcPct val="80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E78B5B9C-F6CF-463B-BCDD-C1BD7053B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570" y="3585057"/>
            <a:ext cx="4217139" cy="227173"/>
          </a:xfrm>
          <a:prstGeom prst="rect">
            <a:avLst/>
          </a:prstGeom>
        </p:spPr>
        <p:txBody>
          <a:bodyPr wrap="square" lIns="0" tIns="0" rIns="0" bIns="36000" anchor="t">
            <a:spAutoFit/>
          </a:bodyPr>
          <a:lstStyle>
            <a:lvl1pPr>
              <a:defRPr kumimoji="0" lang="ru-RU" sz="1240" i="0" u="none" strike="noStrike" cap="none" spc="0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Инициалы спикера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812FE73-B5CD-494A-A946-CC410BC9514C}"/>
              </a:ext>
            </a:extLst>
          </p:cNvPr>
          <p:cNvSpPr/>
          <p:nvPr/>
        </p:nvSpPr>
        <p:spPr>
          <a:xfrm rot="10800000">
            <a:off x="0" y="-1"/>
            <a:ext cx="265815" cy="6121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1697443-4373-4371-8910-65323346C5AC}"/>
              </a:ext>
            </a:extLst>
          </p:cNvPr>
          <p:cNvCxnSpPr>
            <a:cxnSpLocks/>
          </p:cNvCxnSpPr>
          <p:nvPr/>
        </p:nvCxnSpPr>
        <p:spPr>
          <a:xfrm>
            <a:off x="566790" y="5500758"/>
            <a:ext cx="84234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96D55B3-122E-4039-8D41-B209928E7649}"/>
              </a:ext>
            </a:extLst>
          </p:cNvPr>
          <p:cNvSpPr/>
          <p:nvPr/>
        </p:nvSpPr>
        <p:spPr>
          <a:xfrm rot="10800000">
            <a:off x="7406839" y="1147279"/>
            <a:ext cx="3025221" cy="4974120"/>
          </a:xfrm>
          <a:prstGeom prst="rect">
            <a:avLst/>
          </a:prstGeom>
          <a:solidFill>
            <a:srgbClr val="394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55403744-F902-42ED-BA47-60C2C940B62A}"/>
              </a:ext>
            </a:extLst>
          </p:cNvPr>
          <p:cNvSpPr/>
          <p:nvPr/>
        </p:nvSpPr>
        <p:spPr>
          <a:xfrm rot="10800000">
            <a:off x="0" y="-1"/>
            <a:ext cx="265815" cy="6121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224F5146-98CC-4969-A28E-0AE0E97032C9}"/>
              </a:ext>
            </a:extLst>
          </p:cNvPr>
          <p:cNvCxnSpPr>
            <a:cxnSpLocks/>
          </p:cNvCxnSpPr>
          <p:nvPr/>
        </p:nvCxnSpPr>
        <p:spPr>
          <a:xfrm>
            <a:off x="566790" y="5500758"/>
            <a:ext cx="84234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3F71DC-C977-4911-8697-09BC25267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6" y="277853"/>
            <a:ext cx="2327565" cy="1051101"/>
          </a:xfrm>
          <a:prstGeom prst="rect">
            <a:avLst/>
          </a:prstGeom>
        </p:spPr>
      </p:pic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DA1EC8F4-31FD-4C97-99E3-548DC479D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789" y="5628783"/>
            <a:ext cx="2020012" cy="1098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709">
                <a:solidFill>
                  <a:srgbClr val="A1B9D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767E3-11D8-4FC7-899E-5ACF6B08B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85" y="8156"/>
            <a:ext cx="2870465" cy="610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0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7046E13-EF04-4461-AB9C-44AA824B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89" y="222794"/>
            <a:ext cx="7812696" cy="3296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8E465DB2-E154-40B6-A57E-B5CBFE56C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3575" y="379118"/>
            <a:ext cx="550278" cy="137359"/>
          </a:xfrm>
          <a:prstGeom prst="rect">
            <a:avLst/>
          </a:prstGeom>
        </p:spPr>
        <p:txBody>
          <a:bodyPr anchor="ctr"/>
          <a:lstStyle>
            <a:lvl1pPr>
              <a:defRPr sz="974" b="1">
                <a:solidFill>
                  <a:srgbClr val="697A98"/>
                </a:solidFill>
              </a:defRPr>
            </a:lvl1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43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7B85FF7-D217-4657-969B-970BE3F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89" y="222794"/>
            <a:ext cx="7812696" cy="3296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EA5C0FCC-CAE3-4A7C-A41A-E5CE0B95A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3575" y="379118"/>
            <a:ext cx="550278" cy="137359"/>
          </a:xfrm>
          <a:prstGeom prst="rect">
            <a:avLst/>
          </a:prstGeom>
        </p:spPr>
        <p:txBody>
          <a:bodyPr anchor="ctr"/>
          <a:lstStyle>
            <a:lvl1pPr>
              <a:defRPr sz="974" b="1">
                <a:solidFill>
                  <a:srgbClr val="697A98"/>
                </a:solidFill>
              </a:defRPr>
            </a:lvl1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98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B0105-2E09-4AF6-A4E9-B34F2AED3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15324" cy="6121400"/>
          </a:xfrm>
          <a:prstGeom prst="rect">
            <a:avLst/>
          </a:prstGeom>
        </p:spPr>
      </p:pic>
      <p:sp>
        <p:nvSpPr>
          <p:cNvPr id="7" name="Holder 6">
            <a:extLst>
              <a:ext uri="{FF2B5EF4-FFF2-40B4-BE49-F238E27FC236}">
                <a16:creationId xmlns:a16="http://schemas.microsoft.com/office/drawing/2014/main" id="{B956C742-3CDE-47D6-9D7C-E29CD3FE209D}"/>
              </a:ext>
            </a:extLst>
          </p:cNvPr>
          <p:cNvSpPr txBox="1">
            <a:spLocks/>
          </p:cNvSpPr>
          <p:nvPr userDrawn="1"/>
        </p:nvSpPr>
        <p:spPr>
          <a:xfrm>
            <a:off x="10363201" y="546100"/>
            <a:ext cx="447674" cy="228600"/>
          </a:xfrm>
          <a:prstGeom prst="rect">
            <a:avLst/>
          </a:prstGeom>
          <a:solidFill>
            <a:srgbClr val="59BDF7"/>
          </a:solidFill>
        </p:spPr>
        <p:txBody>
          <a:bodyPr lIns="0" tIns="0" rIns="0" bIns="0" anchor="ctr"/>
          <a:lstStyle>
            <a:defPPr>
              <a:defRPr lang="ru-RU"/>
            </a:defPPr>
            <a:lvl1pPr marL="0" algn="r" defTabSz="848444" rtl="0" eaLnBrk="1" latinLnBrk="0" hangingPunct="1">
              <a:defRPr sz="1000" b="1" i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Open Sans Light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 algn="l">
              <a:spcBef>
                <a:spcPts val="204"/>
              </a:spcBef>
            </a:pPr>
            <a:fld id="{81D60167-4931-47E6-BA6A-407CBD079E47}" type="slidenum">
              <a:rPr lang="ru-RU" smtClean="0">
                <a:solidFill>
                  <a:schemeClr val="bg1"/>
                </a:solidFill>
              </a:rPr>
              <a:pPr marL="23568" algn="l">
                <a:spcBef>
                  <a:spcPts val="204"/>
                </a:spcBef>
              </a:pPr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72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2BC124-95AD-49BA-B67E-4B8DB01DF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15324" cy="6121400"/>
          </a:xfrm>
          <a:prstGeom prst="rect">
            <a:avLst/>
          </a:prstGeom>
        </p:spPr>
      </p:pic>
      <p:sp>
        <p:nvSpPr>
          <p:cNvPr id="7" name="Holder 6">
            <a:extLst>
              <a:ext uri="{FF2B5EF4-FFF2-40B4-BE49-F238E27FC236}">
                <a16:creationId xmlns:a16="http://schemas.microsoft.com/office/drawing/2014/main" id="{30C0A282-0AD2-437D-894C-130B8EC56559}"/>
              </a:ext>
            </a:extLst>
          </p:cNvPr>
          <p:cNvSpPr txBox="1">
            <a:spLocks/>
          </p:cNvSpPr>
          <p:nvPr userDrawn="1"/>
        </p:nvSpPr>
        <p:spPr>
          <a:xfrm>
            <a:off x="10363201" y="546100"/>
            <a:ext cx="447674" cy="228600"/>
          </a:xfrm>
          <a:prstGeom prst="rect">
            <a:avLst/>
          </a:prstGeom>
          <a:solidFill>
            <a:srgbClr val="59BDF7"/>
          </a:solidFill>
        </p:spPr>
        <p:txBody>
          <a:bodyPr lIns="0" tIns="0" rIns="0" bIns="0" anchor="ctr"/>
          <a:lstStyle>
            <a:defPPr>
              <a:defRPr lang="ru-RU"/>
            </a:defPPr>
            <a:lvl1pPr marL="0" algn="r" defTabSz="848444" rtl="0" eaLnBrk="1" latinLnBrk="0" hangingPunct="1">
              <a:defRPr sz="1000" b="1" i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Open Sans Light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68" algn="l">
              <a:spcBef>
                <a:spcPts val="204"/>
              </a:spcBef>
            </a:pPr>
            <a:fld id="{81D60167-4931-47E6-BA6A-407CBD079E47}" type="slidenum">
              <a:rPr lang="ru-RU" smtClean="0">
                <a:solidFill>
                  <a:schemeClr val="bg1"/>
                </a:solidFill>
              </a:rPr>
              <a:pPr marL="23568" algn="l">
                <a:spcBef>
                  <a:spcPts val="204"/>
                </a:spcBef>
              </a:pPr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3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78FE021-22AE-40CB-B6AA-0769777BCCB5}"/>
              </a:ext>
            </a:extLst>
          </p:cNvPr>
          <p:cNvSpPr>
            <a:spLocks/>
          </p:cNvSpPr>
          <p:nvPr/>
        </p:nvSpPr>
        <p:spPr>
          <a:xfrm>
            <a:off x="0" y="5853207"/>
            <a:ext cx="10801350" cy="268194"/>
          </a:xfrm>
          <a:prstGeom prst="rect">
            <a:avLst/>
          </a:prstGeom>
          <a:solidFill>
            <a:srgbClr val="E3E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7314B-8661-4939-A353-66491E7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89" y="222794"/>
            <a:ext cx="7812696" cy="3296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9D45593-BFC6-41B1-AE1A-2BAFECA698AB}"/>
              </a:ext>
            </a:extLst>
          </p:cNvPr>
          <p:cNvCxnSpPr>
            <a:cxnSpLocks/>
          </p:cNvCxnSpPr>
          <p:nvPr/>
        </p:nvCxnSpPr>
        <p:spPr>
          <a:xfrm>
            <a:off x="10212944" y="354275"/>
            <a:ext cx="0" cy="18704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335ED17-254C-4CB5-8A97-0FD1E031702A}"/>
              </a:ext>
            </a:extLst>
          </p:cNvPr>
          <p:cNvSpPr/>
          <p:nvPr/>
        </p:nvSpPr>
        <p:spPr>
          <a:xfrm rot="10800000">
            <a:off x="0" y="0"/>
            <a:ext cx="265815" cy="2681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47A3E8E-1D2F-4C92-9AE0-AFD87B8E0378}"/>
              </a:ext>
            </a:extLst>
          </p:cNvPr>
          <p:cNvCxnSpPr>
            <a:cxnSpLocks/>
          </p:cNvCxnSpPr>
          <p:nvPr/>
        </p:nvCxnSpPr>
        <p:spPr>
          <a:xfrm>
            <a:off x="10212944" y="354275"/>
            <a:ext cx="0" cy="187046"/>
          </a:xfrm>
          <a:prstGeom prst="line">
            <a:avLst/>
          </a:prstGeom>
          <a:ln w="19050">
            <a:solidFill>
              <a:srgbClr val="697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8F01AF-BD1E-4DF9-AEAD-BCBA78133029}"/>
              </a:ext>
            </a:extLst>
          </p:cNvPr>
          <p:cNvSpPr/>
          <p:nvPr/>
        </p:nvSpPr>
        <p:spPr>
          <a:xfrm rot="10800000">
            <a:off x="0" y="0"/>
            <a:ext cx="265815" cy="2681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6746FA-8A5B-4308-914B-1DF0FC288D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42" y="200607"/>
            <a:ext cx="962950" cy="43485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7F4B14-85EF-400E-BC03-95A95E2646BE}"/>
              </a:ext>
            </a:extLst>
          </p:cNvPr>
          <p:cNvSpPr/>
          <p:nvPr/>
        </p:nvSpPr>
        <p:spPr>
          <a:xfrm rot="10800000">
            <a:off x="0" y="-1"/>
            <a:ext cx="265815" cy="6121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93C97EC-2F6A-4379-ADFF-47BFC9E25FF3}"/>
              </a:ext>
            </a:extLst>
          </p:cNvPr>
          <p:cNvSpPr/>
          <p:nvPr/>
        </p:nvSpPr>
        <p:spPr>
          <a:xfrm rot="16200000">
            <a:off x="9724159" y="4941377"/>
            <a:ext cx="385851" cy="1437810"/>
          </a:xfrm>
          <a:prstGeom prst="rect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FAAA04C-5B22-4DAE-A7D5-916ACD407532}"/>
              </a:ext>
            </a:extLst>
          </p:cNvPr>
          <p:cNvSpPr/>
          <p:nvPr/>
        </p:nvSpPr>
        <p:spPr>
          <a:xfrm rot="16200000">
            <a:off x="9516065" y="5001476"/>
            <a:ext cx="548730" cy="169111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5ECD9AAB-AF41-4235-9DAF-09B9B048A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3575" y="379118"/>
            <a:ext cx="550278" cy="137359"/>
          </a:xfrm>
          <a:prstGeom prst="rect">
            <a:avLst/>
          </a:prstGeom>
        </p:spPr>
        <p:txBody>
          <a:bodyPr anchor="ctr"/>
          <a:lstStyle>
            <a:lvl1pPr>
              <a:defRPr sz="974" b="1">
                <a:solidFill>
                  <a:srgbClr val="697A98"/>
                </a:solidFill>
              </a:defRPr>
            </a:lvl1pPr>
          </a:lstStyle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‹#›</a:t>
            </a:fld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F9F535-E09E-4E36-8C7A-982802F83F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0625" y="5615752"/>
            <a:ext cx="962950" cy="42108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C7CF61-12F8-4FEE-9126-666DB2FE461D}"/>
              </a:ext>
            </a:extLst>
          </p:cNvPr>
          <p:cNvSpPr/>
          <p:nvPr/>
        </p:nvSpPr>
        <p:spPr>
          <a:xfrm>
            <a:off x="190589" y="-4"/>
            <a:ext cx="135857" cy="738848"/>
          </a:xfrm>
          <a:prstGeom prst="rect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95"/>
          </a:p>
        </p:txBody>
      </p:sp>
    </p:spTree>
    <p:extLst>
      <p:ext uri="{BB962C8B-B14F-4D97-AF65-F5344CB8AC3E}">
        <p14:creationId xmlns:p14="http://schemas.microsoft.com/office/powerpoint/2010/main" val="110919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65" r:id="rId2"/>
    <p:sldLayoutId id="2147483966" r:id="rId3"/>
    <p:sldLayoutId id="2147483967" r:id="rId4"/>
    <p:sldLayoutId id="2147483968" r:id="rId5"/>
  </p:sldLayoutIdLst>
  <p:hf hdr="0" ftr="0" dt="0"/>
  <p:txStyles>
    <p:titleStyle>
      <a:lvl1pPr algn="l" defTabSz="810067" rtl="0" eaLnBrk="1" latinLnBrk="0" hangingPunct="1">
        <a:lnSpc>
          <a:spcPct val="100000"/>
        </a:lnSpc>
        <a:spcBef>
          <a:spcPct val="0"/>
        </a:spcBef>
        <a:buNone/>
        <a:defRPr sz="2126" b="1" kern="1200" cap="all" baseline="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2517" indent="-202517" algn="l" defTabSz="810067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1pPr>
      <a:lvl2pPr marL="607550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617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6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5" pos="529">
          <p15:clr>
            <a:srgbClr val="F26B43"/>
          </p15:clr>
        </p15:guide>
        <p15:guide id="16" pos="7680">
          <p15:clr>
            <a:srgbClr val="F26B43"/>
          </p15:clr>
        </p15:guide>
        <p15:guide id="17" pos="403">
          <p15:clr>
            <a:srgbClr val="F26B43"/>
          </p15:clr>
        </p15:guide>
        <p15:guide id="18" pos="2035">
          <p15:clr>
            <a:srgbClr val="F26B43"/>
          </p15:clr>
        </p15:guide>
        <p15:guide id="19" pos="2150">
          <p15:clr>
            <a:srgbClr val="F26B43"/>
          </p15:clr>
        </p15:guide>
        <p15:guide id="20" pos="3782">
          <p15:clr>
            <a:srgbClr val="F26B43"/>
          </p15:clr>
        </p15:guide>
        <p15:guide id="21" pos="3897">
          <p15:clr>
            <a:srgbClr val="F26B43"/>
          </p15:clr>
        </p15:guide>
        <p15:guide id="22" pos="5529">
          <p15:clr>
            <a:srgbClr val="F26B43"/>
          </p15:clr>
        </p15:guide>
        <p15:guide id="23" pos="5644">
          <p15:clr>
            <a:srgbClr val="F26B43"/>
          </p15:clr>
        </p15:guide>
        <p15:guide id="24" pos="7276">
          <p15:clr>
            <a:srgbClr val="F26B43"/>
          </p15:clr>
        </p15:guide>
        <p15:guide id="25" orient="horz">
          <p15:clr>
            <a:srgbClr val="F26B43"/>
          </p15:clr>
        </p15:guide>
        <p15:guide id="26" orient="horz" pos="4320">
          <p15:clr>
            <a:srgbClr val="F26B43"/>
          </p15:clr>
        </p15:guide>
        <p15:guide id="27" orient="horz" pos="572">
          <p15:clr>
            <a:srgbClr val="F26B43"/>
          </p15:clr>
        </p15:guide>
        <p15:guide id="28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hyperlink" Target="https://rosdorspk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>
            <a:extLst>
              <a:ext uri="{FF2B5EF4-FFF2-40B4-BE49-F238E27FC236}">
                <a16:creationId xmlns:a16="http://schemas.microsoft.com/office/drawing/2014/main" id="{C227D386-BEBB-4310-B65A-42D0ABC4D7C1}"/>
              </a:ext>
            </a:extLst>
          </p:cNvPr>
          <p:cNvSpPr txBox="1">
            <a:spLocks/>
          </p:cNvSpPr>
          <p:nvPr/>
        </p:nvSpPr>
        <p:spPr>
          <a:xfrm>
            <a:off x="523875" y="2314466"/>
            <a:ext cx="6513674" cy="128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"+mn-ea"/>
                <a:cs typeface="+mn-cs"/>
              </a:defRPr>
            </a:lvl2pPr>
            <a:lvl3pPr marL="848444">
              <a:defRPr>
                <a:latin typeface="+mn-lt"/>
                <a:ea typeface="+mn-ea"/>
                <a:cs typeface="+mn-cs"/>
              </a:defRPr>
            </a:lvl3pPr>
            <a:lvl4pPr marL="1272666">
              <a:defRPr>
                <a:latin typeface="+mn-lt"/>
                <a:ea typeface="+mn-ea"/>
                <a:cs typeface="+mn-cs"/>
              </a:defRPr>
            </a:lvl4pPr>
            <a:lvl5pPr marL="1696888">
              <a:defRPr>
                <a:latin typeface="+mn-lt"/>
                <a:ea typeface="+mn-ea"/>
                <a:cs typeface="+mn-cs"/>
              </a:defRPr>
            </a:lvl5pPr>
            <a:lvl6pPr marL="2121110">
              <a:defRPr>
                <a:latin typeface="+mn-lt"/>
                <a:ea typeface="+mn-ea"/>
                <a:cs typeface="+mn-cs"/>
              </a:defRPr>
            </a:lvl6pPr>
            <a:lvl7pPr marL="2545331">
              <a:defRPr>
                <a:latin typeface="+mn-lt"/>
                <a:ea typeface="+mn-ea"/>
                <a:cs typeface="+mn-cs"/>
              </a:defRPr>
            </a:lvl7pPr>
            <a:lvl8pPr marL="2969553">
              <a:defRPr>
                <a:latin typeface="+mn-lt"/>
                <a:ea typeface="+mn-ea"/>
                <a:cs typeface="+mn-cs"/>
              </a:defRPr>
            </a:lvl8pPr>
            <a:lvl9pPr marL="33937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25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Деятельность ФАУ «РОСДОРНИИ» </a:t>
            </a:r>
          </a:p>
          <a:p>
            <a:pPr defTabSz="914400">
              <a:lnSpc>
                <a:spcPts val="25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по совершенствованию системы ценообразования и сметного нормирования </a:t>
            </a:r>
          </a:p>
          <a:p>
            <a:pPr defTabSz="914400">
              <a:lnSpc>
                <a:spcPts val="25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 дорожном хозяйстве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0C8DC290-A6C8-48F4-9A65-5F713143985E}"/>
              </a:ext>
            </a:extLst>
          </p:cNvPr>
          <p:cNvSpPr txBox="1">
            <a:spLocks/>
          </p:cNvSpPr>
          <p:nvPr/>
        </p:nvSpPr>
        <p:spPr>
          <a:xfrm>
            <a:off x="566790" y="4765580"/>
            <a:ext cx="44958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"+mn-ea"/>
                <a:cs typeface="+mn-cs"/>
              </a:defRPr>
            </a:lvl2pPr>
            <a:lvl3pPr marL="848444">
              <a:defRPr>
                <a:latin typeface="+mn-lt"/>
                <a:ea typeface="+mn-ea"/>
                <a:cs typeface="+mn-cs"/>
              </a:defRPr>
            </a:lvl3pPr>
            <a:lvl4pPr marL="1272666">
              <a:defRPr>
                <a:latin typeface="+mn-lt"/>
                <a:ea typeface="+mn-ea"/>
                <a:cs typeface="+mn-cs"/>
              </a:defRPr>
            </a:lvl4pPr>
            <a:lvl5pPr marL="1696888">
              <a:defRPr>
                <a:latin typeface="+mn-lt"/>
                <a:ea typeface="+mn-ea"/>
                <a:cs typeface="+mn-cs"/>
              </a:defRPr>
            </a:lvl5pPr>
            <a:lvl6pPr marL="2121110">
              <a:defRPr>
                <a:latin typeface="+mn-lt"/>
                <a:ea typeface="+mn-ea"/>
                <a:cs typeface="+mn-cs"/>
              </a:defRPr>
            </a:lvl6pPr>
            <a:lvl7pPr marL="2545331">
              <a:defRPr>
                <a:latin typeface="+mn-lt"/>
                <a:ea typeface="+mn-ea"/>
                <a:cs typeface="+mn-cs"/>
              </a:defRPr>
            </a:lvl7pPr>
            <a:lvl8pPr marL="2969553">
              <a:defRPr>
                <a:latin typeface="+mn-lt"/>
                <a:ea typeface="+mn-ea"/>
                <a:cs typeface="+mn-cs"/>
              </a:defRPr>
            </a:lvl8pPr>
            <a:lvl9pPr marL="33937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Каменских Александр Николаевич </a:t>
            </a:r>
          </a:p>
          <a:p>
            <a:pPr defTabSz="914400"/>
            <a:r>
              <a:rPr lang="ru-RU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Заместитель генерального директора </a:t>
            </a:r>
          </a:p>
          <a:p>
            <a:pPr defTabSz="914400"/>
            <a:r>
              <a:rPr lang="ru-RU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ФАУ «РОСДОРНИИ»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1BF76A-0C4C-468D-8DCE-81D03AC16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075" y="4432300"/>
            <a:ext cx="1252538" cy="543632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0C9D5C2-D394-45B5-8B50-82826688B1D5}"/>
              </a:ext>
            </a:extLst>
          </p:cNvPr>
          <p:cNvGrpSpPr/>
          <p:nvPr/>
        </p:nvGrpSpPr>
        <p:grpSpPr>
          <a:xfrm>
            <a:off x="0" y="-1"/>
            <a:ext cx="10801350" cy="6121401"/>
            <a:chOff x="0" y="-1"/>
            <a:chExt cx="10801350" cy="612140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F1BEEEB-A5A1-4603-9E33-762CE3875D87}"/>
                </a:ext>
              </a:extLst>
            </p:cNvPr>
            <p:cNvSpPr/>
            <p:nvPr/>
          </p:nvSpPr>
          <p:spPr>
            <a:xfrm rot="10800000">
              <a:off x="7406839" y="1147279"/>
              <a:ext cx="3025221" cy="4974120"/>
            </a:xfrm>
            <a:prstGeom prst="rect">
              <a:avLst/>
            </a:prstGeom>
            <a:solidFill>
              <a:srgbClr val="394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95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CE1252C-319C-4FF1-8289-EB6040BF89E1}"/>
                </a:ext>
              </a:extLst>
            </p:cNvPr>
            <p:cNvSpPr/>
            <p:nvPr/>
          </p:nvSpPr>
          <p:spPr>
            <a:xfrm rot="10800000">
              <a:off x="0" y="-1"/>
              <a:ext cx="265815" cy="61214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95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C6D2A5A-1D38-4B65-A4E8-BFE069B3B6F4}"/>
                </a:ext>
              </a:extLst>
            </p:cNvPr>
            <p:cNvCxnSpPr>
              <a:cxnSpLocks/>
            </p:cNvCxnSpPr>
            <p:nvPr/>
          </p:nvCxnSpPr>
          <p:spPr>
            <a:xfrm>
              <a:off x="566790" y="5500758"/>
              <a:ext cx="84234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996E03C-3D7B-4D23-B90F-C56BB680F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76" y="277853"/>
              <a:ext cx="2327565" cy="105110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EE4963A-222B-467C-A3E5-CDBFF92F4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885" y="8156"/>
              <a:ext cx="2870465" cy="610508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97D4BEA-49AB-4D44-B7CD-3D2370F98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96364" y="5228942"/>
              <a:ext cx="1252538" cy="5436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>
            <a:extLst>
              <a:ext uri="{FF2B5EF4-FFF2-40B4-BE49-F238E27FC236}">
                <a16:creationId xmlns:a16="http://schemas.microsoft.com/office/drawing/2014/main" id="{6A079626-B014-498E-A327-C6ECBD646508}"/>
              </a:ext>
            </a:extLst>
          </p:cNvPr>
          <p:cNvSpPr txBox="1">
            <a:spLocks/>
          </p:cNvSpPr>
          <p:nvPr/>
        </p:nvSpPr>
        <p:spPr>
          <a:xfrm>
            <a:off x="4888335" y="1884029"/>
            <a:ext cx="4762500" cy="1805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"+mn-ea"/>
                <a:cs typeface="+mn-cs"/>
              </a:defRPr>
            </a:lvl2pPr>
            <a:lvl3pPr marL="848444">
              <a:defRPr>
                <a:latin typeface="+mn-lt"/>
                <a:ea typeface="+mn-ea"/>
                <a:cs typeface="+mn-cs"/>
              </a:defRPr>
            </a:lvl3pPr>
            <a:lvl4pPr marL="1272666">
              <a:defRPr>
                <a:latin typeface="+mn-lt"/>
                <a:ea typeface="+mn-ea"/>
                <a:cs typeface="+mn-cs"/>
              </a:defRPr>
            </a:lvl4pPr>
            <a:lvl5pPr marL="1696888">
              <a:defRPr>
                <a:latin typeface="+mn-lt"/>
                <a:ea typeface="+mn-ea"/>
                <a:cs typeface="+mn-cs"/>
              </a:defRPr>
            </a:lvl5pPr>
            <a:lvl6pPr marL="2121110">
              <a:defRPr>
                <a:latin typeface="+mn-lt"/>
                <a:ea typeface="+mn-ea"/>
                <a:cs typeface="+mn-cs"/>
              </a:defRPr>
            </a:lvl6pPr>
            <a:lvl7pPr marL="2545331">
              <a:defRPr>
                <a:latin typeface="+mn-lt"/>
                <a:ea typeface="+mn-ea"/>
                <a:cs typeface="+mn-cs"/>
              </a:defRPr>
            </a:lvl7pPr>
            <a:lvl8pPr marL="2969553">
              <a:defRPr>
                <a:latin typeface="+mn-lt"/>
                <a:ea typeface="+mn-ea"/>
                <a:cs typeface="+mn-cs"/>
              </a:defRPr>
            </a:lvl8pPr>
            <a:lvl9pPr marL="3393775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000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394051"/>
                </a:solidFill>
                <a:cs typeface="Times New Roman" panose="02020603050405020304" pitchFamily="18" charset="0"/>
              </a:rPr>
              <a:t>Примеры расчетов коэффициентов корректировки контрактов</a:t>
            </a:r>
          </a:p>
          <a:p>
            <a:pPr marL="285750" indent="-285750">
              <a:spcBef>
                <a:spcPts val="1000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394051"/>
                </a:solidFill>
                <a:cs typeface="Times New Roman" panose="02020603050405020304" pitchFamily="18" charset="0"/>
              </a:rPr>
              <a:t>Нормативные правовые акты</a:t>
            </a:r>
          </a:p>
          <a:p>
            <a:pPr marL="285750" indent="-285750">
              <a:spcBef>
                <a:spcPts val="1000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1400" kern="0" dirty="0">
                <a:solidFill>
                  <a:srgbClr val="394051"/>
                </a:solidFill>
                <a:cs typeface="Times New Roman" panose="02020603050405020304" pitchFamily="18" charset="0"/>
              </a:rPr>
              <a:t>Вебинары и сопроводительные материалы</a:t>
            </a:r>
          </a:p>
          <a:p>
            <a:pPr marL="285750" indent="-285750">
              <a:spcBef>
                <a:spcPts val="1000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endParaRPr lang="ru-RU" sz="1400" kern="0" dirty="0">
              <a:solidFill>
                <a:srgbClr val="394051"/>
              </a:solidFill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0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endParaRPr lang="ru-RU" sz="1400" kern="0" dirty="0">
              <a:solidFill>
                <a:srgbClr val="39405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75" y="3430869"/>
            <a:ext cx="2438400" cy="1380780"/>
          </a:xfrm>
          <a:prstGeom prst="rect">
            <a:avLst/>
          </a:prstGeom>
        </p:spPr>
      </p:pic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82CDDA6B-E721-40AE-9121-E3201460A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3575" y="379118"/>
            <a:ext cx="550278" cy="137359"/>
          </a:xfrm>
        </p:spPr>
        <p:txBody>
          <a:bodyPr/>
          <a:lstStyle/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10</a:t>
            </a:fld>
            <a:endParaRPr lang="ru-RU" dirty="0"/>
          </a:p>
        </p:txBody>
      </p:sp>
      <p:sp>
        <p:nvSpPr>
          <p:cNvPr id="16" name="Holder 3">
            <a:extLst>
              <a:ext uri="{FF2B5EF4-FFF2-40B4-BE49-F238E27FC236}">
                <a16:creationId xmlns:a16="http://schemas.microsoft.com/office/drawing/2014/main" id="{8A68AD09-3629-4353-A7B7-463D4E7CA28A}"/>
              </a:ext>
            </a:extLst>
          </p:cNvPr>
          <p:cNvSpPr txBox="1">
            <a:spLocks/>
          </p:cNvSpPr>
          <p:nvPr/>
        </p:nvSpPr>
        <p:spPr>
          <a:xfrm>
            <a:off x="523874" y="111670"/>
            <a:ext cx="7162802" cy="626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lnSpc>
                <a:spcPts val="2500"/>
              </a:lnSpc>
              <a:defRPr sz="2000" b="1" i="0" kern="0" baseline="0">
                <a:latin typeface="+mj-lt"/>
              </a:defRPr>
            </a:lvl1pPr>
            <a:lvl2pPr marL="424222"/>
            <a:lvl3pPr marL="848444"/>
            <a:lvl4pPr marL="1272666"/>
            <a:lvl5pPr marL="1696888"/>
            <a:lvl6pPr marL="2121110"/>
            <a:lvl7pPr marL="2545331"/>
            <a:lvl8pPr marL="2969553"/>
            <a:lvl9pPr marL="3393775"/>
          </a:lstStyle>
          <a:p>
            <a:r>
              <a:rPr lang="ru-RU" dirty="0"/>
              <a:t>СИСТЕМА ПОВЫШЕНИЯ КВАЛИФИКАЦИИ ДЛЯ РАБОТНИКОВ ДОРОЖНОГО ХОЗЯЙСТВА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8854A1-D006-475A-9CB2-55F982279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34"/>
          <a:stretch/>
        </p:blipFill>
        <p:spPr>
          <a:xfrm>
            <a:off x="643679" y="1551517"/>
            <a:ext cx="3810000" cy="2042566"/>
          </a:xfrm>
          <a:prstGeom prst="roundRect">
            <a:avLst>
              <a:gd name="adj" fmla="val 6810"/>
            </a:avLst>
          </a:prstGeom>
          <a:ln w="12700">
            <a:solidFill>
              <a:srgbClr val="E7F1FA"/>
            </a:solidFill>
          </a:ln>
        </p:spPr>
      </p:pic>
      <p:sp>
        <p:nvSpPr>
          <p:cNvPr id="6" name="Прямоугольник 5">
            <a:hlinkClick r:id="rId4"/>
            <a:extLst>
              <a:ext uri="{FF2B5EF4-FFF2-40B4-BE49-F238E27FC236}">
                <a16:creationId xmlns:a16="http://schemas.microsoft.com/office/drawing/2014/main" id="{8B28C116-E886-4048-B2F8-BB3A4055763E}"/>
              </a:ext>
            </a:extLst>
          </p:cNvPr>
          <p:cNvSpPr/>
          <p:nvPr/>
        </p:nvSpPr>
        <p:spPr>
          <a:xfrm>
            <a:off x="600075" y="5034417"/>
            <a:ext cx="1618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u="sng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https://rosdorspk.ru/</a:t>
            </a:r>
            <a:r>
              <a:rPr lang="ru-RU" sz="1200" b="1" u="sng" dirty="0">
                <a:solidFill>
                  <a:schemeClr val="accent5">
                    <a:lumMod val="40000"/>
                    <a:lumOff val="6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200" u="sng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Рисунок 9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16E42FD2-4976-422D-8565-56B46ECB8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895475" y="5270500"/>
            <a:ext cx="454264" cy="45426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D0BCF86-F55B-4A35-88EF-06FB6EDAE67D}"/>
              </a:ext>
            </a:extLst>
          </p:cNvPr>
          <p:cNvSpPr/>
          <p:nvPr/>
        </p:nvSpPr>
        <p:spPr>
          <a:xfrm>
            <a:off x="643679" y="3735763"/>
            <a:ext cx="3810000" cy="1015294"/>
          </a:xfrm>
          <a:prstGeom prst="rect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82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3">
            <a:extLst>
              <a:ext uri="{FF2B5EF4-FFF2-40B4-BE49-F238E27FC236}">
                <a16:creationId xmlns:a16="http://schemas.microsoft.com/office/drawing/2014/main" id="{7FA64B54-7150-421C-8D30-D8282BE6359B}"/>
              </a:ext>
            </a:extLst>
          </p:cNvPr>
          <p:cNvSpPr txBox="1">
            <a:spLocks/>
          </p:cNvSpPr>
          <p:nvPr/>
        </p:nvSpPr>
        <p:spPr>
          <a:xfrm>
            <a:off x="499250" y="138235"/>
            <a:ext cx="5638800" cy="626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"+mn-ea"/>
                <a:cs typeface="+mn-cs"/>
              </a:defRPr>
            </a:lvl2pPr>
            <a:lvl3pPr marL="848444">
              <a:defRPr>
                <a:latin typeface="+mn-lt"/>
                <a:ea typeface="+mn-ea"/>
                <a:cs typeface="+mn-cs"/>
              </a:defRPr>
            </a:lvl3pPr>
            <a:lvl4pPr marL="1272666">
              <a:defRPr>
                <a:latin typeface="+mn-lt"/>
                <a:ea typeface="+mn-ea"/>
                <a:cs typeface="+mn-cs"/>
              </a:defRPr>
            </a:lvl4pPr>
            <a:lvl5pPr marL="1696888">
              <a:defRPr>
                <a:latin typeface="+mn-lt"/>
                <a:ea typeface="+mn-ea"/>
                <a:cs typeface="+mn-cs"/>
              </a:defRPr>
            </a:lvl5pPr>
            <a:lvl6pPr marL="2121110">
              <a:defRPr>
                <a:latin typeface="+mn-lt"/>
                <a:ea typeface="+mn-ea"/>
                <a:cs typeface="+mn-cs"/>
              </a:defRPr>
            </a:lvl6pPr>
            <a:lvl7pPr marL="2545331">
              <a:defRPr>
                <a:latin typeface="+mn-lt"/>
                <a:ea typeface="+mn-ea"/>
                <a:cs typeface="+mn-cs"/>
              </a:defRPr>
            </a:lvl7pPr>
            <a:lvl8pPr marL="2969553">
              <a:defRPr>
                <a:latin typeface="+mn-lt"/>
                <a:ea typeface="+mn-ea"/>
                <a:cs typeface="+mn-cs"/>
              </a:defRPr>
            </a:lvl8pPr>
            <a:lvl9pPr marL="33937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2500"/>
              </a:lnSpc>
            </a:pPr>
            <a:r>
              <a:rPr lang="ru-RU" sz="2000" b="1" kern="0" dirty="0">
                <a:solidFill>
                  <a:srgbClr val="394051"/>
                </a:solidFill>
              </a:rPr>
              <a:t>ИТОГИ РАБОТЫ РАБОЧЕЙ ГРУППЫ «ЭКОНОМИКА  ЦЕНООБРАЗОВАНИЕ» ЗА 2022 ГОД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C108A7-E5AC-478F-B125-C45802C341F1}"/>
              </a:ext>
            </a:extLst>
          </p:cNvPr>
          <p:cNvSpPr/>
          <p:nvPr/>
        </p:nvSpPr>
        <p:spPr>
          <a:xfrm>
            <a:off x="515498" y="1153776"/>
            <a:ext cx="6049217" cy="363703"/>
          </a:xfrm>
          <a:prstGeom prst="rect">
            <a:avLst/>
          </a:prstGeom>
          <a:solidFill>
            <a:srgbClr val="39405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bg1"/>
                </a:solidFill>
              </a:rPr>
              <a:t>Рабочая группа  «Экономика  ценообразование»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C5F6760-3BE1-46B1-9490-6F7ADB784CC5}"/>
              </a:ext>
            </a:extLst>
          </p:cNvPr>
          <p:cNvSpPr/>
          <p:nvPr/>
        </p:nvSpPr>
        <p:spPr>
          <a:xfrm>
            <a:off x="6622501" y="1153776"/>
            <a:ext cx="2087271" cy="2484688"/>
          </a:xfrm>
          <a:prstGeom prst="rect">
            <a:avLst/>
          </a:prstGeom>
          <a:solidFill>
            <a:srgbClr val="39405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+mj-lt"/>
              </a:rPr>
              <a:t>13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</a:t>
            </a:r>
            <a:br>
              <a:rPr lang="ru-RU" sz="1400" dirty="0">
                <a:solidFill>
                  <a:schemeClr val="bg1"/>
                </a:solidFill>
                <a:latin typeface="+mj-lt"/>
              </a:rPr>
            </a:br>
            <a:r>
              <a:rPr lang="ru-RU" sz="1400" dirty="0">
                <a:solidFill>
                  <a:schemeClr val="bg1"/>
                </a:solidFill>
                <a:latin typeface="+mj-lt"/>
              </a:rPr>
              <a:t>представителей дорожного сообщества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,</a:t>
            </a:r>
            <a:br>
              <a:rPr lang="ru-RU" sz="1200" dirty="0">
                <a:solidFill>
                  <a:schemeClr val="bg1"/>
                </a:solidFill>
                <a:latin typeface="+mj-lt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</a:rPr>
              <a:t> </a:t>
            </a:r>
            <a:br>
              <a:rPr lang="ru-RU" sz="1200" dirty="0">
                <a:solidFill>
                  <a:schemeClr val="bg1"/>
                </a:solidFill>
                <a:latin typeface="+mj-lt"/>
              </a:rPr>
            </a:br>
            <a:r>
              <a:rPr lang="ru-RU" sz="1050" dirty="0">
                <a:solidFill>
                  <a:schemeClr val="bg1"/>
                </a:solidFill>
                <a:latin typeface="+mj-lt"/>
              </a:rPr>
              <a:t>в том числе Минтранса России, Росавтодора и крупных подрядных организаций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E2B4E4-8BC9-41EC-AE28-7E854AE0DEF5}"/>
              </a:ext>
            </a:extLst>
          </p:cNvPr>
          <p:cNvSpPr txBox="1"/>
          <p:nvPr/>
        </p:nvSpPr>
        <p:spPr>
          <a:xfrm>
            <a:off x="2809875" y="1533500"/>
            <a:ext cx="375484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394051"/>
                </a:solidFill>
              </a:rPr>
              <a:t>11</a:t>
            </a:r>
            <a:r>
              <a:rPr lang="ru-RU" sz="1100" b="1" dirty="0">
                <a:solidFill>
                  <a:srgbClr val="394051"/>
                </a:solidFill>
              </a:rPr>
              <a:t> сметных норм </a:t>
            </a:r>
            <a:r>
              <a:rPr lang="ru-RU" sz="900" dirty="0">
                <a:solidFill>
                  <a:srgbClr val="394051"/>
                </a:solidFill>
              </a:rPr>
              <a:t>в рамках Плана разработки (актуализации) сметных нормативов на 2022 год; </a:t>
            </a:r>
          </a:p>
          <a:p>
            <a:pPr marL="285750" indent="-285750"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394051"/>
                </a:solidFill>
              </a:rPr>
              <a:t>33</a:t>
            </a:r>
            <a:r>
              <a:rPr lang="ru-RU" sz="1100" b="1" dirty="0">
                <a:solidFill>
                  <a:srgbClr val="394051"/>
                </a:solidFill>
              </a:rPr>
              <a:t> предложения </a:t>
            </a:r>
            <a:r>
              <a:rPr lang="ru-RU" sz="900" dirty="0">
                <a:solidFill>
                  <a:srgbClr val="394051"/>
                </a:solidFill>
              </a:rPr>
              <a:t>по разработке (актуализации) сметных нормативов в План на 2023 год;</a:t>
            </a:r>
          </a:p>
          <a:p>
            <a:pPr marL="285750" indent="-285750"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394051"/>
                </a:solidFill>
              </a:rPr>
              <a:t>146</a:t>
            </a:r>
            <a:r>
              <a:rPr lang="ru-RU" sz="1100" b="1" dirty="0">
                <a:solidFill>
                  <a:srgbClr val="394051"/>
                </a:solidFill>
              </a:rPr>
              <a:t> проектов отраслевых сметных </a:t>
            </a:r>
            <a:r>
              <a:rPr lang="ru-RU" sz="900" dirty="0">
                <a:solidFill>
                  <a:srgbClr val="394051"/>
                </a:solidFill>
              </a:rPr>
              <a:t>нормативов по содержанию автомобильных дорог и искусственных дорожных сооружений, являющихся их технологической частью;</a:t>
            </a:r>
          </a:p>
          <a:p>
            <a:pPr marL="285750" indent="-285750"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394051"/>
                </a:solidFill>
              </a:rPr>
              <a:t>номенклатура работ по устройству асфальтобетонных покрытий</a:t>
            </a:r>
            <a:r>
              <a:rPr lang="ru-RU" sz="1100" dirty="0">
                <a:solidFill>
                  <a:srgbClr val="394051"/>
                </a:solidFill>
              </a:rPr>
              <a:t>.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184B5C5-FD4B-4944-861E-5FAFC4D6BD56}"/>
              </a:ext>
            </a:extLst>
          </p:cNvPr>
          <p:cNvSpPr/>
          <p:nvPr/>
        </p:nvSpPr>
        <p:spPr>
          <a:xfrm>
            <a:off x="2809875" y="4062975"/>
            <a:ext cx="327660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394051"/>
                </a:solidFill>
              </a:rPr>
              <a:t>191</a:t>
            </a:r>
            <a:r>
              <a:rPr lang="ru-RU" sz="1200" dirty="0">
                <a:solidFill>
                  <a:srgbClr val="394051"/>
                </a:solidFill>
              </a:rPr>
              <a:t> </a:t>
            </a:r>
            <a:r>
              <a:rPr lang="ru-RU" sz="1200" b="1" dirty="0">
                <a:solidFill>
                  <a:srgbClr val="394051"/>
                </a:solidFill>
              </a:rPr>
              <a:t>замечание</a:t>
            </a:r>
            <a:r>
              <a:rPr lang="ru-RU" sz="1200" dirty="0">
                <a:solidFill>
                  <a:srgbClr val="394051"/>
                </a:solidFill>
              </a:rPr>
              <a:t> – принято;</a:t>
            </a:r>
          </a:p>
          <a:p>
            <a:pPr marL="342900" indent="-342900"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394051"/>
                </a:solidFill>
              </a:rPr>
              <a:t>17</a:t>
            </a:r>
            <a:r>
              <a:rPr lang="ru-RU" sz="1200" b="1" dirty="0">
                <a:solidFill>
                  <a:srgbClr val="394051"/>
                </a:solidFill>
              </a:rPr>
              <a:t>  замечаний </a:t>
            </a:r>
            <a:r>
              <a:rPr lang="ru-RU" sz="1200" dirty="0">
                <a:solidFill>
                  <a:srgbClr val="394051"/>
                </a:solidFill>
              </a:rPr>
              <a:t>- частично принято;</a:t>
            </a:r>
          </a:p>
          <a:p>
            <a:pPr marL="342900" indent="-342900"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2565E"/>
                </a:solidFill>
              </a:rPr>
              <a:t>32</a:t>
            </a:r>
            <a:r>
              <a:rPr lang="ru-RU" sz="1200" dirty="0">
                <a:solidFill>
                  <a:srgbClr val="C2565E"/>
                </a:solidFill>
              </a:rPr>
              <a:t> </a:t>
            </a:r>
            <a:r>
              <a:rPr lang="ru-RU" sz="1200" b="1" dirty="0">
                <a:solidFill>
                  <a:srgbClr val="C2565E"/>
                </a:solidFill>
              </a:rPr>
              <a:t>замечания</a:t>
            </a:r>
            <a:r>
              <a:rPr lang="ru-RU" sz="1200" dirty="0">
                <a:solidFill>
                  <a:srgbClr val="C2565E"/>
                </a:solidFill>
              </a:rPr>
              <a:t> </a:t>
            </a:r>
            <a:r>
              <a:rPr lang="ru-RU" sz="1200" dirty="0">
                <a:solidFill>
                  <a:srgbClr val="394051"/>
                </a:solidFill>
              </a:rPr>
              <a:t>- не приняты </a:t>
            </a:r>
            <a:br>
              <a:rPr lang="ru-RU" sz="1200" dirty="0">
                <a:solidFill>
                  <a:srgbClr val="394051"/>
                </a:solidFill>
              </a:rPr>
            </a:br>
            <a:r>
              <a:rPr lang="ru-RU" sz="1200" dirty="0">
                <a:solidFill>
                  <a:srgbClr val="394051"/>
                </a:solidFill>
              </a:rPr>
              <a:t>с соответствующим обоснованием.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E4A6D64-06DC-481F-BE8E-839EE14F79DF}"/>
              </a:ext>
            </a:extLst>
          </p:cNvPr>
          <p:cNvSpPr/>
          <p:nvPr/>
        </p:nvSpPr>
        <p:spPr>
          <a:xfrm>
            <a:off x="6622501" y="3716877"/>
            <a:ext cx="2087271" cy="2087023"/>
          </a:xfrm>
          <a:prstGeom prst="rect">
            <a:avLst/>
          </a:prstGeom>
          <a:solidFill>
            <a:srgbClr val="C25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</a:rPr>
              <a:t>Получен</a:t>
            </a:r>
            <a:r>
              <a:rPr lang="ru-RU" sz="1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ru-RU" sz="3000" dirty="0">
                <a:solidFill>
                  <a:schemeClr val="bg1"/>
                </a:solidFill>
                <a:latin typeface="+mj-lt"/>
              </a:rPr>
              <a:t>91</a:t>
            </a:r>
            <a:r>
              <a:rPr lang="ru-RU" sz="1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</a:rPr>
              <a:t>Опросный лист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52 опросных листа отправлены на повторное голосование (47%)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203C7-7B85-4C92-98D2-FFEAFEF1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11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723390-8C4F-483E-901C-420658384AB5}"/>
              </a:ext>
            </a:extLst>
          </p:cNvPr>
          <p:cNvSpPr/>
          <p:nvPr/>
        </p:nvSpPr>
        <p:spPr>
          <a:xfrm>
            <a:off x="515498" y="1597682"/>
            <a:ext cx="157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94051"/>
                </a:solidFill>
              </a:rPr>
              <a:t>Проведено </a:t>
            </a:r>
            <a:br>
              <a:rPr lang="ru-RU" sz="1400" dirty="0">
                <a:solidFill>
                  <a:srgbClr val="394051"/>
                </a:solidFill>
              </a:rPr>
            </a:br>
            <a:r>
              <a:rPr lang="ru-RU" sz="1400" b="1" dirty="0">
                <a:solidFill>
                  <a:srgbClr val="394051"/>
                </a:solidFill>
              </a:rPr>
              <a:t>11</a:t>
            </a:r>
            <a:r>
              <a:rPr lang="ru-RU" sz="1400" dirty="0">
                <a:solidFill>
                  <a:srgbClr val="394051"/>
                </a:solidFill>
              </a:rPr>
              <a:t> </a:t>
            </a:r>
            <a:r>
              <a:rPr lang="ru-RU" sz="1400" b="1" dirty="0">
                <a:solidFill>
                  <a:srgbClr val="394051"/>
                </a:solidFill>
              </a:rPr>
              <a:t>заседаний</a:t>
            </a:r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93D9E48E-6F5B-439E-B326-F7762EFF1D9C}"/>
              </a:ext>
            </a:extLst>
          </p:cNvPr>
          <p:cNvSpPr/>
          <p:nvPr/>
        </p:nvSpPr>
        <p:spPr>
          <a:xfrm>
            <a:off x="2264161" y="1706302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F5F5F7-9B8F-4B66-A9FF-E7EF3A9C7104}"/>
              </a:ext>
            </a:extLst>
          </p:cNvPr>
          <p:cNvSpPr/>
          <p:nvPr/>
        </p:nvSpPr>
        <p:spPr>
          <a:xfrm>
            <a:off x="448050" y="4089548"/>
            <a:ext cx="1750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394051"/>
                </a:solidFill>
              </a:rPr>
              <a:t>Проанализировано </a:t>
            </a:r>
            <a:br>
              <a:rPr lang="ru-RU" sz="1400" dirty="0">
                <a:solidFill>
                  <a:srgbClr val="394051"/>
                </a:solidFill>
              </a:rPr>
            </a:br>
            <a:r>
              <a:rPr lang="ru-RU" sz="1400" b="1" dirty="0">
                <a:solidFill>
                  <a:srgbClr val="394051"/>
                </a:solidFill>
              </a:rPr>
              <a:t>240 замечаний</a:t>
            </a: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:a16="http://schemas.microsoft.com/office/drawing/2014/main" id="{6E229419-9E3F-4B91-896B-201054FD4EAA}"/>
              </a:ext>
            </a:extLst>
          </p:cNvPr>
          <p:cNvSpPr/>
          <p:nvPr/>
        </p:nvSpPr>
        <p:spPr>
          <a:xfrm>
            <a:off x="2264161" y="4152351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7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0C6B970-109E-4199-9CAF-2C6736C9AA37}"/>
              </a:ext>
            </a:extLst>
          </p:cNvPr>
          <p:cNvGrpSpPr/>
          <p:nvPr/>
        </p:nvGrpSpPr>
        <p:grpSpPr>
          <a:xfrm>
            <a:off x="-4" y="-14569"/>
            <a:ext cx="10803017" cy="5399965"/>
            <a:chOff x="-4" y="-14569"/>
            <a:chExt cx="10803017" cy="5399965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328AF07-C514-4124-B019-508F88BE6E14}"/>
                </a:ext>
              </a:extLst>
            </p:cNvPr>
            <p:cNvCxnSpPr>
              <a:cxnSpLocks/>
            </p:cNvCxnSpPr>
            <p:nvPr/>
          </p:nvCxnSpPr>
          <p:spPr>
            <a:xfrm>
              <a:off x="701525" y="4640577"/>
              <a:ext cx="0" cy="678266"/>
            </a:xfrm>
            <a:prstGeom prst="line">
              <a:avLst/>
            </a:prstGeom>
            <a:ln w="19050">
              <a:solidFill>
                <a:srgbClr val="697A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Текст 26">
              <a:extLst>
                <a:ext uri="{FF2B5EF4-FFF2-40B4-BE49-F238E27FC236}">
                  <a16:creationId xmlns:a16="http://schemas.microsoft.com/office/drawing/2014/main" id="{E22DEC55-7E37-4E22-AB5D-869970F9093B}"/>
                </a:ext>
              </a:extLst>
            </p:cNvPr>
            <p:cNvSpPr txBox="1">
              <a:spLocks/>
            </p:cNvSpPr>
            <p:nvPr/>
          </p:nvSpPr>
          <p:spPr>
            <a:xfrm>
              <a:off x="981075" y="4640577"/>
              <a:ext cx="6473508" cy="74481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ru-RU" sz="4400" b="1" kern="1200" spc="0" dirty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ru-RU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ru-RU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ru-RU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ru-RU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ru-RU" sz="3000" dirty="0">
                  <a:solidFill>
                    <a:srgbClr val="5B6983"/>
                  </a:solidFill>
                </a:rPr>
                <a:t>Спасибо </a:t>
              </a:r>
              <a:br>
                <a:rPr lang="ru-RU" sz="3000" dirty="0">
                  <a:solidFill>
                    <a:srgbClr val="5B6983"/>
                  </a:solidFill>
                </a:rPr>
              </a:br>
              <a:r>
                <a:rPr lang="ru-RU" sz="3000" dirty="0">
                  <a:solidFill>
                    <a:srgbClr val="5B6983"/>
                  </a:solidFill>
                </a:rPr>
                <a:t>за внимание</a:t>
              </a: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344B547C-1DAE-4F17-AB23-940443F0FD9F}"/>
                </a:ext>
              </a:extLst>
            </p:cNvPr>
            <p:cNvGrpSpPr/>
            <p:nvPr/>
          </p:nvGrpSpPr>
          <p:grpSpPr>
            <a:xfrm>
              <a:off x="-4" y="-14569"/>
              <a:ext cx="10803017" cy="3052450"/>
              <a:chOff x="-4" y="-14569"/>
              <a:chExt cx="10803017" cy="3052450"/>
            </a:xfrm>
          </p:grpSpPr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A77B0DEF-A8CA-403D-8A7D-1484429F4E26}"/>
                  </a:ext>
                </a:extLst>
              </p:cNvPr>
              <p:cNvSpPr/>
              <p:nvPr/>
            </p:nvSpPr>
            <p:spPr>
              <a:xfrm rot="10800000">
                <a:off x="1660" y="-14569"/>
                <a:ext cx="10801353" cy="3037881"/>
              </a:xfrm>
              <a:prstGeom prst="rect">
                <a:avLst/>
              </a:prstGeom>
              <a:solidFill>
                <a:srgbClr val="224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37097108-3D34-4E62-8A11-07ABD8BBFB1A}"/>
                  </a:ext>
                </a:extLst>
              </p:cNvPr>
              <p:cNvSpPr/>
              <p:nvPr/>
            </p:nvSpPr>
            <p:spPr>
              <a:xfrm rot="10800000">
                <a:off x="-4" y="-3"/>
                <a:ext cx="10801354" cy="3037884"/>
              </a:xfrm>
              <a:prstGeom prst="rect">
                <a:avLst/>
              </a:prstGeom>
              <a:blipFill dpi="0" rotWithShape="1">
                <a:blip r:embed="rId3">
                  <a:alphaModFix amt="39000"/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 t="-85782" b="-137878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BF50EA8B-4A40-4320-B449-33EF40A7B124}"/>
                </a:ext>
              </a:extLst>
            </p:cNvPr>
            <p:cNvGrpSpPr/>
            <p:nvPr/>
          </p:nvGrpSpPr>
          <p:grpSpPr>
            <a:xfrm>
              <a:off x="8601075" y="4432300"/>
              <a:ext cx="1961197" cy="953096"/>
              <a:chOff x="2282748" y="5244461"/>
              <a:chExt cx="1437311" cy="698500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BD115B86-67EE-4D3F-8D63-3AF0A688C6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4675" y="5274716"/>
                <a:ext cx="605384" cy="605384"/>
              </a:xfrm>
              <a:prstGeom prst="rect">
                <a:avLst/>
              </a:prstGeom>
            </p:spPr>
          </p:pic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3C8C5286-D98F-4E0A-BC22-42FF37ED3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2748" y="5244461"/>
                <a:ext cx="698500" cy="6985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4090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3">
            <a:extLst>
              <a:ext uri="{FF2B5EF4-FFF2-40B4-BE49-F238E27FC236}">
                <a16:creationId xmlns:a16="http://schemas.microsoft.com/office/drawing/2014/main" id="{7FA64B54-7150-421C-8D30-D8282BE6359B}"/>
              </a:ext>
            </a:extLst>
          </p:cNvPr>
          <p:cNvSpPr txBox="1">
            <a:spLocks/>
          </p:cNvSpPr>
          <p:nvPr/>
        </p:nvSpPr>
        <p:spPr>
          <a:xfrm>
            <a:off x="523875" y="241300"/>
            <a:ext cx="7010400" cy="306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"+mn-ea"/>
                <a:cs typeface="+mn-cs"/>
              </a:defRPr>
            </a:lvl2pPr>
            <a:lvl3pPr marL="848444">
              <a:defRPr>
                <a:latin typeface="+mn-lt"/>
                <a:ea typeface="+mn-ea"/>
                <a:cs typeface="+mn-cs"/>
              </a:defRPr>
            </a:lvl3pPr>
            <a:lvl4pPr marL="1272666">
              <a:defRPr>
                <a:latin typeface="+mn-lt"/>
                <a:ea typeface="+mn-ea"/>
                <a:cs typeface="+mn-cs"/>
              </a:defRPr>
            </a:lvl4pPr>
            <a:lvl5pPr marL="1696888">
              <a:defRPr>
                <a:latin typeface="+mn-lt"/>
                <a:ea typeface="+mn-ea"/>
                <a:cs typeface="+mn-cs"/>
              </a:defRPr>
            </a:lvl5pPr>
            <a:lvl6pPr marL="2121110">
              <a:defRPr>
                <a:latin typeface="+mn-lt"/>
                <a:ea typeface="+mn-ea"/>
                <a:cs typeface="+mn-cs"/>
              </a:defRPr>
            </a:lvl6pPr>
            <a:lvl7pPr marL="2545331">
              <a:defRPr>
                <a:latin typeface="+mn-lt"/>
                <a:ea typeface="+mn-ea"/>
                <a:cs typeface="+mn-cs"/>
              </a:defRPr>
            </a:lvl7pPr>
            <a:lvl8pPr marL="2969553">
              <a:defRPr>
                <a:latin typeface="+mn-lt"/>
                <a:ea typeface="+mn-ea"/>
                <a:cs typeface="+mn-cs"/>
              </a:defRPr>
            </a:lvl8pPr>
            <a:lvl9pPr marL="33937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2500"/>
              </a:lnSpc>
            </a:pPr>
            <a:r>
              <a:rPr lang="ru-RU" sz="2000" b="1" kern="0" dirty="0">
                <a:solidFill>
                  <a:schemeClr val="accent5">
                    <a:lumMod val="75000"/>
                  </a:schemeClr>
                </a:solidFill>
              </a:rPr>
              <a:t>ДЕЯТЕЛЬНОСТЬ ФАУ «РОСДОРНИИ»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85DBC9-5B94-46A5-8639-10493EBF0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2</a:t>
            </a:fld>
            <a:endParaRPr lang="ru-RU" dirty="0"/>
          </a:p>
        </p:txBody>
      </p:sp>
      <p:sp>
        <p:nvSpPr>
          <p:cNvPr id="10" name="Облачко с текстом: прямоугольное 26">
            <a:extLst>
              <a:ext uri="{FF2B5EF4-FFF2-40B4-BE49-F238E27FC236}">
                <a16:creationId xmlns:a16="http://schemas.microsoft.com/office/drawing/2014/main" id="{A55A914E-E6BE-434A-A372-EEA5E37CE372}"/>
              </a:ext>
            </a:extLst>
          </p:cNvPr>
          <p:cNvSpPr/>
          <p:nvPr/>
        </p:nvSpPr>
        <p:spPr>
          <a:xfrm>
            <a:off x="4098407" y="2333299"/>
            <a:ext cx="6703554" cy="3403652"/>
          </a:xfrm>
          <a:prstGeom prst="wedgeRectCallout">
            <a:avLst>
              <a:gd name="adj1" fmla="val -21928"/>
              <a:gd name="adj2" fmla="val 4536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240"/>
              </a:lnSpc>
              <a:spcBef>
                <a:spcPts val="1772"/>
              </a:spcBef>
            </a:pPr>
            <a:r>
              <a:rPr lang="ru-RU" sz="1200" dirty="0">
                <a:solidFill>
                  <a:srgbClr val="394051"/>
                </a:solidFill>
              </a:rPr>
              <a:t>Разработка сметных нормативов:</a:t>
            </a:r>
          </a:p>
          <a:p>
            <a:pPr marL="742950" lvl="1" indent="-285750">
              <a:lnSpc>
                <a:spcPts val="1240"/>
              </a:lnSpc>
              <a:spcBef>
                <a:spcPts val="1772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394051"/>
                </a:solidFill>
              </a:rPr>
              <a:t>ГЭСН на основании проведенных хронометражных наблюдений</a:t>
            </a:r>
          </a:p>
          <a:p>
            <a:pPr marL="742950" lvl="1" indent="-285750">
              <a:lnSpc>
                <a:spcPts val="1240"/>
              </a:lnSpc>
              <a:spcBef>
                <a:spcPts val="1772"/>
              </a:spcBef>
              <a:buClr>
                <a:srgbClr val="697A98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srgbClr val="394051"/>
                </a:solidFill>
              </a:rPr>
              <a:t>проектов Методик нормативных затрат на работы </a:t>
            </a:r>
            <a:br>
              <a:rPr lang="ru-RU" sz="1000" dirty="0">
                <a:solidFill>
                  <a:srgbClr val="394051"/>
                </a:solidFill>
              </a:rPr>
            </a:br>
            <a:r>
              <a:rPr lang="ru-RU" sz="1000" dirty="0">
                <a:solidFill>
                  <a:srgbClr val="394051"/>
                </a:solidFill>
              </a:rPr>
              <a:t>по подготовке проектной документации</a:t>
            </a:r>
          </a:p>
          <a:p>
            <a:pPr lvl="0">
              <a:lnSpc>
                <a:spcPts val="1240"/>
              </a:lnSpc>
              <a:spcBef>
                <a:spcPts val="1772"/>
              </a:spcBef>
              <a:defRPr/>
            </a:pPr>
            <a:r>
              <a:rPr lang="ru-RU" sz="1200" dirty="0">
                <a:solidFill>
                  <a:srgbClr val="394051"/>
                </a:solidFill>
              </a:rPr>
              <a:t>Обеспечение выпуска «отраслевых дорожных» индексов:</a:t>
            </a:r>
          </a:p>
          <a:p>
            <a:pPr marL="742950" lvl="1" indent="-285750">
              <a:lnSpc>
                <a:spcPts val="1240"/>
              </a:lnSpc>
              <a:spcBef>
                <a:spcPts val="1772"/>
              </a:spcBef>
              <a:buClr>
                <a:srgbClr val="697A98"/>
              </a:buClr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srgbClr val="394051"/>
                </a:solidFill>
              </a:rPr>
              <a:t>мониторинг стоимости специализированных строительных ресурсов</a:t>
            </a:r>
            <a:endParaRPr lang="ru-RU" sz="1000" b="1" dirty="0">
              <a:solidFill>
                <a:srgbClr val="394051"/>
              </a:solidFill>
            </a:endParaRPr>
          </a:p>
          <a:p>
            <a:pPr marL="742950" lvl="1" indent="-285750">
              <a:lnSpc>
                <a:spcPts val="1240"/>
              </a:lnSpc>
              <a:spcBef>
                <a:spcPts val="1772"/>
              </a:spcBef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394051"/>
                </a:solidFill>
              </a:rPr>
              <a:t>расчет отраслевой заработной платы рабочего 1 разряда в отрасли дорожного хозяйства</a:t>
            </a:r>
          </a:p>
          <a:p>
            <a:pPr>
              <a:lnSpc>
                <a:spcPts val="1240"/>
              </a:lnSpc>
              <a:spcBef>
                <a:spcPts val="1772"/>
              </a:spcBef>
            </a:pPr>
            <a:endParaRPr lang="ru-RU" sz="1200" dirty="0">
              <a:solidFill>
                <a:srgbClr val="39405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8F8F73-6675-4DBC-A41E-ABD8E04C7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5" y="1187798"/>
            <a:ext cx="1104936" cy="5051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1D6DCE-7802-4978-B5B1-C15920A807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4" b="19754"/>
          <a:stretch/>
        </p:blipFill>
        <p:spPr>
          <a:xfrm>
            <a:off x="8235335" y="1281711"/>
            <a:ext cx="726622" cy="3311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99AAE0-E77B-4F7C-A01F-8D3D3229C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61" y="1258198"/>
            <a:ext cx="1024271" cy="3262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F3F507-CE40-4715-B573-CBEF6DBE1B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8851" r="-1552" b="5736"/>
          <a:stretch/>
        </p:blipFill>
        <p:spPr>
          <a:xfrm>
            <a:off x="6909821" y="1239529"/>
            <a:ext cx="949714" cy="363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356" y="1278486"/>
            <a:ext cx="1103347" cy="323736"/>
          </a:xfrm>
          <a:prstGeom prst="rect">
            <a:avLst/>
          </a:prstGeom>
        </p:spPr>
      </p:pic>
      <p:sp>
        <p:nvSpPr>
          <p:cNvPr id="11" name="Облачко с текстом: прямоугольное 26">
            <a:extLst>
              <a:ext uri="{FF2B5EF4-FFF2-40B4-BE49-F238E27FC236}">
                <a16:creationId xmlns:a16="http://schemas.microsoft.com/office/drawing/2014/main" id="{6D21755C-7C64-4D5D-85B7-79EEAEE9596C}"/>
              </a:ext>
            </a:extLst>
          </p:cNvPr>
          <p:cNvSpPr/>
          <p:nvPr/>
        </p:nvSpPr>
        <p:spPr>
          <a:xfrm>
            <a:off x="677986" y="1155700"/>
            <a:ext cx="3271132" cy="654886"/>
          </a:xfrm>
          <a:prstGeom prst="wedgeRectCallout">
            <a:avLst>
              <a:gd name="adj1" fmla="val -21257"/>
              <a:gd name="adj2" fmla="val 49690"/>
            </a:avLst>
          </a:prstGeom>
          <a:solidFill>
            <a:srgbClr val="394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88"/>
              </a:lnSpc>
            </a:pPr>
            <a:r>
              <a:rPr lang="ru-RU" sz="1400" dirty="0">
                <a:solidFill>
                  <a:schemeClr val="bg1"/>
                </a:solidFill>
              </a:rPr>
              <a:t>Актуализация ФСНБ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0E27248-61DC-45A6-B35C-2285AA291E94}"/>
              </a:ext>
            </a:extLst>
          </p:cNvPr>
          <p:cNvSpPr/>
          <p:nvPr/>
        </p:nvSpPr>
        <p:spPr>
          <a:xfrm>
            <a:off x="681743" y="4391044"/>
            <a:ext cx="3271132" cy="1015294"/>
          </a:xfrm>
          <a:prstGeom prst="rect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1B915E1-D461-466F-B131-698966F96634}"/>
              </a:ext>
            </a:extLst>
          </p:cNvPr>
          <p:cNvCxnSpPr/>
          <p:nvPr/>
        </p:nvCxnSpPr>
        <p:spPr>
          <a:xfrm>
            <a:off x="4126561" y="1810586"/>
            <a:ext cx="6341450" cy="0"/>
          </a:xfrm>
          <a:prstGeom prst="line">
            <a:avLst/>
          </a:prstGeom>
          <a:ln>
            <a:solidFill>
              <a:srgbClr val="697A9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4B4273B-1B25-43C3-A420-18CF902ECA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7" y="1841500"/>
            <a:ext cx="3271132" cy="24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9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Holder 3">
            <a:extLst>
              <a:ext uri="{FF2B5EF4-FFF2-40B4-BE49-F238E27FC236}">
                <a16:creationId xmlns:a16="http://schemas.microsoft.com/office/drawing/2014/main" id="{09B2EFB9-DEB4-42D3-B8A9-6BF94F69564D}"/>
              </a:ext>
            </a:extLst>
          </p:cNvPr>
          <p:cNvSpPr txBox="1">
            <a:spLocks/>
          </p:cNvSpPr>
          <p:nvPr/>
        </p:nvSpPr>
        <p:spPr>
          <a:xfrm>
            <a:off x="447675" y="241300"/>
            <a:ext cx="7010400" cy="3081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"+mn-ea"/>
                <a:cs typeface="+mn-cs"/>
              </a:defRPr>
            </a:lvl2pPr>
            <a:lvl3pPr marL="848444">
              <a:defRPr>
                <a:latin typeface="+mn-lt"/>
                <a:ea typeface="+mn-ea"/>
                <a:cs typeface="+mn-cs"/>
              </a:defRPr>
            </a:lvl3pPr>
            <a:lvl4pPr marL="1272666">
              <a:defRPr>
                <a:latin typeface="+mn-lt"/>
                <a:ea typeface="+mn-ea"/>
                <a:cs typeface="+mn-cs"/>
              </a:defRPr>
            </a:lvl4pPr>
            <a:lvl5pPr marL="1696888">
              <a:defRPr>
                <a:latin typeface="+mn-lt"/>
                <a:ea typeface="+mn-ea"/>
                <a:cs typeface="+mn-cs"/>
              </a:defRPr>
            </a:lvl5pPr>
            <a:lvl6pPr marL="2121110">
              <a:defRPr>
                <a:latin typeface="+mn-lt"/>
                <a:ea typeface="+mn-ea"/>
                <a:cs typeface="+mn-cs"/>
              </a:defRPr>
            </a:lvl6pPr>
            <a:lvl7pPr marL="2545331">
              <a:defRPr>
                <a:latin typeface="+mn-lt"/>
                <a:ea typeface="+mn-ea"/>
                <a:cs typeface="+mn-cs"/>
              </a:defRPr>
            </a:lvl7pPr>
            <a:lvl8pPr marL="2969553">
              <a:defRPr>
                <a:latin typeface="+mn-lt"/>
                <a:ea typeface="+mn-ea"/>
                <a:cs typeface="+mn-cs"/>
              </a:defRPr>
            </a:lvl8pPr>
            <a:lvl9pPr marL="3393775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ru-RU" sz="2000" b="1" kern="0" dirty="0">
                <a:solidFill>
                  <a:schemeClr val="accent5">
                    <a:lumMod val="75000"/>
                  </a:schemeClr>
                </a:solidFill>
              </a:rPr>
              <a:t>ДЕЯТЕЛЬНОСТЬ ФАУ «РОСДОРНИИ»</a:t>
            </a:r>
          </a:p>
        </p:txBody>
      </p:sp>
      <p:sp>
        <p:nvSpPr>
          <p:cNvPr id="17" name="Облачко с текстом: прямоугольное 26">
            <a:extLst>
              <a:ext uri="{FF2B5EF4-FFF2-40B4-BE49-F238E27FC236}">
                <a16:creationId xmlns:a16="http://schemas.microsoft.com/office/drawing/2014/main" id="{A55A914E-E6BE-434A-A372-EEA5E37CE372}"/>
              </a:ext>
            </a:extLst>
          </p:cNvPr>
          <p:cNvSpPr/>
          <p:nvPr/>
        </p:nvSpPr>
        <p:spPr>
          <a:xfrm>
            <a:off x="677986" y="1155700"/>
            <a:ext cx="3271132" cy="654886"/>
          </a:xfrm>
          <a:prstGeom prst="wedgeRectCallout">
            <a:avLst>
              <a:gd name="adj1" fmla="val -21257"/>
              <a:gd name="adj2" fmla="val 49690"/>
            </a:avLst>
          </a:prstGeom>
          <a:solidFill>
            <a:srgbClr val="394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88"/>
              </a:lnSpc>
            </a:pPr>
            <a:r>
              <a:rPr lang="ru-RU" sz="1400" dirty="0">
                <a:solidFill>
                  <a:schemeClr val="bg1"/>
                </a:solidFill>
              </a:rPr>
              <a:t>Отраслевые задачи и потребности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 области дорожного хозяйства</a:t>
            </a:r>
          </a:p>
        </p:txBody>
      </p:sp>
      <p:sp>
        <p:nvSpPr>
          <p:cNvPr id="18" name="Облачко с текстом: прямоугольное 26">
            <a:extLst>
              <a:ext uri="{FF2B5EF4-FFF2-40B4-BE49-F238E27FC236}">
                <a16:creationId xmlns:a16="http://schemas.microsoft.com/office/drawing/2014/main" id="{A55A914E-E6BE-434A-A372-EEA5E37CE372}"/>
              </a:ext>
            </a:extLst>
          </p:cNvPr>
          <p:cNvSpPr/>
          <p:nvPr/>
        </p:nvSpPr>
        <p:spPr>
          <a:xfrm>
            <a:off x="4105275" y="1308100"/>
            <a:ext cx="6399090" cy="3959190"/>
          </a:xfrm>
          <a:prstGeom prst="wedgeRectCallout">
            <a:avLst>
              <a:gd name="adj1" fmla="val -21928"/>
              <a:gd name="adj2" fmla="val 4536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300"/>
              </a:lnSpc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394051"/>
                </a:solidFill>
              </a:rPr>
              <a:t>Актуализация ОСНБ</a:t>
            </a:r>
            <a:r>
              <a:rPr lang="en-US" sz="1200" dirty="0">
                <a:solidFill>
                  <a:srgbClr val="394051"/>
                </a:solidFill>
              </a:rPr>
              <a:t> </a:t>
            </a:r>
            <a:r>
              <a:rPr lang="ru-RU" sz="1200" dirty="0">
                <a:solidFill>
                  <a:srgbClr val="394051"/>
                </a:solidFill>
              </a:rPr>
              <a:t>по ремонту и содержанию автомобильных дорог</a:t>
            </a:r>
          </a:p>
          <a:p>
            <a:pPr marL="171450" indent="-171450">
              <a:lnSpc>
                <a:spcPts val="1300"/>
              </a:lnSpc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394051"/>
              </a:solidFill>
            </a:endParaRPr>
          </a:p>
          <a:p>
            <a:pPr marL="171450" indent="-171450">
              <a:lnSpc>
                <a:spcPts val="1300"/>
              </a:lnSpc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394051"/>
                </a:solidFill>
              </a:rPr>
              <a:t>Актуализация нормативов финансовых затрат на капитальный ремонт, ремонт </a:t>
            </a:r>
            <a:br>
              <a:rPr lang="ru-RU" sz="1200" dirty="0">
                <a:solidFill>
                  <a:srgbClr val="394051"/>
                </a:solidFill>
              </a:rPr>
            </a:br>
            <a:r>
              <a:rPr lang="ru-RU" sz="1200" dirty="0">
                <a:solidFill>
                  <a:srgbClr val="394051"/>
                </a:solidFill>
              </a:rPr>
              <a:t>и содержание автомобильных дорог федерального значения</a:t>
            </a:r>
          </a:p>
          <a:p>
            <a:pPr marL="171450" indent="-171450">
              <a:lnSpc>
                <a:spcPts val="1300"/>
              </a:lnSpc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394051"/>
              </a:solidFill>
            </a:endParaRPr>
          </a:p>
          <a:p>
            <a:pPr marL="171450" indent="-171450">
              <a:lnSpc>
                <a:spcPts val="1300"/>
              </a:lnSpc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394051"/>
                </a:solidFill>
              </a:rPr>
              <a:t>Разработка ППРФ 1148, включая методику расчета увеличения цены контракта </a:t>
            </a:r>
          </a:p>
          <a:p>
            <a:pPr marL="285750" indent="-285750">
              <a:lnSpc>
                <a:spcPts val="1300"/>
              </a:lnSpc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394051"/>
              </a:solidFill>
            </a:endParaRPr>
          </a:p>
          <a:p>
            <a:pPr marL="171450" indent="-171450">
              <a:lnSpc>
                <a:spcPts val="1300"/>
              </a:lnSpc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394051"/>
                </a:solidFill>
              </a:rPr>
              <a:t>Мониторинг и анализ данных:</a:t>
            </a:r>
          </a:p>
          <a:p>
            <a:pPr marL="628650" lvl="1" indent="-171450">
              <a:lnSpc>
                <a:spcPts val="1300"/>
              </a:lnSpc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394051"/>
                </a:solidFill>
              </a:rPr>
              <a:t>стоимость строительства, реконструкции, капитального ремонта, ремонта </a:t>
            </a:r>
            <a:br>
              <a:rPr lang="ru-RU" sz="1000" dirty="0">
                <a:solidFill>
                  <a:srgbClr val="394051"/>
                </a:solidFill>
              </a:rPr>
            </a:br>
            <a:r>
              <a:rPr lang="ru-RU" sz="1000" dirty="0">
                <a:solidFill>
                  <a:srgbClr val="394051"/>
                </a:solidFill>
              </a:rPr>
              <a:t>и содержания 1 км автомобильных дорог общего пользования</a:t>
            </a:r>
          </a:p>
          <a:p>
            <a:pPr marL="628650" lvl="1" indent="-171450">
              <a:lnSpc>
                <a:spcPts val="1300"/>
              </a:lnSpc>
              <a:buClr>
                <a:srgbClr val="697A98"/>
              </a:buClr>
              <a:buFont typeface="Wingdings" panose="05000000000000000000" pitchFamily="2" charset="2"/>
              <a:buChar char="§"/>
            </a:pPr>
            <a:endParaRPr lang="ru-RU" sz="1000" dirty="0">
              <a:solidFill>
                <a:srgbClr val="394051"/>
              </a:solidFill>
            </a:endParaRPr>
          </a:p>
          <a:p>
            <a:pPr marL="628650" lvl="1" indent="-171450">
              <a:lnSpc>
                <a:spcPts val="1300"/>
              </a:lnSpc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394051"/>
                </a:solidFill>
              </a:rPr>
              <a:t>прогнозная потребность в основных строительных материалах</a:t>
            </a:r>
          </a:p>
          <a:p>
            <a:pPr marL="628650" lvl="1" indent="-171450">
              <a:lnSpc>
                <a:spcPts val="1300"/>
              </a:lnSpc>
              <a:buClr>
                <a:srgbClr val="697A98"/>
              </a:buClr>
              <a:buFont typeface="Wingdings" panose="05000000000000000000" pitchFamily="2" charset="2"/>
              <a:buChar char="§"/>
            </a:pPr>
            <a:endParaRPr lang="ru-RU" sz="1000" dirty="0">
              <a:solidFill>
                <a:srgbClr val="394051"/>
              </a:solidFill>
            </a:endParaRPr>
          </a:p>
          <a:p>
            <a:pPr marL="628650" lvl="1" indent="-171450">
              <a:lnSpc>
                <a:spcPts val="1300"/>
              </a:lnSpc>
              <a:buClr>
                <a:srgbClr val="697A98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394051"/>
                </a:solidFill>
              </a:rPr>
              <a:t>Динамика изменения цен на битум дорожный </a:t>
            </a:r>
          </a:p>
          <a:p>
            <a:pPr marL="171450" indent="-171450">
              <a:lnSpc>
                <a:spcPts val="1300"/>
              </a:lnSpc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394051"/>
              </a:solidFill>
            </a:endParaRPr>
          </a:p>
          <a:p>
            <a:pPr marL="171450" indent="-171450">
              <a:lnSpc>
                <a:spcPts val="1300"/>
              </a:lnSpc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394051"/>
                </a:solidFill>
              </a:rPr>
              <a:t>Разработка ОСН на содержание технических средств и сил обеспечения транспортной безопасности в области дорожного хозяйства</a:t>
            </a:r>
          </a:p>
          <a:p>
            <a:pPr marL="171450" indent="-171450">
              <a:lnSpc>
                <a:spcPts val="1300"/>
              </a:lnSpc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394051"/>
              </a:solidFill>
            </a:endParaRPr>
          </a:p>
          <a:p>
            <a:pPr marL="171450" indent="-171450">
              <a:lnSpc>
                <a:spcPts val="1300"/>
              </a:lnSpc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394051"/>
                </a:solidFill>
                <a:cs typeface="Times New Roman" panose="02020603050405020304" pitchFamily="18" charset="0"/>
              </a:rPr>
              <a:t>Исследование и анализ подходов к финансированию дорожной деятельности </a:t>
            </a:r>
            <a:br>
              <a:rPr lang="ru-RU" sz="1200" dirty="0">
                <a:solidFill>
                  <a:srgbClr val="394051"/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394051"/>
                </a:solidFill>
                <a:cs typeface="Times New Roman" panose="02020603050405020304" pitchFamily="18" charset="0"/>
              </a:rPr>
              <a:t>в зарубежных странах</a:t>
            </a:r>
            <a:endParaRPr lang="ru-RU" sz="1200" dirty="0">
              <a:solidFill>
                <a:srgbClr val="394051"/>
              </a:solidFill>
            </a:endParaRPr>
          </a:p>
          <a:p>
            <a:pPr marL="171450" indent="-171450">
              <a:lnSpc>
                <a:spcPts val="1300"/>
              </a:lnSpc>
              <a:spcBef>
                <a:spcPts val="500"/>
              </a:spcBef>
              <a:buClr>
                <a:srgbClr val="697A98"/>
              </a:buClr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39405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44DA686-4691-44FB-8ABC-728FC66D6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3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239ED2-2739-484A-B7B0-D32EA3598B13}"/>
              </a:ext>
            </a:extLst>
          </p:cNvPr>
          <p:cNvSpPr/>
          <p:nvPr/>
        </p:nvSpPr>
        <p:spPr>
          <a:xfrm>
            <a:off x="681743" y="4391044"/>
            <a:ext cx="3271132" cy="1015294"/>
          </a:xfrm>
          <a:prstGeom prst="rect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7C2FC9-8F9A-476E-AE56-8A218466C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"/>
          <a:stretch/>
        </p:blipFill>
        <p:spPr>
          <a:xfrm>
            <a:off x="677987" y="1917700"/>
            <a:ext cx="3271132" cy="23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4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68E143-05EF-4B4D-A4E6-AE70F7DC6195}"/>
              </a:ext>
            </a:extLst>
          </p:cNvPr>
          <p:cNvSpPr/>
          <p:nvPr/>
        </p:nvSpPr>
        <p:spPr>
          <a:xfrm>
            <a:off x="5163105" y="1003300"/>
            <a:ext cx="3590370" cy="4876800"/>
          </a:xfrm>
          <a:prstGeom prst="rect">
            <a:avLst/>
          </a:prstGeom>
          <a:solidFill>
            <a:srgbClr val="394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CCE9050A-B736-4755-B7F2-D8C7B6442CFA}"/>
              </a:ext>
            </a:extLst>
          </p:cNvPr>
          <p:cNvSpPr/>
          <p:nvPr/>
        </p:nvSpPr>
        <p:spPr>
          <a:xfrm>
            <a:off x="523875" y="149299"/>
            <a:ext cx="6553200" cy="306109"/>
          </a:xfrm>
          <a:prstGeom prst="roundRect">
            <a:avLst>
              <a:gd name="adj" fmla="val 0"/>
            </a:avLst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b="1" kern="0" dirty="0">
                <a:solidFill>
                  <a:schemeClr val="accent5">
                    <a:lumMod val="75000"/>
                  </a:schemeClr>
                </a:solidFill>
                <a:latin typeface="+mj-lt"/>
                <a:sym typeface="Helvetica"/>
              </a:rPr>
              <a:t>РАЗРАБОТКА ПРОЕКТОВ ГЭСН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28287360-429A-4AC0-BC6B-BD570EDB6E97}"/>
              </a:ext>
            </a:extLst>
          </p:cNvPr>
          <p:cNvSpPr/>
          <p:nvPr/>
        </p:nvSpPr>
        <p:spPr>
          <a:xfrm>
            <a:off x="888628" y="1059975"/>
            <a:ext cx="3655520" cy="502702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wrap="square" lIns="0" rIns="0">
            <a:spAutoFit/>
          </a:bodyPr>
          <a:lstStyle/>
          <a:p>
            <a:pPr defTabSz="848444">
              <a:lnSpc>
                <a:spcPts val="1600"/>
              </a:lnSpc>
            </a:pPr>
            <a:r>
              <a:rPr lang="ru-RU" sz="1400" b="1" dirty="0">
                <a:solidFill>
                  <a:srgbClr val="394051"/>
                </a:solidFill>
                <a:latin typeface="+mj-lt"/>
                <a:sym typeface="Helvetica"/>
              </a:rPr>
              <a:t>Сбор предложений на основе взаимодействия </a:t>
            </a:r>
          </a:p>
          <a:p>
            <a:pPr defTabSz="848444">
              <a:lnSpc>
                <a:spcPts val="1600"/>
              </a:lnSpc>
            </a:pPr>
            <a:r>
              <a:rPr lang="ru-RU" sz="1400" b="1" dirty="0">
                <a:solidFill>
                  <a:srgbClr val="394051"/>
                </a:solidFill>
                <a:latin typeface="+mj-lt"/>
                <a:sym typeface="Helvetica"/>
              </a:rPr>
              <a:t>с организациями дорожного сообщества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2E296A61-6907-4CB1-A83F-F422E7ACD5BE}"/>
              </a:ext>
            </a:extLst>
          </p:cNvPr>
          <p:cNvSpPr/>
          <p:nvPr/>
        </p:nvSpPr>
        <p:spPr>
          <a:xfrm>
            <a:off x="888628" y="4486414"/>
            <a:ext cx="3590370" cy="707886"/>
          </a:xfrm>
          <a:prstGeom prst="roundRect">
            <a:avLst>
              <a:gd name="adj" fmla="val 0"/>
            </a:avLst>
          </a:prstGeom>
          <a:noFill/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48444">
              <a:lnSpc>
                <a:spcPts val="1600"/>
              </a:lnSpc>
            </a:pPr>
            <a:r>
              <a:rPr lang="ru-RU" sz="1400" b="1" dirty="0">
                <a:solidFill>
                  <a:srgbClr val="394051"/>
                </a:solidFill>
                <a:latin typeface="+mj-lt"/>
                <a:sym typeface="Helvetica"/>
              </a:rPr>
              <a:t>Формирование предложений по разработке сметных норм с учетом требований приказа Минстроя России №2/</a:t>
            </a:r>
            <a:r>
              <a:rPr lang="ru-RU" sz="1400" b="1" dirty="0" err="1">
                <a:solidFill>
                  <a:srgbClr val="394051"/>
                </a:solidFill>
                <a:latin typeface="+mj-lt"/>
                <a:sym typeface="Helvetica"/>
              </a:rPr>
              <a:t>пр</a:t>
            </a:r>
            <a:r>
              <a:rPr lang="ru-RU" sz="1400" b="1" dirty="0">
                <a:solidFill>
                  <a:srgbClr val="394051"/>
                </a:solidFill>
                <a:latin typeface="+mj-lt"/>
                <a:sym typeface="Helvetica"/>
              </a:rPr>
              <a:t>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6C41EAF-393C-4265-AADA-9B96E7FB6CB5}"/>
              </a:ext>
            </a:extLst>
          </p:cNvPr>
          <p:cNvSpPr/>
          <p:nvPr/>
        </p:nvSpPr>
        <p:spPr>
          <a:xfrm>
            <a:off x="854635" y="2368634"/>
            <a:ext cx="3942314" cy="1093504"/>
          </a:xfrm>
          <a:prstGeom prst="rect">
            <a:avLst/>
          </a:prstGeom>
          <a:noFill/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48444">
              <a:lnSpc>
                <a:spcPts val="1600"/>
              </a:lnSpc>
            </a:pPr>
            <a:r>
              <a:rPr lang="ru-RU" sz="1400" b="1" dirty="0">
                <a:solidFill>
                  <a:srgbClr val="394051"/>
                </a:solidFill>
                <a:latin typeface="+mj-lt"/>
              </a:rPr>
              <a:t> Критерии отбора:</a:t>
            </a:r>
          </a:p>
          <a:p>
            <a:pPr marL="171450" indent="-171450" defTabSz="848444">
              <a:lnSpc>
                <a:spcPts val="16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94051"/>
                </a:solidFill>
                <a:latin typeface="+mj-lt"/>
              </a:rPr>
              <a:t>Отсутствие в Федеральной сметно-нормативной базе;</a:t>
            </a:r>
          </a:p>
          <a:p>
            <a:pPr marL="171450" indent="-171450" defTabSz="848444">
              <a:lnSpc>
                <a:spcPts val="16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94051"/>
                </a:solidFill>
                <a:latin typeface="+mj-lt"/>
              </a:rPr>
              <a:t>Высокая востребованность в применении технологии;</a:t>
            </a:r>
            <a:endParaRPr lang="ru-RU" sz="1200" b="1" dirty="0">
              <a:solidFill>
                <a:srgbClr val="394051"/>
              </a:solidFill>
              <a:latin typeface="+mj-lt"/>
            </a:endParaRPr>
          </a:p>
          <a:p>
            <a:pPr marL="171450" indent="-171450" defTabSz="848444">
              <a:lnSpc>
                <a:spcPts val="16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94051"/>
                </a:solidFill>
                <a:latin typeface="+mj-lt"/>
              </a:rPr>
              <a:t>Соответствие технологии современным стандартам.</a:t>
            </a:r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ED90CD40-C760-4F0A-A514-52986D1B5C8E}"/>
              </a:ext>
            </a:extLst>
          </p:cNvPr>
          <p:cNvSpPr/>
          <p:nvPr/>
        </p:nvSpPr>
        <p:spPr>
          <a:xfrm rot="5400000">
            <a:off x="2461281" y="1676044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1D7B835F-0EC2-48F9-913F-81CA9A205447}"/>
              </a:ext>
            </a:extLst>
          </p:cNvPr>
          <p:cNvSpPr/>
          <p:nvPr/>
        </p:nvSpPr>
        <p:spPr>
          <a:xfrm rot="5400000">
            <a:off x="2461281" y="3689740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64F3FC9-DCF7-4E15-9751-80245A118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4</a:t>
            </a:fld>
            <a:endParaRPr lang="ru-RU" dirty="0"/>
          </a:p>
        </p:txBody>
      </p:sp>
      <p:sp>
        <p:nvSpPr>
          <p:cNvPr id="13" name="Прямоугольник 31">
            <a:extLst>
              <a:ext uri="{FF2B5EF4-FFF2-40B4-BE49-F238E27FC236}">
                <a16:creationId xmlns:a16="http://schemas.microsoft.com/office/drawing/2014/main" id="{45C96DAB-7C3B-477C-885B-6CA94EFFC7D2}"/>
              </a:ext>
            </a:extLst>
          </p:cNvPr>
          <p:cNvSpPr/>
          <p:nvPr/>
        </p:nvSpPr>
        <p:spPr>
          <a:xfrm>
            <a:off x="5606431" y="3026342"/>
            <a:ext cx="2703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</a:rPr>
              <a:t>Рекомендованы </a:t>
            </a:r>
            <a:br>
              <a:rPr lang="en-US" sz="1400" dirty="0">
                <a:solidFill>
                  <a:schemeClr val="bg1"/>
                </a:solidFill>
                <a:latin typeface="+mj-lt"/>
              </a:rPr>
            </a:br>
            <a:r>
              <a:rPr lang="ru-RU" sz="1400" dirty="0">
                <a:solidFill>
                  <a:schemeClr val="bg1"/>
                </a:solidFill>
                <a:latin typeface="+mj-lt"/>
              </a:rPr>
              <a:t>к включению в ФСНБ</a:t>
            </a:r>
          </a:p>
        </p:txBody>
      </p:sp>
      <p:sp>
        <p:nvSpPr>
          <p:cNvPr id="14" name="Прямоугольник 32">
            <a:extLst>
              <a:ext uri="{FF2B5EF4-FFF2-40B4-BE49-F238E27FC236}">
                <a16:creationId xmlns:a16="http://schemas.microsoft.com/office/drawing/2014/main" id="{0AE0B55C-C3D4-455C-AFFA-024660946D8D}"/>
              </a:ext>
            </a:extLst>
          </p:cNvPr>
          <p:cNvSpPr/>
          <p:nvPr/>
        </p:nvSpPr>
        <p:spPr>
          <a:xfrm>
            <a:off x="6712186" y="3935843"/>
            <a:ext cx="734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СН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Прямоугольник 35">
            <a:extLst>
              <a:ext uri="{FF2B5EF4-FFF2-40B4-BE49-F238E27FC236}">
                <a16:creationId xmlns:a16="http://schemas.microsoft.com/office/drawing/2014/main" id="{DA1F6403-4448-454F-902C-6CFAD7A206FC}"/>
              </a:ext>
            </a:extLst>
          </p:cNvPr>
          <p:cNvSpPr/>
          <p:nvPr/>
        </p:nvSpPr>
        <p:spPr>
          <a:xfrm>
            <a:off x="6028926" y="3930417"/>
            <a:ext cx="83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</a:rPr>
              <a:t>__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Прямоугольник 44">
            <a:extLst>
              <a:ext uri="{FF2B5EF4-FFF2-40B4-BE49-F238E27FC236}">
                <a16:creationId xmlns:a16="http://schemas.microsoft.com/office/drawing/2014/main" id="{14A48C39-6F66-4F98-82AA-FB59AB0A9D71}"/>
              </a:ext>
            </a:extLst>
          </p:cNvPr>
          <p:cNvSpPr/>
          <p:nvPr/>
        </p:nvSpPr>
        <p:spPr>
          <a:xfrm>
            <a:off x="5400675" y="1739786"/>
            <a:ext cx="31242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План Минстроя России на 2022 год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Инициатор – Минтранс России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50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технологий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0" name="Прямоугольник 52">
            <a:extLst>
              <a:ext uri="{FF2B5EF4-FFF2-40B4-BE49-F238E27FC236}">
                <a16:creationId xmlns:a16="http://schemas.microsoft.com/office/drawing/2014/main" id="{0148C91A-129C-4352-ABD5-2C9F1B13D3B6}"/>
              </a:ext>
            </a:extLst>
          </p:cNvPr>
          <p:cNvSpPr/>
          <p:nvPr/>
        </p:nvSpPr>
        <p:spPr>
          <a:xfrm>
            <a:off x="6104127" y="4386624"/>
            <a:ext cx="1863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__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     </a:t>
            </a:r>
            <a:r>
              <a:rPr lang="ru-RU" sz="1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технологий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FFAB6CEE-6D34-49DE-8171-3E8D6BFACA49}"/>
              </a:ext>
            </a:extLst>
          </p:cNvPr>
          <p:cNvSpPr/>
          <p:nvPr/>
        </p:nvSpPr>
        <p:spPr>
          <a:xfrm rot="5400000">
            <a:off x="6805890" y="2481024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5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3">
            <a:extLst>
              <a:ext uri="{FF2B5EF4-FFF2-40B4-BE49-F238E27FC236}">
                <a16:creationId xmlns:a16="http://schemas.microsoft.com/office/drawing/2014/main" id="{7FA64B54-7150-421C-8D30-D8282BE6359B}"/>
              </a:ext>
            </a:extLst>
          </p:cNvPr>
          <p:cNvSpPr txBox="1">
            <a:spLocks/>
          </p:cNvSpPr>
          <p:nvPr/>
        </p:nvSpPr>
        <p:spPr>
          <a:xfrm>
            <a:off x="447403" y="241300"/>
            <a:ext cx="9601200" cy="306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"+mn-ea"/>
                <a:cs typeface="+mn-cs"/>
              </a:defRPr>
            </a:lvl2pPr>
            <a:lvl3pPr marL="848444">
              <a:defRPr>
                <a:latin typeface="+mn-lt"/>
                <a:ea typeface="+mn-ea"/>
                <a:cs typeface="+mn-cs"/>
              </a:defRPr>
            </a:lvl3pPr>
            <a:lvl4pPr marL="1272666">
              <a:defRPr>
                <a:latin typeface="+mn-lt"/>
                <a:ea typeface="+mn-ea"/>
                <a:cs typeface="+mn-cs"/>
              </a:defRPr>
            </a:lvl4pPr>
            <a:lvl5pPr marL="1696888">
              <a:defRPr>
                <a:latin typeface="+mn-lt"/>
                <a:ea typeface="+mn-ea"/>
                <a:cs typeface="+mn-cs"/>
              </a:defRPr>
            </a:lvl5pPr>
            <a:lvl6pPr marL="2121110">
              <a:defRPr>
                <a:latin typeface="+mn-lt"/>
                <a:ea typeface="+mn-ea"/>
                <a:cs typeface="+mn-cs"/>
              </a:defRPr>
            </a:lvl6pPr>
            <a:lvl7pPr marL="2545331">
              <a:defRPr>
                <a:latin typeface="+mn-lt"/>
                <a:ea typeface="+mn-ea"/>
                <a:cs typeface="+mn-cs"/>
              </a:defRPr>
            </a:lvl7pPr>
            <a:lvl8pPr marL="2969553">
              <a:defRPr>
                <a:latin typeface="+mn-lt"/>
                <a:ea typeface="+mn-ea"/>
                <a:cs typeface="+mn-cs"/>
              </a:defRPr>
            </a:lvl8pPr>
            <a:lvl9pPr marL="33937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2500"/>
              </a:lnSpc>
            </a:pPr>
            <a:r>
              <a:rPr lang="ru-RU" sz="2000" b="1" kern="0" dirty="0">
                <a:solidFill>
                  <a:srgbClr val="394051"/>
                </a:solidFill>
              </a:rPr>
              <a:t>РАЗРАБОТКА МЕТОДИК ОПРЕДЕЛЕНИЯ НОРМАТИВНЫХ ЗАТРАТ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2FC8D26-C732-4DEA-B81B-14FEFFD7EDEB}"/>
              </a:ext>
            </a:extLst>
          </p:cNvPr>
          <p:cNvSpPr/>
          <p:nvPr/>
        </p:nvSpPr>
        <p:spPr>
          <a:xfrm>
            <a:off x="1666876" y="940615"/>
            <a:ext cx="7014102" cy="414979"/>
          </a:xfrm>
          <a:prstGeom prst="rect">
            <a:avLst/>
          </a:prstGeom>
          <a:solidFill>
            <a:srgbClr val="3940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МНЗ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по подготовке проектной документации</a:t>
            </a:r>
            <a:b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для проектирования автомобильных дорог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AF35D7-F4D3-483D-BF24-0035C843F283}"/>
              </a:ext>
            </a:extLst>
          </p:cNvPr>
          <p:cNvSpPr/>
          <p:nvPr/>
        </p:nvSpPr>
        <p:spPr>
          <a:xfrm>
            <a:off x="1666875" y="4690305"/>
            <a:ext cx="2945267" cy="268727"/>
          </a:xfrm>
          <a:prstGeom prst="rect">
            <a:avLst/>
          </a:prstGeom>
          <a:noFill/>
          <a:ln w="9525">
            <a:solidFill>
              <a:srgbClr val="697A98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>
                <a:solidFill>
                  <a:srgbClr val="394051"/>
                </a:solidFill>
                <a:latin typeface="+mj-lt"/>
              </a:rPr>
              <a:t>МНЗ на ИТС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EE5CD2A-B5B5-4775-A9FC-A6FB1018AD46}"/>
              </a:ext>
            </a:extLst>
          </p:cNvPr>
          <p:cNvSpPr/>
          <p:nvPr/>
        </p:nvSpPr>
        <p:spPr>
          <a:xfrm>
            <a:off x="5735710" y="4664648"/>
            <a:ext cx="2945267" cy="272869"/>
          </a:xfrm>
          <a:prstGeom prst="rect">
            <a:avLst/>
          </a:prstGeom>
          <a:noFill/>
          <a:ln w="9525">
            <a:solidFill>
              <a:srgbClr val="697A98"/>
            </a:solidFill>
            <a:prstDash val="sysDash"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>
                <a:solidFill>
                  <a:srgbClr val="394051"/>
                </a:solidFill>
                <a:latin typeface="+mj-lt"/>
              </a:rPr>
              <a:t>МНЗ на СТБ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270DEF9-C647-43BB-A39C-32F877842916}"/>
              </a:ext>
            </a:extLst>
          </p:cNvPr>
          <p:cNvSpPr/>
          <p:nvPr/>
        </p:nvSpPr>
        <p:spPr>
          <a:xfrm>
            <a:off x="1666875" y="1729901"/>
            <a:ext cx="7014102" cy="370717"/>
          </a:xfrm>
          <a:prstGeom prst="rect">
            <a:avLst/>
          </a:prstGeom>
          <a:noFill/>
          <a:ln w="9525">
            <a:solidFill>
              <a:srgbClr val="697A9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  <a:buClr>
                <a:srgbClr val="0D5593"/>
              </a:buClr>
            </a:pPr>
            <a:r>
              <a:rPr lang="ru-RU" sz="1400" b="1" dirty="0">
                <a:solidFill>
                  <a:srgbClr val="394051"/>
                </a:solidFill>
              </a:rPr>
              <a:t>Разработан проект МНЗ</a:t>
            </a:r>
          </a:p>
          <a:p>
            <a:pPr algn="ctr">
              <a:lnSpc>
                <a:spcPts val="1000"/>
              </a:lnSpc>
              <a:buClr>
                <a:srgbClr val="0D5593"/>
              </a:buClr>
            </a:pPr>
            <a:r>
              <a:rPr lang="ru-RU" sz="1100" dirty="0">
                <a:solidFill>
                  <a:srgbClr val="394051"/>
                </a:solidFill>
                <a:cs typeface="Arial" panose="020B0604020202020204" pitchFamily="34" charset="0"/>
              </a:rPr>
              <a:t> с учетом требований  приказа Минстроя России от 01.10.2021 № 707</a:t>
            </a:r>
            <a:r>
              <a:rPr lang="en-US" sz="1100" dirty="0">
                <a:solidFill>
                  <a:srgbClr val="394051"/>
                </a:solidFill>
                <a:cs typeface="Arial" panose="020B0604020202020204" pitchFamily="34" charset="0"/>
              </a:rPr>
              <a:t>/</a:t>
            </a:r>
            <a:r>
              <a:rPr lang="ru-RU" sz="1100" dirty="0" err="1">
                <a:solidFill>
                  <a:srgbClr val="394051"/>
                </a:solidFill>
                <a:cs typeface="Arial" panose="020B0604020202020204" pitchFamily="34" charset="0"/>
              </a:rPr>
              <a:t>пр</a:t>
            </a:r>
            <a:r>
              <a:rPr lang="ru-RU" sz="1100" b="1" dirty="0">
                <a:solidFill>
                  <a:srgbClr val="394051"/>
                </a:solidFill>
              </a:rPr>
              <a:t>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D8E4C9D-2167-47AE-B81B-094562389B24}"/>
              </a:ext>
            </a:extLst>
          </p:cNvPr>
          <p:cNvSpPr/>
          <p:nvPr/>
        </p:nvSpPr>
        <p:spPr>
          <a:xfrm>
            <a:off x="1703453" y="5347573"/>
            <a:ext cx="6977525" cy="319879"/>
          </a:xfrm>
          <a:prstGeom prst="rect">
            <a:avLst/>
          </a:prstGeom>
          <a:solidFill>
            <a:srgbClr val="394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  <a:buClr>
                <a:srgbClr val="0D5593"/>
              </a:buClr>
            </a:pPr>
            <a:r>
              <a:rPr lang="ru-RU" sz="1100" b="1" dirty="0">
                <a:solidFill>
                  <a:schemeClr val="bg1"/>
                </a:solidFill>
                <a:latin typeface="Trebuchet MS" panose="020B0603020202020204" pitchFamily="34" charset="0"/>
              </a:rPr>
              <a:t>Сформированы состав и содержание работ по ИТС и СТБ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798E293-3C88-4CD3-8AC4-952E65ABA3E6}"/>
              </a:ext>
            </a:extLst>
          </p:cNvPr>
          <p:cNvSpPr/>
          <p:nvPr/>
        </p:nvSpPr>
        <p:spPr>
          <a:xfrm>
            <a:off x="1697767" y="2517151"/>
            <a:ext cx="6925006" cy="21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>
              <a:buClr>
                <a:srgbClr val="394051"/>
              </a:buClr>
            </a:pPr>
            <a:r>
              <a:rPr lang="ru-RU" sz="1050" b="1" dirty="0">
                <a:solidFill>
                  <a:srgbClr val="394051"/>
                </a:solidFill>
              </a:rPr>
              <a:t>ОТЛИЧИЯ МЕЖДУ МНЗ И СБЦ НА АВТОМОБИЛЬНЫЕ ДОРОГИ</a:t>
            </a:r>
          </a:p>
          <a:p>
            <a:pPr algn="just">
              <a:buClr>
                <a:srgbClr val="394051"/>
              </a:buClr>
            </a:pPr>
            <a:endParaRPr lang="ru-RU" sz="800" dirty="0">
              <a:solidFill>
                <a:srgbClr val="394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5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  <a:t>Изменена формула определения стоимости проектирования нескольких участков дорог или их пересечений; </a:t>
            </a:r>
          </a:p>
          <a:p>
            <a:pPr marL="171450" indent="-171450">
              <a:spcBef>
                <a:spcPts val="5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  <a:t>Введены коэффициенты к параметрам цены для дорог и их пересечений </a:t>
            </a:r>
            <a:br>
              <a:rPr lang="ru-RU" sz="900" dirty="0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  <a:t>в зависимости от категорий сложности проектирования;</a:t>
            </a:r>
          </a:p>
          <a:p>
            <a:pPr marL="171450" indent="-171450">
              <a:spcBef>
                <a:spcPts val="5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  <a:t>Предложены коэффициенты по видам выполняемых работ с их ступенчатой градацией в зависимости от содержания и категорий выполняемых работ;</a:t>
            </a:r>
          </a:p>
          <a:p>
            <a:pPr marL="171450" indent="-171450">
              <a:spcBef>
                <a:spcPts val="5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  <a:t>Предусмотрено использование общего корректирующего коэффициента </a:t>
            </a:r>
            <a:br>
              <a:rPr lang="ru-RU" sz="900" dirty="0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  <a:t>и определен порядок его расчёта;</a:t>
            </a:r>
          </a:p>
          <a:p>
            <a:pPr marL="171450" indent="-171450">
              <a:spcBef>
                <a:spcPts val="5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  <a:t>Упорядочены и систематизированы корректирующие коэффициенты с их чётким разделением на </a:t>
            </a:r>
            <a:r>
              <a:rPr lang="ru-RU" sz="900" dirty="0" err="1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  <a:t>ценообразующие</a:t>
            </a:r>
            <a:r>
              <a:rPr lang="ru-RU" sz="900" dirty="0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  <a:t> и усложняющие.</a:t>
            </a:r>
          </a:p>
          <a:p>
            <a:pPr marL="171450" indent="-171450">
              <a:spcBef>
                <a:spcPts val="5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  <a:t>Учтены требования приказа Минстроя России от 01.10.2021 № 707</a:t>
            </a:r>
            <a:r>
              <a:rPr lang="en-US" sz="900" dirty="0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  <a:t>/</a:t>
            </a:r>
            <a:r>
              <a:rPr lang="ru-RU" sz="900" dirty="0" err="1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  <a:t>пр</a:t>
            </a:r>
            <a:r>
              <a:rPr lang="ru-RU" sz="900" dirty="0">
                <a:solidFill>
                  <a:srgbClr val="394051"/>
                </a:solidFill>
                <a:latin typeface="+mj-lt"/>
                <a:cs typeface="Arial" panose="020B0604020202020204" pitchFamily="34" charset="0"/>
              </a:rPr>
              <a:t> и других документов, введенных после 2007 г.;</a:t>
            </a:r>
            <a:endParaRPr lang="en-US" sz="900" dirty="0">
              <a:solidFill>
                <a:srgbClr val="39405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Стрелка: шеврон 2">
            <a:extLst>
              <a:ext uri="{FF2B5EF4-FFF2-40B4-BE49-F238E27FC236}">
                <a16:creationId xmlns:a16="http://schemas.microsoft.com/office/drawing/2014/main" id="{9E7CEA66-8F1E-40A1-9008-D8B7E89FD71D}"/>
              </a:ext>
            </a:extLst>
          </p:cNvPr>
          <p:cNvSpPr/>
          <p:nvPr/>
        </p:nvSpPr>
        <p:spPr>
          <a:xfrm rot="5400000">
            <a:off x="4925971" y="1276828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: шеврон 30">
            <a:extLst>
              <a:ext uri="{FF2B5EF4-FFF2-40B4-BE49-F238E27FC236}">
                <a16:creationId xmlns:a16="http://schemas.microsoft.com/office/drawing/2014/main" id="{81EFA5AF-E796-4716-B213-7211E06DFD47}"/>
              </a:ext>
            </a:extLst>
          </p:cNvPr>
          <p:cNvSpPr/>
          <p:nvPr/>
        </p:nvSpPr>
        <p:spPr>
          <a:xfrm rot="5400000">
            <a:off x="3343275" y="4912932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: шеврон 38">
            <a:extLst>
              <a:ext uri="{FF2B5EF4-FFF2-40B4-BE49-F238E27FC236}">
                <a16:creationId xmlns:a16="http://schemas.microsoft.com/office/drawing/2014/main" id="{D262C4ED-B52E-4413-9803-61DD6679955B}"/>
              </a:ext>
            </a:extLst>
          </p:cNvPr>
          <p:cNvSpPr/>
          <p:nvPr/>
        </p:nvSpPr>
        <p:spPr>
          <a:xfrm rot="5400000">
            <a:off x="7055944" y="4926565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F14AD9-B38B-40D9-BEDD-7CAA9C251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5</a:t>
            </a:fld>
            <a:endParaRPr lang="ru-RU" dirty="0"/>
          </a:p>
        </p:txBody>
      </p:sp>
      <p:sp>
        <p:nvSpPr>
          <p:cNvPr id="18" name="Стрелка: шеврон 17">
            <a:extLst>
              <a:ext uri="{FF2B5EF4-FFF2-40B4-BE49-F238E27FC236}">
                <a16:creationId xmlns:a16="http://schemas.microsoft.com/office/drawing/2014/main" id="{8BF9D6C1-92B0-4B22-8384-6C82A67EDC35}"/>
              </a:ext>
            </a:extLst>
          </p:cNvPr>
          <p:cNvSpPr/>
          <p:nvPr/>
        </p:nvSpPr>
        <p:spPr>
          <a:xfrm rot="5400000">
            <a:off x="4925971" y="2052596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5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AE3F8F-6DB3-4A14-9D11-528A092F63BB}"/>
              </a:ext>
            </a:extLst>
          </p:cNvPr>
          <p:cNvSpPr/>
          <p:nvPr/>
        </p:nvSpPr>
        <p:spPr>
          <a:xfrm>
            <a:off x="7534738" y="0"/>
            <a:ext cx="3266612" cy="6121346"/>
          </a:xfrm>
          <a:prstGeom prst="rect">
            <a:avLst/>
          </a:prstGeom>
          <a:solidFill>
            <a:srgbClr val="394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FAD9C0D3-2474-43E9-9466-F63B15C0E436}"/>
              </a:ext>
            </a:extLst>
          </p:cNvPr>
          <p:cNvSpPr txBox="1">
            <a:spLocks/>
          </p:cNvSpPr>
          <p:nvPr/>
        </p:nvSpPr>
        <p:spPr>
          <a:xfrm>
            <a:off x="447675" y="75989"/>
            <a:ext cx="5784133" cy="626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"+mn-ea"/>
                <a:cs typeface="+mn-cs"/>
              </a:defRPr>
            </a:lvl2pPr>
            <a:lvl3pPr marL="848444">
              <a:defRPr>
                <a:latin typeface="+mn-lt"/>
                <a:ea typeface="+mn-ea"/>
                <a:cs typeface="+mn-cs"/>
              </a:defRPr>
            </a:lvl3pPr>
            <a:lvl4pPr marL="1272666">
              <a:defRPr>
                <a:latin typeface="+mn-lt"/>
                <a:ea typeface="+mn-ea"/>
                <a:cs typeface="+mn-cs"/>
              </a:defRPr>
            </a:lvl4pPr>
            <a:lvl5pPr marL="1696888">
              <a:defRPr>
                <a:latin typeface="+mn-lt"/>
                <a:ea typeface="+mn-ea"/>
                <a:cs typeface="+mn-cs"/>
              </a:defRPr>
            </a:lvl5pPr>
            <a:lvl6pPr marL="2121110">
              <a:defRPr>
                <a:latin typeface="+mn-lt"/>
                <a:ea typeface="+mn-ea"/>
                <a:cs typeface="+mn-cs"/>
              </a:defRPr>
            </a:lvl6pPr>
            <a:lvl7pPr marL="2545331">
              <a:defRPr>
                <a:latin typeface="+mn-lt"/>
                <a:ea typeface="+mn-ea"/>
                <a:cs typeface="+mn-cs"/>
              </a:defRPr>
            </a:lvl7pPr>
            <a:lvl8pPr marL="2969553">
              <a:defRPr>
                <a:latin typeface="+mn-lt"/>
                <a:ea typeface="+mn-ea"/>
                <a:cs typeface="+mn-cs"/>
              </a:defRPr>
            </a:lvl8pPr>
            <a:lvl9pPr marL="33937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2500"/>
              </a:lnSpc>
            </a:pPr>
            <a:r>
              <a:rPr lang="ru-RU" sz="2000" b="1" kern="0" dirty="0"/>
              <a:t>АКТУАЛИЗАЦИЯ ОТРАСЛЕВЫХ СМЕТНЫХ НОРМАТИВОВ ПО СОДЕРЖАНИЮ 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9903C363-E160-49FF-AD31-60C796A26DA1}"/>
              </a:ext>
            </a:extLst>
          </p:cNvPr>
          <p:cNvSpPr/>
          <p:nvPr/>
        </p:nvSpPr>
        <p:spPr>
          <a:xfrm>
            <a:off x="356089" y="848007"/>
            <a:ext cx="6797186" cy="73050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394051"/>
                </a:solidFill>
                <a:latin typeface="Bahnschrift (Заголовки)"/>
              </a:rPr>
              <a:t>Сформирован новый подход к структуре отраслевой сметно-нормативной базы в части содержания автомобильных дорог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0F72DD3-7049-4826-8AEA-12102D9448A5}"/>
              </a:ext>
            </a:extLst>
          </p:cNvPr>
          <p:cNvSpPr/>
          <p:nvPr/>
        </p:nvSpPr>
        <p:spPr>
          <a:xfrm>
            <a:off x="505454" y="1758757"/>
            <a:ext cx="2931971" cy="772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ru-RU" sz="1000" dirty="0">
                <a:solidFill>
                  <a:srgbClr val="394051"/>
                </a:solidFill>
                <a:latin typeface="+mj-lt"/>
              </a:rPr>
              <a:t>- Стоимостная часть в нормах отсутствует </a:t>
            </a:r>
            <a:br>
              <a:rPr lang="ru-RU" sz="1000" dirty="0">
                <a:solidFill>
                  <a:srgbClr val="394051"/>
                </a:solidFill>
                <a:latin typeface="+mj-lt"/>
              </a:rPr>
            </a:br>
            <a:r>
              <a:rPr lang="ru-RU" sz="1000" dirty="0">
                <a:solidFill>
                  <a:srgbClr val="394051"/>
                </a:solidFill>
                <a:latin typeface="+mj-lt"/>
              </a:rPr>
              <a:t>- Стоимость строительных ресурсов будет формироваться посредством ФГИС ЦС  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97BD720-9CB3-4CCB-A5D4-0947BB8CCD77}"/>
              </a:ext>
            </a:extLst>
          </p:cNvPr>
          <p:cNvSpPr/>
          <p:nvPr/>
        </p:nvSpPr>
        <p:spPr>
          <a:xfrm>
            <a:off x="3697962" y="1664037"/>
            <a:ext cx="3726127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r>
              <a:rPr lang="ru-RU" sz="1000" dirty="0">
                <a:solidFill>
                  <a:srgbClr val="394051"/>
                </a:solidFill>
                <a:latin typeface="+mj-lt"/>
              </a:rPr>
              <a:t>3 сборника по содержанию: </a:t>
            </a:r>
          </a:p>
          <a:p>
            <a:r>
              <a:rPr lang="ru-RU" sz="1000" dirty="0">
                <a:solidFill>
                  <a:srgbClr val="394051"/>
                </a:solidFill>
                <a:latin typeface="+mj-lt"/>
              </a:rPr>
              <a:t>- сборник ОСН № 1 «Автомобильные дороги»</a:t>
            </a:r>
          </a:p>
          <a:p>
            <a:r>
              <a:rPr lang="ru-RU" sz="1000" dirty="0">
                <a:solidFill>
                  <a:srgbClr val="394051"/>
                </a:solidFill>
                <a:latin typeface="+mj-lt"/>
              </a:rPr>
              <a:t>- сборник ОСН № 2 «Искусственные дорожные сооружения»</a:t>
            </a:r>
          </a:p>
          <a:p>
            <a:r>
              <a:rPr lang="ru-RU" sz="1000" dirty="0">
                <a:solidFill>
                  <a:srgbClr val="394051"/>
                </a:solidFill>
                <a:latin typeface="+mj-lt"/>
              </a:rPr>
              <a:t>- сборник ОСН № 3 «Обустройство»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BE84CC8-35E1-45AB-83D3-267BBFF54058}"/>
              </a:ext>
            </a:extLst>
          </p:cNvPr>
          <p:cNvSpPr/>
          <p:nvPr/>
        </p:nvSpPr>
        <p:spPr>
          <a:xfrm>
            <a:off x="447675" y="4834513"/>
            <a:ext cx="6477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94051"/>
                </a:solidFill>
                <a:latin typeface="+mj-lt"/>
              </a:rPr>
              <a:t>ХРОНОМЕТРАЖ 		</a:t>
            </a:r>
            <a:r>
              <a:rPr lang="ru-RU" sz="3000" dirty="0">
                <a:solidFill>
                  <a:srgbClr val="394051"/>
                </a:solidFill>
                <a:latin typeface="+mj-lt"/>
              </a:rPr>
              <a:t>12</a:t>
            </a:r>
            <a:r>
              <a:rPr lang="ru-RU" sz="2000" dirty="0">
                <a:solidFill>
                  <a:srgbClr val="394051"/>
                </a:solidFill>
                <a:latin typeface="+mj-lt"/>
              </a:rPr>
              <a:t> ВЫЕЗДОВ</a:t>
            </a:r>
            <a:endParaRPr lang="ru-RU" sz="2000" dirty="0">
              <a:solidFill>
                <a:srgbClr val="39405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2C5B57A-A1E3-4094-AAC6-2A3D08ACBD01}"/>
              </a:ext>
            </a:extLst>
          </p:cNvPr>
          <p:cNvSpPr/>
          <p:nvPr/>
        </p:nvSpPr>
        <p:spPr>
          <a:xfrm>
            <a:off x="447675" y="5281821"/>
            <a:ext cx="71837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94051"/>
                </a:solidFill>
                <a:latin typeface="+mj-lt"/>
              </a:rPr>
              <a:t>ОБЩАЯ ПРОДОЛЖИТЕЛЬНОСТЬ  </a:t>
            </a:r>
            <a:r>
              <a:rPr lang="ru-RU" sz="3000" dirty="0">
                <a:solidFill>
                  <a:srgbClr val="394051"/>
                </a:solidFill>
                <a:latin typeface="+mj-lt"/>
              </a:rPr>
              <a:t>65</a:t>
            </a:r>
            <a:r>
              <a:rPr lang="ru-RU" sz="2000" dirty="0">
                <a:solidFill>
                  <a:srgbClr val="394051"/>
                </a:solidFill>
                <a:latin typeface="+mj-lt"/>
              </a:rPr>
              <a:t> КАЛЕНДАРНЫХ ДНЕЙ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EB4C6EC-D5A7-4FFE-85B5-20220674A8F0}"/>
              </a:ext>
            </a:extLst>
          </p:cNvPr>
          <p:cNvSpPr/>
          <p:nvPr/>
        </p:nvSpPr>
        <p:spPr>
          <a:xfrm>
            <a:off x="283740" y="4296015"/>
            <a:ext cx="313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  <a:t>ВСЕГО ПЕРЕРАБОТАНО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11C6B36-B07D-4D9A-9584-16FD9A08CDDA}"/>
              </a:ext>
            </a:extLst>
          </p:cNvPr>
          <p:cNvSpPr/>
          <p:nvPr/>
        </p:nvSpPr>
        <p:spPr>
          <a:xfrm>
            <a:off x="14183" y="3015250"/>
            <a:ext cx="293197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  <a:t>С хронометражем</a:t>
            </a:r>
          </a:p>
          <a:p>
            <a:pPr algn="ctr"/>
            <a:r>
              <a:rPr lang="ru-RU" sz="30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  <a:t>687 </a:t>
            </a:r>
            <a:r>
              <a:rPr lang="ru-RU" sz="14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  <a:t>  </a:t>
            </a:r>
            <a:br>
              <a:rPr lang="ru-RU" sz="14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  <a:t>сметных норм</a:t>
            </a:r>
            <a:endParaRPr lang="ru-RU" sz="1400" dirty="0">
              <a:solidFill>
                <a:srgbClr val="394051"/>
              </a:solidFill>
              <a:latin typeface="+mj-lt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3551F8-35BA-4E80-9D9B-68380FCF6520}"/>
              </a:ext>
            </a:extLst>
          </p:cNvPr>
          <p:cNvSpPr/>
          <p:nvPr/>
        </p:nvSpPr>
        <p:spPr>
          <a:xfrm>
            <a:off x="2232458" y="3015250"/>
            <a:ext cx="33401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  <a:t>В соответствии с КСР</a:t>
            </a:r>
          </a:p>
          <a:p>
            <a:pPr algn="ctr"/>
            <a:r>
              <a:rPr lang="ru-RU" sz="30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  <a:t>366 </a:t>
            </a:r>
            <a:r>
              <a:rPr lang="ru-RU" sz="14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  <a:t>  </a:t>
            </a:r>
            <a:br>
              <a:rPr lang="ru-RU" sz="14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  <a:t>сметных норм</a:t>
            </a:r>
            <a:endParaRPr lang="ru-RU" sz="1400" dirty="0">
              <a:solidFill>
                <a:srgbClr val="394051"/>
              </a:solidFill>
              <a:latin typeface="+mj-lt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BDDC483-A782-4FB2-A2BA-1CB0493C27D9}"/>
              </a:ext>
            </a:extLst>
          </p:cNvPr>
          <p:cNvSpPr/>
          <p:nvPr/>
        </p:nvSpPr>
        <p:spPr>
          <a:xfrm>
            <a:off x="5122409" y="3015250"/>
            <a:ext cx="206396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  <a:t>К исключению</a:t>
            </a:r>
          </a:p>
          <a:p>
            <a:pPr algn="ctr"/>
            <a:r>
              <a:rPr lang="ru-RU" sz="30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  <a:t>13 </a:t>
            </a:r>
            <a:r>
              <a:rPr lang="ru-RU" sz="14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  <a:t>  </a:t>
            </a:r>
            <a:br>
              <a:rPr lang="ru-RU" sz="14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rgbClr val="394051"/>
                </a:solidFill>
                <a:latin typeface="+mj-lt"/>
                <a:ea typeface="Times New Roman" panose="02020603050405020304" pitchFamily="18" charset="0"/>
              </a:rPr>
              <a:t>сметных норм</a:t>
            </a:r>
            <a:endParaRPr lang="ru-RU" sz="1400" dirty="0">
              <a:solidFill>
                <a:srgbClr val="394051"/>
              </a:solidFill>
              <a:latin typeface="+mj-lt"/>
            </a:endParaRPr>
          </a:p>
        </p:txBody>
      </p:sp>
      <p:sp>
        <p:nvSpPr>
          <p:cNvPr id="29" name="Holder 3">
            <a:extLst>
              <a:ext uri="{FF2B5EF4-FFF2-40B4-BE49-F238E27FC236}">
                <a16:creationId xmlns:a16="http://schemas.microsoft.com/office/drawing/2014/main" id="{388FA970-129C-492A-B47C-DCF19C844115}"/>
              </a:ext>
            </a:extLst>
          </p:cNvPr>
          <p:cNvSpPr txBox="1">
            <a:spLocks/>
          </p:cNvSpPr>
          <p:nvPr/>
        </p:nvSpPr>
        <p:spPr>
          <a:xfrm>
            <a:off x="7707944" y="228774"/>
            <a:ext cx="2863823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"+mn-ea"/>
                <a:cs typeface="+mn-cs"/>
              </a:defRPr>
            </a:lvl2pPr>
            <a:lvl3pPr marL="848444">
              <a:defRPr>
                <a:latin typeface="+mn-lt"/>
                <a:ea typeface="+mn-ea"/>
                <a:cs typeface="+mn-cs"/>
              </a:defRPr>
            </a:lvl3pPr>
            <a:lvl4pPr marL="1272666">
              <a:defRPr>
                <a:latin typeface="+mn-lt"/>
                <a:ea typeface="+mn-ea"/>
                <a:cs typeface="+mn-cs"/>
              </a:defRPr>
            </a:lvl4pPr>
            <a:lvl5pPr marL="1696888">
              <a:defRPr>
                <a:latin typeface="+mn-lt"/>
                <a:ea typeface="+mn-ea"/>
                <a:cs typeface="+mn-cs"/>
              </a:defRPr>
            </a:lvl5pPr>
            <a:lvl6pPr marL="2121110">
              <a:defRPr>
                <a:latin typeface="+mn-lt"/>
                <a:ea typeface="+mn-ea"/>
                <a:cs typeface="+mn-cs"/>
              </a:defRPr>
            </a:lvl6pPr>
            <a:lvl7pPr marL="2545331">
              <a:defRPr>
                <a:latin typeface="+mn-lt"/>
                <a:ea typeface="+mn-ea"/>
                <a:cs typeface="+mn-cs"/>
              </a:defRPr>
            </a:lvl7pPr>
            <a:lvl8pPr marL="2969553">
              <a:defRPr>
                <a:latin typeface="+mn-lt"/>
                <a:ea typeface="+mn-ea"/>
                <a:cs typeface="+mn-cs"/>
              </a:defRPr>
            </a:lvl8pPr>
            <a:lvl9pPr marL="33937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sz="2000" kern="0" dirty="0">
                <a:solidFill>
                  <a:schemeClr val="bg1"/>
                </a:solidFill>
              </a:rPr>
              <a:t>Разработка отраслевых сметных нормативов </a:t>
            </a:r>
            <a:br>
              <a:rPr lang="ru-RU" sz="2000" kern="0" dirty="0">
                <a:solidFill>
                  <a:schemeClr val="bg1"/>
                </a:solidFill>
              </a:rPr>
            </a:br>
            <a:r>
              <a:rPr lang="ru-RU" sz="2000" kern="0" dirty="0">
                <a:solidFill>
                  <a:schemeClr val="bg1"/>
                </a:solidFill>
              </a:rPr>
              <a:t>по диагностике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80E51F5-8FDC-4531-B6A5-26C62DAE5145}"/>
              </a:ext>
            </a:extLst>
          </p:cNvPr>
          <p:cNvSpPr/>
          <p:nvPr/>
        </p:nvSpPr>
        <p:spPr>
          <a:xfrm>
            <a:off x="7682151" y="1213258"/>
            <a:ext cx="2971785" cy="8466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(Заголовки)"/>
              </a:rPr>
              <a:t>Сформирована предварительная номенклатура отраслевых сметных норм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B9FC6F7-D05C-4D50-AEA4-F97C412CAEAD}"/>
              </a:ext>
            </a:extLst>
          </p:cNvPr>
          <p:cNvSpPr/>
          <p:nvPr/>
        </p:nvSpPr>
        <p:spPr>
          <a:xfrm>
            <a:off x="7671755" y="2575750"/>
            <a:ext cx="1343487" cy="497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no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+mj-lt"/>
              </a:rPr>
              <a:t>Предварительно 98 сметных норм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18D9EBA-D5E7-4932-B63F-5FE4BD84F093}"/>
              </a:ext>
            </a:extLst>
          </p:cNvPr>
          <p:cNvSpPr/>
          <p:nvPr/>
        </p:nvSpPr>
        <p:spPr>
          <a:xfrm>
            <a:off x="9281384" y="2591901"/>
            <a:ext cx="1343487" cy="1237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no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+mj-lt"/>
              </a:rPr>
              <a:t>Согласована </a:t>
            </a:r>
            <a:br>
              <a:rPr lang="ru-RU" sz="1200" dirty="0">
                <a:solidFill>
                  <a:schemeClr val="bg1"/>
                </a:solidFill>
                <a:latin typeface="+mj-lt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</a:rPr>
              <a:t>с Росавтодором и внутренним подразделением РОДОРНИИ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808395B-4DAC-46A6-9C26-B8FB46B27D34}"/>
              </a:ext>
            </a:extLst>
          </p:cNvPr>
          <p:cNvSpPr/>
          <p:nvPr/>
        </p:nvSpPr>
        <p:spPr>
          <a:xfrm>
            <a:off x="7889505" y="3679874"/>
            <a:ext cx="25772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ПРОВЕДЕН ХРОНОМЕТРАЖ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по </a:t>
            </a:r>
            <a:r>
              <a:rPr lang="ru-RU" sz="3000" b="1" dirty="0">
                <a:solidFill>
                  <a:schemeClr val="bg1"/>
                </a:solidFill>
              </a:rPr>
              <a:t>18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</a:rPr>
              <a:t>сметным нормам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57867A9-615F-4757-8F95-61E921890A0A}"/>
              </a:ext>
            </a:extLst>
          </p:cNvPr>
          <p:cNvSpPr/>
          <p:nvPr/>
        </p:nvSpPr>
        <p:spPr>
          <a:xfrm>
            <a:off x="7533736" y="5042065"/>
            <a:ext cx="3313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ОДИН ВЫЕЗД</a:t>
            </a: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</a:rPr>
              <a:t>ПРОДОЛЖИТЕЛЬНОСТЬЮ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</a:rPr>
              <a:t>12 КАЛЕНДАРНЫХ ДНЕЙ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Стрелка: шеврон 39">
            <a:extLst>
              <a:ext uri="{FF2B5EF4-FFF2-40B4-BE49-F238E27FC236}">
                <a16:creationId xmlns:a16="http://schemas.microsoft.com/office/drawing/2014/main" id="{3ADA425E-8460-4FE4-B943-4C6A4C1F15ED}"/>
              </a:ext>
            </a:extLst>
          </p:cNvPr>
          <p:cNvSpPr/>
          <p:nvPr/>
        </p:nvSpPr>
        <p:spPr>
          <a:xfrm rot="5400000">
            <a:off x="8161379" y="2046348"/>
            <a:ext cx="304800" cy="49220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: шеврон 40">
            <a:extLst>
              <a:ext uri="{FF2B5EF4-FFF2-40B4-BE49-F238E27FC236}">
                <a16:creationId xmlns:a16="http://schemas.microsoft.com/office/drawing/2014/main" id="{A6F11885-80AC-4655-B429-D5F4E9ACACD9}"/>
              </a:ext>
            </a:extLst>
          </p:cNvPr>
          <p:cNvSpPr/>
          <p:nvPr/>
        </p:nvSpPr>
        <p:spPr>
          <a:xfrm rot="5400000">
            <a:off x="9800727" y="2071712"/>
            <a:ext cx="304800" cy="49220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4BBCB97-4AA9-4D68-B2CA-5D45A6F3118B}"/>
              </a:ext>
            </a:extLst>
          </p:cNvPr>
          <p:cNvCxnSpPr/>
          <p:nvPr/>
        </p:nvCxnSpPr>
        <p:spPr>
          <a:xfrm>
            <a:off x="7763951" y="4813300"/>
            <a:ext cx="280781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трелка: шеврон 42">
            <a:extLst>
              <a:ext uri="{FF2B5EF4-FFF2-40B4-BE49-F238E27FC236}">
                <a16:creationId xmlns:a16="http://schemas.microsoft.com/office/drawing/2014/main" id="{020EDD43-CE4C-4B1C-AC4C-1DD8D6154414}"/>
              </a:ext>
            </a:extLst>
          </p:cNvPr>
          <p:cNvSpPr/>
          <p:nvPr/>
        </p:nvSpPr>
        <p:spPr>
          <a:xfrm rot="5400000">
            <a:off x="1698368" y="1442996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Стрелка: шеврон 43">
            <a:extLst>
              <a:ext uri="{FF2B5EF4-FFF2-40B4-BE49-F238E27FC236}">
                <a16:creationId xmlns:a16="http://schemas.microsoft.com/office/drawing/2014/main" id="{78A2A6B6-6D70-488A-A26E-89EEFFA7F31B}"/>
              </a:ext>
            </a:extLst>
          </p:cNvPr>
          <p:cNvSpPr/>
          <p:nvPr/>
        </p:nvSpPr>
        <p:spPr>
          <a:xfrm rot="5400000">
            <a:off x="5162522" y="1442996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Левая фигурная скобка 4">
            <a:extLst>
              <a:ext uri="{FF2B5EF4-FFF2-40B4-BE49-F238E27FC236}">
                <a16:creationId xmlns:a16="http://schemas.microsoft.com/office/drawing/2014/main" id="{EBEC8D99-9CDB-4D6F-B6D7-114C664BB8CE}"/>
              </a:ext>
            </a:extLst>
          </p:cNvPr>
          <p:cNvSpPr/>
          <p:nvPr/>
        </p:nvSpPr>
        <p:spPr>
          <a:xfrm rot="16200000">
            <a:off x="3772490" y="799646"/>
            <a:ext cx="267879" cy="6493693"/>
          </a:xfrm>
          <a:prstGeom prst="leftBrace">
            <a:avLst>
              <a:gd name="adj1" fmla="val 155354"/>
              <a:gd name="adj2" fmla="val 49871"/>
            </a:avLst>
          </a:prstGeom>
          <a:ln w="9525">
            <a:solidFill>
              <a:srgbClr val="697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0AFA11-ADA7-40C5-BDC6-5FCC21C67D17}"/>
              </a:ext>
            </a:extLst>
          </p:cNvPr>
          <p:cNvSpPr/>
          <p:nvPr/>
        </p:nvSpPr>
        <p:spPr>
          <a:xfrm>
            <a:off x="2505075" y="4135822"/>
            <a:ext cx="42671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394051"/>
                </a:solidFill>
                <a:ea typeface="Times New Roman" panose="02020603050405020304" pitchFamily="18" charset="0"/>
              </a:rPr>
              <a:t>1066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сметных норм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4591B15F-FE79-4549-BD3E-3DD2B005B853}"/>
              </a:ext>
            </a:extLst>
          </p:cNvPr>
          <p:cNvCxnSpPr>
            <a:cxnSpLocks/>
          </p:cNvCxnSpPr>
          <p:nvPr/>
        </p:nvCxnSpPr>
        <p:spPr>
          <a:xfrm>
            <a:off x="505454" y="4813300"/>
            <a:ext cx="6764991" cy="0"/>
          </a:xfrm>
          <a:prstGeom prst="line">
            <a:avLst/>
          </a:prstGeom>
          <a:ln>
            <a:solidFill>
              <a:srgbClr val="697A9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93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DBFEE7-8FB9-4241-84E8-7CCFA3E94B06}"/>
              </a:ext>
            </a:extLst>
          </p:cNvPr>
          <p:cNvSpPr/>
          <p:nvPr/>
        </p:nvSpPr>
        <p:spPr>
          <a:xfrm>
            <a:off x="282297" y="1033025"/>
            <a:ext cx="10528578" cy="2789675"/>
          </a:xfrm>
          <a:prstGeom prst="rect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Holder 3">
            <a:extLst>
              <a:ext uri="{FF2B5EF4-FFF2-40B4-BE49-F238E27FC236}">
                <a16:creationId xmlns:a16="http://schemas.microsoft.com/office/drawing/2014/main" id="{388FA970-129C-492A-B47C-DCF19C844115}"/>
              </a:ext>
            </a:extLst>
          </p:cNvPr>
          <p:cNvSpPr txBox="1">
            <a:spLocks/>
          </p:cNvSpPr>
          <p:nvPr/>
        </p:nvSpPr>
        <p:spPr>
          <a:xfrm>
            <a:off x="447675" y="131481"/>
            <a:ext cx="6344578" cy="3081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"+mn-ea"/>
                <a:cs typeface="+mn-cs"/>
              </a:defRPr>
            </a:lvl2pPr>
            <a:lvl3pPr marL="848444">
              <a:defRPr>
                <a:latin typeface="+mn-lt"/>
                <a:ea typeface="+mn-ea"/>
                <a:cs typeface="+mn-cs"/>
              </a:defRPr>
            </a:lvl3pPr>
            <a:lvl4pPr marL="1272666">
              <a:defRPr>
                <a:latin typeface="+mn-lt"/>
                <a:ea typeface="+mn-ea"/>
                <a:cs typeface="+mn-cs"/>
              </a:defRPr>
            </a:lvl4pPr>
            <a:lvl5pPr marL="1696888">
              <a:defRPr>
                <a:latin typeface="+mn-lt"/>
                <a:ea typeface="+mn-ea"/>
                <a:cs typeface="+mn-cs"/>
              </a:defRPr>
            </a:lvl5pPr>
            <a:lvl6pPr marL="2121110">
              <a:defRPr>
                <a:latin typeface="+mn-lt"/>
                <a:ea typeface="+mn-ea"/>
                <a:cs typeface="+mn-cs"/>
              </a:defRPr>
            </a:lvl6pPr>
            <a:lvl7pPr marL="2545331">
              <a:defRPr>
                <a:latin typeface="+mn-lt"/>
                <a:ea typeface="+mn-ea"/>
                <a:cs typeface="+mn-cs"/>
              </a:defRPr>
            </a:lvl7pPr>
            <a:lvl8pPr marL="2969553">
              <a:defRPr>
                <a:latin typeface="+mn-lt"/>
                <a:ea typeface="+mn-ea"/>
                <a:cs typeface="+mn-cs"/>
              </a:defRPr>
            </a:lvl8pPr>
            <a:lvl9pPr marL="33937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2500"/>
              </a:lnSpc>
            </a:pPr>
            <a:r>
              <a:rPr lang="ru-RU" sz="2000" b="1" kern="0" dirty="0"/>
              <a:t>ПРОВЕДЕНИЕ ХРОНОМЕТРАЖНЫХ РАБОТ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3EEC88-F2B4-4DFC-AAE4-C444E280E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8"/>
          <a:stretch/>
        </p:blipFill>
        <p:spPr>
          <a:xfrm>
            <a:off x="2809874" y="1079500"/>
            <a:ext cx="2315417" cy="20484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18C672-FD14-4838-B1C3-F972EB02A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2" y="1079500"/>
            <a:ext cx="2209800" cy="20484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A2AC70-B10D-4198-A97F-9C58401C65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10"/>
          <a:stretch/>
        </p:blipFill>
        <p:spPr>
          <a:xfrm>
            <a:off x="5242033" y="1110366"/>
            <a:ext cx="2216042" cy="202653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E6D4A8B-9DFB-40BE-8054-2C017742F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7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64F485-B371-4D67-BD92-CA3A7ED99A47}"/>
              </a:ext>
            </a:extLst>
          </p:cNvPr>
          <p:cNvSpPr/>
          <p:nvPr/>
        </p:nvSpPr>
        <p:spPr>
          <a:xfrm>
            <a:off x="1590675" y="3289300"/>
            <a:ext cx="9210675" cy="2026534"/>
          </a:xfrm>
          <a:prstGeom prst="rect">
            <a:avLst/>
          </a:prstGeom>
          <a:solidFill>
            <a:srgbClr val="394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41BB40-80A3-409D-BE97-B5427E03DA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0"/>
          <a:stretch/>
        </p:blipFill>
        <p:spPr>
          <a:xfrm>
            <a:off x="6162675" y="3458332"/>
            <a:ext cx="2573218" cy="16756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0A73D0-80AB-40FB-ACFF-C31656EC54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2" b="17493"/>
          <a:stretch/>
        </p:blipFill>
        <p:spPr>
          <a:xfrm>
            <a:off x="1819275" y="3445155"/>
            <a:ext cx="1622830" cy="16803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125705-C9DA-4A84-9337-24B961E64D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1"/>
          <a:stretch/>
        </p:blipFill>
        <p:spPr>
          <a:xfrm>
            <a:off x="3619964" y="3458332"/>
            <a:ext cx="2442431" cy="16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4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3">
            <a:extLst>
              <a:ext uri="{FF2B5EF4-FFF2-40B4-BE49-F238E27FC236}">
                <a16:creationId xmlns:a16="http://schemas.microsoft.com/office/drawing/2014/main" id="{169B7557-C48A-4321-A9AE-56D172EC556C}"/>
              </a:ext>
            </a:extLst>
          </p:cNvPr>
          <p:cNvSpPr txBox="1">
            <a:spLocks/>
          </p:cNvSpPr>
          <p:nvPr/>
        </p:nvSpPr>
        <p:spPr>
          <a:xfrm>
            <a:off x="1209675" y="917307"/>
            <a:ext cx="646801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"+mn-ea"/>
                <a:cs typeface="+mn-cs"/>
              </a:defRPr>
            </a:lvl2pPr>
            <a:lvl3pPr marL="848444">
              <a:defRPr>
                <a:latin typeface="+mn-lt"/>
                <a:ea typeface="+mn-ea"/>
                <a:cs typeface="+mn-cs"/>
              </a:defRPr>
            </a:lvl3pPr>
            <a:lvl4pPr marL="1272666">
              <a:defRPr>
                <a:latin typeface="+mn-lt"/>
                <a:ea typeface="+mn-ea"/>
                <a:cs typeface="+mn-cs"/>
              </a:defRPr>
            </a:lvl4pPr>
            <a:lvl5pPr marL="1696888">
              <a:defRPr>
                <a:latin typeface="+mn-lt"/>
                <a:ea typeface="+mn-ea"/>
                <a:cs typeface="+mn-cs"/>
              </a:defRPr>
            </a:lvl5pPr>
            <a:lvl6pPr marL="2121110">
              <a:defRPr>
                <a:latin typeface="+mn-lt"/>
                <a:ea typeface="+mn-ea"/>
                <a:cs typeface="+mn-cs"/>
              </a:defRPr>
            </a:lvl6pPr>
            <a:lvl7pPr marL="2545331">
              <a:defRPr>
                <a:latin typeface="+mn-lt"/>
                <a:ea typeface="+mn-ea"/>
                <a:cs typeface="+mn-cs"/>
              </a:defRPr>
            </a:lvl7pPr>
            <a:lvl8pPr marL="2969553">
              <a:defRPr>
                <a:latin typeface="+mn-lt"/>
                <a:ea typeface="+mn-ea"/>
                <a:cs typeface="+mn-cs"/>
              </a:defRPr>
            </a:lvl8pPr>
            <a:lvl9pPr marL="33937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600" b="1" kern="0" dirty="0">
                <a:cs typeface="Times New Roman" panose="02020603050405020304" pitchFamily="18" charset="0"/>
              </a:rPr>
              <a:t>Положения постановления Правительства Российской Федерации от 28.06.2022 № 1148 применяются по соглашению сторон в отношении государственных контрактов: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122311C3-199C-42F9-A570-1A1389BB9A57}"/>
              </a:ext>
            </a:extLst>
          </p:cNvPr>
          <p:cNvSpPr txBox="1">
            <a:spLocks/>
          </p:cNvSpPr>
          <p:nvPr/>
        </p:nvSpPr>
        <p:spPr>
          <a:xfrm>
            <a:off x="1209675" y="1894871"/>
            <a:ext cx="6324600" cy="524735"/>
          </a:xfrm>
          <a:prstGeom prst="rect">
            <a:avLst/>
          </a:prstGeom>
          <a:solidFill>
            <a:srgbClr val="394051"/>
          </a:solidFill>
        </p:spPr>
        <p:txBody>
          <a:bodyPr wrap="square" lIns="50400" tIns="0" rIns="0" bIns="0" anchor="ctr">
            <a:noAutofit/>
          </a:bodyPr>
          <a:lstStyle>
            <a:lvl1pPr marL="0">
              <a:defRPr sz="2500" b="0" i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4222">
              <a:defRPr>
                <a:latin typeface="+mn-lt"/>
                <a:ea typeface="+mn-ea"/>
                <a:cs typeface="+mn-cs"/>
              </a:defRPr>
            </a:lvl2pPr>
            <a:lvl3pPr marL="848444">
              <a:defRPr>
                <a:latin typeface="+mn-lt"/>
                <a:ea typeface="+mn-ea"/>
                <a:cs typeface="+mn-cs"/>
              </a:defRPr>
            </a:lvl3pPr>
            <a:lvl4pPr marL="1272666">
              <a:defRPr>
                <a:latin typeface="+mn-lt"/>
                <a:ea typeface="+mn-ea"/>
                <a:cs typeface="+mn-cs"/>
              </a:defRPr>
            </a:lvl4pPr>
            <a:lvl5pPr marL="1696888">
              <a:defRPr>
                <a:latin typeface="+mn-lt"/>
                <a:ea typeface="+mn-ea"/>
                <a:cs typeface="+mn-cs"/>
              </a:defRPr>
            </a:lvl5pPr>
            <a:lvl6pPr marL="2121110">
              <a:defRPr>
                <a:latin typeface="+mn-lt"/>
                <a:ea typeface="+mn-ea"/>
                <a:cs typeface="+mn-cs"/>
              </a:defRPr>
            </a:lvl6pPr>
            <a:lvl7pPr marL="2545331">
              <a:defRPr>
                <a:latin typeface="+mn-lt"/>
                <a:ea typeface="+mn-ea"/>
                <a:cs typeface="+mn-cs"/>
              </a:defRPr>
            </a:lvl7pPr>
            <a:lvl8pPr marL="2969553">
              <a:defRPr>
                <a:latin typeface="+mn-lt"/>
                <a:ea typeface="+mn-ea"/>
                <a:cs typeface="+mn-cs"/>
              </a:defRPr>
            </a:lvl8pPr>
            <a:lvl9pPr marL="33937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1400"/>
              </a:lnSpc>
            </a:pPr>
            <a:r>
              <a:rPr lang="ru-RU" sz="1400" kern="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заключенных до 1 июля 2022 г. и обязательства по которым на дату заключения соглашения об изменении условий контракта не исполнены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229" y="88900"/>
            <a:ext cx="7812696" cy="696473"/>
          </a:xfrm>
        </p:spPr>
        <p:txBody>
          <a:bodyPr/>
          <a:lstStyle/>
          <a:p>
            <a:r>
              <a:rPr lang="ru-RU" sz="2000" kern="0" dirty="0">
                <a:solidFill>
                  <a:schemeClr val="tx1"/>
                </a:solidFill>
                <a:ea typeface="+mn-ea"/>
                <a:cs typeface="+mn-cs"/>
              </a:rPr>
              <a:t>методика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000" kern="0" dirty="0">
                <a:solidFill>
                  <a:schemeClr val="tx1"/>
                </a:solidFill>
                <a:ea typeface="+mn-ea"/>
                <a:cs typeface="+mn-cs"/>
              </a:rPr>
              <a:t>расчета увеличения цены контракта </a:t>
            </a:r>
            <a:br>
              <a:rPr lang="ru-RU" sz="24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bject 354">
            <a:extLst>
              <a:ext uri="{FF2B5EF4-FFF2-40B4-BE49-F238E27FC236}">
                <a16:creationId xmlns:a16="http://schemas.microsoft.com/office/drawing/2014/main" id="{FCFBB268-EA1C-43B1-9996-64E19B85E1C8}"/>
              </a:ext>
            </a:extLst>
          </p:cNvPr>
          <p:cNvSpPr/>
          <p:nvPr/>
        </p:nvSpPr>
        <p:spPr>
          <a:xfrm>
            <a:off x="600229" y="917307"/>
            <a:ext cx="375931" cy="347871"/>
          </a:xfrm>
          <a:custGeom>
            <a:avLst/>
            <a:gdLst/>
            <a:ahLst/>
            <a:cxnLst/>
            <a:rect l="l" t="t" r="r" b="b"/>
            <a:pathLst>
              <a:path w="1039494" h="970914">
                <a:moveTo>
                  <a:pt x="984745" y="657453"/>
                </a:moveTo>
                <a:lnTo>
                  <a:pt x="984529" y="491451"/>
                </a:lnTo>
                <a:lnTo>
                  <a:pt x="957707" y="446811"/>
                </a:lnTo>
                <a:lnTo>
                  <a:pt x="938390" y="440232"/>
                </a:lnTo>
                <a:lnTo>
                  <a:pt x="915492" y="441248"/>
                </a:lnTo>
                <a:lnTo>
                  <a:pt x="877277" y="478574"/>
                </a:lnTo>
                <a:lnTo>
                  <a:pt x="874725" y="654367"/>
                </a:lnTo>
                <a:lnTo>
                  <a:pt x="874344" y="757453"/>
                </a:lnTo>
                <a:lnTo>
                  <a:pt x="859904" y="810361"/>
                </a:lnTo>
                <a:lnTo>
                  <a:pt x="819556" y="848487"/>
                </a:lnTo>
                <a:lnTo>
                  <a:pt x="776173" y="861758"/>
                </a:lnTo>
                <a:lnTo>
                  <a:pt x="760679" y="862431"/>
                </a:lnTo>
                <a:lnTo>
                  <a:pt x="242925" y="862406"/>
                </a:lnTo>
                <a:lnTo>
                  <a:pt x="191096" y="859129"/>
                </a:lnTo>
                <a:lnTo>
                  <a:pt x="150622" y="839050"/>
                </a:lnTo>
                <a:lnTo>
                  <a:pt x="123050" y="806513"/>
                </a:lnTo>
                <a:lnTo>
                  <a:pt x="109918" y="752157"/>
                </a:lnTo>
                <a:lnTo>
                  <a:pt x="110172" y="212712"/>
                </a:lnTo>
                <a:lnTo>
                  <a:pt x="117589" y="175145"/>
                </a:lnTo>
                <a:lnTo>
                  <a:pt x="138747" y="143078"/>
                </a:lnTo>
                <a:lnTo>
                  <a:pt x="174675" y="117373"/>
                </a:lnTo>
                <a:lnTo>
                  <a:pt x="218287" y="108635"/>
                </a:lnTo>
                <a:lnTo>
                  <a:pt x="482282" y="108597"/>
                </a:lnTo>
                <a:lnTo>
                  <a:pt x="489991" y="108788"/>
                </a:lnTo>
                <a:lnTo>
                  <a:pt x="493814" y="108508"/>
                </a:lnTo>
                <a:lnTo>
                  <a:pt x="516356" y="102628"/>
                </a:lnTo>
                <a:lnTo>
                  <a:pt x="533260" y="89877"/>
                </a:lnTo>
                <a:lnTo>
                  <a:pt x="543725" y="72288"/>
                </a:lnTo>
                <a:lnTo>
                  <a:pt x="546989" y="51854"/>
                </a:lnTo>
                <a:lnTo>
                  <a:pt x="541655" y="31178"/>
                </a:lnTo>
                <a:lnTo>
                  <a:pt x="528802" y="14693"/>
                </a:lnTo>
                <a:lnTo>
                  <a:pt x="511213" y="3848"/>
                </a:lnTo>
                <a:lnTo>
                  <a:pt x="491642" y="0"/>
                </a:lnTo>
                <a:lnTo>
                  <a:pt x="379895" y="431"/>
                </a:lnTo>
                <a:lnTo>
                  <a:pt x="212267" y="241"/>
                </a:lnTo>
                <a:lnTo>
                  <a:pt x="165519" y="6438"/>
                </a:lnTo>
                <a:lnTo>
                  <a:pt x="118275" y="24180"/>
                </a:lnTo>
                <a:lnTo>
                  <a:pt x="77800" y="50939"/>
                </a:lnTo>
                <a:lnTo>
                  <a:pt x="44894" y="85102"/>
                </a:lnTo>
                <a:lnTo>
                  <a:pt x="20408" y="125069"/>
                </a:lnTo>
                <a:lnTo>
                  <a:pt x="5168" y="169265"/>
                </a:lnTo>
                <a:lnTo>
                  <a:pt x="0" y="216065"/>
                </a:lnTo>
                <a:lnTo>
                  <a:pt x="266" y="754253"/>
                </a:lnTo>
                <a:lnTo>
                  <a:pt x="10502" y="821855"/>
                </a:lnTo>
                <a:lnTo>
                  <a:pt x="42697" y="883513"/>
                </a:lnTo>
                <a:lnTo>
                  <a:pt x="100190" y="936510"/>
                </a:lnTo>
                <a:lnTo>
                  <a:pt x="136804" y="955446"/>
                </a:lnTo>
                <a:lnTo>
                  <a:pt x="176542" y="966863"/>
                </a:lnTo>
                <a:lnTo>
                  <a:pt x="219392" y="970661"/>
                </a:lnTo>
                <a:lnTo>
                  <a:pt x="492366" y="970635"/>
                </a:lnTo>
                <a:lnTo>
                  <a:pt x="766610" y="970470"/>
                </a:lnTo>
                <a:lnTo>
                  <a:pt x="807262" y="966889"/>
                </a:lnTo>
                <a:lnTo>
                  <a:pt x="844346" y="956576"/>
                </a:lnTo>
                <a:lnTo>
                  <a:pt x="908392" y="918895"/>
                </a:lnTo>
                <a:lnTo>
                  <a:pt x="935228" y="891565"/>
                </a:lnTo>
                <a:lnTo>
                  <a:pt x="970495" y="833742"/>
                </a:lnTo>
                <a:lnTo>
                  <a:pt x="983957" y="768108"/>
                </a:lnTo>
                <a:lnTo>
                  <a:pt x="984567" y="712787"/>
                </a:lnTo>
                <a:lnTo>
                  <a:pt x="984745" y="657453"/>
                </a:lnTo>
                <a:close/>
              </a:path>
              <a:path w="1039494" h="970914">
                <a:moveTo>
                  <a:pt x="1039431" y="109753"/>
                </a:moveTo>
                <a:lnTo>
                  <a:pt x="1038301" y="96545"/>
                </a:lnTo>
                <a:lnTo>
                  <a:pt x="1029982" y="77317"/>
                </a:lnTo>
                <a:lnTo>
                  <a:pt x="1014666" y="62814"/>
                </a:lnTo>
                <a:lnTo>
                  <a:pt x="995032" y="54724"/>
                </a:lnTo>
                <a:lnTo>
                  <a:pt x="973721" y="54737"/>
                </a:lnTo>
                <a:lnTo>
                  <a:pt x="940460" y="74726"/>
                </a:lnTo>
                <a:lnTo>
                  <a:pt x="503047" y="506437"/>
                </a:lnTo>
                <a:lnTo>
                  <a:pt x="491591" y="517321"/>
                </a:lnTo>
                <a:lnTo>
                  <a:pt x="314604" y="341299"/>
                </a:lnTo>
                <a:lnTo>
                  <a:pt x="268579" y="323697"/>
                </a:lnTo>
                <a:lnTo>
                  <a:pt x="229539" y="345071"/>
                </a:lnTo>
                <a:lnTo>
                  <a:pt x="219075" y="386600"/>
                </a:lnTo>
                <a:lnTo>
                  <a:pt x="221551" y="395541"/>
                </a:lnTo>
                <a:lnTo>
                  <a:pt x="454037" y="632561"/>
                </a:lnTo>
                <a:lnTo>
                  <a:pt x="491807" y="647674"/>
                </a:lnTo>
                <a:lnTo>
                  <a:pt x="508203" y="645312"/>
                </a:lnTo>
                <a:lnTo>
                  <a:pt x="1022464" y="147764"/>
                </a:lnTo>
                <a:lnTo>
                  <a:pt x="1037666" y="122161"/>
                </a:lnTo>
                <a:lnTo>
                  <a:pt x="1039431" y="109753"/>
                </a:lnTo>
                <a:close/>
              </a:path>
            </a:pathLst>
          </a:custGeom>
          <a:solidFill>
            <a:srgbClr val="697A98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Прямоугольник 5">
            <a:extLst>
              <a:ext uri="{FF2B5EF4-FFF2-40B4-BE49-F238E27FC236}">
                <a16:creationId xmlns:a16="http://schemas.microsoft.com/office/drawing/2014/main" id="{5158393B-A7AF-4B9B-A662-DEAAC1AEDBDD}"/>
              </a:ext>
            </a:extLst>
          </p:cNvPr>
          <p:cNvSpPr/>
          <p:nvPr/>
        </p:nvSpPr>
        <p:spPr>
          <a:xfrm>
            <a:off x="7915275" y="1873302"/>
            <a:ext cx="1469428" cy="1092607"/>
          </a:xfrm>
          <a:prstGeom prst="wedgeRectCallout">
            <a:avLst>
              <a:gd name="adj1" fmla="val -20833"/>
              <a:gd name="adj2" fmla="val 68642"/>
            </a:avLst>
          </a:prstGeom>
          <a:solidFill>
            <a:srgbClr val="C2565E"/>
          </a:solidFill>
          <a:ln>
            <a:noFill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/>
              <a:t>Более 30 положительных заключений увеличения цены контрактов</a:t>
            </a:r>
          </a:p>
        </p:txBody>
      </p:sp>
      <p:sp>
        <p:nvSpPr>
          <p:cNvPr id="38" name="Облачко с текстом: прямоугольное 26">
            <a:extLst>
              <a:ext uri="{FF2B5EF4-FFF2-40B4-BE49-F238E27FC236}">
                <a16:creationId xmlns:a16="http://schemas.microsoft.com/office/drawing/2014/main" id="{A55A914E-E6BE-434A-A372-EEA5E37CE372}"/>
              </a:ext>
            </a:extLst>
          </p:cNvPr>
          <p:cNvSpPr/>
          <p:nvPr/>
        </p:nvSpPr>
        <p:spPr>
          <a:xfrm>
            <a:off x="1895475" y="2595759"/>
            <a:ext cx="7770690" cy="2784487"/>
          </a:xfrm>
          <a:prstGeom prst="wedgeRectCallout">
            <a:avLst>
              <a:gd name="adj1" fmla="val -21928"/>
              <a:gd name="adj2" fmla="val 4536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394051"/>
              </a:buClr>
              <a:buSzPct val="120000"/>
            </a:pPr>
            <a:r>
              <a:rPr lang="ru-RU" sz="1400" kern="0" dirty="0">
                <a:solidFill>
                  <a:srgbClr val="394051"/>
                </a:solidFill>
                <a:cs typeface="Times New Roman" panose="02020603050405020304" pitchFamily="18" charset="0"/>
              </a:rPr>
              <a:t>Последовательность действий:</a:t>
            </a:r>
          </a:p>
          <a:p>
            <a:pPr marL="252000" lvl="0" indent="-252000" defTabSz="622300">
              <a:lnSpc>
                <a:spcPct val="90000"/>
              </a:lnSpc>
              <a:spcBef>
                <a:spcPts val="500"/>
              </a:spcBef>
              <a:spcAft>
                <a:spcPct val="35000"/>
              </a:spcAft>
              <a:buClr>
                <a:srgbClr val="394051"/>
              </a:buClr>
              <a:buSzPct val="120000"/>
              <a:buFont typeface="+mj-lt"/>
              <a:buAutoNum type="arabicPeriod"/>
            </a:pPr>
            <a:r>
              <a:rPr lang="ru-RU" sz="1200" kern="0" dirty="0">
                <a:solidFill>
                  <a:srgbClr val="697A98"/>
                </a:solidFill>
                <a:cs typeface="Times New Roman" panose="02020603050405020304" pitchFamily="18" charset="0"/>
              </a:rPr>
              <a:t>Подрядчик выполняет расчет, формирует комплект документов                       </a:t>
            </a:r>
          </a:p>
          <a:p>
            <a:pPr marL="252000" lvl="0" indent="-252000" defTabSz="622300">
              <a:lnSpc>
                <a:spcPct val="90000"/>
              </a:lnSpc>
              <a:spcBef>
                <a:spcPts val="500"/>
              </a:spcBef>
              <a:spcAft>
                <a:spcPct val="35000"/>
              </a:spcAft>
              <a:buClr>
                <a:srgbClr val="394051"/>
              </a:buClr>
              <a:buSzPct val="120000"/>
              <a:buFont typeface="+mj-lt"/>
              <a:buAutoNum type="arabicPeriod"/>
            </a:pPr>
            <a:r>
              <a:rPr lang="ru-RU" sz="1200" kern="0" dirty="0">
                <a:solidFill>
                  <a:srgbClr val="697A98"/>
                </a:solidFill>
                <a:cs typeface="Times New Roman" panose="02020603050405020304" pitchFamily="18" charset="0"/>
              </a:rPr>
              <a:t>Направляет заказчику</a:t>
            </a:r>
          </a:p>
          <a:p>
            <a:pPr marL="252000" indent="-252000" defTabSz="622300">
              <a:lnSpc>
                <a:spcPct val="90000"/>
              </a:lnSpc>
              <a:spcBef>
                <a:spcPts val="500"/>
              </a:spcBef>
              <a:spcAft>
                <a:spcPct val="35000"/>
              </a:spcAft>
              <a:buClr>
                <a:srgbClr val="394051"/>
              </a:buClr>
              <a:buSzPct val="120000"/>
              <a:buFont typeface="+mj-lt"/>
              <a:buAutoNum type="arabicPeriod"/>
            </a:pPr>
            <a:r>
              <a:rPr lang="ru-RU" sz="1200" kern="0" dirty="0">
                <a:solidFill>
                  <a:srgbClr val="697A98"/>
                </a:solidFill>
                <a:cs typeface="Times New Roman" panose="02020603050405020304" pitchFamily="18" charset="0"/>
              </a:rPr>
              <a:t>Заказчик после проверки направляет комплект документов с заявлением </a:t>
            </a:r>
            <a:br>
              <a:rPr lang="ru-RU" sz="1200" kern="0" dirty="0">
                <a:solidFill>
                  <a:srgbClr val="697A98"/>
                </a:solidFill>
                <a:cs typeface="Times New Roman" panose="02020603050405020304" pitchFamily="18" charset="0"/>
              </a:rPr>
            </a:br>
            <a:r>
              <a:rPr lang="ru-RU" sz="1200" kern="0" dirty="0">
                <a:solidFill>
                  <a:srgbClr val="697A98"/>
                </a:solidFill>
                <a:cs typeface="Times New Roman" panose="02020603050405020304" pitchFamily="18" charset="0"/>
              </a:rPr>
              <a:t>в ФАУ «</a:t>
            </a:r>
            <a:r>
              <a:rPr lang="ru-RU" sz="1200" kern="0" dirty="0" err="1">
                <a:solidFill>
                  <a:srgbClr val="697A98"/>
                </a:solidFill>
                <a:cs typeface="Times New Roman" panose="02020603050405020304" pitchFamily="18" charset="0"/>
              </a:rPr>
              <a:t>Главгосэкспертиза</a:t>
            </a:r>
            <a:r>
              <a:rPr lang="ru-RU" sz="1200" kern="0" dirty="0">
                <a:solidFill>
                  <a:srgbClr val="697A98"/>
                </a:solidFill>
                <a:cs typeface="Times New Roman" panose="02020603050405020304" pitchFamily="18" charset="0"/>
              </a:rPr>
              <a:t> России»</a:t>
            </a:r>
          </a:p>
          <a:p>
            <a:pPr marL="252000" indent="-252000">
              <a:spcBef>
                <a:spcPts val="500"/>
              </a:spcBef>
              <a:buClr>
                <a:srgbClr val="394051"/>
              </a:buClr>
              <a:buSzPct val="120000"/>
              <a:buFont typeface="+mj-lt"/>
              <a:buAutoNum type="arabicPeriod"/>
            </a:pPr>
            <a:r>
              <a:rPr lang="ru-RU" sz="1200" kern="0" dirty="0">
                <a:solidFill>
                  <a:srgbClr val="697A98"/>
                </a:solidFill>
                <a:cs typeface="Times New Roman" panose="02020603050405020304" pitchFamily="18" charset="0"/>
              </a:rPr>
              <a:t>Заключается трехсторонний договор. Проводится проверка достоверности </a:t>
            </a:r>
            <a:br>
              <a:rPr lang="ru-RU" sz="1200" kern="0" dirty="0">
                <a:solidFill>
                  <a:srgbClr val="697A98"/>
                </a:solidFill>
                <a:cs typeface="Times New Roman" panose="02020603050405020304" pitchFamily="18" charset="0"/>
              </a:rPr>
            </a:br>
            <a:r>
              <a:rPr lang="ru-RU" sz="1200" kern="0" dirty="0">
                <a:solidFill>
                  <a:srgbClr val="697A98"/>
                </a:solidFill>
                <a:cs typeface="Times New Roman" panose="02020603050405020304" pitchFamily="18" charset="0"/>
              </a:rPr>
              <a:t>определения изменения (увеличения) цены контракта.</a:t>
            </a:r>
          </a:p>
          <a:p>
            <a:pPr marL="252000" indent="-252000" defTabSz="622300">
              <a:lnSpc>
                <a:spcPct val="90000"/>
              </a:lnSpc>
              <a:spcBef>
                <a:spcPts val="500"/>
              </a:spcBef>
              <a:spcAft>
                <a:spcPct val="35000"/>
              </a:spcAft>
              <a:buClr>
                <a:srgbClr val="394051"/>
              </a:buClr>
              <a:buSzPct val="120000"/>
              <a:buFont typeface="+mj-lt"/>
              <a:buAutoNum type="arabicPeriod"/>
            </a:pPr>
            <a:r>
              <a:rPr lang="ru-RU" sz="1200" kern="0" dirty="0">
                <a:solidFill>
                  <a:srgbClr val="697A98"/>
                </a:solidFill>
                <a:cs typeface="Times New Roman" panose="02020603050405020304" pitchFamily="18" charset="0"/>
              </a:rPr>
              <a:t>Выдается заключение</a:t>
            </a:r>
          </a:p>
          <a:p>
            <a:pPr marL="252000" indent="-252000" defTabSz="622300">
              <a:lnSpc>
                <a:spcPct val="90000"/>
              </a:lnSpc>
              <a:spcBef>
                <a:spcPts val="500"/>
              </a:spcBef>
              <a:spcAft>
                <a:spcPct val="35000"/>
              </a:spcAft>
              <a:buClr>
                <a:srgbClr val="394051"/>
              </a:buClr>
              <a:buSzPct val="120000"/>
              <a:buFont typeface="+mj-lt"/>
              <a:buAutoNum type="arabicPeriod"/>
            </a:pPr>
            <a:r>
              <a:rPr lang="ru-RU" sz="1200" kern="0" dirty="0">
                <a:solidFill>
                  <a:srgbClr val="697A98"/>
                </a:solidFill>
                <a:cs typeface="Times New Roman" panose="02020603050405020304" pitchFamily="18" charset="0"/>
              </a:rPr>
              <a:t>Заключается </a:t>
            </a:r>
            <a:r>
              <a:rPr lang="ru-RU" sz="1200" kern="0" dirty="0" err="1">
                <a:solidFill>
                  <a:srgbClr val="697A98"/>
                </a:solidFill>
                <a:cs typeface="Times New Roman" panose="02020603050405020304" pitchFamily="18" charset="0"/>
              </a:rPr>
              <a:t>допсоглашение</a:t>
            </a:r>
            <a:r>
              <a:rPr lang="ru-RU" sz="1200" kern="0" dirty="0">
                <a:solidFill>
                  <a:srgbClr val="697A98"/>
                </a:solidFill>
                <a:cs typeface="Times New Roman" panose="02020603050405020304" pitchFamily="18" charset="0"/>
              </a:rPr>
              <a:t> (срок 10 дней).</a:t>
            </a:r>
          </a:p>
          <a:p>
            <a:pPr marL="228600" lvl="0" indent="-22860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394051"/>
              </a:buClr>
              <a:buSzPct val="120000"/>
              <a:buFont typeface="+mj-lt"/>
              <a:buAutoNum type="arabicPeriod"/>
            </a:pPr>
            <a:endParaRPr lang="ru-RU" sz="1200" kern="0" dirty="0">
              <a:solidFill>
                <a:srgbClr val="697A98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543CAF03-DE0F-456D-A491-A43285198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3575" y="379118"/>
            <a:ext cx="550278" cy="137359"/>
          </a:xfrm>
        </p:spPr>
        <p:txBody>
          <a:bodyPr/>
          <a:lstStyle/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43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3">
            <a:extLst>
              <a:ext uri="{FF2B5EF4-FFF2-40B4-BE49-F238E27FC236}">
                <a16:creationId xmlns:a16="http://schemas.microsoft.com/office/drawing/2014/main" id="{B5B9CA23-FCFF-46B3-B32E-2A1984E0B06C}"/>
              </a:ext>
            </a:extLst>
          </p:cNvPr>
          <p:cNvSpPr txBox="1">
            <a:spLocks/>
          </p:cNvSpPr>
          <p:nvPr/>
        </p:nvSpPr>
        <p:spPr>
          <a:xfrm>
            <a:off x="523873" y="215160"/>
            <a:ext cx="9870929" cy="306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lnSpc>
                <a:spcPts val="2500"/>
              </a:lnSpc>
              <a:defRPr sz="2000" b="1" i="0" kern="0" baseline="0">
                <a:latin typeface="+mj-lt"/>
              </a:defRPr>
            </a:lvl1pPr>
            <a:lvl2pPr marL="424222"/>
            <a:lvl3pPr marL="848444"/>
            <a:lvl4pPr marL="1272666"/>
            <a:lvl5pPr marL="1696888"/>
            <a:lvl6pPr marL="2121110"/>
            <a:lvl7pPr marL="2545331"/>
            <a:lvl8pPr marL="2969553"/>
            <a:lvl9pPr marL="3393775"/>
          </a:lstStyle>
          <a:p>
            <a:r>
              <a:rPr lang="ru-RU" dirty="0"/>
              <a:t>АКТУАЛИЗАЦИЯ НОРМАТИВОВ ФИНАНСОВЫХ ЗАТРАТ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69B829-BEDF-40CD-8E29-32C9118673AC}"/>
              </a:ext>
            </a:extLst>
          </p:cNvPr>
          <p:cNvSpPr/>
          <p:nvPr/>
        </p:nvSpPr>
        <p:spPr>
          <a:xfrm>
            <a:off x="481321" y="728540"/>
            <a:ext cx="3700154" cy="555507"/>
          </a:xfrm>
          <a:prstGeom prst="rect">
            <a:avLst/>
          </a:prstGeom>
          <a:solidFill>
            <a:srgbClr val="39405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bg1"/>
                </a:solidFill>
                <a:ea typeface="Times New Roman" panose="02020603050405020304" pitchFamily="18" charset="0"/>
              </a:rPr>
              <a:t>С 2017 по 2022 гг. введены в действие </a:t>
            </a:r>
          </a:p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bg1"/>
                </a:solidFill>
                <a:ea typeface="Times New Roman" panose="02020603050405020304" pitchFamily="18" charset="0"/>
              </a:rPr>
              <a:t> 166 документов по стандартизации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7CAA2D-54CA-478E-B8E8-FDD38BE61218}"/>
              </a:ext>
            </a:extLst>
          </p:cNvPr>
          <p:cNvSpPr/>
          <p:nvPr/>
        </p:nvSpPr>
        <p:spPr>
          <a:xfrm>
            <a:off x="481321" y="1439688"/>
            <a:ext cx="3625531" cy="2560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52000" indent="-252000">
              <a:lnSpc>
                <a:spcPts val="1100"/>
              </a:lnSpc>
              <a:spcBef>
                <a:spcPts val="600"/>
              </a:spcBef>
              <a:buClr>
                <a:srgbClr val="0D5593"/>
              </a:buClr>
            </a:pPr>
            <a:r>
              <a:rPr lang="ru-RU" sz="1100" b="1" dirty="0">
                <a:solidFill>
                  <a:srgbClr val="394051"/>
                </a:solidFill>
              </a:rPr>
              <a:t>Значимые изменения:</a:t>
            </a:r>
          </a:p>
          <a:p>
            <a:pPr marL="252000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394051"/>
                </a:solidFill>
              </a:rPr>
              <a:t>Ширина обочины дорог II категории увеличена </a:t>
            </a:r>
            <a:br>
              <a:rPr lang="ru-RU" sz="1100" dirty="0">
                <a:solidFill>
                  <a:srgbClr val="394051"/>
                </a:solidFill>
              </a:rPr>
            </a:br>
            <a:r>
              <a:rPr lang="ru-RU" sz="1100" dirty="0">
                <a:solidFill>
                  <a:srgbClr val="394051"/>
                </a:solidFill>
              </a:rPr>
              <a:t>с 3,0 до 3,5 м</a:t>
            </a:r>
          </a:p>
          <a:p>
            <a:pPr marL="252000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394051"/>
                </a:solidFill>
              </a:rPr>
              <a:t>Ширина разделительной полосы без дорожного ограждения для дорог категорий IА – IБ увеличена с 6,0 до 6,5 м </a:t>
            </a:r>
          </a:p>
          <a:p>
            <a:pPr marL="252000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394051"/>
                </a:solidFill>
              </a:rPr>
              <a:t>Изменение сметно-нормативной базы (ФСНБ) (влияет на увеличение стоимости дорожных работ)</a:t>
            </a:r>
          </a:p>
          <a:p>
            <a:pPr marL="252000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394051"/>
                </a:solidFill>
              </a:rPr>
              <a:t>Рост затрат на устройство дорожной одежды в структуре сметной стоимости (в связи с применением современных дорожно-строительных материалов и технологий); </a:t>
            </a:r>
          </a:p>
          <a:p>
            <a:pPr marL="252000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394051"/>
                </a:solidFill>
              </a:rPr>
              <a:t> </a:t>
            </a:r>
            <a:r>
              <a:rPr lang="ru-RU" sz="1100" dirty="0">
                <a:solidFill>
                  <a:srgbClr val="394051"/>
                </a:solidFill>
              </a:rPr>
              <a:t>увеличение НДС с 18 % до 20 % и др.</a:t>
            </a:r>
          </a:p>
        </p:txBody>
      </p:sp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56C89176-357F-4FC0-9145-D84EC98DB470}"/>
              </a:ext>
            </a:extLst>
          </p:cNvPr>
          <p:cNvSpPr/>
          <p:nvPr/>
        </p:nvSpPr>
        <p:spPr>
          <a:xfrm>
            <a:off x="4333875" y="4297739"/>
            <a:ext cx="6310945" cy="1084311"/>
          </a:xfrm>
          <a:prstGeom prst="wedgeRectCallout">
            <a:avLst>
              <a:gd name="adj1" fmla="val -1471"/>
              <a:gd name="adj2" fmla="val -37413"/>
            </a:avLst>
          </a:prstGeom>
          <a:solidFill>
            <a:srgbClr val="3940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900"/>
              </a:lnSpc>
            </a:pPr>
            <a:r>
              <a:rPr lang="ru-RU" sz="1000" dirty="0">
                <a:latin typeface="+mj-lt"/>
              </a:rPr>
              <a:t>АКТУАЛИЗАЦИЯ НОРМАТИВОВ ФИНАНСОВЫХ ЗАТРАТ НАПРАВЛЕНА на: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ts val="900"/>
              </a:lnSpc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повышение точности бюджетного планирования; </a:t>
            </a:r>
          </a:p>
          <a:p>
            <a:pPr marL="285750" indent="-285750">
              <a:lnSpc>
                <a:spcPts val="900"/>
              </a:lnSpc>
              <a:buFont typeface="Wingdings" panose="05000000000000000000" pitchFamily="2" charset="2"/>
              <a:buChar char="Ø"/>
            </a:pPr>
            <a:endParaRPr lang="ru-RU" sz="1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lnSpc>
                <a:spcPts val="900"/>
              </a:lnSpc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синхронизацию реальных затрат на капитальный ремонт, ремонт и содержание АД размерам плановых бюджетных ассигнований.</a:t>
            </a:r>
            <a:endParaRPr lang="ru-RU" sz="1800" dirty="0">
              <a:latin typeface="+mj-lt"/>
            </a:endParaRPr>
          </a:p>
        </p:txBody>
      </p:sp>
      <p:sp>
        <p:nvSpPr>
          <p:cNvPr id="11" name="Облачко с текстом: прямоугольное 10">
            <a:extLst>
              <a:ext uri="{FF2B5EF4-FFF2-40B4-BE49-F238E27FC236}">
                <a16:creationId xmlns:a16="http://schemas.microsoft.com/office/drawing/2014/main" id="{AA0F7CD4-255A-40D7-9C68-5D0D89E17F78}"/>
              </a:ext>
            </a:extLst>
          </p:cNvPr>
          <p:cNvSpPr/>
          <p:nvPr/>
        </p:nvSpPr>
        <p:spPr>
          <a:xfrm>
            <a:off x="523874" y="4308550"/>
            <a:ext cx="3657601" cy="1084310"/>
          </a:xfrm>
          <a:prstGeom prst="wedgeRectCallout">
            <a:avLst>
              <a:gd name="adj1" fmla="val -21512"/>
              <a:gd name="adj2" fmla="val -28358"/>
            </a:avLst>
          </a:prstGeom>
          <a:solidFill>
            <a:srgbClr val="3940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ПНСТ 542-2021 </a:t>
            </a:r>
            <a:r>
              <a:rPr lang="ru-RU" sz="1050" dirty="0">
                <a:latin typeface="+mj-lt"/>
              </a:rPr>
              <a:t>НЕЖЕСТКИЕ ДОРОЖНЫЕ ОДЕЖДЫ. ПРАВИЛА ПРОЕКТИРОВАНИЯ.</a:t>
            </a:r>
            <a:endParaRPr lang="ru-RU" sz="10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660B432-64D7-4AA7-9DFB-98257BBF50E2}"/>
              </a:ext>
            </a:extLst>
          </p:cNvPr>
          <p:cNvSpPr/>
          <p:nvPr/>
        </p:nvSpPr>
        <p:spPr>
          <a:xfrm>
            <a:off x="4333875" y="1439688"/>
            <a:ext cx="3227372" cy="261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100"/>
              </a:lnSpc>
              <a:spcBef>
                <a:spcPts val="600"/>
              </a:spcBef>
              <a:buClr>
                <a:srgbClr val="0D5593"/>
              </a:buClr>
            </a:pPr>
            <a:r>
              <a:rPr lang="ru-RU" sz="1100" b="1" dirty="0">
                <a:solidFill>
                  <a:srgbClr val="394051"/>
                </a:solidFill>
              </a:rPr>
              <a:t>Предварительной проработке размера изменения нормативов финзатрат:</a:t>
            </a:r>
          </a:p>
          <a:p>
            <a:pPr marL="252000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394051"/>
                </a:solidFill>
              </a:rPr>
              <a:t>Капитальный ремонт АД;</a:t>
            </a:r>
          </a:p>
          <a:p>
            <a:pPr marL="252000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394051"/>
                </a:solidFill>
              </a:rPr>
              <a:t>Ремонт АД</a:t>
            </a:r>
          </a:p>
          <a:p>
            <a:pPr marL="252000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394051"/>
                </a:solidFill>
              </a:rPr>
              <a:t>Содержание АД</a:t>
            </a:r>
          </a:p>
          <a:p>
            <a:pPr marL="709200" lvl="1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394051"/>
                </a:solidFill>
              </a:rPr>
              <a:t>Проанализирована проектно-сметная документация по капитальному ремонту и ремонту АД  более чем по 450 объектам;</a:t>
            </a:r>
          </a:p>
          <a:p>
            <a:pPr marL="709200" lvl="1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394051"/>
                </a:solidFill>
              </a:rPr>
              <a:t>Составлено более 1000 сметных расчетов по содержанию.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B6DDBD-325B-4CEE-AA5B-088316B252A6}"/>
              </a:ext>
            </a:extLst>
          </p:cNvPr>
          <p:cNvSpPr/>
          <p:nvPr/>
        </p:nvSpPr>
        <p:spPr>
          <a:xfrm>
            <a:off x="7712066" y="739350"/>
            <a:ext cx="2854973" cy="554895"/>
          </a:xfrm>
          <a:prstGeom prst="rect">
            <a:avLst/>
          </a:prstGeom>
          <a:solidFill>
            <a:srgbClr val="39405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bg1"/>
                </a:solidFill>
                <a:ea typeface="Times New Roman" panose="02020603050405020304" pitchFamily="18" charset="0"/>
              </a:rPr>
              <a:t>В целях максимальной точности </a:t>
            </a:r>
            <a:br>
              <a:rPr lang="ru-RU" sz="1200" dirty="0">
                <a:solidFill>
                  <a:schemeClr val="bg1"/>
                </a:solidFill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ea typeface="Times New Roman" panose="02020603050405020304" pitchFamily="18" charset="0"/>
              </a:rPr>
              <a:t>и эффективности использования бюджетных средств: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DACDEA0-4949-4EDD-ACD9-FB90F2AE7AB0}"/>
              </a:ext>
            </a:extLst>
          </p:cNvPr>
          <p:cNvSpPr/>
          <p:nvPr/>
        </p:nvSpPr>
        <p:spPr>
          <a:xfrm>
            <a:off x="7667072" y="1439688"/>
            <a:ext cx="2977749" cy="261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1"/>
          <a:lstStyle/>
          <a:p>
            <a:pPr marL="252000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394051"/>
                </a:solidFill>
              </a:rPr>
              <a:t>Организовано четырехстороннее взаимодействие Минтранса России, </a:t>
            </a:r>
            <a:br>
              <a:rPr lang="ru-RU" sz="1100" b="1" dirty="0">
                <a:solidFill>
                  <a:srgbClr val="394051"/>
                </a:solidFill>
              </a:rPr>
            </a:br>
            <a:r>
              <a:rPr lang="ru-RU" sz="1100" b="1" dirty="0">
                <a:solidFill>
                  <a:srgbClr val="394051"/>
                </a:solidFill>
              </a:rPr>
              <a:t>ФАУ «Главгосэкспертиза России», Росавтодора и ФАУ «РОСДОРНИИ»</a:t>
            </a:r>
          </a:p>
          <a:p>
            <a:pPr marL="252000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394051"/>
                </a:solidFill>
              </a:rPr>
              <a:t>Согласован Алгоритм актуализации нормативов финзатрат на капитальный ремонт АД:</a:t>
            </a:r>
          </a:p>
          <a:p>
            <a:pPr marL="252000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394051"/>
                </a:solidFill>
              </a:rPr>
              <a:t>Осуществляется разработка:</a:t>
            </a:r>
          </a:p>
          <a:p>
            <a:pPr marL="709200" lvl="1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394051"/>
                </a:solidFill>
              </a:rPr>
              <a:t>расчетно-аналитических материалов;</a:t>
            </a:r>
          </a:p>
          <a:p>
            <a:pPr marL="709200" lvl="1" indent="-252000">
              <a:lnSpc>
                <a:spcPts val="1100"/>
              </a:lnSpc>
              <a:spcBef>
                <a:spcPts val="600"/>
              </a:spcBef>
              <a:buClr>
                <a:srgbClr val="394051"/>
              </a:buClr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rgbClr val="394051"/>
                </a:solidFill>
              </a:rPr>
              <a:t>методики расчета нормативов </a:t>
            </a:r>
            <a:r>
              <a:rPr lang="ru-RU" sz="1000" dirty="0" err="1">
                <a:solidFill>
                  <a:srgbClr val="394051"/>
                </a:solidFill>
              </a:rPr>
              <a:t>финзатрат</a:t>
            </a:r>
            <a:r>
              <a:rPr lang="ru-RU" sz="1000" dirty="0">
                <a:solidFill>
                  <a:srgbClr val="394051"/>
                </a:solidFill>
              </a:rPr>
              <a:t>;</a:t>
            </a:r>
            <a:endParaRPr lang="en-US" sz="1000" dirty="0">
              <a:solidFill>
                <a:srgbClr val="39405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068C379-3A41-4B53-9CA0-F7C629A027C3}"/>
              </a:ext>
            </a:extLst>
          </p:cNvPr>
          <p:cNvSpPr/>
          <p:nvPr/>
        </p:nvSpPr>
        <p:spPr>
          <a:xfrm>
            <a:off x="4333875" y="739350"/>
            <a:ext cx="3227372" cy="554895"/>
          </a:xfrm>
          <a:prstGeom prst="rect">
            <a:avLst/>
          </a:prstGeom>
          <a:solidFill>
            <a:srgbClr val="39405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200"/>
              </a:lnSpc>
            </a:pPr>
            <a:endParaRPr lang="ru-RU" sz="12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bg1"/>
                </a:solidFill>
                <a:ea typeface="Times New Roman" panose="02020603050405020304" pitchFamily="18" charset="0"/>
              </a:rPr>
              <a:t>В 2022 проведена работа по:</a:t>
            </a:r>
          </a:p>
          <a:p>
            <a:pPr algn="ctr">
              <a:lnSpc>
                <a:spcPts val="1200"/>
              </a:lnSpc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AC1A611D-F3B6-4B09-A2B3-C6602D5D4721}"/>
              </a:ext>
            </a:extLst>
          </p:cNvPr>
          <p:cNvSpPr/>
          <p:nvPr/>
        </p:nvSpPr>
        <p:spPr>
          <a:xfrm rot="5400000">
            <a:off x="5795161" y="3754390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8264DB02-2684-4AE4-9DF5-F55BA63545B4}"/>
              </a:ext>
            </a:extLst>
          </p:cNvPr>
          <p:cNvSpPr/>
          <p:nvPr/>
        </p:nvSpPr>
        <p:spPr>
          <a:xfrm rot="5400000">
            <a:off x="9233256" y="3754390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id="{656E535B-BB3B-4E59-A87A-5937028D5091}"/>
              </a:ext>
            </a:extLst>
          </p:cNvPr>
          <p:cNvSpPr/>
          <p:nvPr/>
        </p:nvSpPr>
        <p:spPr>
          <a:xfrm rot="16200000">
            <a:off x="2178835" y="3754390"/>
            <a:ext cx="304800" cy="492208"/>
          </a:xfrm>
          <a:prstGeom prst="chevron">
            <a:avLst/>
          </a:prstGeom>
          <a:solidFill>
            <a:srgbClr val="697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BD087CD-24A0-4D23-905A-8581E9725EEB}"/>
              </a:ext>
            </a:extLst>
          </p:cNvPr>
          <p:cNvGrpSpPr/>
          <p:nvPr/>
        </p:nvGrpSpPr>
        <p:grpSpPr>
          <a:xfrm>
            <a:off x="4280963" y="1386292"/>
            <a:ext cx="3333196" cy="2819400"/>
            <a:chOff x="4257675" y="1079500"/>
            <a:chExt cx="3333196" cy="3413544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29BD2781-F357-4E4B-8119-A9519C07DD03}"/>
                </a:ext>
              </a:extLst>
            </p:cNvPr>
            <p:cNvCxnSpPr/>
            <p:nvPr/>
          </p:nvCxnSpPr>
          <p:spPr>
            <a:xfrm>
              <a:off x="4257675" y="1079500"/>
              <a:ext cx="0" cy="3413544"/>
            </a:xfrm>
            <a:prstGeom prst="line">
              <a:avLst/>
            </a:prstGeom>
            <a:ln w="8890">
              <a:solidFill>
                <a:srgbClr val="697A9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18861294-80AD-470D-B276-8623229404EE}"/>
                </a:ext>
              </a:extLst>
            </p:cNvPr>
            <p:cNvCxnSpPr/>
            <p:nvPr/>
          </p:nvCxnSpPr>
          <p:spPr>
            <a:xfrm>
              <a:off x="7590871" y="1079500"/>
              <a:ext cx="0" cy="3413544"/>
            </a:xfrm>
            <a:prstGeom prst="line">
              <a:avLst/>
            </a:prstGeom>
            <a:ln w="8890">
              <a:solidFill>
                <a:srgbClr val="697A98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id="{ADB9BCA0-71E9-45D0-ADE4-41A9C0A40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3575" y="379118"/>
            <a:ext cx="550278" cy="137359"/>
          </a:xfrm>
        </p:spPr>
        <p:txBody>
          <a:bodyPr/>
          <a:lstStyle/>
          <a:p>
            <a:pPr marL="23568">
              <a:spcBef>
                <a:spcPts val="204"/>
              </a:spcBef>
            </a:pPr>
            <a:fld id="{81D60167-4931-47E6-BA6A-407CBD079E47}" type="slidenum">
              <a:rPr lang="ru-RU" smtClean="0"/>
              <a:pPr marL="23568">
                <a:spcBef>
                  <a:spcPts val="204"/>
                </a:spcBef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022025"/>
      </p:ext>
    </p:extLst>
  </p:cSld>
  <p:clrMapOvr>
    <a:masterClrMapping/>
  </p:clrMapOvr>
</p:sld>
</file>

<file path=ppt/theme/theme1.xml><?xml version="1.0" encoding="utf-8"?>
<a:theme xmlns:a="http://schemas.openxmlformats.org/drawingml/2006/main" name="РДН2023">
  <a:themeElements>
    <a:clrScheme name="Росдорнии">
      <a:dk1>
        <a:srgbClr val="303236"/>
      </a:dk1>
      <a:lt1>
        <a:sysClr val="window" lastClr="FFFFFF"/>
      </a:lt1>
      <a:dk2>
        <a:srgbClr val="025597"/>
      </a:dk2>
      <a:lt2>
        <a:srgbClr val="CCCED2"/>
      </a:lt2>
      <a:accent1>
        <a:srgbClr val="025597"/>
      </a:accent1>
      <a:accent2>
        <a:srgbClr val="DC8424"/>
      </a:accent2>
      <a:accent3>
        <a:srgbClr val="CCCED2"/>
      </a:accent3>
      <a:accent4>
        <a:srgbClr val="3C3C3C"/>
      </a:accent4>
      <a:accent5>
        <a:srgbClr val="4C566C"/>
      </a:accent5>
      <a:accent6>
        <a:srgbClr val="009EE3"/>
      </a:accent6>
      <a:hlink>
        <a:srgbClr val="40526E"/>
      </a:hlink>
      <a:folHlink>
        <a:srgbClr val="009EE3"/>
      </a:folHlink>
    </a:clrScheme>
    <a:fontScheme name="РОСДОРНИИ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ДН2023" id="{03A96AA8-9547-41A2-926F-0420F0A24E18}" vid="{3B476EEC-237E-4854-9CAD-C68E875FA16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РДН2023</Template>
  <TotalTime>8276</TotalTime>
  <Words>1061</Words>
  <Application>Microsoft Office PowerPoint</Application>
  <PresentationFormat>Произвольный</PresentationFormat>
  <Paragraphs>162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Bahnschrift (Заголовки)</vt:lpstr>
      <vt:lpstr>PT Sans</vt:lpstr>
      <vt:lpstr>Times New Roman</vt:lpstr>
      <vt:lpstr>Calibri</vt:lpstr>
      <vt:lpstr>Arial</vt:lpstr>
      <vt:lpstr>Wingdings</vt:lpstr>
      <vt:lpstr>Helvetica</vt:lpstr>
      <vt:lpstr>Trebuchet MS</vt:lpstr>
      <vt:lpstr>Open Sans Light</vt:lpstr>
      <vt:lpstr>РДН2023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расчета увеличения цены контракта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RosDorNii_preee</dc:title>
  <dc:creator>User</dc:creator>
  <cp:lastModifiedBy>Платунова Анна Александровна</cp:lastModifiedBy>
  <cp:revision>499</cp:revision>
  <cp:lastPrinted>2022-08-22T07:21:20Z</cp:lastPrinted>
  <dcterms:created xsi:type="dcterms:W3CDTF">2019-08-20T12:43:50Z</dcterms:created>
  <dcterms:modified xsi:type="dcterms:W3CDTF">2023-06-27T03:14:18Z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2019-08-20T00:00:00Z</vt:filetime>
  </property>
</Properties>
</file>