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683" r:id="rId3"/>
    <p:sldId id="699" r:id="rId4"/>
    <p:sldId id="688" r:id="rId5"/>
    <p:sldId id="692" r:id="rId6"/>
    <p:sldId id="694" r:id="rId7"/>
    <p:sldId id="695" r:id="rId8"/>
    <p:sldId id="700" r:id="rId9"/>
    <p:sldId id="697" r:id="rId10"/>
    <p:sldId id="672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257" userDrawn="1">
          <p15:clr>
            <a:srgbClr val="A4A3A4"/>
          </p15:clr>
        </p15:guide>
        <p15:guide id="5" pos="202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987C3"/>
    <a:srgbClr val="FF6699"/>
    <a:srgbClr val="FF7C80"/>
    <a:srgbClr val="FFCCCC"/>
    <a:srgbClr val="FF9999"/>
    <a:srgbClr val="00B050"/>
    <a:srgbClr val="3E89CE"/>
    <a:srgbClr val="99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/>
  </p:normalViewPr>
  <p:slideViewPr>
    <p:cSldViewPr>
      <p:cViewPr varScale="1">
        <p:scale>
          <a:sx n="84" d="100"/>
          <a:sy n="84" d="100"/>
        </p:scale>
        <p:origin x="730" y="110"/>
      </p:cViewPr>
      <p:guideLst>
        <p:guide orient="horz" pos="4110"/>
        <p:guide pos="7061"/>
        <p:guide orient="horz" pos="754"/>
        <p:guide pos="257"/>
        <p:guide pos="2026"/>
        <p:guide orient="horz" pos="247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D419C-22C2-4CF2-A5A2-EA0F40518D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5DB1-94CC-435A-BE0D-B4866C32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62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4905-B9B5-4ABF-BE96-7F59890E343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6E7F-8B49-47FD-8970-DE2122E13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62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84996" y="446873"/>
            <a:ext cx="2743200" cy="365125"/>
          </a:xfrm>
        </p:spPr>
        <p:txBody>
          <a:bodyPr/>
          <a:lstStyle>
            <a:lvl1pPr>
              <a:defRPr sz="7200" b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182977F-849B-4388-AE5E-81E965CD52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BD73-8991-44F9-B434-EFEC711D6D07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B906-DD25-4E4E-ADD9-5FA5D50AE9C9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F372-F439-4627-97E4-C88585B447C6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1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3EB9-D446-4A17-BF88-33A0E36F465A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CD9B-C278-4AFB-AD67-E21581D69B26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0490-8919-43B2-9175-D88B42347629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C41B-86B8-4C5F-AB3A-DB1E7CD98ECF}" type="datetime1">
              <a:rPr lang="en-US" smtClean="0"/>
              <a:t>6/27/2023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7A9-868E-412D-A36B-B20E29D046FF}" type="datetime1">
              <a:rPr lang="en-US" smtClean="0"/>
              <a:t>6/27/2023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5037-B034-4697-AFD2-121C0A0CD885}" type="datetime1">
              <a:rPr lang="en-US" smtClean="0"/>
              <a:t>6/27/2023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E94C-E437-465B-A600-BBF8CB5BE54D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61A-99BB-443E-A90E-13043E5D513A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3CCD-2D6D-417A-9191-23479BED66DA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977F-849B-4388-AE5E-81E965CD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31590"/>
            <a:ext cx="12192000" cy="572640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>
              <a:solidFill>
                <a:srgbClr val="6987C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192000" cy="5733255"/>
          </a:xfrm>
          <a:prstGeom prst="rect">
            <a:avLst/>
          </a:prstGeom>
          <a:solidFill>
            <a:srgbClr val="698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 dirty="0">
              <a:solidFill>
                <a:srgbClr val="6987C3"/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947218" y="5800289"/>
            <a:ext cx="1476374" cy="276999"/>
            <a:chOff x="502918" y="5965628"/>
            <a:chExt cx="1600200" cy="369468"/>
          </a:xfrm>
          <a:solidFill>
            <a:srgbClr val="FFFF00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774780" y="5991037"/>
              <a:ext cx="991092" cy="3027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6400" indent="-174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14388" indent="-365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23963" indent="-53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30363" indent="-730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/>
          </p:nvSpPr>
          <p:spPr bwMode="auto">
            <a:xfrm>
              <a:off x="502918" y="5965628"/>
              <a:ext cx="1600200" cy="369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06400" indent="-174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814388" indent="-365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223963" indent="-53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630363" indent="-730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ru-RU" altLang="ru-RU" sz="1200" b="1" dirty="0" smtClean="0">
                  <a:solidFill>
                    <a:srgbClr val="6987C3"/>
                  </a:solidFill>
                  <a:latin typeface="Century Gothic" panose="020B0502020202020204" pitchFamily="34" charset="0"/>
                </a:rPr>
                <a:t>28.06.</a:t>
              </a:r>
              <a:r>
                <a:rPr lang="en-US" altLang="ru-RU" sz="1200" b="1" dirty="0" smtClean="0">
                  <a:solidFill>
                    <a:srgbClr val="6987C3"/>
                  </a:solidFill>
                  <a:latin typeface="Century Gothic" panose="020B0502020202020204" pitchFamily="34" charset="0"/>
                </a:rPr>
                <a:t>20</a:t>
              </a:r>
              <a:r>
                <a:rPr lang="ru-RU" altLang="ru-RU" sz="1200" b="1" dirty="0" smtClean="0">
                  <a:solidFill>
                    <a:srgbClr val="6987C3"/>
                  </a:solidFill>
                  <a:latin typeface="Century Gothic" panose="020B0502020202020204" pitchFamily="34" charset="0"/>
                </a:rPr>
                <a:t>2</a:t>
              </a:r>
              <a:r>
                <a:rPr lang="ru-RU" altLang="ru-RU" sz="1200" b="1" dirty="0">
                  <a:solidFill>
                    <a:srgbClr val="6987C3"/>
                  </a:solidFill>
                  <a:latin typeface="Century Gothic" panose="020B0502020202020204" pitchFamily="34" charset="0"/>
                </a:rPr>
                <a:t>3</a:t>
              </a:r>
              <a:endParaRPr lang="en-US" altLang="ru-RU" sz="1200" b="1" dirty="0">
                <a:solidFill>
                  <a:srgbClr val="6987C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852116" y="476672"/>
            <a:ext cx="10932516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spc="14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МАСТЕР-ПЛАНА К ПКРТИ: </a:t>
            </a:r>
          </a:p>
          <a:p>
            <a:pPr algn="l">
              <a:lnSpc>
                <a:spcPct val="100000"/>
              </a:lnSpc>
            </a:pPr>
            <a:r>
              <a:rPr lang="ru-RU" sz="2800" b="1" spc="14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РАЗВИТИЕ РЕЛЬСОВОГО </a:t>
            </a:r>
          </a:p>
          <a:p>
            <a:pPr algn="l">
              <a:lnSpc>
                <a:spcPct val="100000"/>
              </a:lnSpc>
            </a:pPr>
            <a:r>
              <a:rPr lang="ru-RU" sz="2800" b="1" spc="14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ПАССАЖИРСКОГО ТРАНСПОРТА</a:t>
            </a:r>
            <a:endParaRPr lang="en-US" sz="2800" b="1" spc="14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H="1">
            <a:off x="911424" y="3645024"/>
            <a:ext cx="10297144" cy="1607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868784" y="3645024"/>
            <a:ext cx="11323216" cy="46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06400" indent="-174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14388" indent="-365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23963" indent="-539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30363" indent="-73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900" b="1" spc="150" dirty="0">
                <a:solidFill>
                  <a:schemeClr val="bg1"/>
                </a:solidFill>
                <a:latin typeface="Century Gothic" panose="020B0502020202020204" pitchFamily="34" charset="0"/>
              </a:rPr>
              <a:t>X </a:t>
            </a:r>
            <a:r>
              <a:rPr lang="ru-RU" altLang="ru-RU" sz="900" b="1" spc="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Международный Сибирский транспортный форум </a:t>
            </a:r>
            <a:r>
              <a:rPr lang="ru-RU" altLang="ru-RU" sz="900" b="1" spc="150" dirty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sz="900" b="1" spc="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выставка </a:t>
            </a:r>
            <a:r>
              <a:rPr lang="ru-RU" altLang="ru-RU" sz="900" b="1" spc="150" dirty="0">
                <a:solidFill>
                  <a:schemeClr val="bg1"/>
                </a:solidFill>
                <a:latin typeface="Century Gothic" panose="020B0502020202020204" pitchFamily="34" charset="0"/>
              </a:rPr>
              <a:t>«Современный транспорт и инфраструктура»</a:t>
            </a:r>
          </a:p>
          <a:p>
            <a:pPr>
              <a:lnSpc>
                <a:spcPct val="150000"/>
              </a:lnSpc>
            </a:pPr>
            <a:r>
              <a:rPr lang="ru-RU" altLang="ru-RU" sz="900" b="1" spc="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КОНФЕРЕНЦИЯ «УПРАВЛЕНИЕ </a:t>
            </a:r>
            <a:r>
              <a:rPr lang="ru-RU" altLang="ru-RU" sz="900" b="1" spc="150" dirty="0">
                <a:solidFill>
                  <a:schemeClr val="bg1"/>
                </a:solidFill>
                <a:latin typeface="Century Gothic" panose="020B0502020202020204" pitchFamily="34" charset="0"/>
              </a:rPr>
              <a:t>И ФИНАНСИРОВАНИЕ ОБЩЕСТВЕННОГО ТРАНСПОРТА АГЛОМЕРАЦИЙ»</a:t>
            </a:r>
          </a:p>
        </p:txBody>
      </p:sp>
      <p:pic>
        <p:nvPicPr>
          <p:cNvPr id="9" name="Picture 7" descr="X:\ЛабГрад\03_Фирменный стиль\Логотип\Логотип_им.МЛ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6178"/>
            <a:ext cx="2466925" cy="6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68784" y="4581128"/>
            <a:ext cx="10555808" cy="4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06400" indent="-174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14388" indent="-365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23963" indent="-539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30363" indent="-730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b="1" spc="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Баранов Александр Сергеевич, исполнительный директор ЛабГрад</a:t>
            </a:r>
            <a:endParaRPr lang="ru-RU" altLang="ru-RU" sz="1600" b="1" spc="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D9D10A-EE31-7841-A567-F8094C19FB29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698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anchor="ctr"/>
          <a:lstStyle/>
          <a:p>
            <a:pPr algn="ctr">
              <a:defRPr/>
            </a:pPr>
            <a:endParaRPr lang="ru-RU" sz="1588">
              <a:solidFill>
                <a:srgbClr val="6987C3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873EF8-59A6-7900-82BD-230A3C7A2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08" y="1581489"/>
            <a:ext cx="2614586" cy="261458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941948-B87C-1A4D-8730-EA684D1313B1}"/>
              </a:ext>
            </a:extLst>
          </p:cNvPr>
          <p:cNvSpPr txBox="1">
            <a:spLocks/>
          </p:cNvSpPr>
          <p:nvPr/>
        </p:nvSpPr>
        <p:spPr>
          <a:xfrm>
            <a:off x="1775520" y="2274306"/>
            <a:ext cx="8640960" cy="26145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12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412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412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412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412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125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labgrad.ru</a:t>
            </a:r>
          </a:p>
        </p:txBody>
      </p:sp>
    </p:spTree>
    <p:extLst>
      <p:ext uri="{BB962C8B-B14F-4D97-AF65-F5344CB8AC3E}">
        <p14:creationId xmlns:p14="http://schemas.microsoft.com/office/powerpoint/2010/main" val="740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97260" y="188640"/>
            <a:ext cx="11521280" cy="93610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3300" b="1" dirty="0" smtClean="0">
                <a:latin typeface="Century Gothic" panose="020B0502020202020204" pitchFamily="34" charset="0"/>
              </a:rPr>
              <a:t>Развитие системы документов </a:t>
            </a:r>
            <a:br>
              <a:rPr lang="ru-RU" sz="3300" b="1" dirty="0" smtClean="0">
                <a:latin typeface="Century Gothic" panose="020B0502020202020204" pitchFamily="34" charset="0"/>
              </a:rPr>
            </a:br>
            <a:r>
              <a:rPr lang="ru-RU" sz="3300" b="1" dirty="0" smtClean="0">
                <a:latin typeface="Century Gothic" panose="020B0502020202020204" pitchFamily="34" charset="0"/>
              </a:rPr>
              <a:t>территориального и транспортного планирования</a:t>
            </a:r>
            <a:endParaRPr lang="en-US" sz="3300" b="1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4352" y="446873"/>
            <a:ext cx="27432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4" y="1374527"/>
            <a:ext cx="11457915" cy="5078809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7680176" y="3933056"/>
            <a:ext cx="720080" cy="504056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1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97260" y="188640"/>
            <a:ext cx="11521280" cy="93610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3300" b="1" dirty="0" smtClean="0">
                <a:latin typeface="Century Gothic" panose="020B0502020202020204" pitchFamily="34" charset="0"/>
              </a:rPr>
              <a:t>Развитие системы документов </a:t>
            </a:r>
            <a:br>
              <a:rPr lang="ru-RU" sz="3300" b="1" dirty="0" smtClean="0">
                <a:latin typeface="Century Gothic" panose="020B0502020202020204" pitchFamily="34" charset="0"/>
              </a:rPr>
            </a:br>
            <a:r>
              <a:rPr lang="ru-RU" sz="3300" b="1" dirty="0" smtClean="0">
                <a:latin typeface="Century Gothic" panose="020B0502020202020204" pitchFamily="34" charset="0"/>
              </a:rPr>
              <a:t>территориального и транспортного планирования</a:t>
            </a:r>
            <a:endParaRPr lang="en-US" sz="3300" b="1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4352" y="446873"/>
            <a:ext cx="27432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3" y="1150640"/>
            <a:ext cx="9716591" cy="5369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626" y="6622990"/>
            <a:ext cx="8753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ИСТОЧНИК: ДОКЛАД  А,Ю. ЛОЖКИНА В РАМКАХ СИБИРСКОЙ СТРОИТЕЛЬНОЙ НЕДЕЛИ, 16.02.2023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1412776"/>
            <a:ext cx="3312368" cy="144016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5481" y="3356992"/>
            <a:ext cx="2448270" cy="936104"/>
          </a:xfrm>
          <a:prstGeom prst="rect">
            <a:avLst/>
          </a:prstGeom>
          <a:noFill/>
          <a:ln w="136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2639616" y="2852936"/>
            <a:ext cx="0" cy="504056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63751" y="3548633"/>
            <a:ext cx="936105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76120" y="3548633"/>
            <a:ext cx="432049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13351" y="3017700"/>
            <a:ext cx="2362770" cy="2211499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94055" y="3112951"/>
            <a:ext cx="2318369" cy="1252153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7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5857" y="474130"/>
            <a:ext cx="28448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35981" y="188640"/>
            <a:ext cx="11448651" cy="936104"/>
          </a:xfrm>
        </p:spPr>
        <p:txBody>
          <a:bodyPr anchor="ctr">
            <a:noAutofit/>
          </a:bodyPr>
          <a:lstStyle/>
          <a:p>
            <a:pPr algn="l"/>
            <a:r>
              <a:rPr lang="ru-RU" sz="3000" b="1" dirty="0" smtClean="0">
                <a:latin typeface="Century Gothic" panose="020B0502020202020204" pitchFamily="34" charset="0"/>
              </a:rPr>
              <a:t>Расширение пространства мастер-планирования</a:t>
            </a:r>
            <a: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  <a:t/>
            </a:r>
            <a:b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МАСТЕР-ПЛАНЫ ГОРОДОВ И АГЛОМЕРАЦИЙ ОТ </a:t>
            </a:r>
            <a:r>
              <a:rPr lang="ru-RU" sz="1800" dirty="0">
                <a:latin typeface="Century Gothic" panose="020B0502020202020204" pitchFamily="34" charset="0"/>
              </a:rPr>
              <a:t>100 000 ЧЕЛ., </a:t>
            </a:r>
            <a:r>
              <a:rPr lang="ru-RU" sz="1800" dirty="0" smtClean="0">
                <a:latin typeface="Century Gothic" panose="020B0502020202020204" pitchFamily="34" charset="0"/>
              </a:rPr>
              <a:t>ИНИЦИИРОВАННЫЕ В 2022-2023 гг.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/>
          <a:stretch/>
        </p:blipFill>
        <p:spPr>
          <a:xfrm>
            <a:off x="0" y="1268760"/>
            <a:ext cx="12192000" cy="50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97260" y="188640"/>
            <a:ext cx="11521280" cy="936104"/>
          </a:xfrm>
        </p:spPr>
        <p:txBody>
          <a:bodyPr anchor="ctr">
            <a:normAutofit/>
          </a:bodyPr>
          <a:lstStyle/>
          <a:p>
            <a:pPr algn="l"/>
            <a:r>
              <a:rPr lang="ru-RU" sz="3000" b="1" dirty="0" smtClean="0">
                <a:latin typeface="Century Gothic" panose="020B0502020202020204" pitchFamily="34" charset="0"/>
              </a:rPr>
              <a:t>Транспортный раздел генплана и мастер-плана </a:t>
            </a:r>
            <a:br>
              <a:rPr lang="ru-RU" sz="3000" b="1" dirty="0" smtClean="0">
                <a:latin typeface="Century Gothic" panose="020B0502020202020204" pitchFamily="34" charset="0"/>
              </a:rPr>
            </a:br>
            <a:r>
              <a:rPr lang="ru-RU" sz="2100" dirty="0">
                <a:latin typeface="Century Gothic" panose="020B0502020202020204" pitchFamily="34" charset="0"/>
              </a:rPr>
              <a:t>ОСНОВНЫЕ НАПРАВЛЕНИЯ ПРОРАБОТКИ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4352" y="446873"/>
            <a:ext cx="27432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16947"/>
              </p:ext>
            </p:extLst>
          </p:nvPr>
        </p:nvGraphicFramePr>
        <p:xfrm>
          <a:off x="407367" y="1196752"/>
          <a:ext cx="11449670" cy="5369178"/>
        </p:xfrm>
        <a:graphic>
          <a:graphicData uri="http://schemas.openxmlformats.org/drawingml/2006/table">
            <a:tbl>
              <a:tblPr firstRow="1" firstCol="1" bandRow="1"/>
              <a:tblGrid>
                <a:gridCol w="432049">
                  <a:extLst>
                    <a:ext uri="{9D8B030D-6E8A-4147-A177-3AD203B41FA5}">
                      <a16:colId xmlns:a16="http://schemas.microsoft.com/office/drawing/2014/main" val="554262385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326339160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131548749"/>
                    </a:ext>
                  </a:extLst>
                </a:gridCol>
                <a:gridCol w="3312765">
                  <a:extLst>
                    <a:ext uri="{9D8B030D-6E8A-4147-A177-3AD203B41FA5}">
                      <a16:colId xmlns:a16="http://schemas.microsoft.com/office/drawing/2014/main" val="1426845391"/>
                    </a:ext>
                  </a:extLst>
                </a:gridCol>
              </a:tblGrid>
              <a:tr h="402241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600" b="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проработки 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ГЕНПЛАН</a:t>
                      </a:r>
                      <a:endParaRPr lang="ru-RU" sz="1600" b="1" dirty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МАСТЕР-ПЛАН</a:t>
                      </a:r>
                      <a:endParaRPr lang="ru-RU" sz="1600" b="1" dirty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21472"/>
                  </a:ext>
                </a:extLst>
              </a:tr>
              <a:tr h="63614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Определение технических и планировочных характеристик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для всех объектов капитального строительства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только для </a:t>
                      </a:r>
                      <a:b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стратегически</a:t>
                      </a:r>
                      <a:r>
                        <a:rPr lang="ru-RU" altLang="ru-RU" sz="16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х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4574803"/>
                  </a:ext>
                </a:extLst>
              </a:tr>
              <a:tr h="63614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Определение площадей земель, необходимых для размещения объектов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endParaRPr lang="ru-RU" sz="1600" b="1" dirty="0">
                        <a:solidFill>
                          <a:srgbClr val="6987C3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723934"/>
                  </a:ext>
                </a:extLst>
              </a:tr>
              <a:tr h="63614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Определение изымаемых </a:t>
                      </a:r>
                      <a:b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земельных участков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endParaRPr lang="ru-RU" sz="1600" b="1" dirty="0">
                        <a:solidFill>
                          <a:srgbClr val="6987C3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62344"/>
                  </a:ext>
                </a:extLst>
              </a:tr>
              <a:tr h="745307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Определение приоритетности реализации мероприятий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24880" algn="r"/>
                        </a:tabLst>
                        <a:defRPr/>
                      </a:pP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20-летняя перспектива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 годам на 10-летнюю перспективу только для стратегически</a:t>
                      </a:r>
                      <a:r>
                        <a:rPr lang="ru-RU" altLang="ru-RU" sz="16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х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95286"/>
                  </a:ext>
                </a:extLst>
              </a:tr>
              <a:tr h="63614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Оценка стоимости </a:t>
                      </a:r>
                      <a:b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реализации мероприятий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24880" algn="r"/>
                        </a:tabLst>
                        <a:defRPr/>
                      </a:pP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только для </a:t>
                      </a:r>
                      <a:b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стратегически</a:t>
                      </a:r>
                      <a:r>
                        <a:rPr lang="ru-RU" altLang="ru-RU" sz="16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х проектов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849050"/>
                  </a:ext>
                </a:extLst>
              </a:tr>
              <a:tr h="10003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изменения </a:t>
                      </a:r>
                      <a:b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транспортного спроса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 транспортных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пассажирских потоков </a:t>
                      </a:r>
                      <a:b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сети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матриц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корреспонденций </a:t>
                      </a:r>
                      <a:b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(редко распределение потоков по сети)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393461"/>
                  </a:ext>
                </a:extLst>
              </a:tr>
              <a:tr h="63614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  <a:tab pos="6293485" algn="r"/>
                        </a:tabLs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60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социально-экономической эффективности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общесетевые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параметры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4880" algn="r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каждому </a:t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стратегическому </a:t>
                      </a:r>
                      <a:r>
                        <a:rPr lang="ru-RU" altLang="ru-RU" sz="16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проекту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8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70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10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5857" y="474130"/>
            <a:ext cx="28448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35981" y="188640"/>
            <a:ext cx="11448651" cy="936104"/>
          </a:xfrm>
        </p:spPr>
        <p:txBody>
          <a:bodyPr anchor="ctr">
            <a:noAutofit/>
          </a:bodyPr>
          <a:lstStyle/>
          <a:p>
            <a:pPr algn="l"/>
            <a:r>
              <a:rPr lang="ru-RU" sz="3000" b="1" dirty="0" smtClean="0">
                <a:latin typeface="Century Gothic" panose="020B0502020202020204" pitchFamily="34" charset="0"/>
              </a:rPr>
              <a:t>Пример инициативы генплана Сочи</a:t>
            </a:r>
            <a: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  <a:t/>
            </a:r>
            <a:b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</a:br>
            <a:r>
              <a:rPr lang="ru-RU" sz="2100" dirty="0" smtClean="0">
                <a:latin typeface="Century Gothic" panose="020B0502020202020204" pitchFamily="34" charset="0"/>
              </a:rPr>
              <a:t>РАЗВИТИЕ ВНТУРИГОРОДСКОГО ЖЕЛЕЗНОДОРОЖНОГО СООБЩЕНИЯ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124745"/>
            <a:ext cx="7974099" cy="55327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22700" r="11727" b="13251"/>
          <a:stretch/>
        </p:blipFill>
        <p:spPr>
          <a:xfrm>
            <a:off x="8832304" y="3914171"/>
            <a:ext cx="3156098" cy="2682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626" y="6622990"/>
            <a:ext cx="8753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ИСТОЧНИК: ФГИС ТП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/>
          <a:stretch/>
        </p:blipFill>
        <p:spPr>
          <a:xfrm>
            <a:off x="8820050" y="1199803"/>
            <a:ext cx="3168352" cy="25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5857" y="474130"/>
            <a:ext cx="28448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35981" y="188640"/>
            <a:ext cx="11448651" cy="936104"/>
          </a:xfrm>
        </p:spPr>
        <p:txBody>
          <a:bodyPr anchor="ctr">
            <a:noAutofit/>
          </a:bodyPr>
          <a:lstStyle/>
          <a:p>
            <a:pPr algn="l"/>
            <a:r>
              <a:rPr lang="ru-RU" sz="3000" b="1" dirty="0" smtClean="0">
                <a:latin typeface="Century Gothic" panose="020B0502020202020204" pitchFamily="34" charset="0"/>
              </a:rPr>
              <a:t>Пример инициативы мастер-плана Южно-Сахалинска</a:t>
            </a:r>
            <a: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  <a:t/>
            </a:r>
            <a:b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</a:br>
            <a:r>
              <a:rPr lang="ru-RU" sz="2100" dirty="0" smtClean="0">
                <a:latin typeface="Century Gothic" panose="020B0502020202020204" pitchFamily="34" charset="0"/>
              </a:rPr>
              <a:t>РАЗВИТИЕ ЖЕЛЕЗНОДОРОЖНОГО СООБЩЕНИЯ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0559" y="1067594"/>
            <a:ext cx="280831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6"/>
          <a:stretch/>
        </p:blipFill>
        <p:spPr>
          <a:xfrm>
            <a:off x="450801" y="1098763"/>
            <a:ext cx="9455868" cy="5545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80" y="6648152"/>
            <a:ext cx="8753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ИСТОЧНИК: ПРЕСС-СЛУЖБА АППАРАТА ПОЛНОМОЧНОГО ПРЕДСТАВИТЕЛЯ ПРЕЗИДЕНТА РОССИИ В ДФО ЮРИЯ ТРУТНЕВА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5857" y="474130"/>
            <a:ext cx="28448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35981" y="188640"/>
            <a:ext cx="11448651" cy="936104"/>
          </a:xfrm>
        </p:spPr>
        <p:txBody>
          <a:bodyPr anchor="ctr">
            <a:noAutofit/>
          </a:bodyPr>
          <a:lstStyle/>
          <a:p>
            <a:pPr algn="l"/>
            <a:r>
              <a:rPr lang="ru-RU" sz="3000" b="1" dirty="0" smtClean="0">
                <a:latin typeface="Century Gothic" panose="020B0502020202020204" pitchFamily="34" charset="0"/>
              </a:rPr>
              <a:t>Перечень показателей,</a:t>
            </a:r>
            <a: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  <a:t/>
            </a:r>
            <a:b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</a:br>
            <a:r>
              <a:rPr lang="ru-RU" sz="2100" dirty="0" smtClean="0">
                <a:latin typeface="Century Gothic" panose="020B0502020202020204" pitchFamily="34" charset="0"/>
              </a:rPr>
              <a:t>ПРИМЕНИМЫЙ ПРИ ОБОСНОВАНИИ СТРАТЕГИЧЕСКИХ ПРОЕКТОВ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1124744"/>
            <a:ext cx="6480720" cy="511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49017"/>
              </p:ext>
            </p:extLst>
          </p:nvPr>
        </p:nvGraphicFramePr>
        <p:xfrm>
          <a:off x="431800" y="1268764"/>
          <a:ext cx="11424840" cy="50405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25867">
                  <a:extLst>
                    <a:ext uri="{9D8B030D-6E8A-4147-A177-3AD203B41FA5}">
                      <a16:colId xmlns:a16="http://schemas.microsoft.com/office/drawing/2014/main" val="3211540785"/>
                    </a:ext>
                  </a:extLst>
                </a:gridCol>
                <a:gridCol w="1298973">
                  <a:extLst>
                    <a:ext uri="{9D8B030D-6E8A-4147-A177-3AD203B41FA5}">
                      <a16:colId xmlns:a16="http://schemas.microsoft.com/office/drawing/2014/main" val="1641992276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2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2267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Снижение числа ДТП после модернизации инфраструктуры УДС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628696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Снижение уровня смертности в ДТП после модернизации инфраструктуры УДС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21103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Снижение числа ДТП после увеличения спроса на общественный транспорт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169363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Экономический эффект от сокращения числа ДТП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 руб.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7124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Доля населения, проживающего в зоне обслуживания системы магистрального общественного транспорта*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61293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Рост суммарного пассажиропотока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тыс. пасс в сутки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7792218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 средней скорости осуществления корреспонденций на общественном пассажирском транспорте в сравнении с современным состоянием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км/час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80676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 средней скорости осуществления корреспонденций на индивидуальном автомобильном транспорте в сравнении с современным состоянием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км/час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9315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средних затрат времени на реализацию корреспонденций на общественном пассажирском транспорте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мин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343238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средних затрат времени на реализацию корреспонденций на индивидуальном автомобильном транспорте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мин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48137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средних затрат времени на реализацию корреспонденций на общественном пассажирском транспорте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тыс.пасс*мин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610494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средних затрат времени на реализацию корреспонденций на индивидуальном автомобильном транспорте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тыс.пасс*мин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690303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Суммарный эффект от сокращения времени пребывания в пути пассажиров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млрд. руб.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43399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Суммарный эффект от снижения себестоимости перевозок грузов и пассажиров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млрд. руб.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589397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валовых (годовых) выбросов загрязняющих веществ в атмосферный воздух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 тонн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622352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валовых (годовых) выбросов парниковых газов в атмосферный воздух в эквиваленте СО2 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 тонн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668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5857" y="474130"/>
            <a:ext cx="2844800" cy="365125"/>
          </a:xfrm>
        </p:spPr>
        <p:txBody>
          <a:bodyPr/>
          <a:lstStyle/>
          <a:p>
            <a:fld id="{3182977F-849B-4388-AE5E-81E965CD52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35981" y="188640"/>
            <a:ext cx="11448651" cy="936104"/>
          </a:xfrm>
        </p:spPr>
        <p:txBody>
          <a:bodyPr anchor="ctr">
            <a:noAutofit/>
          </a:bodyPr>
          <a:lstStyle/>
          <a:p>
            <a:pPr algn="l"/>
            <a:r>
              <a:rPr lang="ru-RU" sz="3000" b="1" dirty="0" smtClean="0">
                <a:latin typeface="Century Gothic" panose="020B0502020202020204" pitchFamily="34" charset="0"/>
              </a:rPr>
              <a:t>Результаты разработки мастер-планов</a:t>
            </a:r>
            <a: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  <a:t/>
            </a:r>
            <a:br>
              <a:rPr lang="ru-RU" sz="3000" b="1" dirty="0" smtClean="0">
                <a:solidFill>
                  <a:srgbClr val="6987C3"/>
                </a:solidFill>
                <a:latin typeface="Century Gothic" panose="020B0502020202020204" pitchFamily="34" charset="0"/>
              </a:rPr>
            </a:br>
            <a:r>
              <a:rPr lang="ru-RU" sz="2100" dirty="0" smtClean="0">
                <a:latin typeface="Century Gothic" panose="020B0502020202020204" pitchFamily="34" charset="0"/>
              </a:rPr>
              <a:t>УТВЕРЖДЕНИЕ ДОЛГОСРОЧНОГО ПЛАНА КОМПЛЕКСНОГО РАЗВИТИЯ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0" y="1175917"/>
            <a:ext cx="3648406" cy="51845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175917"/>
            <a:ext cx="7371819" cy="51845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33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378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Развитие системы документов  территориального и транспортного планирования</vt:lpstr>
      <vt:lpstr>Развитие системы документов  территориального и транспортного планирования</vt:lpstr>
      <vt:lpstr>Расширение пространства мастер-планирования МАСТЕР-ПЛАНЫ ГОРОДОВ И АГЛОМЕРАЦИЙ ОТ 100 000 ЧЕЛ., ИНИЦИИРОВАННЫЕ В 2022-2023 гг.</vt:lpstr>
      <vt:lpstr>Транспортный раздел генплана и мастер-плана  ОСНОВНЫЕ НАПРАВЛЕНИЯ ПРОРАБОТКИ</vt:lpstr>
      <vt:lpstr>Пример инициативы генплана Сочи РАЗВИТИЕ ВНТУРИГОРОДСКОГО ЖЕЛЕЗНОДОРОЖНОГО СООБЩЕНИЯ</vt:lpstr>
      <vt:lpstr>Пример инициативы мастер-плана Южно-Сахалинска РАЗВИТИЕ ЖЕЛЕЗНОДОРОЖНОГО СООБЩЕНИЯ</vt:lpstr>
      <vt:lpstr>Перечень показателей, ПРИМЕНИМЫЙ ПРИ ОБОСНОВАНИИ СТРАТЕГИЧЕСКИХ ПРОЕКТОВ</vt:lpstr>
      <vt:lpstr>Результаты разработки мастер-планов УТВЕРЖДЕНИЕ ДОЛГОСРОЧНОГО ПЛАНА КОМПЛЕКСНОГО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zheblienok@gmail.com</dc:creator>
  <cp:lastModifiedBy>LabGrad</cp:lastModifiedBy>
  <cp:revision>887</cp:revision>
  <cp:lastPrinted>2021-01-18T11:11:35Z</cp:lastPrinted>
  <dcterms:created xsi:type="dcterms:W3CDTF">2019-02-13T09:30:34Z</dcterms:created>
  <dcterms:modified xsi:type="dcterms:W3CDTF">2023-06-27T02:18:41Z</dcterms:modified>
</cp:coreProperties>
</file>