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6" r:id="rId1"/>
  </p:sldMasterIdLst>
  <p:notesMasterIdLst>
    <p:notesMasterId r:id="rId21"/>
  </p:notesMasterIdLst>
  <p:sldIdLst>
    <p:sldId id="256" r:id="rId2"/>
    <p:sldId id="260" r:id="rId3"/>
    <p:sldId id="294" r:id="rId4"/>
    <p:sldId id="262" r:id="rId5"/>
    <p:sldId id="295" r:id="rId6"/>
    <p:sldId id="296" r:id="rId7"/>
    <p:sldId id="283" r:id="rId8"/>
    <p:sldId id="302" r:id="rId9"/>
    <p:sldId id="303" r:id="rId10"/>
    <p:sldId id="304" r:id="rId11"/>
    <p:sldId id="305" r:id="rId12"/>
    <p:sldId id="306" r:id="rId13"/>
    <p:sldId id="307" r:id="rId14"/>
    <p:sldId id="308" r:id="rId15"/>
    <p:sldId id="309" r:id="rId16"/>
    <p:sldId id="310" r:id="rId17"/>
    <p:sldId id="311" r:id="rId18"/>
    <p:sldId id="312" r:id="rId19"/>
    <p:sldId id="259" r:id="rId20"/>
  </p:sldIdLst>
  <p:sldSz cx="10801350" cy="6121400"/>
  <p:notesSz cx="9929813" cy="6797675"/>
  <p:embeddedFontLst>
    <p:embeddedFont>
      <p:font typeface="Calibri" panose="020F0502020204030204" pitchFamily="34" charset="0"/>
      <p:regular r:id="rId22"/>
      <p:bold r:id="rId23"/>
      <p:italic r:id="rId24"/>
      <p:boldItalic r:id="rId25"/>
    </p:embeddedFont>
    <p:embeddedFont>
      <p:font typeface="Microsoft JhengHei Light" panose="020B0304030504040204" pitchFamily="34" charset="-120"/>
      <p:regular r:id="rId26"/>
    </p:embeddedFont>
    <p:embeddedFont>
      <p:font typeface="PT Sans" panose="020B0503020203020204" pitchFamily="34" charset="-52"/>
      <p:regular r:id="rId27"/>
      <p:bold r:id="rId28"/>
      <p:italic r:id="rId29"/>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8" userDrawn="1">
          <p15:clr>
            <a:srgbClr val="A4A3A4"/>
          </p15:clr>
        </p15:guide>
        <p15:guide id="2" pos="2160">
          <p15:clr>
            <a:srgbClr val="A4A3A4"/>
          </p15:clr>
        </p15:guide>
        <p15:guide id="3" orient="horz" pos="2570">
          <p15:clr>
            <a:srgbClr val="A4A3A4"/>
          </p15:clr>
        </p15:guide>
        <p15:guide id="4" pos="191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Еремин Роман Александрович" initials="ЕРА" lastIdx="15" clrIdx="0">
    <p:extLst>
      <p:ext uri="{19B8F6BF-5375-455C-9EA6-DF929625EA0E}">
        <p15:presenceInfo xmlns:p15="http://schemas.microsoft.com/office/powerpoint/2012/main" userId="S-1-5-21-2042853122-4248327964-3330882964-36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051"/>
    <a:srgbClr val="697A98"/>
    <a:srgbClr val="303236"/>
    <a:srgbClr val="95B3D7"/>
    <a:srgbClr val="4C566C"/>
    <a:srgbClr val="FEB806"/>
    <a:srgbClr val="60646C"/>
    <a:srgbClr val="DC8424"/>
    <a:srgbClr val="8D9AB1"/>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FD4443E-F989-4FC4-A0C8-D5A2AF1F390B}" styleName="Темный стиль 1 — акцент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Средний стиль 3 — акцент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93660" autoAdjust="0"/>
  </p:normalViewPr>
  <p:slideViewPr>
    <p:cSldViewPr>
      <p:cViewPr varScale="1">
        <p:scale>
          <a:sx n="111" d="100"/>
          <a:sy n="111" d="100"/>
        </p:scale>
        <p:origin x="126" y="468"/>
      </p:cViewPr>
      <p:guideLst>
        <p:guide orient="horz" pos="2888"/>
        <p:guide pos="2160"/>
        <p:guide orient="horz" pos="2570"/>
        <p:guide pos="191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302919" cy="339884"/>
          </a:xfrm>
          <a:prstGeom prst="rect">
            <a:avLst/>
          </a:prstGeom>
        </p:spPr>
        <p:txBody>
          <a:bodyPr vert="horz" lIns="80284" tIns="40142" rIns="80284" bIns="40142" rtlCol="0"/>
          <a:lstStyle>
            <a:lvl1pPr algn="l">
              <a:defRPr sz="1100"/>
            </a:lvl1pPr>
          </a:lstStyle>
          <a:p>
            <a:endParaRPr lang="ru-RU"/>
          </a:p>
        </p:txBody>
      </p:sp>
      <p:sp>
        <p:nvSpPr>
          <p:cNvPr id="3" name="Дата 2"/>
          <p:cNvSpPr>
            <a:spLocks noGrp="1"/>
          </p:cNvSpPr>
          <p:nvPr>
            <p:ph type="dt" idx="1"/>
          </p:nvPr>
        </p:nvSpPr>
        <p:spPr>
          <a:xfrm>
            <a:off x="5624308" y="0"/>
            <a:ext cx="4302919" cy="339884"/>
          </a:xfrm>
          <a:prstGeom prst="rect">
            <a:avLst/>
          </a:prstGeom>
        </p:spPr>
        <p:txBody>
          <a:bodyPr vert="horz" lIns="80284" tIns="40142" rIns="80284" bIns="40142" rtlCol="0"/>
          <a:lstStyle>
            <a:lvl1pPr algn="r">
              <a:defRPr sz="1100"/>
            </a:lvl1pPr>
          </a:lstStyle>
          <a:p>
            <a:fld id="{395330EA-B26E-4572-80C3-04BB91E9F52B}" type="datetimeFigureOut">
              <a:rPr lang="ru-RU" smtClean="0"/>
              <a:pPr/>
              <a:t>27.06.2023</a:t>
            </a:fld>
            <a:endParaRPr lang="ru-RU"/>
          </a:p>
        </p:txBody>
      </p:sp>
      <p:sp>
        <p:nvSpPr>
          <p:cNvPr id="4" name="Образ слайда 3"/>
          <p:cNvSpPr>
            <a:spLocks noGrp="1" noRot="1" noChangeAspect="1"/>
          </p:cNvSpPr>
          <p:nvPr>
            <p:ph type="sldImg" idx="2"/>
          </p:nvPr>
        </p:nvSpPr>
        <p:spPr>
          <a:xfrm>
            <a:off x="2716213" y="509588"/>
            <a:ext cx="4497387" cy="2549525"/>
          </a:xfrm>
          <a:prstGeom prst="rect">
            <a:avLst/>
          </a:prstGeom>
          <a:noFill/>
          <a:ln w="12700">
            <a:solidFill>
              <a:prstClr val="black"/>
            </a:solidFill>
          </a:ln>
        </p:spPr>
        <p:txBody>
          <a:bodyPr vert="horz" lIns="80284" tIns="40142" rIns="80284" bIns="40142" rtlCol="0" anchor="ctr"/>
          <a:lstStyle/>
          <a:p>
            <a:endParaRPr lang="ru-RU"/>
          </a:p>
        </p:txBody>
      </p:sp>
      <p:sp>
        <p:nvSpPr>
          <p:cNvPr id="5" name="Заметки 4"/>
          <p:cNvSpPr>
            <a:spLocks noGrp="1"/>
          </p:cNvSpPr>
          <p:nvPr>
            <p:ph type="body" sz="quarter" idx="3"/>
          </p:nvPr>
        </p:nvSpPr>
        <p:spPr>
          <a:xfrm>
            <a:off x="992982" y="3228896"/>
            <a:ext cx="7943850" cy="3058954"/>
          </a:xfrm>
          <a:prstGeom prst="rect">
            <a:avLst/>
          </a:prstGeom>
        </p:spPr>
        <p:txBody>
          <a:bodyPr vert="horz" lIns="80284" tIns="40142" rIns="80284" bIns="40142"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456218"/>
            <a:ext cx="4302919" cy="339884"/>
          </a:xfrm>
          <a:prstGeom prst="rect">
            <a:avLst/>
          </a:prstGeom>
        </p:spPr>
        <p:txBody>
          <a:bodyPr vert="horz" lIns="80284" tIns="40142" rIns="80284" bIns="40142" rtlCol="0" anchor="b"/>
          <a:lstStyle>
            <a:lvl1pPr algn="l">
              <a:defRPr sz="1100"/>
            </a:lvl1pPr>
          </a:lstStyle>
          <a:p>
            <a:endParaRPr lang="ru-RU"/>
          </a:p>
        </p:txBody>
      </p:sp>
      <p:sp>
        <p:nvSpPr>
          <p:cNvPr id="7" name="Номер слайда 6"/>
          <p:cNvSpPr>
            <a:spLocks noGrp="1"/>
          </p:cNvSpPr>
          <p:nvPr>
            <p:ph type="sldNum" sz="quarter" idx="5"/>
          </p:nvPr>
        </p:nvSpPr>
        <p:spPr>
          <a:xfrm>
            <a:off x="5624308" y="6456218"/>
            <a:ext cx="4302919" cy="339884"/>
          </a:xfrm>
          <a:prstGeom prst="rect">
            <a:avLst/>
          </a:prstGeom>
        </p:spPr>
        <p:txBody>
          <a:bodyPr vert="horz" lIns="80284" tIns="40142" rIns="80284" bIns="40142" rtlCol="0" anchor="b"/>
          <a:lstStyle>
            <a:lvl1pPr algn="r">
              <a:defRPr sz="1100"/>
            </a:lvl1pPr>
          </a:lstStyle>
          <a:p>
            <a:fld id="{D8A0E314-D149-492F-825F-89B0D8865CBE}" type="slidenum">
              <a:rPr lang="ru-RU" smtClean="0"/>
              <a:pPr/>
              <a:t>‹#›</a:t>
            </a:fld>
            <a:endParaRPr lang="ru-RU"/>
          </a:p>
        </p:txBody>
      </p:sp>
    </p:spTree>
    <p:extLst>
      <p:ext uri="{BB962C8B-B14F-4D97-AF65-F5344CB8AC3E}">
        <p14:creationId xmlns:p14="http://schemas.microsoft.com/office/powerpoint/2010/main" val="2159160661"/>
      </p:ext>
    </p:extLst>
  </p:cSld>
  <p:clrMap bg1="lt1" tx1="dk1" bg2="lt2" tx2="dk2" accent1="accent1" accent2="accent2" accent3="accent3" accent4="accent4" accent5="accent5" accent6="accent6" hlink="hlink" folHlink="folHlink"/>
  <p:notesStyle>
    <a:lvl1pPr marL="0" algn="l" defTabSz="848444" rtl="0" eaLnBrk="1" latinLnBrk="0" hangingPunct="1">
      <a:defRPr sz="1100" kern="1200">
        <a:solidFill>
          <a:schemeClr val="tx1"/>
        </a:solidFill>
        <a:latin typeface="+mn-lt"/>
        <a:ea typeface="+mn-ea"/>
        <a:cs typeface="+mn-cs"/>
      </a:defRPr>
    </a:lvl1pPr>
    <a:lvl2pPr marL="424222" algn="l" defTabSz="848444" rtl="0" eaLnBrk="1" latinLnBrk="0" hangingPunct="1">
      <a:defRPr sz="1100" kern="1200">
        <a:solidFill>
          <a:schemeClr val="tx1"/>
        </a:solidFill>
        <a:latin typeface="+mn-lt"/>
        <a:ea typeface="+mn-ea"/>
        <a:cs typeface="+mn-cs"/>
      </a:defRPr>
    </a:lvl2pPr>
    <a:lvl3pPr marL="848444" algn="l" defTabSz="848444" rtl="0" eaLnBrk="1" latinLnBrk="0" hangingPunct="1">
      <a:defRPr sz="1100" kern="1200">
        <a:solidFill>
          <a:schemeClr val="tx1"/>
        </a:solidFill>
        <a:latin typeface="+mn-lt"/>
        <a:ea typeface="+mn-ea"/>
        <a:cs typeface="+mn-cs"/>
      </a:defRPr>
    </a:lvl3pPr>
    <a:lvl4pPr marL="1272666" algn="l" defTabSz="848444" rtl="0" eaLnBrk="1" latinLnBrk="0" hangingPunct="1">
      <a:defRPr sz="1100" kern="1200">
        <a:solidFill>
          <a:schemeClr val="tx1"/>
        </a:solidFill>
        <a:latin typeface="+mn-lt"/>
        <a:ea typeface="+mn-ea"/>
        <a:cs typeface="+mn-cs"/>
      </a:defRPr>
    </a:lvl4pPr>
    <a:lvl5pPr marL="1696888" algn="l" defTabSz="848444" rtl="0" eaLnBrk="1" latinLnBrk="0" hangingPunct="1">
      <a:defRPr sz="1100" kern="1200">
        <a:solidFill>
          <a:schemeClr val="tx1"/>
        </a:solidFill>
        <a:latin typeface="+mn-lt"/>
        <a:ea typeface="+mn-ea"/>
        <a:cs typeface="+mn-cs"/>
      </a:defRPr>
    </a:lvl5pPr>
    <a:lvl6pPr marL="2121110" algn="l" defTabSz="848444" rtl="0" eaLnBrk="1" latinLnBrk="0" hangingPunct="1">
      <a:defRPr sz="1100" kern="1200">
        <a:solidFill>
          <a:schemeClr val="tx1"/>
        </a:solidFill>
        <a:latin typeface="+mn-lt"/>
        <a:ea typeface="+mn-ea"/>
        <a:cs typeface="+mn-cs"/>
      </a:defRPr>
    </a:lvl6pPr>
    <a:lvl7pPr marL="2545331" algn="l" defTabSz="848444" rtl="0" eaLnBrk="1" latinLnBrk="0" hangingPunct="1">
      <a:defRPr sz="1100" kern="1200">
        <a:solidFill>
          <a:schemeClr val="tx1"/>
        </a:solidFill>
        <a:latin typeface="+mn-lt"/>
        <a:ea typeface="+mn-ea"/>
        <a:cs typeface="+mn-cs"/>
      </a:defRPr>
    </a:lvl7pPr>
    <a:lvl8pPr marL="2969553" algn="l" defTabSz="848444" rtl="0" eaLnBrk="1" latinLnBrk="0" hangingPunct="1">
      <a:defRPr sz="1100" kern="1200">
        <a:solidFill>
          <a:schemeClr val="tx1"/>
        </a:solidFill>
        <a:latin typeface="+mn-lt"/>
        <a:ea typeface="+mn-ea"/>
        <a:cs typeface="+mn-cs"/>
      </a:defRPr>
    </a:lvl8pPr>
    <a:lvl9pPr marL="3393775" algn="l" defTabSz="848444" rtl="0" eaLnBrk="1" latinLnBrk="0" hangingPunct="1">
      <a:defRPr sz="11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8E96B958-C18F-44B3-8C53-438A24C6EA83}"/>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a:t>
            </a:fld>
            <a:endParaRPr lang="ru-RU" dirty="0"/>
          </a:p>
        </p:txBody>
      </p:sp>
      <p:sp>
        <p:nvSpPr>
          <p:cNvPr id="6" name="Заголовок 1">
            <a:extLst>
              <a:ext uri="{FF2B5EF4-FFF2-40B4-BE49-F238E27FC236}">
                <a16:creationId xmlns:a16="http://schemas.microsoft.com/office/drawing/2014/main" id="{9E07EB40-EC73-497C-A4BA-BAC40221F170}"/>
              </a:ext>
            </a:extLst>
          </p:cNvPr>
          <p:cNvSpPr>
            <a:spLocks noGrp="1"/>
          </p:cNvSpPr>
          <p:nvPr>
            <p:ph type="title"/>
          </p:nvPr>
        </p:nvSpPr>
        <p:spPr>
          <a:xfrm>
            <a:off x="566789" y="222794"/>
            <a:ext cx="7812696" cy="329663"/>
          </a:xfrm>
          <a:prstGeom prst="rect">
            <a:avLst/>
          </a:prstGeom>
        </p:spPr>
        <p:txBody>
          <a:bodyPr vert="horz" wrap="square" lIns="0" tIns="0" rIns="0" bIns="0" rtlCol="0" anchor="t">
            <a:spAutoFit/>
          </a:bodyPr>
          <a:lstStyle/>
          <a:p>
            <a:r>
              <a:rPr lang="ru-RU" dirty="0"/>
              <a:t>ОБРАЗЕЦ ЗАГОЛОВКА</a:t>
            </a:r>
          </a:p>
        </p:txBody>
      </p:sp>
    </p:spTree>
    <p:extLst>
      <p:ext uri="{BB962C8B-B14F-4D97-AF65-F5344CB8AC3E}">
        <p14:creationId xmlns:p14="http://schemas.microsoft.com/office/powerpoint/2010/main" val="2509269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Номер слайда 3">
            <a:extLst>
              <a:ext uri="{FF2B5EF4-FFF2-40B4-BE49-F238E27FC236}">
                <a16:creationId xmlns:a16="http://schemas.microsoft.com/office/drawing/2014/main" id="{71718DAB-BABA-4E58-B55C-F3EAD6416BED}"/>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a:t>
            </a:fld>
            <a:endParaRPr lang="ru-RU" dirty="0"/>
          </a:p>
        </p:txBody>
      </p:sp>
      <p:sp>
        <p:nvSpPr>
          <p:cNvPr id="6" name="Заголовок 1">
            <a:extLst>
              <a:ext uri="{FF2B5EF4-FFF2-40B4-BE49-F238E27FC236}">
                <a16:creationId xmlns:a16="http://schemas.microsoft.com/office/drawing/2014/main" id="{D922CAD3-99CA-40D7-A96D-E1A6AA1A4D18}"/>
              </a:ext>
            </a:extLst>
          </p:cNvPr>
          <p:cNvSpPr>
            <a:spLocks noGrp="1"/>
          </p:cNvSpPr>
          <p:nvPr>
            <p:ph type="title"/>
          </p:nvPr>
        </p:nvSpPr>
        <p:spPr>
          <a:xfrm>
            <a:off x="566789" y="222794"/>
            <a:ext cx="7812696" cy="329663"/>
          </a:xfrm>
          <a:prstGeom prst="rect">
            <a:avLst/>
          </a:prstGeom>
        </p:spPr>
        <p:txBody>
          <a:bodyPr vert="horz" wrap="square" lIns="0" tIns="0" rIns="0" bIns="0" rtlCol="0" anchor="t">
            <a:spAutoFit/>
          </a:bodyPr>
          <a:lstStyle/>
          <a:p>
            <a:r>
              <a:rPr lang="ru-RU" dirty="0"/>
              <a:t>ОБРАЗЕЦ ЗАГОЛОВКА</a:t>
            </a:r>
          </a:p>
        </p:txBody>
      </p:sp>
    </p:spTree>
    <p:extLst>
      <p:ext uri="{BB962C8B-B14F-4D97-AF65-F5344CB8AC3E}">
        <p14:creationId xmlns:p14="http://schemas.microsoft.com/office/powerpoint/2010/main" val="312222959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C78FE021-22AE-40CB-B6AA-0769777BCCB5}"/>
              </a:ext>
            </a:extLst>
          </p:cNvPr>
          <p:cNvSpPr>
            <a:spLocks/>
          </p:cNvSpPr>
          <p:nvPr userDrawn="1"/>
        </p:nvSpPr>
        <p:spPr>
          <a:xfrm>
            <a:off x="0" y="5853207"/>
            <a:ext cx="10801350" cy="268194"/>
          </a:xfrm>
          <a:prstGeom prst="rect">
            <a:avLst/>
          </a:prstGeom>
          <a:solidFill>
            <a:srgbClr val="E3E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95"/>
          </a:p>
        </p:txBody>
      </p:sp>
      <p:sp>
        <p:nvSpPr>
          <p:cNvPr id="2" name="Заголовок 1">
            <a:extLst>
              <a:ext uri="{FF2B5EF4-FFF2-40B4-BE49-F238E27FC236}">
                <a16:creationId xmlns:a16="http://schemas.microsoft.com/office/drawing/2014/main" id="{7B97314B-8661-4939-A353-66491E7CCBCE}"/>
              </a:ext>
            </a:extLst>
          </p:cNvPr>
          <p:cNvSpPr>
            <a:spLocks noGrp="1"/>
          </p:cNvSpPr>
          <p:nvPr>
            <p:ph type="title"/>
          </p:nvPr>
        </p:nvSpPr>
        <p:spPr>
          <a:xfrm>
            <a:off x="566789" y="222794"/>
            <a:ext cx="7812696" cy="329663"/>
          </a:xfrm>
          <a:prstGeom prst="rect">
            <a:avLst/>
          </a:prstGeom>
        </p:spPr>
        <p:txBody>
          <a:bodyPr vert="horz" wrap="square" lIns="0" tIns="0" rIns="0" bIns="0" rtlCol="0" anchor="t">
            <a:spAutoFit/>
          </a:bodyPr>
          <a:lstStyle/>
          <a:p>
            <a:r>
              <a:rPr lang="ru-RU" dirty="0"/>
              <a:t>ОБРАЗЕЦ ЗАГОЛОВКА</a:t>
            </a:r>
          </a:p>
        </p:txBody>
      </p:sp>
      <p:cxnSp>
        <p:nvCxnSpPr>
          <p:cNvPr id="8" name="Прямая соединительная линия 7">
            <a:extLst>
              <a:ext uri="{FF2B5EF4-FFF2-40B4-BE49-F238E27FC236}">
                <a16:creationId xmlns:a16="http://schemas.microsoft.com/office/drawing/2014/main" id="{59D45593-BFC6-41B1-AE1A-2BAFECA698AB}"/>
              </a:ext>
            </a:extLst>
          </p:cNvPr>
          <p:cNvCxnSpPr>
            <a:cxnSpLocks/>
          </p:cNvCxnSpPr>
          <p:nvPr userDrawn="1"/>
        </p:nvCxnSpPr>
        <p:spPr>
          <a:xfrm>
            <a:off x="10212944" y="354275"/>
            <a:ext cx="0" cy="18704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a16="http://schemas.microsoft.com/office/drawing/2014/main" id="{3335ED17-254C-4CB5-8A97-0FD1E031702A}"/>
              </a:ext>
            </a:extLst>
          </p:cNvPr>
          <p:cNvSpPr/>
          <p:nvPr userDrawn="1"/>
        </p:nvSpPr>
        <p:spPr>
          <a:xfrm rot="10800000">
            <a:off x="0" y="0"/>
            <a:ext cx="265815" cy="26819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95"/>
          </a:p>
        </p:txBody>
      </p:sp>
      <p:cxnSp>
        <p:nvCxnSpPr>
          <p:cNvPr id="9" name="Прямая соединительная линия 8">
            <a:extLst>
              <a:ext uri="{FF2B5EF4-FFF2-40B4-BE49-F238E27FC236}">
                <a16:creationId xmlns:a16="http://schemas.microsoft.com/office/drawing/2014/main" id="{A47A3E8E-1D2F-4C92-9AE0-AFD87B8E0378}"/>
              </a:ext>
            </a:extLst>
          </p:cNvPr>
          <p:cNvCxnSpPr>
            <a:cxnSpLocks/>
          </p:cNvCxnSpPr>
          <p:nvPr userDrawn="1"/>
        </p:nvCxnSpPr>
        <p:spPr>
          <a:xfrm>
            <a:off x="10212944" y="354275"/>
            <a:ext cx="0" cy="187046"/>
          </a:xfrm>
          <a:prstGeom prst="line">
            <a:avLst/>
          </a:prstGeom>
          <a:ln w="19050">
            <a:solidFill>
              <a:srgbClr val="697A98"/>
            </a:solidFill>
          </a:ln>
        </p:spPr>
        <p:style>
          <a:lnRef idx="1">
            <a:schemeClr val="accent1"/>
          </a:lnRef>
          <a:fillRef idx="0">
            <a:schemeClr val="accent1"/>
          </a:fillRef>
          <a:effectRef idx="0">
            <a:schemeClr val="accent1"/>
          </a:effectRef>
          <a:fontRef idx="minor">
            <a:schemeClr val="tx1"/>
          </a:fontRef>
        </p:style>
      </p:cxnSp>
      <p:sp>
        <p:nvSpPr>
          <p:cNvPr id="11" name="Прямоугольник 10">
            <a:extLst>
              <a:ext uri="{FF2B5EF4-FFF2-40B4-BE49-F238E27FC236}">
                <a16:creationId xmlns:a16="http://schemas.microsoft.com/office/drawing/2014/main" id="{118F01AF-BD1E-4DF9-AEAD-BCBA78133029}"/>
              </a:ext>
            </a:extLst>
          </p:cNvPr>
          <p:cNvSpPr/>
          <p:nvPr userDrawn="1"/>
        </p:nvSpPr>
        <p:spPr>
          <a:xfrm rot="10800000">
            <a:off x="0" y="0"/>
            <a:ext cx="265815" cy="26819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95"/>
          </a:p>
        </p:txBody>
      </p:sp>
      <p:pic>
        <p:nvPicPr>
          <p:cNvPr id="7" name="Рисунок 6">
            <a:extLst>
              <a:ext uri="{FF2B5EF4-FFF2-40B4-BE49-F238E27FC236}">
                <a16:creationId xmlns:a16="http://schemas.microsoft.com/office/drawing/2014/main" id="{776746FA-8A5B-4308-914B-1DF0FC288DA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87542" y="200607"/>
            <a:ext cx="962950" cy="434857"/>
          </a:xfrm>
          <a:prstGeom prst="rect">
            <a:avLst/>
          </a:prstGeom>
        </p:spPr>
      </p:pic>
      <p:sp>
        <p:nvSpPr>
          <p:cNvPr id="10" name="Прямоугольник 9">
            <a:extLst>
              <a:ext uri="{FF2B5EF4-FFF2-40B4-BE49-F238E27FC236}">
                <a16:creationId xmlns:a16="http://schemas.microsoft.com/office/drawing/2014/main" id="{AC7F4B14-85EF-400E-BC03-95A95E2646BE}"/>
              </a:ext>
            </a:extLst>
          </p:cNvPr>
          <p:cNvSpPr/>
          <p:nvPr userDrawn="1"/>
        </p:nvSpPr>
        <p:spPr>
          <a:xfrm rot="10800000">
            <a:off x="0" y="-1"/>
            <a:ext cx="265815" cy="612140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95"/>
          </a:p>
        </p:txBody>
      </p:sp>
      <p:sp>
        <p:nvSpPr>
          <p:cNvPr id="14" name="Прямоугольник 13">
            <a:extLst>
              <a:ext uri="{FF2B5EF4-FFF2-40B4-BE49-F238E27FC236}">
                <a16:creationId xmlns:a16="http://schemas.microsoft.com/office/drawing/2014/main" id="{D93C97EC-2F6A-4379-ADFF-47BFC9E25FF3}"/>
              </a:ext>
            </a:extLst>
          </p:cNvPr>
          <p:cNvSpPr/>
          <p:nvPr userDrawn="1"/>
        </p:nvSpPr>
        <p:spPr>
          <a:xfrm rot="16200000">
            <a:off x="9724159" y="4941377"/>
            <a:ext cx="385851" cy="1437810"/>
          </a:xfrm>
          <a:prstGeom prst="rect">
            <a:avLst/>
          </a:prstGeom>
          <a:solidFill>
            <a:srgbClr val="697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95"/>
          </a:p>
        </p:txBody>
      </p:sp>
      <p:sp>
        <p:nvSpPr>
          <p:cNvPr id="13" name="Прямоугольник 12">
            <a:extLst>
              <a:ext uri="{FF2B5EF4-FFF2-40B4-BE49-F238E27FC236}">
                <a16:creationId xmlns:a16="http://schemas.microsoft.com/office/drawing/2014/main" id="{2FAAA04C-5B22-4DAE-A7D5-916ACD407532}"/>
              </a:ext>
            </a:extLst>
          </p:cNvPr>
          <p:cNvSpPr/>
          <p:nvPr userDrawn="1"/>
        </p:nvSpPr>
        <p:spPr>
          <a:xfrm rot="16200000">
            <a:off x="9516065" y="5001476"/>
            <a:ext cx="548730" cy="169111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95"/>
          </a:p>
        </p:txBody>
      </p:sp>
      <p:sp>
        <p:nvSpPr>
          <p:cNvPr id="16" name="Номер слайда 3">
            <a:extLst>
              <a:ext uri="{FF2B5EF4-FFF2-40B4-BE49-F238E27FC236}">
                <a16:creationId xmlns:a16="http://schemas.microsoft.com/office/drawing/2014/main" id="{5ECD9AAB-AF41-4235-9DAF-09B9B048AE68}"/>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a:t>
            </a:fld>
            <a:endParaRPr lang="ru-RU" dirty="0"/>
          </a:p>
        </p:txBody>
      </p:sp>
      <p:pic>
        <p:nvPicPr>
          <p:cNvPr id="18" name="Рисунок 17">
            <a:extLst>
              <a:ext uri="{FF2B5EF4-FFF2-40B4-BE49-F238E27FC236}">
                <a16:creationId xmlns:a16="http://schemas.microsoft.com/office/drawing/2014/main" id="{FAF9F535-E09E-4E36-8C7A-982802F83F1B}"/>
              </a:ext>
            </a:extLst>
          </p:cNvPr>
          <p:cNvPicPr>
            <a:picLocks noChangeAspect="1"/>
          </p:cNvPicPr>
          <p:nvPr userDrawn="1"/>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9310625" y="5615752"/>
            <a:ext cx="962950" cy="421083"/>
          </a:xfrm>
          <a:prstGeom prst="rect">
            <a:avLst/>
          </a:prstGeom>
        </p:spPr>
      </p:pic>
      <p:sp>
        <p:nvSpPr>
          <p:cNvPr id="19" name="Прямоугольник 18">
            <a:extLst>
              <a:ext uri="{FF2B5EF4-FFF2-40B4-BE49-F238E27FC236}">
                <a16:creationId xmlns:a16="http://schemas.microsoft.com/office/drawing/2014/main" id="{24C7CF61-12F8-4FEE-9126-666DB2FE461D}"/>
              </a:ext>
            </a:extLst>
          </p:cNvPr>
          <p:cNvSpPr/>
          <p:nvPr userDrawn="1"/>
        </p:nvSpPr>
        <p:spPr>
          <a:xfrm>
            <a:off x="190589" y="-4"/>
            <a:ext cx="135857" cy="738848"/>
          </a:xfrm>
          <a:prstGeom prst="rect">
            <a:avLst/>
          </a:prstGeom>
          <a:solidFill>
            <a:srgbClr val="697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95"/>
          </a:p>
        </p:txBody>
      </p:sp>
    </p:spTree>
    <p:extLst>
      <p:ext uri="{BB962C8B-B14F-4D97-AF65-F5344CB8AC3E}">
        <p14:creationId xmlns:p14="http://schemas.microsoft.com/office/powerpoint/2010/main" val="2878079885"/>
      </p:ext>
    </p:extLst>
  </p:cSld>
  <p:clrMap bg1="lt1" tx1="dk1" bg2="lt2" tx2="dk2" accent1="accent1" accent2="accent2" accent3="accent3" accent4="accent4" accent5="accent5" accent6="accent6" hlink="hlink" folHlink="folHlink"/>
  <p:sldLayoutIdLst>
    <p:sldLayoutId id="2147483685" r:id="rId1"/>
    <p:sldLayoutId id="2147483684" r:id="rId2"/>
  </p:sldLayoutIdLst>
  <p:hf hdr="0" ftr="0" dt="0"/>
  <p:txStyles>
    <p:titleStyle>
      <a:lvl1pPr algn="l" defTabSz="810067" rtl="0" eaLnBrk="1" latinLnBrk="0" hangingPunct="1">
        <a:lnSpc>
          <a:spcPct val="100000"/>
        </a:lnSpc>
        <a:spcBef>
          <a:spcPct val="0"/>
        </a:spcBef>
        <a:buNone/>
        <a:defRPr sz="2126" b="1" kern="1200" cap="all" baseline="0">
          <a:solidFill>
            <a:schemeClr val="accent5">
              <a:lumMod val="75000"/>
            </a:schemeClr>
          </a:solidFill>
          <a:latin typeface="+mj-lt"/>
          <a:ea typeface="+mj-ea"/>
          <a:cs typeface="+mj-cs"/>
        </a:defRPr>
      </a:lvl1pPr>
    </p:titleStyle>
    <p:bodyStyle>
      <a:lvl1pPr marL="202517" indent="-202517" algn="l" defTabSz="810067" rtl="0" eaLnBrk="1" latinLnBrk="0" hangingPunct="1">
        <a:lnSpc>
          <a:spcPct val="90000"/>
        </a:lnSpc>
        <a:spcBef>
          <a:spcPts val="886"/>
        </a:spcBef>
        <a:buFont typeface="Arial" panose="020B0604020202020204" pitchFamily="34" charset="0"/>
        <a:buChar char="•"/>
        <a:defRPr sz="2481" kern="1200">
          <a:solidFill>
            <a:schemeClr val="tx1"/>
          </a:solidFill>
          <a:latin typeface="+mn-lt"/>
          <a:ea typeface="+mn-ea"/>
          <a:cs typeface="+mn-cs"/>
        </a:defRPr>
      </a:lvl1pPr>
      <a:lvl2pPr marL="607550" indent="-202517" algn="l" defTabSz="810067" rtl="0" eaLnBrk="1" latinLnBrk="0" hangingPunct="1">
        <a:lnSpc>
          <a:spcPct val="90000"/>
        </a:lnSpc>
        <a:spcBef>
          <a:spcPts val="443"/>
        </a:spcBef>
        <a:buFont typeface="Arial" panose="020B0604020202020204" pitchFamily="34" charset="0"/>
        <a:buChar char="•"/>
        <a:defRPr sz="2126" kern="1200">
          <a:solidFill>
            <a:schemeClr val="tx1"/>
          </a:solidFill>
          <a:latin typeface="+mn-lt"/>
          <a:ea typeface="+mn-ea"/>
          <a:cs typeface="+mn-cs"/>
        </a:defRPr>
      </a:lvl2pPr>
      <a:lvl3pPr marL="1012584" indent="-202517" algn="l" defTabSz="810067" rtl="0" eaLnBrk="1" latinLnBrk="0" hangingPunct="1">
        <a:lnSpc>
          <a:spcPct val="90000"/>
        </a:lnSpc>
        <a:spcBef>
          <a:spcPts val="443"/>
        </a:spcBef>
        <a:buFont typeface="Arial" panose="020B0604020202020204" pitchFamily="34" charset="0"/>
        <a:buChar char="•"/>
        <a:defRPr sz="1772" kern="1200">
          <a:solidFill>
            <a:schemeClr val="tx1"/>
          </a:solidFill>
          <a:latin typeface="+mn-lt"/>
          <a:ea typeface="+mn-ea"/>
          <a:cs typeface="+mn-cs"/>
        </a:defRPr>
      </a:lvl3pPr>
      <a:lvl4pPr marL="1417617" indent="-202517" algn="l" defTabSz="810067" rtl="0" eaLnBrk="1" latinLnBrk="0" hangingPunct="1">
        <a:lnSpc>
          <a:spcPct val="90000"/>
        </a:lnSpc>
        <a:spcBef>
          <a:spcPts val="443"/>
        </a:spcBef>
        <a:buFont typeface="Arial" panose="020B0604020202020204" pitchFamily="34" charset="0"/>
        <a:buChar char="•"/>
        <a:defRPr sz="1595" kern="1200">
          <a:solidFill>
            <a:schemeClr val="tx1"/>
          </a:solidFill>
          <a:latin typeface="+mn-lt"/>
          <a:ea typeface="+mn-ea"/>
          <a:cs typeface="+mn-cs"/>
        </a:defRPr>
      </a:lvl4pPr>
      <a:lvl5pPr marL="1822651" indent="-202517" algn="l" defTabSz="810067" rtl="0" eaLnBrk="1" latinLnBrk="0" hangingPunct="1">
        <a:lnSpc>
          <a:spcPct val="90000"/>
        </a:lnSpc>
        <a:spcBef>
          <a:spcPts val="443"/>
        </a:spcBef>
        <a:buFont typeface="Arial" panose="020B0604020202020204" pitchFamily="34" charset="0"/>
        <a:buChar char="•"/>
        <a:defRPr sz="1595" kern="1200">
          <a:solidFill>
            <a:schemeClr val="tx1"/>
          </a:solidFill>
          <a:latin typeface="+mn-lt"/>
          <a:ea typeface="+mn-ea"/>
          <a:cs typeface="+mn-cs"/>
        </a:defRPr>
      </a:lvl5pPr>
      <a:lvl6pPr marL="2227684" indent="-202517" algn="l" defTabSz="810067" rtl="0" eaLnBrk="1" latinLnBrk="0" hangingPunct="1">
        <a:lnSpc>
          <a:spcPct val="90000"/>
        </a:lnSpc>
        <a:spcBef>
          <a:spcPts val="443"/>
        </a:spcBef>
        <a:buFont typeface="Arial" panose="020B0604020202020204" pitchFamily="34" charset="0"/>
        <a:buChar char="•"/>
        <a:defRPr sz="1595" kern="1200">
          <a:solidFill>
            <a:schemeClr val="tx1"/>
          </a:solidFill>
          <a:latin typeface="+mn-lt"/>
          <a:ea typeface="+mn-ea"/>
          <a:cs typeface="+mn-cs"/>
        </a:defRPr>
      </a:lvl6pPr>
      <a:lvl7pPr marL="2632718" indent="-202517" algn="l" defTabSz="810067" rtl="0" eaLnBrk="1" latinLnBrk="0" hangingPunct="1">
        <a:lnSpc>
          <a:spcPct val="90000"/>
        </a:lnSpc>
        <a:spcBef>
          <a:spcPts val="443"/>
        </a:spcBef>
        <a:buFont typeface="Arial" panose="020B0604020202020204" pitchFamily="34" charset="0"/>
        <a:buChar char="•"/>
        <a:defRPr sz="1595" kern="1200">
          <a:solidFill>
            <a:schemeClr val="tx1"/>
          </a:solidFill>
          <a:latin typeface="+mn-lt"/>
          <a:ea typeface="+mn-ea"/>
          <a:cs typeface="+mn-cs"/>
        </a:defRPr>
      </a:lvl7pPr>
      <a:lvl8pPr marL="3037751" indent="-202517" algn="l" defTabSz="810067" rtl="0" eaLnBrk="1" latinLnBrk="0" hangingPunct="1">
        <a:lnSpc>
          <a:spcPct val="90000"/>
        </a:lnSpc>
        <a:spcBef>
          <a:spcPts val="443"/>
        </a:spcBef>
        <a:buFont typeface="Arial" panose="020B0604020202020204" pitchFamily="34" charset="0"/>
        <a:buChar char="•"/>
        <a:defRPr sz="1595" kern="1200">
          <a:solidFill>
            <a:schemeClr val="tx1"/>
          </a:solidFill>
          <a:latin typeface="+mn-lt"/>
          <a:ea typeface="+mn-ea"/>
          <a:cs typeface="+mn-cs"/>
        </a:defRPr>
      </a:lvl8pPr>
      <a:lvl9pPr marL="3442785" indent="-202517" algn="l" defTabSz="810067" rtl="0" eaLnBrk="1" latinLnBrk="0" hangingPunct="1">
        <a:lnSpc>
          <a:spcPct val="90000"/>
        </a:lnSpc>
        <a:spcBef>
          <a:spcPts val="443"/>
        </a:spcBef>
        <a:buFont typeface="Arial" panose="020B0604020202020204" pitchFamily="34" charset="0"/>
        <a:buChar char="•"/>
        <a:defRPr sz="1595" kern="1200">
          <a:solidFill>
            <a:schemeClr val="tx1"/>
          </a:solidFill>
          <a:latin typeface="+mn-lt"/>
          <a:ea typeface="+mn-ea"/>
          <a:cs typeface="+mn-cs"/>
        </a:defRPr>
      </a:lvl9pPr>
    </p:bodyStyle>
    <p:otherStyle>
      <a:defPPr>
        <a:defRPr lang="ru-RU"/>
      </a:defPPr>
      <a:lvl1pPr marL="0" algn="l" defTabSz="810067" rtl="0" eaLnBrk="1" latinLnBrk="0" hangingPunct="1">
        <a:defRPr sz="1595" kern="1200">
          <a:solidFill>
            <a:schemeClr val="tx1"/>
          </a:solidFill>
          <a:latin typeface="+mn-lt"/>
          <a:ea typeface="+mn-ea"/>
          <a:cs typeface="+mn-cs"/>
        </a:defRPr>
      </a:lvl1pPr>
      <a:lvl2pPr marL="405033" algn="l" defTabSz="810067" rtl="0" eaLnBrk="1" latinLnBrk="0" hangingPunct="1">
        <a:defRPr sz="1595" kern="1200">
          <a:solidFill>
            <a:schemeClr val="tx1"/>
          </a:solidFill>
          <a:latin typeface="+mn-lt"/>
          <a:ea typeface="+mn-ea"/>
          <a:cs typeface="+mn-cs"/>
        </a:defRPr>
      </a:lvl2pPr>
      <a:lvl3pPr marL="810067" algn="l" defTabSz="810067" rtl="0" eaLnBrk="1" latinLnBrk="0" hangingPunct="1">
        <a:defRPr sz="1595" kern="1200">
          <a:solidFill>
            <a:schemeClr val="tx1"/>
          </a:solidFill>
          <a:latin typeface="+mn-lt"/>
          <a:ea typeface="+mn-ea"/>
          <a:cs typeface="+mn-cs"/>
        </a:defRPr>
      </a:lvl3pPr>
      <a:lvl4pPr marL="1215100" algn="l" defTabSz="810067" rtl="0" eaLnBrk="1" latinLnBrk="0" hangingPunct="1">
        <a:defRPr sz="1595" kern="1200">
          <a:solidFill>
            <a:schemeClr val="tx1"/>
          </a:solidFill>
          <a:latin typeface="+mn-lt"/>
          <a:ea typeface="+mn-ea"/>
          <a:cs typeface="+mn-cs"/>
        </a:defRPr>
      </a:lvl4pPr>
      <a:lvl5pPr marL="1620134" algn="l" defTabSz="810067" rtl="0" eaLnBrk="1" latinLnBrk="0" hangingPunct="1">
        <a:defRPr sz="1595" kern="1200">
          <a:solidFill>
            <a:schemeClr val="tx1"/>
          </a:solidFill>
          <a:latin typeface="+mn-lt"/>
          <a:ea typeface="+mn-ea"/>
          <a:cs typeface="+mn-cs"/>
        </a:defRPr>
      </a:lvl5pPr>
      <a:lvl6pPr marL="2025167" algn="l" defTabSz="810067" rtl="0" eaLnBrk="1" latinLnBrk="0" hangingPunct="1">
        <a:defRPr sz="1595" kern="1200">
          <a:solidFill>
            <a:schemeClr val="tx1"/>
          </a:solidFill>
          <a:latin typeface="+mn-lt"/>
          <a:ea typeface="+mn-ea"/>
          <a:cs typeface="+mn-cs"/>
        </a:defRPr>
      </a:lvl6pPr>
      <a:lvl7pPr marL="2430201" algn="l" defTabSz="810067" rtl="0" eaLnBrk="1" latinLnBrk="0" hangingPunct="1">
        <a:defRPr sz="1595" kern="1200">
          <a:solidFill>
            <a:schemeClr val="tx1"/>
          </a:solidFill>
          <a:latin typeface="+mn-lt"/>
          <a:ea typeface="+mn-ea"/>
          <a:cs typeface="+mn-cs"/>
        </a:defRPr>
      </a:lvl7pPr>
      <a:lvl8pPr marL="2835234" algn="l" defTabSz="810067" rtl="0" eaLnBrk="1" latinLnBrk="0" hangingPunct="1">
        <a:defRPr sz="1595" kern="1200">
          <a:solidFill>
            <a:schemeClr val="tx1"/>
          </a:solidFill>
          <a:latin typeface="+mn-lt"/>
          <a:ea typeface="+mn-ea"/>
          <a:cs typeface="+mn-cs"/>
        </a:defRPr>
      </a:lvl8pPr>
      <a:lvl9pPr marL="3240268" algn="l" defTabSz="810067" rtl="0" eaLnBrk="1" latinLnBrk="0" hangingPunct="1">
        <a:defRPr sz="159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5" pos="529">
          <p15:clr>
            <a:srgbClr val="F26B43"/>
          </p15:clr>
        </p15:guide>
        <p15:guide id="16" pos="7680">
          <p15:clr>
            <a:srgbClr val="F26B43"/>
          </p15:clr>
        </p15:guide>
        <p15:guide id="17" pos="403">
          <p15:clr>
            <a:srgbClr val="F26B43"/>
          </p15:clr>
        </p15:guide>
        <p15:guide id="18" pos="2035">
          <p15:clr>
            <a:srgbClr val="F26B43"/>
          </p15:clr>
        </p15:guide>
        <p15:guide id="19" pos="2150">
          <p15:clr>
            <a:srgbClr val="F26B43"/>
          </p15:clr>
        </p15:guide>
        <p15:guide id="20" pos="3782">
          <p15:clr>
            <a:srgbClr val="F26B43"/>
          </p15:clr>
        </p15:guide>
        <p15:guide id="21" pos="3897">
          <p15:clr>
            <a:srgbClr val="F26B43"/>
          </p15:clr>
        </p15:guide>
        <p15:guide id="22" pos="5529">
          <p15:clr>
            <a:srgbClr val="F26B43"/>
          </p15:clr>
        </p15:guide>
        <p15:guide id="23" pos="5644">
          <p15:clr>
            <a:srgbClr val="F26B43"/>
          </p15:clr>
        </p15:guide>
        <p15:guide id="24" pos="7276">
          <p15:clr>
            <a:srgbClr val="F26B43"/>
          </p15:clr>
        </p15:guide>
        <p15:guide id="25" orient="horz">
          <p15:clr>
            <a:srgbClr val="F26B43"/>
          </p15:clr>
        </p15:guide>
        <p15:guide id="26" orient="horz" pos="4320">
          <p15:clr>
            <a:srgbClr val="F26B43"/>
          </p15:clr>
        </p15:guide>
        <p15:guide id="27" orient="horz" pos="572">
          <p15:clr>
            <a:srgbClr val="F26B43"/>
          </p15:clr>
        </p15:guide>
        <p15:guide id="28"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E3A72CC-8718-4FCC-8560-FC77A8CF156A}"/>
              </a:ext>
            </a:extLst>
          </p:cNvPr>
          <p:cNvGrpSpPr/>
          <p:nvPr/>
        </p:nvGrpSpPr>
        <p:grpSpPr>
          <a:xfrm>
            <a:off x="0" y="-1"/>
            <a:ext cx="10801350" cy="6121401"/>
            <a:chOff x="0" y="-1"/>
            <a:chExt cx="10801350" cy="6121401"/>
          </a:xfrm>
        </p:grpSpPr>
        <p:sp>
          <p:nvSpPr>
            <p:cNvPr id="10" name="Прямоугольник 9">
              <a:extLst>
                <a:ext uri="{FF2B5EF4-FFF2-40B4-BE49-F238E27FC236}">
                  <a16:creationId xmlns:a16="http://schemas.microsoft.com/office/drawing/2014/main" id="{66638E80-1C1B-4ADF-8E8D-629AFA2C80B3}"/>
                </a:ext>
              </a:extLst>
            </p:cNvPr>
            <p:cNvSpPr/>
            <p:nvPr/>
          </p:nvSpPr>
          <p:spPr>
            <a:xfrm rot="10800000">
              <a:off x="7406839" y="1147279"/>
              <a:ext cx="3025221" cy="4974120"/>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95"/>
            </a:p>
          </p:txBody>
        </p:sp>
        <p:sp>
          <p:nvSpPr>
            <p:cNvPr id="11" name="Прямоугольник 10">
              <a:extLst>
                <a:ext uri="{FF2B5EF4-FFF2-40B4-BE49-F238E27FC236}">
                  <a16:creationId xmlns:a16="http://schemas.microsoft.com/office/drawing/2014/main" id="{AF8FC236-5D1E-4E53-B4D7-5969966AACCF}"/>
                </a:ext>
              </a:extLst>
            </p:cNvPr>
            <p:cNvSpPr/>
            <p:nvPr/>
          </p:nvSpPr>
          <p:spPr>
            <a:xfrm rot="10800000">
              <a:off x="0" y="-1"/>
              <a:ext cx="265815" cy="612140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95"/>
            </a:p>
          </p:txBody>
        </p:sp>
        <p:cxnSp>
          <p:nvCxnSpPr>
            <p:cNvPr id="12" name="Прямая соединительная линия 11">
              <a:extLst>
                <a:ext uri="{FF2B5EF4-FFF2-40B4-BE49-F238E27FC236}">
                  <a16:creationId xmlns:a16="http://schemas.microsoft.com/office/drawing/2014/main" id="{7B9DA87B-6B2B-4B1E-9797-9888ADE4725B}"/>
                </a:ext>
              </a:extLst>
            </p:cNvPr>
            <p:cNvCxnSpPr>
              <a:cxnSpLocks/>
            </p:cNvCxnSpPr>
            <p:nvPr/>
          </p:nvCxnSpPr>
          <p:spPr>
            <a:xfrm>
              <a:off x="566790" y="5500758"/>
              <a:ext cx="84234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Рисунок 12">
              <a:extLst>
                <a:ext uri="{FF2B5EF4-FFF2-40B4-BE49-F238E27FC236}">
                  <a16:creationId xmlns:a16="http://schemas.microsoft.com/office/drawing/2014/main" id="{3E87FF85-455B-4B44-B57D-185838EF99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276" y="277853"/>
              <a:ext cx="2327565" cy="1051101"/>
            </a:xfrm>
            <a:prstGeom prst="rect">
              <a:avLst/>
            </a:prstGeom>
          </p:spPr>
        </p:pic>
        <p:pic>
          <p:nvPicPr>
            <p:cNvPr id="15" name="Рисунок 14">
              <a:extLst>
                <a:ext uri="{FF2B5EF4-FFF2-40B4-BE49-F238E27FC236}">
                  <a16:creationId xmlns:a16="http://schemas.microsoft.com/office/drawing/2014/main" id="{D5F601F4-B886-4729-BC09-6293140A8B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885" y="8156"/>
              <a:ext cx="2870465" cy="6105089"/>
            </a:xfrm>
            <a:prstGeom prst="rect">
              <a:avLst/>
            </a:prstGeom>
          </p:spPr>
        </p:pic>
        <p:pic>
          <p:nvPicPr>
            <p:cNvPr id="16" name="Рисунок 15">
              <a:extLst>
                <a:ext uri="{FF2B5EF4-FFF2-40B4-BE49-F238E27FC236}">
                  <a16:creationId xmlns:a16="http://schemas.microsoft.com/office/drawing/2014/main" id="{0B001A0E-A0E2-4175-9D7D-575543705EA4}"/>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9179522" y="753452"/>
              <a:ext cx="1252538" cy="543632"/>
            </a:xfrm>
            <a:prstGeom prst="rect">
              <a:avLst/>
            </a:prstGeom>
          </p:spPr>
        </p:pic>
      </p:grpSp>
      <p:sp>
        <p:nvSpPr>
          <p:cNvPr id="5" name="Текст 26">
            <a:extLst>
              <a:ext uri="{FF2B5EF4-FFF2-40B4-BE49-F238E27FC236}">
                <a16:creationId xmlns:a16="http://schemas.microsoft.com/office/drawing/2014/main" id="{58A39BD3-1BD6-4B4A-8C16-6F47DE478EF5}"/>
              </a:ext>
            </a:extLst>
          </p:cNvPr>
          <p:cNvSpPr txBox="1">
            <a:spLocks/>
          </p:cNvSpPr>
          <p:nvPr/>
        </p:nvSpPr>
        <p:spPr>
          <a:xfrm>
            <a:off x="371475" y="1589087"/>
            <a:ext cx="6470760" cy="2462213"/>
          </a:xfrm>
          <a:prstGeom prst="rect">
            <a:avLst/>
          </a:prstGeom>
          <a:noFill/>
        </p:spPr>
        <p:txBody>
          <a:bodyPr wrap="square" lIns="0" tIns="0" rIns="0" bIns="0" rtlCol="0" anchor="ctr">
            <a:spAutoFit/>
          </a:bodyPr>
          <a:lstStyle>
            <a:lvl1pPr marL="0" indent="0" algn="l" defTabSz="810067" rtl="0" eaLnBrk="1" latinLnBrk="0" hangingPunct="1">
              <a:lnSpc>
                <a:spcPct val="90000"/>
              </a:lnSpc>
              <a:spcBef>
                <a:spcPts val="886"/>
              </a:spcBef>
              <a:buFontTx/>
              <a:buNone/>
              <a:defRPr lang="ru-RU" sz="3898" b="1" kern="1200" spc="0" dirty="0" smtClean="0">
                <a:solidFill>
                  <a:schemeClr val="tx2"/>
                </a:solidFill>
                <a:latin typeface="+mn-lt"/>
                <a:ea typeface="+mn-ea"/>
                <a:cs typeface="+mn-cs"/>
              </a:defRPr>
            </a:lvl1pPr>
            <a:lvl2pPr marL="607550" indent="-202517" algn="l" defTabSz="810067" rtl="0" eaLnBrk="1" latinLnBrk="0" hangingPunct="1">
              <a:lnSpc>
                <a:spcPct val="90000"/>
              </a:lnSpc>
              <a:spcBef>
                <a:spcPts val="443"/>
              </a:spcBef>
              <a:buFont typeface="Arial" panose="020B0604020202020204" pitchFamily="34" charset="0"/>
              <a:buChar char="•"/>
              <a:defRPr lang="ru-RU" sz="1595" kern="1200" dirty="0" smtClean="0">
                <a:solidFill>
                  <a:schemeClr val="tx1"/>
                </a:solidFill>
                <a:latin typeface="+mn-lt"/>
                <a:ea typeface="+mn-ea"/>
                <a:cs typeface="+mn-cs"/>
              </a:defRPr>
            </a:lvl2pPr>
            <a:lvl3pPr marL="1012584" indent="-202517" algn="l" defTabSz="810067" rtl="0" eaLnBrk="1" latinLnBrk="0" hangingPunct="1">
              <a:lnSpc>
                <a:spcPct val="90000"/>
              </a:lnSpc>
              <a:spcBef>
                <a:spcPts val="443"/>
              </a:spcBef>
              <a:buFont typeface="Arial" panose="020B0604020202020204" pitchFamily="34" charset="0"/>
              <a:buChar char="•"/>
              <a:defRPr lang="ru-RU" sz="1595" kern="1200" dirty="0" smtClean="0">
                <a:solidFill>
                  <a:schemeClr val="tx1"/>
                </a:solidFill>
                <a:latin typeface="+mn-lt"/>
                <a:ea typeface="+mn-ea"/>
                <a:cs typeface="+mn-cs"/>
              </a:defRPr>
            </a:lvl3pPr>
            <a:lvl4pPr marL="1417617" indent="-202517" algn="l" defTabSz="810067" rtl="0" eaLnBrk="1" latinLnBrk="0" hangingPunct="1">
              <a:lnSpc>
                <a:spcPct val="90000"/>
              </a:lnSpc>
              <a:spcBef>
                <a:spcPts val="443"/>
              </a:spcBef>
              <a:buFont typeface="Arial" panose="020B0604020202020204" pitchFamily="34" charset="0"/>
              <a:buChar char="•"/>
              <a:defRPr lang="ru-RU" sz="1595" kern="1200" dirty="0" smtClean="0">
                <a:solidFill>
                  <a:schemeClr val="tx1"/>
                </a:solidFill>
                <a:latin typeface="+mn-lt"/>
                <a:ea typeface="+mn-ea"/>
                <a:cs typeface="+mn-cs"/>
              </a:defRPr>
            </a:lvl4pPr>
            <a:lvl5pPr marL="1822651" indent="-202517" algn="l" defTabSz="810067" rtl="0" eaLnBrk="1" latinLnBrk="0" hangingPunct="1">
              <a:lnSpc>
                <a:spcPct val="90000"/>
              </a:lnSpc>
              <a:spcBef>
                <a:spcPts val="443"/>
              </a:spcBef>
              <a:buFont typeface="Arial" panose="020B0604020202020204" pitchFamily="34" charset="0"/>
              <a:buChar char="•"/>
              <a:defRPr lang="ru-RU" sz="1595" kern="1200" dirty="0">
                <a:solidFill>
                  <a:schemeClr val="tx1"/>
                </a:solidFill>
                <a:latin typeface="+mn-lt"/>
                <a:ea typeface="+mn-ea"/>
                <a:cs typeface="+mn-cs"/>
              </a:defRPr>
            </a:lvl5pPr>
            <a:lvl6pPr marL="2227684" indent="-202517" algn="l" defTabSz="810067" rtl="0" eaLnBrk="1" latinLnBrk="0" hangingPunct="1">
              <a:lnSpc>
                <a:spcPct val="90000"/>
              </a:lnSpc>
              <a:spcBef>
                <a:spcPts val="443"/>
              </a:spcBef>
              <a:buFont typeface="Arial" panose="020B0604020202020204" pitchFamily="34" charset="0"/>
              <a:buChar char="•"/>
              <a:defRPr sz="1595" kern="1200">
                <a:solidFill>
                  <a:schemeClr val="tx1"/>
                </a:solidFill>
                <a:latin typeface="+mn-lt"/>
                <a:ea typeface="+mn-ea"/>
                <a:cs typeface="+mn-cs"/>
              </a:defRPr>
            </a:lvl6pPr>
            <a:lvl7pPr marL="2632718" indent="-202517" algn="l" defTabSz="810067" rtl="0" eaLnBrk="1" latinLnBrk="0" hangingPunct="1">
              <a:lnSpc>
                <a:spcPct val="90000"/>
              </a:lnSpc>
              <a:spcBef>
                <a:spcPts val="443"/>
              </a:spcBef>
              <a:buFont typeface="Arial" panose="020B0604020202020204" pitchFamily="34" charset="0"/>
              <a:buChar char="•"/>
              <a:defRPr sz="1595" kern="1200">
                <a:solidFill>
                  <a:schemeClr val="tx1"/>
                </a:solidFill>
                <a:latin typeface="+mn-lt"/>
                <a:ea typeface="+mn-ea"/>
                <a:cs typeface="+mn-cs"/>
              </a:defRPr>
            </a:lvl7pPr>
            <a:lvl8pPr marL="3037751" indent="-202517" algn="l" defTabSz="810067" rtl="0" eaLnBrk="1" latinLnBrk="0" hangingPunct="1">
              <a:lnSpc>
                <a:spcPct val="90000"/>
              </a:lnSpc>
              <a:spcBef>
                <a:spcPts val="443"/>
              </a:spcBef>
              <a:buFont typeface="Arial" panose="020B0604020202020204" pitchFamily="34" charset="0"/>
              <a:buChar char="•"/>
              <a:defRPr sz="1595" kern="1200">
                <a:solidFill>
                  <a:schemeClr val="tx1"/>
                </a:solidFill>
                <a:latin typeface="+mn-lt"/>
                <a:ea typeface="+mn-ea"/>
                <a:cs typeface="+mn-cs"/>
              </a:defRPr>
            </a:lvl8pPr>
            <a:lvl9pPr marL="3442785" indent="-202517" algn="l" defTabSz="810067" rtl="0" eaLnBrk="1" latinLnBrk="0" hangingPunct="1">
              <a:lnSpc>
                <a:spcPct val="90000"/>
              </a:lnSpc>
              <a:spcBef>
                <a:spcPts val="443"/>
              </a:spcBef>
              <a:buFont typeface="Arial" panose="020B0604020202020204" pitchFamily="34" charset="0"/>
              <a:buChar char="•"/>
              <a:defRPr sz="1595" kern="1200">
                <a:solidFill>
                  <a:schemeClr val="tx1"/>
                </a:solidFill>
                <a:latin typeface="+mn-lt"/>
                <a:ea typeface="+mn-ea"/>
                <a:cs typeface="+mn-cs"/>
              </a:defRPr>
            </a:lvl9pPr>
          </a:lstStyle>
          <a:p>
            <a:pPr marL="180000" defTabSz="914400">
              <a:lnSpc>
                <a:spcPct val="100000"/>
              </a:lnSpc>
              <a:spcBef>
                <a:spcPts val="0"/>
              </a:spcBef>
            </a:pPr>
            <a:r>
              <a:rPr lang="ru-RU" sz="3200" dirty="0">
                <a:solidFill>
                  <a:srgbClr val="394051"/>
                </a:solidFill>
                <a:latin typeface="+mj-lt"/>
                <a:cs typeface="Arial" panose="020B0604020202020204" pitchFamily="34" charset="0"/>
              </a:rPr>
              <a:t>Обеспечение</a:t>
            </a:r>
            <a:endParaRPr lang="en-US" sz="3200" dirty="0">
              <a:solidFill>
                <a:srgbClr val="394051"/>
              </a:solidFill>
              <a:latin typeface="+mj-lt"/>
              <a:cs typeface="Arial" panose="020B0604020202020204" pitchFamily="34" charset="0"/>
            </a:endParaRPr>
          </a:p>
          <a:p>
            <a:pPr marL="180000" defTabSz="914400">
              <a:lnSpc>
                <a:spcPct val="100000"/>
              </a:lnSpc>
              <a:spcBef>
                <a:spcPts val="0"/>
              </a:spcBef>
            </a:pPr>
            <a:r>
              <a:rPr lang="ru-RU" sz="3200" dirty="0">
                <a:solidFill>
                  <a:srgbClr val="394051"/>
                </a:solidFill>
                <a:latin typeface="+mj-lt"/>
                <a:cs typeface="Arial" panose="020B0604020202020204" pitchFamily="34" charset="0"/>
              </a:rPr>
              <a:t>эксплуатационной надежности</a:t>
            </a:r>
          </a:p>
          <a:p>
            <a:pPr marL="180000" defTabSz="914400">
              <a:lnSpc>
                <a:spcPct val="100000"/>
              </a:lnSpc>
              <a:spcBef>
                <a:spcPts val="0"/>
              </a:spcBef>
            </a:pPr>
            <a:r>
              <a:rPr lang="ru-RU" sz="3200" dirty="0">
                <a:solidFill>
                  <a:srgbClr val="394051"/>
                </a:solidFill>
                <a:latin typeface="+mj-lt"/>
                <a:cs typeface="Arial" panose="020B0604020202020204" pitchFamily="34" charset="0"/>
              </a:rPr>
              <a:t>при проектировании автомобильных дорог</a:t>
            </a:r>
          </a:p>
          <a:p>
            <a:pPr marL="180000" defTabSz="914400">
              <a:lnSpc>
                <a:spcPct val="100000"/>
              </a:lnSpc>
              <a:spcBef>
                <a:spcPts val="0"/>
              </a:spcBef>
            </a:pPr>
            <a:r>
              <a:rPr lang="ru-RU" sz="3200" dirty="0">
                <a:solidFill>
                  <a:srgbClr val="394051"/>
                </a:solidFill>
                <a:latin typeface="+mj-lt"/>
                <a:cs typeface="Arial" panose="020B0604020202020204" pitchFamily="34" charset="0"/>
              </a:rPr>
              <a:t>в условиях Крайнего Севера</a:t>
            </a:r>
            <a:endParaRPr lang="ru-RU" sz="3200" kern="0" dirty="0">
              <a:solidFill>
                <a:srgbClr val="394051"/>
              </a:solidFill>
              <a:latin typeface="+mj-lt"/>
              <a:cs typeface="Times New Roman" panose="02020603050405020304" pitchFamily="18" charset="0"/>
            </a:endParaRPr>
          </a:p>
        </p:txBody>
      </p:sp>
      <p:sp>
        <p:nvSpPr>
          <p:cNvPr id="6" name="Текст 26">
            <a:extLst>
              <a:ext uri="{FF2B5EF4-FFF2-40B4-BE49-F238E27FC236}">
                <a16:creationId xmlns:a16="http://schemas.microsoft.com/office/drawing/2014/main" id="{9AD9A04F-99F0-4580-BEA7-3F1390889851}"/>
              </a:ext>
            </a:extLst>
          </p:cNvPr>
          <p:cNvSpPr txBox="1">
            <a:spLocks/>
          </p:cNvSpPr>
          <p:nvPr/>
        </p:nvSpPr>
        <p:spPr>
          <a:xfrm>
            <a:off x="566790" y="4828864"/>
            <a:ext cx="4523284" cy="618049"/>
          </a:xfrm>
          <a:prstGeom prst="rect">
            <a:avLst/>
          </a:prstGeom>
        </p:spPr>
        <p:txBody>
          <a:bodyPr wrap="square" lIns="0" tIns="0" rIns="0" bIns="36000" anchor="t">
            <a:spAutoFit/>
          </a:bodyPr>
          <a:lstStyle>
            <a:lvl1pPr marL="202517" indent="-202517" algn="l" defTabSz="810067" rtl="0" eaLnBrk="1" latinLnBrk="0" hangingPunct="1">
              <a:lnSpc>
                <a:spcPct val="90000"/>
              </a:lnSpc>
              <a:spcBef>
                <a:spcPts val="886"/>
              </a:spcBef>
              <a:buFont typeface="Arial" panose="020B0604020202020204" pitchFamily="34" charset="0"/>
              <a:buChar char="•"/>
              <a:defRPr kumimoji="0" lang="ru-RU" sz="1240" i="0" u="none" strike="noStrike" kern="1200" cap="none" spc="0" normalizeH="0" baseline="0" dirty="0" smtClean="0">
                <a:ln>
                  <a:noFill/>
                </a:ln>
                <a:solidFill>
                  <a:schemeClr val="accent3"/>
                </a:solidFill>
                <a:effectLst/>
                <a:uLnTx/>
                <a:uFillTx/>
                <a:latin typeface="+mn-lt"/>
                <a:ea typeface="+mn-ea"/>
                <a:cs typeface="+mn-cs"/>
              </a:defRPr>
            </a:lvl1pPr>
            <a:lvl2pPr marL="607550" indent="-202517" algn="l" defTabSz="810067" rtl="0" eaLnBrk="1" latinLnBrk="0" hangingPunct="1">
              <a:lnSpc>
                <a:spcPct val="90000"/>
              </a:lnSpc>
              <a:spcBef>
                <a:spcPts val="443"/>
              </a:spcBef>
              <a:buFont typeface="Arial" panose="020B0604020202020204" pitchFamily="34" charset="0"/>
              <a:buChar char="•"/>
              <a:defRPr sz="2126" kern="1200">
                <a:solidFill>
                  <a:schemeClr val="tx1"/>
                </a:solidFill>
                <a:latin typeface="+mn-lt"/>
                <a:ea typeface="+mn-ea"/>
                <a:cs typeface="+mn-cs"/>
              </a:defRPr>
            </a:lvl2pPr>
            <a:lvl3pPr marL="1012584" indent="-202517" algn="l" defTabSz="810067" rtl="0" eaLnBrk="1" latinLnBrk="0" hangingPunct="1">
              <a:lnSpc>
                <a:spcPct val="90000"/>
              </a:lnSpc>
              <a:spcBef>
                <a:spcPts val="443"/>
              </a:spcBef>
              <a:buFont typeface="Arial" panose="020B0604020202020204" pitchFamily="34" charset="0"/>
              <a:buChar char="•"/>
              <a:defRPr sz="1772" kern="1200">
                <a:solidFill>
                  <a:schemeClr val="tx1"/>
                </a:solidFill>
                <a:latin typeface="+mn-lt"/>
                <a:ea typeface="+mn-ea"/>
                <a:cs typeface="+mn-cs"/>
              </a:defRPr>
            </a:lvl3pPr>
            <a:lvl4pPr marL="1417617" indent="-202517" algn="l" defTabSz="810067" rtl="0" eaLnBrk="1" latinLnBrk="0" hangingPunct="1">
              <a:lnSpc>
                <a:spcPct val="90000"/>
              </a:lnSpc>
              <a:spcBef>
                <a:spcPts val="443"/>
              </a:spcBef>
              <a:buFont typeface="Arial" panose="020B0604020202020204" pitchFamily="34" charset="0"/>
              <a:buChar char="•"/>
              <a:defRPr sz="1595" kern="1200">
                <a:solidFill>
                  <a:schemeClr val="tx1"/>
                </a:solidFill>
                <a:latin typeface="+mn-lt"/>
                <a:ea typeface="+mn-ea"/>
                <a:cs typeface="+mn-cs"/>
              </a:defRPr>
            </a:lvl4pPr>
            <a:lvl5pPr marL="1822651" indent="-202517" algn="l" defTabSz="810067" rtl="0" eaLnBrk="1" latinLnBrk="0" hangingPunct="1">
              <a:lnSpc>
                <a:spcPct val="90000"/>
              </a:lnSpc>
              <a:spcBef>
                <a:spcPts val="443"/>
              </a:spcBef>
              <a:buFont typeface="Arial" panose="020B0604020202020204" pitchFamily="34" charset="0"/>
              <a:buChar char="•"/>
              <a:defRPr sz="1595" kern="1200">
                <a:solidFill>
                  <a:schemeClr val="tx1"/>
                </a:solidFill>
                <a:latin typeface="+mn-lt"/>
                <a:ea typeface="+mn-ea"/>
                <a:cs typeface="+mn-cs"/>
              </a:defRPr>
            </a:lvl5pPr>
            <a:lvl6pPr marL="2227684" indent="-202517" algn="l" defTabSz="810067" rtl="0" eaLnBrk="1" latinLnBrk="0" hangingPunct="1">
              <a:lnSpc>
                <a:spcPct val="90000"/>
              </a:lnSpc>
              <a:spcBef>
                <a:spcPts val="443"/>
              </a:spcBef>
              <a:buFont typeface="Arial" panose="020B0604020202020204" pitchFamily="34" charset="0"/>
              <a:buChar char="•"/>
              <a:defRPr sz="1595" kern="1200">
                <a:solidFill>
                  <a:schemeClr val="tx1"/>
                </a:solidFill>
                <a:latin typeface="+mn-lt"/>
                <a:ea typeface="+mn-ea"/>
                <a:cs typeface="+mn-cs"/>
              </a:defRPr>
            </a:lvl6pPr>
            <a:lvl7pPr marL="2632718" indent="-202517" algn="l" defTabSz="810067" rtl="0" eaLnBrk="1" latinLnBrk="0" hangingPunct="1">
              <a:lnSpc>
                <a:spcPct val="90000"/>
              </a:lnSpc>
              <a:spcBef>
                <a:spcPts val="443"/>
              </a:spcBef>
              <a:buFont typeface="Arial" panose="020B0604020202020204" pitchFamily="34" charset="0"/>
              <a:buChar char="•"/>
              <a:defRPr sz="1595" kern="1200">
                <a:solidFill>
                  <a:schemeClr val="tx1"/>
                </a:solidFill>
                <a:latin typeface="+mn-lt"/>
                <a:ea typeface="+mn-ea"/>
                <a:cs typeface="+mn-cs"/>
              </a:defRPr>
            </a:lvl7pPr>
            <a:lvl8pPr marL="3037751" indent="-202517" algn="l" defTabSz="810067" rtl="0" eaLnBrk="1" latinLnBrk="0" hangingPunct="1">
              <a:lnSpc>
                <a:spcPct val="90000"/>
              </a:lnSpc>
              <a:spcBef>
                <a:spcPts val="443"/>
              </a:spcBef>
              <a:buFont typeface="Arial" panose="020B0604020202020204" pitchFamily="34" charset="0"/>
              <a:buChar char="•"/>
              <a:defRPr sz="1595" kern="1200">
                <a:solidFill>
                  <a:schemeClr val="tx1"/>
                </a:solidFill>
                <a:latin typeface="+mn-lt"/>
                <a:ea typeface="+mn-ea"/>
                <a:cs typeface="+mn-cs"/>
              </a:defRPr>
            </a:lvl8pPr>
            <a:lvl9pPr marL="3442785" indent="-202517" algn="l" defTabSz="810067" rtl="0" eaLnBrk="1" latinLnBrk="0" hangingPunct="1">
              <a:lnSpc>
                <a:spcPct val="90000"/>
              </a:lnSpc>
              <a:spcBef>
                <a:spcPts val="443"/>
              </a:spcBef>
              <a:buFont typeface="Arial" panose="020B0604020202020204" pitchFamily="34" charset="0"/>
              <a:buChar char="•"/>
              <a:defRPr sz="1595" kern="1200">
                <a:solidFill>
                  <a:schemeClr val="tx1"/>
                </a:solidFill>
                <a:latin typeface="+mn-lt"/>
                <a:ea typeface="+mn-ea"/>
                <a:cs typeface="+mn-cs"/>
              </a:defRPr>
            </a:lvl9pPr>
          </a:lstStyle>
          <a:p>
            <a:pPr marL="0" indent="0">
              <a:buNone/>
            </a:pPr>
            <a:r>
              <a:rPr lang="ru-RU" sz="1400" dirty="0">
                <a:solidFill>
                  <a:srgbClr val="60646C"/>
                </a:solidFill>
                <a:latin typeface="+mj-lt"/>
                <a:cs typeface="Arial" panose="020B0604020202020204" pitchFamily="34" charset="0"/>
              </a:rPr>
              <a:t>Начальник Управления методов проектирования автомобильных дорог</a:t>
            </a:r>
            <a:r>
              <a:rPr lang="en-US" sz="1400" dirty="0">
                <a:solidFill>
                  <a:srgbClr val="60646C"/>
                </a:solidFill>
                <a:latin typeface="+mj-lt"/>
                <a:cs typeface="Arial" panose="020B0604020202020204" pitchFamily="34" charset="0"/>
              </a:rPr>
              <a:t> </a:t>
            </a:r>
            <a:r>
              <a:rPr lang="ru-RU" sz="1400" dirty="0">
                <a:solidFill>
                  <a:srgbClr val="60646C"/>
                </a:solidFill>
                <a:latin typeface="+mj-lt"/>
                <a:cs typeface="Arial" panose="020B0604020202020204" pitchFamily="34" charset="0"/>
              </a:rPr>
              <a:t>д-р техн. наук, </a:t>
            </a:r>
            <a:br>
              <a:rPr lang="en-US" sz="1400" dirty="0">
                <a:solidFill>
                  <a:srgbClr val="60646C"/>
                </a:solidFill>
                <a:latin typeface="+mj-lt"/>
                <a:cs typeface="Arial" panose="020B0604020202020204" pitchFamily="34" charset="0"/>
              </a:rPr>
            </a:br>
            <a:r>
              <a:rPr lang="ru-RU" sz="1400" dirty="0">
                <a:solidFill>
                  <a:srgbClr val="60646C"/>
                </a:solidFill>
                <a:latin typeface="+mj-lt"/>
                <a:cs typeface="Arial" panose="020B0604020202020204" pitchFamily="34" charset="0"/>
              </a:rPr>
              <a:t>профессор А.М.</a:t>
            </a:r>
            <a:r>
              <a:rPr lang="en-US" sz="1400" dirty="0">
                <a:solidFill>
                  <a:srgbClr val="60646C"/>
                </a:solidFill>
                <a:latin typeface="+mj-lt"/>
                <a:cs typeface="Arial" panose="020B0604020202020204" pitchFamily="34" charset="0"/>
              </a:rPr>
              <a:t> </a:t>
            </a:r>
            <a:r>
              <a:rPr lang="ru-RU" sz="1400" dirty="0">
                <a:solidFill>
                  <a:srgbClr val="60646C"/>
                </a:solidFill>
                <a:latin typeface="+mj-lt"/>
                <a:cs typeface="Arial" panose="020B0604020202020204" pitchFamily="34" charset="0"/>
              </a:rPr>
              <a:t>Кулижников</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3">
            <a:extLst>
              <a:ext uri="{FF2B5EF4-FFF2-40B4-BE49-F238E27FC236}">
                <a16:creationId xmlns:a16="http://schemas.microsoft.com/office/drawing/2014/main" id="{8798EBA1-4C08-432A-85DA-0D8E3175E9CA}"/>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10</a:t>
            </a:fld>
            <a:endParaRPr lang="ru-RU" dirty="0"/>
          </a:p>
        </p:txBody>
      </p:sp>
      <p:sp>
        <p:nvSpPr>
          <p:cNvPr id="18" name="Заголовок 5">
            <a:extLst>
              <a:ext uri="{FF2B5EF4-FFF2-40B4-BE49-F238E27FC236}">
                <a16:creationId xmlns:a16="http://schemas.microsoft.com/office/drawing/2014/main" id="{413FE978-B8F6-4BFF-86E4-F23649AA57D4}"/>
              </a:ext>
            </a:extLst>
          </p:cNvPr>
          <p:cNvSpPr>
            <a:spLocks noGrp="1"/>
          </p:cNvSpPr>
          <p:nvPr>
            <p:ph type="title"/>
          </p:nvPr>
        </p:nvSpPr>
        <p:spPr>
          <a:xfrm>
            <a:off x="600075" y="222795"/>
            <a:ext cx="8839200" cy="615553"/>
          </a:xfrm>
        </p:spPr>
        <p:txBody>
          <a:bodyPr/>
          <a:lstStyle/>
          <a:p>
            <a:r>
              <a:rPr lang="ru-RU" sz="2000" dirty="0"/>
              <a:t>Анализ изменения модуля упругости на вновь построенной а/дороге</a:t>
            </a:r>
          </a:p>
        </p:txBody>
      </p:sp>
      <p:pic>
        <p:nvPicPr>
          <p:cNvPr id="8" name="Рисунок 7">
            <a:extLst>
              <a:ext uri="{FF2B5EF4-FFF2-40B4-BE49-F238E27FC236}">
                <a16:creationId xmlns:a16="http://schemas.microsoft.com/office/drawing/2014/main" id="{5F60EEE4-6F4E-4C57-81B1-9936C236EAA7}"/>
              </a:ext>
            </a:extLst>
          </p:cNvPr>
          <p:cNvPicPr>
            <a:picLocks noChangeAspect="1"/>
          </p:cNvPicPr>
          <p:nvPr/>
        </p:nvPicPr>
        <p:blipFill>
          <a:blip r:embed="rId2"/>
          <a:stretch>
            <a:fillRect/>
          </a:stretch>
        </p:blipFill>
        <p:spPr>
          <a:xfrm>
            <a:off x="576000" y="1003300"/>
            <a:ext cx="5375283" cy="4572000"/>
          </a:xfrm>
          <a:prstGeom prst="rect">
            <a:avLst/>
          </a:prstGeom>
        </p:spPr>
      </p:pic>
      <p:sp>
        <p:nvSpPr>
          <p:cNvPr id="9" name="Прямоугольник 8">
            <a:extLst>
              <a:ext uri="{FF2B5EF4-FFF2-40B4-BE49-F238E27FC236}">
                <a16:creationId xmlns:a16="http://schemas.microsoft.com/office/drawing/2014/main" id="{3FBBD999-7CDE-44BD-B73F-EEC994A1E3F1}"/>
              </a:ext>
            </a:extLst>
          </p:cNvPr>
          <p:cNvSpPr/>
          <p:nvPr/>
        </p:nvSpPr>
        <p:spPr>
          <a:xfrm>
            <a:off x="6234861" y="4716502"/>
            <a:ext cx="4195016" cy="553998"/>
          </a:xfrm>
          <a:prstGeom prst="rect">
            <a:avLst/>
          </a:prstGeom>
          <a:solidFill>
            <a:srgbClr val="FEB806"/>
          </a:solidFill>
        </p:spPr>
        <p:txBody>
          <a:bodyPr wrap="square">
            <a:spAutoFit/>
          </a:bodyPr>
          <a:lstStyle/>
          <a:p>
            <a:pPr algn="just"/>
            <a:r>
              <a:rPr lang="ru-RU" sz="1000" dirty="0">
                <a:cs typeface="Arial" panose="020B0604020202020204" pitchFamily="34" charset="0"/>
              </a:rPr>
              <a:t>Чем прочнее грунт рабочего слоя земляного полотна и обеспечена однородность его по прочности, тем будет достигаться более высокая ровность на поверхности покрытия дорожной одежды</a:t>
            </a:r>
          </a:p>
        </p:txBody>
      </p:sp>
      <p:pic>
        <p:nvPicPr>
          <p:cNvPr id="10" name="Рисунок 9">
            <a:extLst>
              <a:ext uri="{FF2B5EF4-FFF2-40B4-BE49-F238E27FC236}">
                <a16:creationId xmlns:a16="http://schemas.microsoft.com/office/drawing/2014/main" id="{7AD3DF7C-1F76-42EB-8398-853E24E48C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698" b="24853"/>
          <a:stretch/>
        </p:blipFill>
        <p:spPr>
          <a:xfrm>
            <a:off x="6264000" y="2634817"/>
            <a:ext cx="3471892" cy="1897967"/>
          </a:xfrm>
          <a:prstGeom prst="rect">
            <a:avLst/>
          </a:prstGeom>
          <a:ln w="25400">
            <a:solidFill>
              <a:schemeClr val="tx1">
                <a:lumMod val="20000"/>
                <a:lumOff val="80000"/>
              </a:schemeClr>
            </a:solidFill>
            <a:miter lim="800000"/>
          </a:ln>
        </p:spPr>
      </p:pic>
      <p:sp>
        <p:nvSpPr>
          <p:cNvPr id="2" name="Прямоугольник 1">
            <a:extLst>
              <a:ext uri="{FF2B5EF4-FFF2-40B4-BE49-F238E27FC236}">
                <a16:creationId xmlns:a16="http://schemas.microsoft.com/office/drawing/2014/main" id="{937D87EC-5DF9-4AE7-AF8E-6FAB1D7AF873}"/>
              </a:ext>
            </a:extLst>
          </p:cNvPr>
          <p:cNvSpPr/>
          <p:nvPr/>
        </p:nvSpPr>
        <p:spPr>
          <a:xfrm>
            <a:off x="6238875" y="1077299"/>
            <a:ext cx="4191001" cy="535602"/>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100" dirty="0">
                <a:solidFill>
                  <a:schemeClr val="bg1"/>
                </a:solidFill>
                <a:latin typeface="+mj-lt"/>
                <a:cs typeface="Arial" panose="020B0604020202020204" pitchFamily="34" charset="0"/>
              </a:rPr>
              <a:t>А</a:t>
            </a:r>
            <a:r>
              <a:rPr lang="en-US" sz="1100" dirty="0">
                <a:solidFill>
                  <a:schemeClr val="bg1"/>
                </a:solidFill>
                <a:latin typeface="+mj-lt"/>
                <a:cs typeface="Arial" panose="020B0604020202020204" pitchFamily="34" charset="0"/>
              </a:rPr>
              <a:t>/</a:t>
            </a:r>
            <a:r>
              <a:rPr lang="ru-RU" sz="1100" dirty="0">
                <a:solidFill>
                  <a:schemeClr val="bg1"/>
                </a:solidFill>
                <a:latin typeface="+mj-lt"/>
                <a:cs typeface="Arial" panose="020B0604020202020204" pitchFamily="34" charset="0"/>
              </a:rPr>
              <a:t>д М-12, протяженность 1 км. При одной и той же конструкции дорожной одежды модуль упругости изменяется на 200 МПа</a:t>
            </a:r>
          </a:p>
        </p:txBody>
      </p:sp>
      <p:sp>
        <p:nvSpPr>
          <p:cNvPr id="12" name="Прямоугольник 11">
            <a:extLst>
              <a:ext uri="{FF2B5EF4-FFF2-40B4-BE49-F238E27FC236}">
                <a16:creationId xmlns:a16="http://schemas.microsoft.com/office/drawing/2014/main" id="{E3A7AE5B-71AB-48D6-AB85-F854AD183ACA}"/>
              </a:ext>
            </a:extLst>
          </p:cNvPr>
          <p:cNvSpPr/>
          <p:nvPr/>
        </p:nvSpPr>
        <p:spPr>
          <a:xfrm>
            <a:off x="6234861" y="1724676"/>
            <a:ext cx="4195016" cy="726424"/>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100" dirty="0">
                <a:solidFill>
                  <a:schemeClr val="bg1"/>
                </a:solidFill>
                <a:latin typeface="+mj-lt"/>
                <a:cs typeface="Arial" panose="020B0604020202020204" pitchFamily="34" charset="0"/>
              </a:rPr>
              <a:t>Чтобы обеспечить однородность по прочности</a:t>
            </a:r>
            <a:r>
              <a:rPr lang="en-US" sz="1100" dirty="0">
                <a:solidFill>
                  <a:schemeClr val="bg1"/>
                </a:solidFill>
                <a:latin typeface="+mj-lt"/>
                <a:cs typeface="Arial" panose="020B0604020202020204" pitchFamily="34" charset="0"/>
              </a:rPr>
              <a:t> </a:t>
            </a:r>
            <a:r>
              <a:rPr lang="ru-RU" sz="1100" dirty="0">
                <a:solidFill>
                  <a:schemeClr val="bg1"/>
                </a:solidFill>
                <a:latin typeface="+mj-lt"/>
                <a:cs typeface="Arial" panose="020B0604020202020204" pitchFamily="34" charset="0"/>
              </a:rPr>
              <a:t>необходимо получить однородность по прочности на поверхности земляного полотна на стадии</a:t>
            </a:r>
            <a:r>
              <a:rPr lang="en-US" sz="1100" dirty="0">
                <a:solidFill>
                  <a:schemeClr val="bg1"/>
                </a:solidFill>
                <a:latin typeface="+mj-lt"/>
                <a:cs typeface="Arial" panose="020B0604020202020204" pitchFamily="34" charset="0"/>
              </a:rPr>
              <a:t> </a:t>
            </a:r>
            <a:r>
              <a:rPr lang="ru-RU" sz="1100" dirty="0">
                <a:solidFill>
                  <a:schemeClr val="bg1"/>
                </a:solidFill>
                <a:latin typeface="+mj-lt"/>
                <a:cs typeface="Arial" panose="020B0604020202020204" pitchFamily="34" charset="0"/>
              </a:rPr>
              <a:t>проектирования</a:t>
            </a:r>
          </a:p>
        </p:txBody>
      </p:sp>
    </p:spTree>
    <p:extLst>
      <p:ext uri="{BB962C8B-B14F-4D97-AF65-F5344CB8AC3E}">
        <p14:creationId xmlns:p14="http://schemas.microsoft.com/office/powerpoint/2010/main" val="148272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3">
            <a:extLst>
              <a:ext uri="{FF2B5EF4-FFF2-40B4-BE49-F238E27FC236}">
                <a16:creationId xmlns:a16="http://schemas.microsoft.com/office/drawing/2014/main" id="{8798EBA1-4C08-432A-85DA-0D8E3175E9CA}"/>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11</a:t>
            </a:fld>
            <a:endParaRPr lang="ru-RU" dirty="0"/>
          </a:p>
        </p:txBody>
      </p:sp>
      <p:sp>
        <p:nvSpPr>
          <p:cNvPr id="18" name="Заголовок 5">
            <a:extLst>
              <a:ext uri="{FF2B5EF4-FFF2-40B4-BE49-F238E27FC236}">
                <a16:creationId xmlns:a16="http://schemas.microsoft.com/office/drawing/2014/main" id="{413FE978-B8F6-4BFF-86E4-F23649AA57D4}"/>
              </a:ext>
            </a:extLst>
          </p:cNvPr>
          <p:cNvSpPr>
            <a:spLocks noGrp="1"/>
          </p:cNvSpPr>
          <p:nvPr>
            <p:ph type="title"/>
          </p:nvPr>
        </p:nvSpPr>
        <p:spPr>
          <a:xfrm>
            <a:off x="600075" y="222795"/>
            <a:ext cx="8839200" cy="615553"/>
          </a:xfrm>
        </p:spPr>
        <p:txBody>
          <a:bodyPr/>
          <a:lstStyle/>
          <a:p>
            <a:r>
              <a:rPr lang="ru-RU" sz="2000" dirty="0"/>
              <a:t>Анализ изменения модуля упругости на вновь построенной а/дороге</a:t>
            </a:r>
          </a:p>
        </p:txBody>
      </p:sp>
      <p:sp>
        <p:nvSpPr>
          <p:cNvPr id="9" name="Прямоугольник 8">
            <a:extLst>
              <a:ext uri="{FF2B5EF4-FFF2-40B4-BE49-F238E27FC236}">
                <a16:creationId xmlns:a16="http://schemas.microsoft.com/office/drawing/2014/main" id="{3FBBD999-7CDE-44BD-B73F-EEC994A1E3F1}"/>
              </a:ext>
            </a:extLst>
          </p:cNvPr>
          <p:cNvSpPr/>
          <p:nvPr/>
        </p:nvSpPr>
        <p:spPr>
          <a:xfrm>
            <a:off x="6218147" y="4833898"/>
            <a:ext cx="4195016" cy="553998"/>
          </a:xfrm>
          <a:prstGeom prst="rect">
            <a:avLst/>
          </a:prstGeom>
          <a:solidFill>
            <a:srgbClr val="FEB806"/>
          </a:solidFill>
        </p:spPr>
        <p:txBody>
          <a:bodyPr wrap="square">
            <a:spAutoFit/>
          </a:bodyPr>
          <a:lstStyle/>
          <a:p>
            <a:pPr algn="just"/>
            <a:r>
              <a:rPr lang="ru-RU" sz="1000" dirty="0">
                <a:cs typeface="Arial" panose="020B0604020202020204" pitchFamily="34" charset="0"/>
              </a:rPr>
              <a:t>Обеспечивать однородность по прочности на поверхности рабочего слоя земляного полотна и его основания надо добиваться на стадии проектирования и контролировать при строительстве</a:t>
            </a:r>
          </a:p>
        </p:txBody>
      </p:sp>
      <p:sp>
        <p:nvSpPr>
          <p:cNvPr id="2" name="Прямоугольник 1">
            <a:extLst>
              <a:ext uri="{FF2B5EF4-FFF2-40B4-BE49-F238E27FC236}">
                <a16:creationId xmlns:a16="http://schemas.microsoft.com/office/drawing/2014/main" id="{937D87EC-5DF9-4AE7-AF8E-6FAB1D7AF873}"/>
              </a:ext>
            </a:extLst>
          </p:cNvPr>
          <p:cNvSpPr/>
          <p:nvPr/>
        </p:nvSpPr>
        <p:spPr>
          <a:xfrm>
            <a:off x="6238875" y="1077299"/>
            <a:ext cx="4191001" cy="535602"/>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100" dirty="0">
                <a:solidFill>
                  <a:schemeClr val="bg1"/>
                </a:solidFill>
                <a:latin typeface="+mj-lt"/>
                <a:cs typeface="Arial" panose="020B0604020202020204" pitchFamily="34" charset="0"/>
              </a:rPr>
              <a:t>А/д М-12, протяженность 1 км.</a:t>
            </a:r>
            <a:r>
              <a:rPr lang="en-US" sz="1100" dirty="0">
                <a:solidFill>
                  <a:schemeClr val="bg1"/>
                </a:solidFill>
                <a:latin typeface="+mj-lt"/>
                <a:cs typeface="Arial" panose="020B0604020202020204" pitchFamily="34" charset="0"/>
              </a:rPr>
              <a:t> </a:t>
            </a:r>
            <a:r>
              <a:rPr lang="ru-RU" sz="1100" dirty="0">
                <a:solidFill>
                  <a:schemeClr val="bg1"/>
                </a:solidFill>
                <a:latin typeface="+mj-lt"/>
                <a:cs typeface="Arial" panose="020B0604020202020204" pitchFamily="34" charset="0"/>
              </a:rPr>
              <a:t>При одной и той же конструкции дорожной одежды модуль упругости изменяется на 300 МПа</a:t>
            </a:r>
          </a:p>
        </p:txBody>
      </p:sp>
      <p:sp>
        <p:nvSpPr>
          <p:cNvPr id="12" name="Прямоугольник 11">
            <a:extLst>
              <a:ext uri="{FF2B5EF4-FFF2-40B4-BE49-F238E27FC236}">
                <a16:creationId xmlns:a16="http://schemas.microsoft.com/office/drawing/2014/main" id="{E3A7AE5B-71AB-48D6-AB85-F854AD183ACA}"/>
              </a:ext>
            </a:extLst>
          </p:cNvPr>
          <p:cNvSpPr/>
          <p:nvPr/>
        </p:nvSpPr>
        <p:spPr>
          <a:xfrm>
            <a:off x="6234861" y="1724676"/>
            <a:ext cx="4195016" cy="726424"/>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100" dirty="0">
                <a:solidFill>
                  <a:schemeClr val="bg1"/>
                </a:solidFill>
                <a:latin typeface="+mj-lt"/>
                <a:cs typeface="Arial" panose="020B0604020202020204" pitchFamily="34" charset="0"/>
              </a:rPr>
              <a:t>Чтобы обеспечить однородность по прочности необходимо получить однородность по прочности на поверхности земляного полотна на стадии проектирования</a:t>
            </a:r>
          </a:p>
        </p:txBody>
      </p:sp>
      <p:pic>
        <p:nvPicPr>
          <p:cNvPr id="11" name="Рисунок 10">
            <a:extLst>
              <a:ext uri="{FF2B5EF4-FFF2-40B4-BE49-F238E27FC236}">
                <a16:creationId xmlns:a16="http://schemas.microsoft.com/office/drawing/2014/main" id="{00A6F298-679D-497D-A1B2-5D2A11BA43E2}"/>
              </a:ext>
            </a:extLst>
          </p:cNvPr>
          <p:cNvPicPr>
            <a:picLocks noChangeAspect="1"/>
          </p:cNvPicPr>
          <p:nvPr/>
        </p:nvPicPr>
        <p:blipFill>
          <a:blip r:embed="rId2"/>
          <a:stretch>
            <a:fillRect/>
          </a:stretch>
        </p:blipFill>
        <p:spPr>
          <a:xfrm>
            <a:off x="523875" y="1003300"/>
            <a:ext cx="5512811" cy="4800600"/>
          </a:xfrm>
          <a:prstGeom prst="rect">
            <a:avLst/>
          </a:prstGeom>
        </p:spPr>
      </p:pic>
      <p:pic>
        <p:nvPicPr>
          <p:cNvPr id="13" name="Рисунок 12">
            <a:extLst>
              <a:ext uri="{FF2B5EF4-FFF2-40B4-BE49-F238E27FC236}">
                <a16:creationId xmlns:a16="http://schemas.microsoft.com/office/drawing/2014/main" id="{BC27ECCF-F171-45D4-AAC9-B512E2AA30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4000" y="2578828"/>
            <a:ext cx="2210946" cy="1603066"/>
          </a:xfrm>
          <a:prstGeom prst="rect">
            <a:avLst/>
          </a:prstGeom>
          <a:ln w="25400">
            <a:solidFill>
              <a:schemeClr val="tx1">
                <a:lumMod val="20000"/>
                <a:lumOff val="80000"/>
              </a:schemeClr>
            </a:solidFill>
            <a:miter lim="800000"/>
          </a:ln>
        </p:spPr>
      </p:pic>
      <p:sp>
        <p:nvSpPr>
          <p:cNvPr id="3" name="Прямоугольник 2">
            <a:extLst>
              <a:ext uri="{FF2B5EF4-FFF2-40B4-BE49-F238E27FC236}">
                <a16:creationId xmlns:a16="http://schemas.microsoft.com/office/drawing/2014/main" id="{918D691B-0D3E-41F9-B466-BB6D2FA8C7A4}"/>
              </a:ext>
            </a:extLst>
          </p:cNvPr>
          <p:cNvSpPr/>
          <p:nvPr/>
        </p:nvSpPr>
        <p:spPr>
          <a:xfrm>
            <a:off x="6218147" y="4279900"/>
            <a:ext cx="4211728" cy="553998"/>
          </a:xfrm>
          <a:prstGeom prst="rect">
            <a:avLst/>
          </a:prstGeom>
        </p:spPr>
        <p:txBody>
          <a:bodyPr wrap="square">
            <a:spAutoFit/>
          </a:bodyPr>
          <a:lstStyle/>
          <a:p>
            <a:pPr algn="just"/>
            <a:r>
              <a:rPr lang="ru-RU" sz="1000" dirty="0">
                <a:latin typeface="+mj-lt"/>
                <a:cs typeface="Arial" panose="020B0604020202020204" pitchFamily="34" charset="0"/>
              </a:rPr>
              <a:t>Устранение дефектов при ремонтах дорожной одежды, когда еще не завершены деформации в земляном полотне и его основании является запоздалым, неэффективным и дорогостоящим решением.</a:t>
            </a:r>
          </a:p>
        </p:txBody>
      </p:sp>
    </p:spTree>
    <p:extLst>
      <p:ext uri="{BB962C8B-B14F-4D97-AF65-F5344CB8AC3E}">
        <p14:creationId xmlns:p14="http://schemas.microsoft.com/office/powerpoint/2010/main" val="2977588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3">
            <a:extLst>
              <a:ext uri="{FF2B5EF4-FFF2-40B4-BE49-F238E27FC236}">
                <a16:creationId xmlns:a16="http://schemas.microsoft.com/office/drawing/2014/main" id="{8798EBA1-4C08-432A-85DA-0D8E3175E9CA}"/>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12</a:t>
            </a:fld>
            <a:endParaRPr lang="ru-RU" dirty="0"/>
          </a:p>
        </p:txBody>
      </p:sp>
      <p:sp>
        <p:nvSpPr>
          <p:cNvPr id="18" name="Заголовок 5">
            <a:extLst>
              <a:ext uri="{FF2B5EF4-FFF2-40B4-BE49-F238E27FC236}">
                <a16:creationId xmlns:a16="http://schemas.microsoft.com/office/drawing/2014/main" id="{413FE978-B8F6-4BFF-86E4-F23649AA57D4}"/>
              </a:ext>
            </a:extLst>
          </p:cNvPr>
          <p:cNvSpPr>
            <a:spLocks noGrp="1"/>
          </p:cNvSpPr>
          <p:nvPr>
            <p:ph type="title"/>
          </p:nvPr>
        </p:nvSpPr>
        <p:spPr>
          <a:xfrm>
            <a:off x="600075" y="222795"/>
            <a:ext cx="8839200" cy="615553"/>
          </a:xfrm>
        </p:spPr>
        <p:txBody>
          <a:bodyPr/>
          <a:lstStyle/>
          <a:p>
            <a:r>
              <a:rPr lang="ru-RU" sz="2000" dirty="0"/>
              <a:t>Выделение ослабленных зон по результатам </a:t>
            </a:r>
            <a:r>
              <a:rPr lang="ru-RU" sz="2000" dirty="0" err="1"/>
              <a:t>георадарного</a:t>
            </a:r>
            <a:r>
              <a:rPr lang="ru-RU" sz="2000" dirty="0"/>
              <a:t> профилирования а/д «Колыма»</a:t>
            </a:r>
          </a:p>
        </p:txBody>
      </p:sp>
      <p:sp>
        <p:nvSpPr>
          <p:cNvPr id="9" name="Прямоугольник 8">
            <a:extLst>
              <a:ext uri="{FF2B5EF4-FFF2-40B4-BE49-F238E27FC236}">
                <a16:creationId xmlns:a16="http://schemas.microsoft.com/office/drawing/2014/main" id="{3FBBD999-7CDE-44BD-B73F-EEC994A1E3F1}"/>
              </a:ext>
            </a:extLst>
          </p:cNvPr>
          <p:cNvSpPr/>
          <p:nvPr/>
        </p:nvSpPr>
        <p:spPr>
          <a:xfrm>
            <a:off x="6185618" y="3334787"/>
            <a:ext cx="4211728" cy="987551"/>
          </a:xfrm>
          <a:prstGeom prst="rect">
            <a:avLst/>
          </a:prstGeom>
          <a:solidFill>
            <a:srgbClr val="FEB806"/>
          </a:solidFill>
        </p:spPr>
        <p:txBody>
          <a:bodyPr wrap="square" tIns="108000" bIns="108000">
            <a:spAutoFit/>
          </a:bodyPr>
          <a:lstStyle/>
          <a:p>
            <a:pPr algn="just"/>
            <a:r>
              <a:rPr lang="ru-RU" sz="1000" dirty="0">
                <a:cs typeface="Arial" panose="020B0604020202020204" pitchFamily="34" charset="0"/>
              </a:rPr>
              <a:t>Подобные исследования выполняются под руководство </a:t>
            </a:r>
            <a:r>
              <a:rPr lang="ru-RU" sz="1000" dirty="0" err="1">
                <a:cs typeface="Arial" panose="020B0604020202020204" pitchFamily="34" charset="0"/>
              </a:rPr>
              <a:t>Л.Л.Федоровой</a:t>
            </a:r>
            <a:r>
              <a:rPr lang="ru-RU" sz="1000" dirty="0">
                <a:cs typeface="Arial" panose="020B0604020202020204" pitchFamily="34" charset="0"/>
              </a:rPr>
              <a:t> (Институт горного дела Севера СО РАН) в Якутии, когда                         по </a:t>
            </a:r>
            <a:r>
              <a:rPr lang="ru-RU" sz="1000" dirty="0" err="1">
                <a:cs typeface="Arial" panose="020B0604020202020204" pitchFamily="34" charset="0"/>
              </a:rPr>
              <a:t>радарограммам</a:t>
            </a:r>
            <a:r>
              <a:rPr lang="ru-RU" sz="1000" dirty="0">
                <a:cs typeface="Arial" panose="020B0604020202020204" pitchFamily="34" charset="0"/>
              </a:rPr>
              <a:t> определяются области сильнообводненных талых грунтов, а также включения линз мерзлых грунтов в грунтовые основания из талых грунтов на участках автомобильных дорог.</a:t>
            </a:r>
          </a:p>
        </p:txBody>
      </p:sp>
      <p:sp>
        <p:nvSpPr>
          <p:cNvPr id="3" name="Прямоугольник 2">
            <a:extLst>
              <a:ext uri="{FF2B5EF4-FFF2-40B4-BE49-F238E27FC236}">
                <a16:creationId xmlns:a16="http://schemas.microsoft.com/office/drawing/2014/main" id="{918D691B-0D3E-41F9-B466-BB6D2FA8C7A4}"/>
              </a:ext>
            </a:extLst>
          </p:cNvPr>
          <p:cNvSpPr/>
          <p:nvPr/>
        </p:nvSpPr>
        <p:spPr>
          <a:xfrm>
            <a:off x="6185618" y="1125413"/>
            <a:ext cx="4211728" cy="2031325"/>
          </a:xfrm>
          <a:prstGeom prst="rect">
            <a:avLst/>
          </a:prstGeom>
        </p:spPr>
        <p:txBody>
          <a:bodyPr wrap="square">
            <a:spAutoFit/>
          </a:bodyPr>
          <a:lstStyle/>
          <a:p>
            <a:pPr indent="457200" algn="just"/>
            <a:r>
              <a:rPr lang="ru-RU" sz="1400" b="1" dirty="0">
                <a:latin typeface="+mj-lt"/>
                <a:cs typeface="Arial" panose="020B0604020202020204" pitchFamily="34" charset="0"/>
              </a:rPr>
              <a:t>Ослабленная зона: </a:t>
            </a:r>
            <a:r>
              <a:rPr lang="ru-RU" sz="1400" dirty="0">
                <a:latin typeface="+mj-lt"/>
                <a:cs typeface="Arial" panose="020B0604020202020204" pitchFamily="34" charset="0"/>
              </a:rPr>
              <a:t>Локальный участок </a:t>
            </a:r>
            <a:r>
              <a:rPr lang="en-US" sz="1400" dirty="0">
                <a:latin typeface="+mj-lt"/>
                <a:cs typeface="Arial" panose="020B0604020202020204" pitchFamily="34" charset="0"/>
              </a:rPr>
              <a:t>         </a:t>
            </a:r>
            <a:r>
              <a:rPr lang="ru-RU" sz="1400" dirty="0">
                <a:latin typeface="+mj-lt"/>
                <a:cs typeface="Arial" panose="020B0604020202020204" pitchFamily="34" charset="0"/>
              </a:rPr>
              <a:t>в материалах и грунтах, характеризующийся снижением их прочностных и деформационных характеристик по сравнению с характерными среде свойствами материала и грунта, которое вызвано изменением их физических свойств </a:t>
            </a:r>
            <a:r>
              <a:rPr lang="en-US" sz="1400" dirty="0">
                <a:latin typeface="+mj-lt"/>
                <a:cs typeface="Arial" panose="020B0604020202020204" pitchFamily="34" charset="0"/>
              </a:rPr>
              <a:t>         </a:t>
            </a:r>
            <a:r>
              <a:rPr lang="ru-RU" sz="1400" dirty="0">
                <a:latin typeface="+mj-lt"/>
                <a:cs typeface="Arial" panose="020B0604020202020204" pitchFamily="34" charset="0"/>
              </a:rPr>
              <a:t>в процессе эксплуатации автомобильной дороги от действия природно-климатических и техногенных факторов. </a:t>
            </a:r>
          </a:p>
        </p:txBody>
      </p:sp>
      <p:pic>
        <p:nvPicPr>
          <p:cNvPr id="19" name="Рисунок 18">
            <a:extLst>
              <a:ext uri="{FF2B5EF4-FFF2-40B4-BE49-F238E27FC236}">
                <a16:creationId xmlns:a16="http://schemas.microsoft.com/office/drawing/2014/main" id="{E4C4E290-F178-4D1F-BC5F-33635975A01B}"/>
              </a:ext>
            </a:extLst>
          </p:cNvPr>
          <p:cNvPicPr>
            <a:picLocks noChangeAspect="1"/>
          </p:cNvPicPr>
          <p:nvPr/>
        </p:nvPicPr>
        <p:blipFill>
          <a:blip r:embed="rId2"/>
          <a:stretch>
            <a:fillRect/>
          </a:stretch>
        </p:blipFill>
        <p:spPr>
          <a:xfrm>
            <a:off x="576000" y="1152614"/>
            <a:ext cx="5330292" cy="1437088"/>
          </a:xfrm>
          <a:prstGeom prst="rect">
            <a:avLst/>
          </a:prstGeom>
        </p:spPr>
      </p:pic>
      <p:sp>
        <p:nvSpPr>
          <p:cNvPr id="20" name="Прямоугольник 19">
            <a:extLst>
              <a:ext uri="{FF2B5EF4-FFF2-40B4-BE49-F238E27FC236}">
                <a16:creationId xmlns:a16="http://schemas.microsoft.com/office/drawing/2014/main" id="{93D489D3-A9DD-4DFE-9D66-FA5E1092CD54}"/>
              </a:ext>
            </a:extLst>
          </p:cNvPr>
          <p:cNvSpPr/>
          <p:nvPr/>
        </p:nvSpPr>
        <p:spPr>
          <a:xfrm>
            <a:off x="648000" y="2599035"/>
            <a:ext cx="4964057" cy="461665"/>
          </a:xfrm>
          <a:prstGeom prst="rect">
            <a:avLst/>
          </a:prstGeom>
        </p:spPr>
        <p:txBody>
          <a:bodyPr wrap="square">
            <a:spAutoFit/>
          </a:bodyPr>
          <a:lstStyle/>
          <a:p>
            <a:r>
              <a:rPr lang="ru-RU" sz="1200" dirty="0">
                <a:latin typeface="+mj-lt"/>
                <a:cs typeface="Arial" panose="020B0604020202020204" pitchFamily="34" charset="0"/>
              </a:rPr>
              <a:t>Фрагмент </a:t>
            </a:r>
            <a:r>
              <a:rPr lang="ru-RU" sz="1200" dirty="0" err="1">
                <a:latin typeface="+mj-lt"/>
                <a:cs typeface="Arial" panose="020B0604020202020204" pitchFamily="34" charset="0"/>
              </a:rPr>
              <a:t>радарограммы</a:t>
            </a:r>
            <a:r>
              <a:rPr lang="ru-RU" sz="1200" dirty="0">
                <a:latin typeface="+mj-lt"/>
                <a:cs typeface="Arial" panose="020B0604020202020204" pitchFamily="34" charset="0"/>
              </a:rPr>
              <a:t> продольного разреза на участке автомобильной дороги протяженностью 900 м</a:t>
            </a:r>
          </a:p>
        </p:txBody>
      </p:sp>
      <p:pic>
        <p:nvPicPr>
          <p:cNvPr id="21" name="Рисунок 20">
            <a:extLst>
              <a:ext uri="{FF2B5EF4-FFF2-40B4-BE49-F238E27FC236}">
                <a16:creationId xmlns:a16="http://schemas.microsoft.com/office/drawing/2014/main" id="{ADB53CD2-E3F0-411E-ABA4-219162B51064}"/>
              </a:ext>
            </a:extLst>
          </p:cNvPr>
          <p:cNvPicPr>
            <a:picLocks noChangeAspect="1"/>
          </p:cNvPicPr>
          <p:nvPr/>
        </p:nvPicPr>
        <p:blipFill>
          <a:blip r:embed="rId3"/>
          <a:stretch>
            <a:fillRect/>
          </a:stretch>
        </p:blipFill>
        <p:spPr>
          <a:xfrm>
            <a:off x="576000" y="3289300"/>
            <a:ext cx="5330292" cy="1447540"/>
          </a:xfrm>
          <a:prstGeom prst="rect">
            <a:avLst/>
          </a:prstGeom>
        </p:spPr>
      </p:pic>
      <p:sp>
        <p:nvSpPr>
          <p:cNvPr id="22" name="Прямоугольник 21">
            <a:extLst>
              <a:ext uri="{FF2B5EF4-FFF2-40B4-BE49-F238E27FC236}">
                <a16:creationId xmlns:a16="http://schemas.microsoft.com/office/drawing/2014/main" id="{8F9EA6D2-F61A-4F89-B249-7F470902C13E}"/>
              </a:ext>
            </a:extLst>
          </p:cNvPr>
          <p:cNvSpPr/>
          <p:nvPr/>
        </p:nvSpPr>
        <p:spPr>
          <a:xfrm>
            <a:off x="648000" y="4802947"/>
            <a:ext cx="5330292" cy="461665"/>
          </a:xfrm>
          <a:prstGeom prst="rect">
            <a:avLst/>
          </a:prstGeom>
        </p:spPr>
        <p:txBody>
          <a:bodyPr wrap="square">
            <a:spAutoFit/>
          </a:bodyPr>
          <a:lstStyle/>
          <a:p>
            <a:r>
              <a:rPr lang="ru-RU" sz="1200" dirty="0">
                <a:latin typeface="+mj-lt"/>
                <a:cs typeface="Arial" panose="020B0604020202020204" pitchFamily="34" charset="0"/>
              </a:rPr>
              <a:t>Продольный профиль после обработки методом частотного анализа на том же отрезке с выделением ослабленных зон (темно синий цвет) </a:t>
            </a:r>
          </a:p>
        </p:txBody>
      </p:sp>
      <p:sp>
        <p:nvSpPr>
          <p:cNvPr id="23" name="Прямоугольник 22">
            <a:extLst>
              <a:ext uri="{FF2B5EF4-FFF2-40B4-BE49-F238E27FC236}">
                <a16:creationId xmlns:a16="http://schemas.microsoft.com/office/drawing/2014/main" id="{7B4629B7-E66E-44A0-8C27-0C2A8735CA10}"/>
              </a:ext>
            </a:extLst>
          </p:cNvPr>
          <p:cNvSpPr/>
          <p:nvPr/>
        </p:nvSpPr>
        <p:spPr>
          <a:xfrm>
            <a:off x="644226" y="5465346"/>
            <a:ext cx="7880649" cy="338554"/>
          </a:xfrm>
          <a:prstGeom prst="rect">
            <a:avLst/>
          </a:prstGeom>
        </p:spPr>
        <p:txBody>
          <a:bodyPr wrap="square">
            <a:spAutoFit/>
          </a:bodyPr>
          <a:lstStyle/>
          <a:p>
            <a:r>
              <a:rPr lang="ru-RU" sz="800" dirty="0">
                <a:solidFill>
                  <a:schemeClr val="accent4">
                    <a:lumMod val="40000"/>
                    <a:lumOff val="60000"/>
                  </a:schemeClr>
                </a:solidFill>
              </a:rPr>
              <a:t>Федорова Л.Л., Саввин Д.В., Федоров М.П. / Возможности диагностики криогенных процессов в грунтах оснований автодорог методом </a:t>
            </a:r>
            <a:r>
              <a:rPr lang="ru-RU" sz="800" dirty="0" err="1">
                <a:solidFill>
                  <a:schemeClr val="accent4">
                    <a:lumMod val="40000"/>
                    <a:lumOff val="60000"/>
                  </a:schemeClr>
                </a:solidFill>
              </a:rPr>
              <a:t>георадиолокации</a:t>
            </a:r>
            <a:r>
              <a:rPr lang="ru-RU" sz="800" dirty="0">
                <a:solidFill>
                  <a:schemeClr val="accent4">
                    <a:lumMod val="40000"/>
                    <a:lumOff val="60000"/>
                  </a:schemeClr>
                </a:solidFill>
              </a:rPr>
              <a:t> // Горный</a:t>
            </a:r>
            <a:r>
              <a:rPr lang="en-US" sz="800" dirty="0">
                <a:solidFill>
                  <a:schemeClr val="accent4">
                    <a:lumMod val="40000"/>
                    <a:lumOff val="60000"/>
                  </a:schemeClr>
                </a:solidFill>
              </a:rPr>
              <a:t> </a:t>
            </a:r>
            <a:r>
              <a:rPr lang="ru-RU" sz="800" dirty="0">
                <a:solidFill>
                  <a:schemeClr val="accent4">
                    <a:lumMod val="40000"/>
                    <a:lumOff val="60000"/>
                  </a:schemeClr>
                </a:solidFill>
              </a:rPr>
              <a:t>информационно-аналитический бюллетень, 2017, № 7.</a:t>
            </a:r>
          </a:p>
        </p:txBody>
      </p:sp>
    </p:spTree>
    <p:extLst>
      <p:ext uri="{BB962C8B-B14F-4D97-AF65-F5344CB8AC3E}">
        <p14:creationId xmlns:p14="http://schemas.microsoft.com/office/powerpoint/2010/main" val="1493254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3">
            <a:extLst>
              <a:ext uri="{FF2B5EF4-FFF2-40B4-BE49-F238E27FC236}">
                <a16:creationId xmlns:a16="http://schemas.microsoft.com/office/drawing/2014/main" id="{8798EBA1-4C08-432A-85DA-0D8E3175E9CA}"/>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13</a:t>
            </a:fld>
            <a:endParaRPr lang="ru-RU" dirty="0"/>
          </a:p>
        </p:txBody>
      </p:sp>
      <p:sp>
        <p:nvSpPr>
          <p:cNvPr id="18" name="Заголовок 5">
            <a:extLst>
              <a:ext uri="{FF2B5EF4-FFF2-40B4-BE49-F238E27FC236}">
                <a16:creationId xmlns:a16="http://schemas.microsoft.com/office/drawing/2014/main" id="{413FE978-B8F6-4BFF-86E4-F23649AA57D4}"/>
              </a:ext>
            </a:extLst>
          </p:cNvPr>
          <p:cNvSpPr>
            <a:spLocks noGrp="1"/>
          </p:cNvSpPr>
          <p:nvPr>
            <p:ph type="title"/>
          </p:nvPr>
        </p:nvSpPr>
        <p:spPr>
          <a:xfrm>
            <a:off x="600075" y="222795"/>
            <a:ext cx="8839200" cy="615553"/>
          </a:xfrm>
        </p:spPr>
        <p:txBody>
          <a:bodyPr/>
          <a:lstStyle/>
          <a:p>
            <a:r>
              <a:rPr lang="ru-RU" sz="2000" dirty="0"/>
              <a:t>Выделение ослабленных зон по результатам </a:t>
            </a:r>
            <a:r>
              <a:rPr lang="ru-RU" sz="2000" dirty="0" err="1"/>
              <a:t>георадарного</a:t>
            </a:r>
            <a:r>
              <a:rPr lang="ru-RU" sz="2000" dirty="0"/>
              <a:t> профилирования а/д «Колыма»</a:t>
            </a:r>
          </a:p>
        </p:txBody>
      </p:sp>
      <p:sp>
        <p:nvSpPr>
          <p:cNvPr id="9" name="Прямоугольник 8">
            <a:extLst>
              <a:ext uri="{FF2B5EF4-FFF2-40B4-BE49-F238E27FC236}">
                <a16:creationId xmlns:a16="http://schemas.microsoft.com/office/drawing/2014/main" id="{3FBBD999-7CDE-44BD-B73F-EEC994A1E3F1}"/>
              </a:ext>
            </a:extLst>
          </p:cNvPr>
          <p:cNvSpPr/>
          <p:nvPr/>
        </p:nvSpPr>
        <p:spPr>
          <a:xfrm>
            <a:off x="7000875" y="3403244"/>
            <a:ext cx="3429000" cy="1955714"/>
          </a:xfrm>
          <a:prstGeom prst="rect">
            <a:avLst/>
          </a:prstGeom>
          <a:solidFill>
            <a:srgbClr val="FEB806"/>
          </a:solidFill>
        </p:spPr>
        <p:txBody>
          <a:bodyPr wrap="square" tIns="54000" bIns="54000">
            <a:spAutoFit/>
          </a:bodyPr>
          <a:lstStyle/>
          <a:p>
            <a:pPr algn="just"/>
            <a:r>
              <a:rPr lang="ru-RU" sz="1000" dirty="0">
                <a:cs typeface="Arial" panose="020B0604020202020204" pitchFamily="34" charset="0"/>
              </a:rPr>
              <a:t>В течении двух лет ФАУ «РОСДОРНИИ» выполняло работы по заданию Федерального дорожного агентства по теме «Исследование надежности дорожных конструкций автомобильных дорог в зоне многолетнемерзлых грунтов с разработкой методических рекомендаций по конструированию и расчету дорожных одежд и земляного полотна». По результатам исследований был подготовлен проект ОДМ «Методические рекомендации по конструированию </a:t>
            </a:r>
            <a:r>
              <a:rPr lang="en-US" sz="1000" dirty="0">
                <a:cs typeface="Arial" panose="020B0604020202020204" pitchFamily="34" charset="0"/>
              </a:rPr>
              <a:t>       </a:t>
            </a:r>
            <a:r>
              <a:rPr lang="ru-RU" sz="1000" dirty="0">
                <a:cs typeface="Arial" panose="020B0604020202020204" pitchFamily="34" charset="0"/>
              </a:rPr>
              <a:t>и расчету дорожных одежд и земляного полотна при проектировании автомобильных дорог в зоне распространения многолетнемерзлых грунтов»</a:t>
            </a:r>
          </a:p>
        </p:txBody>
      </p:sp>
      <p:pic>
        <p:nvPicPr>
          <p:cNvPr id="11" name="Рисунок 10">
            <a:extLst>
              <a:ext uri="{FF2B5EF4-FFF2-40B4-BE49-F238E27FC236}">
                <a16:creationId xmlns:a16="http://schemas.microsoft.com/office/drawing/2014/main" id="{C48814BD-F147-4153-B2D0-4A8BAF0C6E8B}"/>
              </a:ext>
            </a:extLst>
          </p:cNvPr>
          <p:cNvPicPr>
            <a:picLocks/>
          </p:cNvPicPr>
          <p:nvPr/>
        </p:nvPicPr>
        <p:blipFill>
          <a:blip r:embed="rId2"/>
          <a:stretch>
            <a:fillRect/>
          </a:stretch>
        </p:blipFill>
        <p:spPr>
          <a:xfrm>
            <a:off x="600074" y="927100"/>
            <a:ext cx="3028571" cy="1136374"/>
          </a:xfrm>
          <a:prstGeom prst="rect">
            <a:avLst/>
          </a:prstGeom>
        </p:spPr>
      </p:pic>
      <p:pic>
        <p:nvPicPr>
          <p:cNvPr id="12" name="Рисунок 11">
            <a:extLst>
              <a:ext uri="{FF2B5EF4-FFF2-40B4-BE49-F238E27FC236}">
                <a16:creationId xmlns:a16="http://schemas.microsoft.com/office/drawing/2014/main" id="{4EA1F8E7-4746-4092-9C98-DC491A32C15D}"/>
              </a:ext>
            </a:extLst>
          </p:cNvPr>
          <p:cNvPicPr>
            <a:picLocks/>
          </p:cNvPicPr>
          <p:nvPr/>
        </p:nvPicPr>
        <p:blipFill>
          <a:blip r:embed="rId3"/>
          <a:stretch>
            <a:fillRect/>
          </a:stretch>
        </p:blipFill>
        <p:spPr>
          <a:xfrm>
            <a:off x="592210" y="2157703"/>
            <a:ext cx="3028571" cy="1136374"/>
          </a:xfrm>
          <a:prstGeom prst="rect">
            <a:avLst/>
          </a:prstGeom>
        </p:spPr>
      </p:pic>
      <p:pic>
        <p:nvPicPr>
          <p:cNvPr id="13" name="Рисунок 12">
            <a:extLst>
              <a:ext uri="{FF2B5EF4-FFF2-40B4-BE49-F238E27FC236}">
                <a16:creationId xmlns:a16="http://schemas.microsoft.com/office/drawing/2014/main" id="{D7C53F77-91D5-4030-A00E-95D4C029880A}"/>
              </a:ext>
            </a:extLst>
          </p:cNvPr>
          <p:cNvPicPr>
            <a:picLocks/>
          </p:cNvPicPr>
          <p:nvPr/>
        </p:nvPicPr>
        <p:blipFill>
          <a:blip r:embed="rId4"/>
          <a:stretch>
            <a:fillRect/>
          </a:stretch>
        </p:blipFill>
        <p:spPr>
          <a:xfrm>
            <a:off x="3805366" y="927100"/>
            <a:ext cx="3028571" cy="1136374"/>
          </a:xfrm>
          <a:prstGeom prst="rect">
            <a:avLst/>
          </a:prstGeom>
        </p:spPr>
      </p:pic>
      <p:pic>
        <p:nvPicPr>
          <p:cNvPr id="14" name="Рисунок 13">
            <a:extLst>
              <a:ext uri="{FF2B5EF4-FFF2-40B4-BE49-F238E27FC236}">
                <a16:creationId xmlns:a16="http://schemas.microsoft.com/office/drawing/2014/main" id="{00E54BC6-E1EC-4C1C-8722-C356FAF1B156}"/>
              </a:ext>
            </a:extLst>
          </p:cNvPr>
          <p:cNvPicPr>
            <a:picLocks/>
          </p:cNvPicPr>
          <p:nvPr/>
        </p:nvPicPr>
        <p:blipFill>
          <a:blip r:embed="rId5"/>
          <a:stretch>
            <a:fillRect/>
          </a:stretch>
        </p:blipFill>
        <p:spPr>
          <a:xfrm>
            <a:off x="3799716" y="2148125"/>
            <a:ext cx="3028571" cy="1136374"/>
          </a:xfrm>
          <a:prstGeom prst="rect">
            <a:avLst/>
          </a:prstGeom>
        </p:spPr>
      </p:pic>
      <p:pic>
        <p:nvPicPr>
          <p:cNvPr id="15" name="Рисунок 14">
            <a:extLst>
              <a:ext uri="{FF2B5EF4-FFF2-40B4-BE49-F238E27FC236}">
                <a16:creationId xmlns:a16="http://schemas.microsoft.com/office/drawing/2014/main" id="{70B63064-CF26-4668-87E2-7C85D67DA7C2}"/>
              </a:ext>
            </a:extLst>
          </p:cNvPr>
          <p:cNvPicPr>
            <a:picLocks/>
          </p:cNvPicPr>
          <p:nvPr/>
        </p:nvPicPr>
        <p:blipFill>
          <a:blip r:embed="rId6"/>
          <a:stretch>
            <a:fillRect/>
          </a:stretch>
        </p:blipFill>
        <p:spPr>
          <a:xfrm>
            <a:off x="7005765" y="927100"/>
            <a:ext cx="3043109" cy="1136374"/>
          </a:xfrm>
          <a:prstGeom prst="rect">
            <a:avLst/>
          </a:prstGeom>
        </p:spPr>
      </p:pic>
      <p:pic>
        <p:nvPicPr>
          <p:cNvPr id="16" name="Рисунок 15">
            <a:extLst>
              <a:ext uri="{FF2B5EF4-FFF2-40B4-BE49-F238E27FC236}">
                <a16:creationId xmlns:a16="http://schemas.microsoft.com/office/drawing/2014/main" id="{B917852F-74E1-4779-8191-32F9C11ADA77}"/>
              </a:ext>
            </a:extLst>
          </p:cNvPr>
          <p:cNvPicPr>
            <a:picLocks/>
          </p:cNvPicPr>
          <p:nvPr/>
        </p:nvPicPr>
        <p:blipFill>
          <a:blip r:embed="rId7"/>
          <a:stretch>
            <a:fillRect/>
          </a:stretch>
        </p:blipFill>
        <p:spPr>
          <a:xfrm>
            <a:off x="7005763" y="2157703"/>
            <a:ext cx="3043109" cy="1136374"/>
          </a:xfrm>
          <a:prstGeom prst="rect">
            <a:avLst/>
          </a:prstGeom>
        </p:spPr>
      </p:pic>
      <p:pic>
        <p:nvPicPr>
          <p:cNvPr id="17" name="Рисунок 16">
            <a:extLst>
              <a:ext uri="{FF2B5EF4-FFF2-40B4-BE49-F238E27FC236}">
                <a16:creationId xmlns:a16="http://schemas.microsoft.com/office/drawing/2014/main" id="{923B3C82-C060-4C9D-ADE0-CB0E0F6A2682}"/>
              </a:ext>
            </a:extLst>
          </p:cNvPr>
          <p:cNvPicPr>
            <a:picLocks/>
          </p:cNvPicPr>
          <p:nvPr/>
        </p:nvPicPr>
        <p:blipFill>
          <a:blip r:embed="rId8"/>
          <a:stretch>
            <a:fillRect/>
          </a:stretch>
        </p:blipFill>
        <p:spPr>
          <a:xfrm>
            <a:off x="589420" y="3388306"/>
            <a:ext cx="3028571" cy="1137596"/>
          </a:xfrm>
          <a:prstGeom prst="rect">
            <a:avLst/>
          </a:prstGeom>
        </p:spPr>
      </p:pic>
      <p:pic>
        <p:nvPicPr>
          <p:cNvPr id="24" name="Рисунок 23">
            <a:extLst>
              <a:ext uri="{FF2B5EF4-FFF2-40B4-BE49-F238E27FC236}">
                <a16:creationId xmlns:a16="http://schemas.microsoft.com/office/drawing/2014/main" id="{E3856082-FA0F-44B9-B3BC-72AF73566F54}"/>
              </a:ext>
            </a:extLst>
          </p:cNvPr>
          <p:cNvPicPr>
            <a:picLocks/>
          </p:cNvPicPr>
          <p:nvPr/>
        </p:nvPicPr>
        <p:blipFill>
          <a:blip r:embed="rId9"/>
          <a:stretch>
            <a:fillRect/>
          </a:stretch>
        </p:blipFill>
        <p:spPr>
          <a:xfrm>
            <a:off x="597288" y="4625329"/>
            <a:ext cx="3028571" cy="1137596"/>
          </a:xfrm>
          <a:prstGeom prst="rect">
            <a:avLst/>
          </a:prstGeom>
        </p:spPr>
      </p:pic>
      <p:pic>
        <p:nvPicPr>
          <p:cNvPr id="25" name="Рисунок 24">
            <a:extLst>
              <a:ext uri="{FF2B5EF4-FFF2-40B4-BE49-F238E27FC236}">
                <a16:creationId xmlns:a16="http://schemas.microsoft.com/office/drawing/2014/main" id="{795305AA-2606-405E-9B64-EE182E00107D}"/>
              </a:ext>
            </a:extLst>
          </p:cNvPr>
          <p:cNvPicPr>
            <a:picLocks/>
          </p:cNvPicPr>
          <p:nvPr/>
        </p:nvPicPr>
        <p:blipFill>
          <a:blip r:embed="rId10"/>
          <a:stretch>
            <a:fillRect/>
          </a:stretch>
        </p:blipFill>
        <p:spPr>
          <a:xfrm>
            <a:off x="3796928" y="3388306"/>
            <a:ext cx="3028571" cy="1137596"/>
          </a:xfrm>
          <a:prstGeom prst="rect">
            <a:avLst/>
          </a:prstGeom>
        </p:spPr>
      </p:pic>
      <p:pic>
        <p:nvPicPr>
          <p:cNvPr id="26" name="Рисунок 25">
            <a:extLst>
              <a:ext uri="{FF2B5EF4-FFF2-40B4-BE49-F238E27FC236}">
                <a16:creationId xmlns:a16="http://schemas.microsoft.com/office/drawing/2014/main" id="{6496E1B6-8E96-4CBE-8C01-A5F99ADD8135}"/>
              </a:ext>
            </a:extLst>
          </p:cNvPr>
          <p:cNvPicPr>
            <a:picLocks/>
          </p:cNvPicPr>
          <p:nvPr/>
        </p:nvPicPr>
        <p:blipFill>
          <a:blip r:embed="rId11"/>
          <a:stretch>
            <a:fillRect/>
          </a:stretch>
        </p:blipFill>
        <p:spPr>
          <a:xfrm>
            <a:off x="3805366" y="4626593"/>
            <a:ext cx="3028571" cy="1136374"/>
          </a:xfrm>
          <a:prstGeom prst="rect">
            <a:avLst/>
          </a:prstGeom>
        </p:spPr>
      </p:pic>
    </p:spTree>
    <p:extLst>
      <p:ext uri="{BB962C8B-B14F-4D97-AF65-F5344CB8AC3E}">
        <p14:creationId xmlns:p14="http://schemas.microsoft.com/office/powerpoint/2010/main" val="3852977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3">
            <a:extLst>
              <a:ext uri="{FF2B5EF4-FFF2-40B4-BE49-F238E27FC236}">
                <a16:creationId xmlns:a16="http://schemas.microsoft.com/office/drawing/2014/main" id="{8798EBA1-4C08-432A-85DA-0D8E3175E9CA}"/>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14</a:t>
            </a:fld>
            <a:endParaRPr lang="ru-RU" dirty="0"/>
          </a:p>
        </p:txBody>
      </p:sp>
      <p:sp>
        <p:nvSpPr>
          <p:cNvPr id="18" name="Заголовок 5">
            <a:extLst>
              <a:ext uri="{FF2B5EF4-FFF2-40B4-BE49-F238E27FC236}">
                <a16:creationId xmlns:a16="http://schemas.microsoft.com/office/drawing/2014/main" id="{413FE978-B8F6-4BFF-86E4-F23649AA57D4}"/>
              </a:ext>
            </a:extLst>
          </p:cNvPr>
          <p:cNvSpPr>
            <a:spLocks noGrp="1"/>
          </p:cNvSpPr>
          <p:nvPr>
            <p:ph type="title"/>
          </p:nvPr>
        </p:nvSpPr>
        <p:spPr>
          <a:xfrm>
            <a:off x="600075" y="222795"/>
            <a:ext cx="8839200" cy="615553"/>
          </a:xfrm>
        </p:spPr>
        <p:txBody>
          <a:bodyPr/>
          <a:lstStyle/>
          <a:p>
            <a:r>
              <a:rPr lang="ru-RU" sz="2000" dirty="0"/>
              <a:t>Обследование основания земляного полотна на строящейся или реконструируемой автомобильной дороге</a:t>
            </a:r>
          </a:p>
        </p:txBody>
      </p:sp>
      <p:grpSp>
        <p:nvGrpSpPr>
          <p:cNvPr id="3" name="Группа 2">
            <a:extLst>
              <a:ext uri="{FF2B5EF4-FFF2-40B4-BE49-F238E27FC236}">
                <a16:creationId xmlns:a16="http://schemas.microsoft.com/office/drawing/2014/main" id="{30F35DFD-6205-4EEE-BA44-CCDA3AD6EEF2}"/>
              </a:ext>
            </a:extLst>
          </p:cNvPr>
          <p:cNvGrpSpPr/>
          <p:nvPr/>
        </p:nvGrpSpPr>
        <p:grpSpPr>
          <a:xfrm>
            <a:off x="466050" y="927100"/>
            <a:ext cx="9869250" cy="2934774"/>
            <a:chOff x="752475" y="900861"/>
            <a:chExt cx="9090000" cy="2703052"/>
          </a:xfrm>
        </p:grpSpPr>
        <p:pic>
          <p:nvPicPr>
            <p:cNvPr id="19" name="Рисунок 18">
              <a:extLst>
                <a:ext uri="{FF2B5EF4-FFF2-40B4-BE49-F238E27FC236}">
                  <a16:creationId xmlns:a16="http://schemas.microsoft.com/office/drawing/2014/main" id="{17D145E7-2204-472C-B1C8-801078A7E961}"/>
                </a:ext>
              </a:extLst>
            </p:cNvPr>
            <p:cNvPicPr>
              <a:picLocks noChangeAspect="1"/>
            </p:cNvPicPr>
            <p:nvPr/>
          </p:nvPicPr>
          <p:blipFill>
            <a:blip r:embed="rId2"/>
            <a:stretch>
              <a:fillRect/>
            </a:stretch>
          </p:blipFill>
          <p:spPr>
            <a:xfrm>
              <a:off x="752475" y="938379"/>
              <a:ext cx="4464000" cy="2665534"/>
            </a:xfrm>
            <a:prstGeom prst="rect">
              <a:avLst/>
            </a:prstGeom>
          </p:spPr>
        </p:pic>
        <p:pic>
          <p:nvPicPr>
            <p:cNvPr id="20" name="Рисунок 19">
              <a:extLst>
                <a:ext uri="{FF2B5EF4-FFF2-40B4-BE49-F238E27FC236}">
                  <a16:creationId xmlns:a16="http://schemas.microsoft.com/office/drawing/2014/main" id="{63D1B09F-BCCC-442E-9B51-A75B751A7359}"/>
                </a:ext>
              </a:extLst>
            </p:cNvPr>
            <p:cNvPicPr>
              <a:picLocks noChangeAspect="1"/>
            </p:cNvPicPr>
            <p:nvPr/>
          </p:nvPicPr>
          <p:blipFill>
            <a:blip r:embed="rId3"/>
            <a:stretch>
              <a:fillRect/>
            </a:stretch>
          </p:blipFill>
          <p:spPr>
            <a:xfrm>
              <a:off x="5378475" y="900861"/>
              <a:ext cx="4464000" cy="2702812"/>
            </a:xfrm>
            <a:prstGeom prst="rect">
              <a:avLst/>
            </a:prstGeom>
          </p:spPr>
        </p:pic>
      </p:grpSp>
      <p:grpSp>
        <p:nvGrpSpPr>
          <p:cNvPr id="2" name="Группа 1">
            <a:extLst>
              <a:ext uri="{FF2B5EF4-FFF2-40B4-BE49-F238E27FC236}">
                <a16:creationId xmlns:a16="http://schemas.microsoft.com/office/drawing/2014/main" id="{22BD3E67-3FC3-4878-8ED1-3E44DCEC4628}"/>
              </a:ext>
            </a:extLst>
          </p:cNvPr>
          <p:cNvGrpSpPr/>
          <p:nvPr/>
        </p:nvGrpSpPr>
        <p:grpSpPr>
          <a:xfrm>
            <a:off x="504000" y="3991098"/>
            <a:ext cx="9687324" cy="1630449"/>
            <a:chOff x="2071331" y="3718663"/>
            <a:chExt cx="9054862" cy="1524001"/>
          </a:xfrm>
        </p:grpSpPr>
        <p:sp>
          <p:nvSpPr>
            <p:cNvPr id="9" name="Прямоугольник 8">
              <a:extLst>
                <a:ext uri="{FF2B5EF4-FFF2-40B4-BE49-F238E27FC236}">
                  <a16:creationId xmlns:a16="http://schemas.microsoft.com/office/drawing/2014/main" id="{3FBBD999-7CDE-44BD-B73F-EEC994A1E3F1}"/>
                </a:ext>
              </a:extLst>
            </p:cNvPr>
            <p:cNvSpPr/>
            <p:nvPr/>
          </p:nvSpPr>
          <p:spPr>
            <a:xfrm>
              <a:off x="8404573" y="3718663"/>
              <a:ext cx="2721620" cy="734836"/>
            </a:xfrm>
            <a:prstGeom prst="rect">
              <a:avLst/>
            </a:prstGeom>
            <a:solidFill>
              <a:srgbClr val="FEB806"/>
            </a:solidFill>
          </p:spPr>
          <p:txBody>
            <a:bodyPr wrap="square" tIns="54000" bIns="54000">
              <a:spAutoFit/>
            </a:bodyPr>
            <a:lstStyle/>
            <a:p>
              <a:pPr algn="just"/>
              <a:r>
                <a:rPr lang="ru-RU" sz="1100" dirty="0" err="1">
                  <a:cs typeface="Arial" panose="020B0604020202020204" pitchFamily="34" charset="0"/>
                </a:rPr>
                <a:t>Георадиолокационные</a:t>
              </a:r>
              <a:r>
                <a:rPr lang="ru-RU" sz="1100" dirty="0">
                  <a:cs typeface="Arial" panose="020B0604020202020204" pitchFamily="34" charset="0"/>
                </a:rPr>
                <a:t> методы позволяют по количественным признакам определить наличие ослабленных зон в основании будущего земляного полотна</a:t>
              </a:r>
            </a:p>
          </p:txBody>
        </p:sp>
        <p:pic>
          <p:nvPicPr>
            <p:cNvPr id="21" name="Рисунок 20">
              <a:extLst>
                <a:ext uri="{FF2B5EF4-FFF2-40B4-BE49-F238E27FC236}">
                  <a16:creationId xmlns:a16="http://schemas.microsoft.com/office/drawing/2014/main" id="{F717F4AA-4B46-415E-9E60-8AE14F50A05E}"/>
                </a:ext>
              </a:extLst>
            </p:cNvPr>
            <p:cNvPicPr>
              <a:picLocks noChangeAspect="1"/>
            </p:cNvPicPr>
            <p:nvPr/>
          </p:nvPicPr>
          <p:blipFill>
            <a:blip r:embed="rId4"/>
            <a:stretch>
              <a:fillRect/>
            </a:stretch>
          </p:blipFill>
          <p:spPr>
            <a:xfrm>
              <a:off x="2071331" y="3718664"/>
              <a:ext cx="1297411" cy="1524000"/>
            </a:xfrm>
            <a:prstGeom prst="rect">
              <a:avLst/>
            </a:prstGeom>
            <a:ln w="25400">
              <a:solidFill>
                <a:schemeClr val="tx1">
                  <a:lumMod val="20000"/>
                  <a:lumOff val="80000"/>
                </a:schemeClr>
              </a:solidFill>
              <a:miter lim="800000"/>
            </a:ln>
          </p:spPr>
        </p:pic>
        <p:pic>
          <p:nvPicPr>
            <p:cNvPr id="22" name="Рисунок 21">
              <a:extLst>
                <a:ext uri="{FF2B5EF4-FFF2-40B4-BE49-F238E27FC236}">
                  <a16:creationId xmlns:a16="http://schemas.microsoft.com/office/drawing/2014/main" id="{EBC1AEBC-8770-46DA-A3B5-B61E5E322589}"/>
                </a:ext>
              </a:extLst>
            </p:cNvPr>
            <p:cNvPicPr>
              <a:picLocks noChangeAspect="1"/>
            </p:cNvPicPr>
            <p:nvPr/>
          </p:nvPicPr>
          <p:blipFill>
            <a:blip r:embed="rId5"/>
            <a:stretch>
              <a:fillRect/>
            </a:stretch>
          </p:blipFill>
          <p:spPr>
            <a:xfrm>
              <a:off x="3495675" y="3718664"/>
              <a:ext cx="2350576" cy="1524000"/>
            </a:xfrm>
            <a:prstGeom prst="rect">
              <a:avLst/>
            </a:prstGeom>
            <a:ln w="25400">
              <a:solidFill>
                <a:schemeClr val="tx1">
                  <a:lumMod val="20000"/>
                  <a:lumOff val="80000"/>
                </a:schemeClr>
              </a:solidFill>
              <a:miter lim="800000"/>
            </a:ln>
          </p:spPr>
        </p:pic>
        <p:pic>
          <p:nvPicPr>
            <p:cNvPr id="23" name="Рисунок 22">
              <a:extLst>
                <a:ext uri="{FF2B5EF4-FFF2-40B4-BE49-F238E27FC236}">
                  <a16:creationId xmlns:a16="http://schemas.microsoft.com/office/drawing/2014/main" id="{7F915C75-63F7-460F-B8F8-AC223F17EEDB}"/>
                </a:ext>
              </a:extLst>
            </p:cNvPr>
            <p:cNvPicPr>
              <a:picLocks noChangeAspect="1"/>
            </p:cNvPicPr>
            <p:nvPr/>
          </p:nvPicPr>
          <p:blipFill>
            <a:blip r:embed="rId6"/>
            <a:stretch>
              <a:fillRect/>
            </a:stretch>
          </p:blipFill>
          <p:spPr>
            <a:xfrm>
              <a:off x="5973184" y="3718664"/>
              <a:ext cx="2304455" cy="1524000"/>
            </a:xfrm>
            <a:prstGeom prst="rect">
              <a:avLst/>
            </a:prstGeom>
            <a:ln w="25400">
              <a:solidFill>
                <a:schemeClr val="tx1">
                  <a:lumMod val="20000"/>
                  <a:lumOff val="80000"/>
                </a:schemeClr>
              </a:solidFill>
              <a:miter lim="800000"/>
            </a:ln>
          </p:spPr>
        </p:pic>
      </p:grpSp>
    </p:spTree>
    <p:extLst>
      <p:ext uri="{BB962C8B-B14F-4D97-AF65-F5344CB8AC3E}">
        <p14:creationId xmlns:p14="http://schemas.microsoft.com/office/powerpoint/2010/main" val="3486889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3">
            <a:extLst>
              <a:ext uri="{FF2B5EF4-FFF2-40B4-BE49-F238E27FC236}">
                <a16:creationId xmlns:a16="http://schemas.microsoft.com/office/drawing/2014/main" id="{8798EBA1-4C08-432A-85DA-0D8E3175E9CA}"/>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15</a:t>
            </a:fld>
            <a:endParaRPr lang="ru-RU" dirty="0"/>
          </a:p>
        </p:txBody>
      </p:sp>
      <p:sp>
        <p:nvSpPr>
          <p:cNvPr id="18" name="Заголовок 5">
            <a:extLst>
              <a:ext uri="{FF2B5EF4-FFF2-40B4-BE49-F238E27FC236}">
                <a16:creationId xmlns:a16="http://schemas.microsoft.com/office/drawing/2014/main" id="{413FE978-B8F6-4BFF-86E4-F23649AA57D4}"/>
              </a:ext>
            </a:extLst>
          </p:cNvPr>
          <p:cNvSpPr>
            <a:spLocks noGrp="1"/>
          </p:cNvSpPr>
          <p:nvPr>
            <p:ph type="title"/>
          </p:nvPr>
        </p:nvSpPr>
        <p:spPr>
          <a:xfrm>
            <a:off x="600075" y="222795"/>
            <a:ext cx="8839200" cy="615553"/>
          </a:xfrm>
        </p:spPr>
        <p:txBody>
          <a:bodyPr/>
          <a:lstStyle/>
          <a:p>
            <a:r>
              <a:rPr lang="ru-RU" sz="2000" dirty="0"/>
              <a:t>Влияние </a:t>
            </a:r>
            <a:r>
              <a:rPr lang="ru-RU" sz="2000" dirty="0" err="1"/>
              <a:t>геосинтетических</a:t>
            </a:r>
            <a:r>
              <a:rPr lang="ru-RU" sz="2000" dirty="0"/>
              <a:t> материалов на прочность дорожной конструкции</a:t>
            </a:r>
          </a:p>
        </p:txBody>
      </p:sp>
      <p:sp>
        <p:nvSpPr>
          <p:cNvPr id="12" name="Прямоугольник 11">
            <a:extLst>
              <a:ext uri="{FF2B5EF4-FFF2-40B4-BE49-F238E27FC236}">
                <a16:creationId xmlns:a16="http://schemas.microsoft.com/office/drawing/2014/main" id="{D4677115-8A1A-4119-91A2-2543EC178199}"/>
              </a:ext>
            </a:extLst>
          </p:cNvPr>
          <p:cNvSpPr/>
          <p:nvPr/>
        </p:nvSpPr>
        <p:spPr>
          <a:xfrm>
            <a:off x="575997" y="964044"/>
            <a:ext cx="5586678" cy="1029856"/>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a:t>Участок автомобильной дороги А-107 «ММК»,  по прямому направлению протяженностью 550 м и график модуля упругости на поверхности дорожной одежды. Красные линии – местоположение </a:t>
            </a:r>
            <a:r>
              <a:rPr lang="ru-RU" sz="1400" b="1" dirty="0" err="1"/>
              <a:t>геосинтетических</a:t>
            </a:r>
            <a:r>
              <a:rPr lang="ru-RU" sz="1400" b="1" dirty="0"/>
              <a:t> материалов.</a:t>
            </a:r>
          </a:p>
        </p:txBody>
      </p:sp>
      <p:sp>
        <p:nvSpPr>
          <p:cNvPr id="13" name="Прямоугольник 12">
            <a:extLst>
              <a:ext uri="{FF2B5EF4-FFF2-40B4-BE49-F238E27FC236}">
                <a16:creationId xmlns:a16="http://schemas.microsoft.com/office/drawing/2014/main" id="{0FFC12D6-086C-4AB9-846E-5991A77983D8}"/>
              </a:ext>
            </a:extLst>
          </p:cNvPr>
          <p:cNvSpPr/>
          <p:nvPr/>
        </p:nvSpPr>
        <p:spPr>
          <a:xfrm>
            <a:off x="575997" y="2070100"/>
            <a:ext cx="5577153" cy="2313454"/>
          </a:xfrm>
          <a:prstGeom prst="rect">
            <a:avLst/>
          </a:prstGeom>
        </p:spPr>
        <p:txBody>
          <a:bodyPr wrap="square">
            <a:spAutoFit/>
          </a:bodyPr>
          <a:lstStyle/>
          <a:p>
            <a:r>
              <a:rPr lang="ru-RU" sz="1400" dirty="0">
                <a:latin typeface="+mj-lt"/>
                <a:cs typeface="Arial" panose="020B0604020202020204" pitchFamily="34" charset="0"/>
              </a:rPr>
              <a:t>По результатам динамического нагружения </a:t>
            </a:r>
            <a:br>
              <a:rPr lang="ru-RU" sz="1400" dirty="0">
                <a:latin typeface="+mj-lt"/>
                <a:cs typeface="Arial" panose="020B0604020202020204" pitchFamily="34" charset="0"/>
              </a:rPr>
            </a:br>
            <a:r>
              <a:rPr lang="ru-RU" sz="1400" dirty="0">
                <a:latin typeface="+mj-lt"/>
                <a:cs typeface="Arial" panose="020B0604020202020204" pitchFamily="34" charset="0"/>
              </a:rPr>
              <a:t>и георадиолокационных работ были сделаны следующие выводы:</a:t>
            </a:r>
          </a:p>
          <a:p>
            <a:pPr marL="285750" indent="-285750" algn="just">
              <a:spcBef>
                <a:spcPts val="500"/>
              </a:spcBef>
              <a:buClr>
                <a:srgbClr val="045094"/>
              </a:buClr>
              <a:buFont typeface="Wingdings" panose="05000000000000000000" pitchFamily="2" charset="2"/>
              <a:buChar char="§"/>
            </a:pPr>
            <a:r>
              <a:rPr lang="ru-RU" sz="1200" dirty="0">
                <a:latin typeface="+mj-lt"/>
                <a:cs typeface="Arial" panose="020B0604020202020204" pitchFamily="34" charset="0"/>
              </a:rPr>
              <a:t>в типовых конструкциях модуль упругости выше, чем в опытных. Одновременно </a:t>
            </a:r>
            <a:r>
              <a:rPr lang="ru-RU" sz="1200" b="1" dirty="0">
                <a:latin typeface="+mj-lt"/>
                <a:cs typeface="Arial" panose="020B0604020202020204" pitchFamily="34" charset="0"/>
              </a:rPr>
              <a:t>коэффициент вариации модуля упругости в опытных конструкциях, значительно меньше чем в типовых</a:t>
            </a:r>
            <a:r>
              <a:rPr lang="ru-RU" sz="1200" dirty="0">
                <a:latin typeface="+mj-lt"/>
                <a:cs typeface="Arial" panose="020B0604020202020204" pitchFamily="34" charset="0"/>
              </a:rPr>
              <a:t>. Это свидетельствует об однородности по прочности опытных конструкций и отсутствие однородности по прочности типовых конструкций;</a:t>
            </a:r>
          </a:p>
          <a:p>
            <a:pPr marL="285750" indent="-285750" algn="just">
              <a:spcBef>
                <a:spcPts val="500"/>
              </a:spcBef>
              <a:buClr>
                <a:srgbClr val="045094"/>
              </a:buClr>
              <a:buFont typeface="Wingdings" panose="05000000000000000000" pitchFamily="2" charset="2"/>
              <a:buChar char="§"/>
            </a:pPr>
            <a:r>
              <a:rPr lang="ru-RU" sz="1200" dirty="0">
                <a:latin typeface="+mj-lt"/>
                <a:cs typeface="Arial" panose="020B0604020202020204" pitchFamily="34" charset="0"/>
              </a:rPr>
              <a:t>местоположение геосинтетического материала в отличии от других дорожно-строительных материалов ярко выражено на радарограммах, так как слой способствует аккумуляции влаги, что отражается повышенной амплитудой сигнала на поверхности данного слоя.</a:t>
            </a:r>
          </a:p>
        </p:txBody>
      </p:sp>
      <p:sp>
        <p:nvSpPr>
          <p:cNvPr id="14" name="Прямоугольник 13">
            <a:extLst>
              <a:ext uri="{FF2B5EF4-FFF2-40B4-BE49-F238E27FC236}">
                <a16:creationId xmlns:a16="http://schemas.microsoft.com/office/drawing/2014/main" id="{7B0ED179-2359-4EBA-93BB-0D22002F123F}"/>
              </a:ext>
            </a:extLst>
          </p:cNvPr>
          <p:cNvSpPr/>
          <p:nvPr/>
        </p:nvSpPr>
        <p:spPr>
          <a:xfrm>
            <a:off x="575997" y="4508500"/>
            <a:ext cx="5586678" cy="338554"/>
          </a:xfrm>
          <a:prstGeom prst="rect">
            <a:avLst/>
          </a:prstGeom>
        </p:spPr>
        <p:txBody>
          <a:bodyPr wrap="square">
            <a:spAutoFit/>
          </a:bodyPr>
          <a:lstStyle/>
          <a:p>
            <a:r>
              <a:rPr lang="ru-RU" sz="800" i="1" dirty="0">
                <a:solidFill>
                  <a:schemeClr val="tx1">
                    <a:lumMod val="65000"/>
                    <a:lumOff val="35000"/>
                  </a:schemeClr>
                </a:solidFill>
                <a:latin typeface="+mj-lt"/>
                <a:cs typeface="Arial" panose="020B0604020202020204" pitchFamily="34" charset="0"/>
              </a:rPr>
              <a:t>Из статьи Кулижникова А.М., Еремина Р.А., Кузнецова А.О «Влияние характеристик границ контакта слоев на прочность дорожной одежды» </a:t>
            </a:r>
            <a:r>
              <a:rPr lang="en-US" sz="800" i="1" dirty="0">
                <a:solidFill>
                  <a:schemeClr val="tx1">
                    <a:lumMod val="65000"/>
                    <a:lumOff val="35000"/>
                  </a:schemeClr>
                </a:solidFill>
                <a:latin typeface="+mj-lt"/>
                <a:cs typeface="Arial" panose="020B0604020202020204" pitchFamily="34" charset="0"/>
              </a:rPr>
              <a:t>/ </a:t>
            </a:r>
            <a:r>
              <a:rPr lang="ru-RU" sz="800" i="1" dirty="0">
                <a:solidFill>
                  <a:schemeClr val="tx1">
                    <a:lumMod val="65000"/>
                    <a:lumOff val="35000"/>
                  </a:schemeClr>
                </a:solidFill>
                <a:latin typeface="+mj-lt"/>
                <a:cs typeface="Arial" panose="020B0604020202020204" pitchFamily="34" charset="0"/>
              </a:rPr>
              <a:t>«Дороги и мосты», выпуск 42</a:t>
            </a:r>
            <a:r>
              <a:rPr lang="en-US" sz="800" i="1" dirty="0">
                <a:solidFill>
                  <a:schemeClr val="tx1">
                    <a:lumMod val="65000"/>
                    <a:lumOff val="35000"/>
                  </a:schemeClr>
                </a:solidFill>
                <a:latin typeface="+mj-lt"/>
                <a:cs typeface="Arial" panose="020B0604020202020204" pitchFamily="34" charset="0"/>
              </a:rPr>
              <a:t>/</a:t>
            </a:r>
            <a:r>
              <a:rPr lang="ru-RU" sz="800" i="1" dirty="0">
                <a:solidFill>
                  <a:schemeClr val="tx1">
                    <a:lumMod val="65000"/>
                    <a:lumOff val="35000"/>
                  </a:schemeClr>
                </a:solidFill>
                <a:latin typeface="+mj-lt"/>
                <a:cs typeface="Arial" panose="020B0604020202020204" pitchFamily="34" charset="0"/>
              </a:rPr>
              <a:t>2, 2019. – С. 90-103  </a:t>
            </a:r>
            <a:endParaRPr lang="ru-RU" sz="800" i="1" dirty="0">
              <a:solidFill>
                <a:schemeClr val="tx1">
                  <a:lumMod val="65000"/>
                  <a:lumOff val="35000"/>
                </a:schemeClr>
              </a:solidFill>
              <a:latin typeface="+mj-lt"/>
            </a:endParaRPr>
          </a:p>
        </p:txBody>
      </p:sp>
      <p:sp>
        <p:nvSpPr>
          <p:cNvPr id="16" name="Прямоугольник 15">
            <a:extLst>
              <a:ext uri="{FF2B5EF4-FFF2-40B4-BE49-F238E27FC236}">
                <a16:creationId xmlns:a16="http://schemas.microsoft.com/office/drawing/2014/main" id="{B726F1CE-D404-4FF7-8630-C31595499264}"/>
              </a:ext>
            </a:extLst>
          </p:cNvPr>
          <p:cNvSpPr/>
          <p:nvPr/>
        </p:nvSpPr>
        <p:spPr>
          <a:xfrm>
            <a:off x="577973" y="5194300"/>
            <a:ext cx="5575177" cy="400110"/>
          </a:xfrm>
          <a:prstGeom prst="rect">
            <a:avLst/>
          </a:prstGeom>
          <a:solidFill>
            <a:srgbClr val="FEB806"/>
          </a:solidFill>
        </p:spPr>
        <p:txBody>
          <a:bodyPr wrap="square">
            <a:spAutoFit/>
          </a:bodyPr>
          <a:lstStyle/>
          <a:p>
            <a:pPr algn="just"/>
            <a:r>
              <a:rPr lang="ru-RU" sz="1000" dirty="0">
                <a:cs typeface="Arial" panose="020B0604020202020204" pitchFamily="34" charset="0"/>
              </a:rPr>
              <a:t>Уложенные </a:t>
            </a:r>
            <a:r>
              <a:rPr lang="ru-RU" sz="1000" dirty="0" err="1">
                <a:cs typeface="Arial" panose="020B0604020202020204" pitchFamily="34" charset="0"/>
              </a:rPr>
              <a:t>геосинтетические</a:t>
            </a:r>
            <a:r>
              <a:rPr lang="ru-RU" sz="1000" dirty="0">
                <a:cs typeface="Arial" panose="020B0604020202020204" pitchFamily="34" charset="0"/>
              </a:rPr>
              <a:t> материалы обладают распределяющей способностью </a:t>
            </a:r>
            <a:r>
              <a:rPr lang="en-US" sz="1000" dirty="0">
                <a:cs typeface="Arial" panose="020B0604020202020204" pitchFamily="34" charset="0"/>
              </a:rPr>
              <a:t>                    </a:t>
            </a:r>
            <a:r>
              <a:rPr lang="ru-RU" sz="1000" dirty="0">
                <a:cs typeface="Arial" panose="020B0604020202020204" pitchFamily="34" charset="0"/>
              </a:rPr>
              <a:t>и повышают однородность дорожных конструкций по прочности</a:t>
            </a:r>
          </a:p>
        </p:txBody>
      </p:sp>
      <p:pic>
        <p:nvPicPr>
          <p:cNvPr id="10" name="Рисунок 9">
            <a:extLst>
              <a:ext uri="{FF2B5EF4-FFF2-40B4-BE49-F238E27FC236}">
                <a16:creationId xmlns:a16="http://schemas.microsoft.com/office/drawing/2014/main" id="{0047C3F5-DFF7-492D-B876-3406C3ECE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3675" y="816235"/>
            <a:ext cx="3565245" cy="4597541"/>
          </a:xfrm>
          <a:prstGeom prst="rect">
            <a:avLst/>
          </a:prstGeom>
        </p:spPr>
      </p:pic>
    </p:spTree>
    <p:extLst>
      <p:ext uri="{BB962C8B-B14F-4D97-AF65-F5344CB8AC3E}">
        <p14:creationId xmlns:p14="http://schemas.microsoft.com/office/powerpoint/2010/main" val="3425872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3">
            <a:extLst>
              <a:ext uri="{FF2B5EF4-FFF2-40B4-BE49-F238E27FC236}">
                <a16:creationId xmlns:a16="http://schemas.microsoft.com/office/drawing/2014/main" id="{8798EBA1-4C08-432A-85DA-0D8E3175E9CA}"/>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16</a:t>
            </a:fld>
            <a:endParaRPr lang="ru-RU" dirty="0"/>
          </a:p>
        </p:txBody>
      </p:sp>
      <p:sp>
        <p:nvSpPr>
          <p:cNvPr id="9" name="Прямоугольник 8">
            <a:extLst>
              <a:ext uri="{FF2B5EF4-FFF2-40B4-BE49-F238E27FC236}">
                <a16:creationId xmlns:a16="http://schemas.microsoft.com/office/drawing/2014/main" id="{84554B24-7465-48E9-8251-001CFD9D85C3}"/>
              </a:ext>
            </a:extLst>
          </p:cNvPr>
          <p:cNvSpPr/>
          <p:nvPr/>
        </p:nvSpPr>
        <p:spPr>
          <a:xfrm>
            <a:off x="575997" y="964044"/>
            <a:ext cx="9930078" cy="345600"/>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t>Обеспечение прочности и продольной ровности:</a:t>
            </a:r>
          </a:p>
        </p:txBody>
      </p:sp>
      <p:sp>
        <p:nvSpPr>
          <p:cNvPr id="18" name="Заголовок 5">
            <a:extLst>
              <a:ext uri="{FF2B5EF4-FFF2-40B4-BE49-F238E27FC236}">
                <a16:creationId xmlns:a16="http://schemas.microsoft.com/office/drawing/2014/main" id="{413FE978-B8F6-4BFF-86E4-F23649AA57D4}"/>
              </a:ext>
            </a:extLst>
          </p:cNvPr>
          <p:cNvSpPr>
            <a:spLocks noGrp="1"/>
          </p:cNvSpPr>
          <p:nvPr>
            <p:ph type="title"/>
          </p:nvPr>
        </p:nvSpPr>
        <p:spPr>
          <a:xfrm>
            <a:off x="600075" y="222795"/>
            <a:ext cx="8839200" cy="615553"/>
          </a:xfrm>
        </p:spPr>
        <p:txBody>
          <a:bodyPr/>
          <a:lstStyle/>
          <a:p>
            <a:r>
              <a:rPr lang="ru-RU" sz="2000" dirty="0"/>
              <a:t>Способы повышения эксплуатационной надежности при </a:t>
            </a:r>
            <a:br>
              <a:rPr lang="ru-RU" sz="2000" dirty="0"/>
            </a:br>
            <a:r>
              <a:rPr lang="ru-RU" sz="2000" dirty="0"/>
              <a:t>проектировании</a:t>
            </a:r>
          </a:p>
        </p:txBody>
      </p:sp>
      <p:sp>
        <p:nvSpPr>
          <p:cNvPr id="27" name="Прямоугольник 26">
            <a:extLst>
              <a:ext uri="{FF2B5EF4-FFF2-40B4-BE49-F238E27FC236}">
                <a16:creationId xmlns:a16="http://schemas.microsoft.com/office/drawing/2014/main" id="{4C1805B4-7164-491D-82CF-2DAEFA50FD48}"/>
              </a:ext>
            </a:extLst>
          </p:cNvPr>
          <p:cNvSpPr/>
          <p:nvPr/>
        </p:nvSpPr>
        <p:spPr>
          <a:xfrm>
            <a:off x="575997" y="1364714"/>
            <a:ext cx="9930078" cy="3600986"/>
          </a:xfrm>
          <a:prstGeom prst="rect">
            <a:avLst/>
          </a:prstGeom>
        </p:spPr>
        <p:txBody>
          <a:bodyPr wrap="square">
            <a:spAutoFit/>
          </a:bodyPr>
          <a:lstStyle/>
          <a:p>
            <a:pPr marL="0" lvl="2" algn="just"/>
            <a:r>
              <a:rPr lang="ru-RU" sz="1200" dirty="0">
                <a:latin typeface="+mj-lt"/>
                <a:cs typeface="Arial" panose="020B0604020202020204" pitchFamily="34" charset="0"/>
              </a:rPr>
              <a:t>Обеспечение в проектной документации однородности по прочности на поверхности дорожной конструкции на всем протяжении автомобильной дороги достигается за счет достижения одинаковой прочности на поверхности рабочего слоя земляного полотна предусмотрев усиление участков со слабыми грунтами и ослабленными зонами (армирующими слоями, в том числе с использованием </a:t>
            </a:r>
            <a:r>
              <a:rPr lang="ru-RU" sz="1200" dirty="0" err="1">
                <a:latin typeface="+mj-lt"/>
                <a:cs typeface="Arial" panose="020B0604020202020204" pitchFamily="34" charset="0"/>
              </a:rPr>
              <a:t>геосинтетических</a:t>
            </a:r>
            <a:r>
              <a:rPr lang="ru-RU" sz="1200" dirty="0">
                <a:latin typeface="+mj-lt"/>
                <a:cs typeface="Arial" panose="020B0604020202020204" pitchFamily="34" charset="0"/>
              </a:rPr>
              <a:t> материалов).</a:t>
            </a:r>
          </a:p>
          <a:p>
            <a:pPr marL="0" lvl="2" algn="just"/>
            <a:endParaRPr lang="en-US" sz="1200" dirty="0">
              <a:latin typeface="+mj-lt"/>
              <a:cs typeface="Arial" panose="020B0604020202020204" pitchFamily="34" charset="0"/>
            </a:endParaRPr>
          </a:p>
          <a:p>
            <a:pPr marL="0" lvl="2" algn="just"/>
            <a:r>
              <a:rPr lang="ru-RU" sz="1200" dirty="0">
                <a:latin typeface="+mj-lt"/>
                <a:cs typeface="Arial" panose="020B0604020202020204" pitchFamily="34" charset="0"/>
              </a:rPr>
              <a:t>В условиях Крайнего Севера рекомендуется предусмотреть при 1 принципе проектирования сохранение многолетнемерзлых грунтов оснований насыпей; при 2 и 3 принципах проектирования - усиление участков со слабыми грунтами и ослабленными зонами (с использованием армирующих слоев), устройство легких и невысоких насыпей, стадийное строительство, строительство эстакад).</a:t>
            </a:r>
          </a:p>
          <a:p>
            <a:pPr marL="0" lvl="2" algn="just"/>
            <a:endParaRPr lang="en-US" sz="1200" dirty="0">
              <a:latin typeface="+mj-lt"/>
              <a:cs typeface="Arial" panose="020B0604020202020204" pitchFamily="34" charset="0"/>
            </a:endParaRPr>
          </a:p>
          <a:p>
            <a:pPr marL="0" lvl="2" algn="just"/>
            <a:r>
              <a:rPr lang="ru-RU" sz="1200" dirty="0">
                <a:latin typeface="+mj-lt"/>
                <a:cs typeface="Arial" panose="020B0604020202020204" pitchFamily="34" charset="0"/>
              </a:rPr>
              <a:t>Основные решения направлены на сохранение многолетнемерзлых грунтов: регулирование мерзлотных условий с помощью сезонно-охлаждающих установок и оборудования для терморегулирования: тепловых экранов, амортизаторов (аккумуляторов), диодов                              и трансформаторов, а также обеспечение поверхностного водоотвода от земляного полотна.</a:t>
            </a:r>
          </a:p>
          <a:p>
            <a:pPr marL="0" lvl="2" algn="just"/>
            <a:endParaRPr lang="en-US" sz="1200" dirty="0">
              <a:latin typeface="+mj-lt"/>
              <a:cs typeface="Arial" panose="020B0604020202020204" pitchFamily="34" charset="0"/>
            </a:endParaRPr>
          </a:p>
          <a:p>
            <a:pPr marL="0" lvl="2" algn="just"/>
            <a:r>
              <a:rPr lang="ru-RU" sz="1200" dirty="0">
                <a:latin typeface="+mj-lt"/>
                <a:cs typeface="Arial" panose="020B0604020202020204" pitchFamily="34" charset="0"/>
              </a:rPr>
              <a:t>Запроектированная дорожная одежда должна отвечать критериям </a:t>
            </a:r>
            <a:r>
              <a:rPr lang="ru-RU" sz="1200" dirty="0" err="1">
                <a:latin typeface="+mj-lt"/>
                <a:cs typeface="Arial" panose="020B0604020202020204" pitchFamily="34" charset="0"/>
              </a:rPr>
              <a:t>резервированности</a:t>
            </a:r>
            <a:r>
              <a:rPr lang="ru-RU" sz="1200" dirty="0">
                <a:latin typeface="+mj-lt"/>
                <a:cs typeface="Arial" panose="020B0604020202020204" pitchFamily="34" charset="0"/>
              </a:rPr>
              <a:t> и ремонтопригодности, в том числе в условиях Крайнего Севера за счет обеспечения устойчивости подстилающих грунтов в основании насыпи и грунтов земляного полотна.</a:t>
            </a:r>
            <a:endParaRPr lang="en-US" sz="1200" dirty="0">
              <a:latin typeface="+mj-lt"/>
              <a:cs typeface="Arial" panose="020B0604020202020204" pitchFamily="34" charset="0"/>
            </a:endParaRPr>
          </a:p>
          <a:p>
            <a:pPr marL="0" lvl="2" algn="just"/>
            <a:endParaRPr lang="ru-RU" sz="1200" dirty="0">
              <a:latin typeface="+mj-lt"/>
              <a:cs typeface="Arial" panose="020B0604020202020204" pitchFamily="34" charset="0"/>
            </a:endParaRPr>
          </a:p>
          <a:p>
            <a:pPr marL="0" lvl="2" algn="just"/>
            <a:r>
              <a:rPr lang="ru-RU" sz="1200" dirty="0">
                <a:latin typeface="+mj-lt"/>
                <a:cs typeface="Arial" panose="020B0604020202020204" pitchFamily="34" charset="0"/>
              </a:rPr>
              <a:t>Расчетные характеристики дорожно-строительных материалов должны назначаться с учетом уровня надежности.</a:t>
            </a:r>
            <a:r>
              <a:rPr lang="en-US" sz="1200" dirty="0">
                <a:latin typeface="+mj-lt"/>
                <a:cs typeface="Arial" panose="020B0604020202020204" pitchFamily="34" charset="0"/>
              </a:rPr>
              <a:t> </a:t>
            </a:r>
            <a:r>
              <a:rPr lang="ru-RU" sz="1200" dirty="0">
                <a:latin typeface="+mj-lt"/>
                <a:cs typeface="Arial" panose="020B0604020202020204" pitchFamily="34" charset="0"/>
              </a:rPr>
              <a:t>Должны быть обеспечены требуемые модули упругости и однородность по прочности на поверхности рабочего слоя земляного полотна и на поверхности дополнительного слоя основания.</a:t>
            </a:r>
            <a:endParaRPr lang="en-US" sz="1200" dirty="0">
              <a:latin typeface="+mj-lt"/>
              <a:cs typeface="Arial" panose="020B0604020202020204" pitchFamily="34" charset="0"/>
            </a:endParaRPr>
          </a:p>
        </p:txBody>
      </p:sp>
      <p:grpSp>
        <p:nvGrpSpPr>
          <p:cNvPr id="2" name="Группа 1">
            <a:extLst>
              <a:ext uri="{FF2B5EF4-FFF2-40B4-BE49-F238E27FC236}">
                <a16:creationId xmlns:a16="http://schemas.microsoft.com/office/drawing/2014/main" id="{79F30D10-7FD9-4C9B-918F-AF761EFE4F6E}"/>
              </a:ext>
            </a:extLst>
          </p:cNvPr>
          <p:cNvGrpSpPr/>
          <p:nvPr/>
        </p:nvGrpSpPr>
        <p:grpSpPr>
          <a:xfrm>
            <a:off x="2441906" y="5020770"/>
            <a:ext cx="5917538" cy="615553"/>
            <a:chOff x="2428875" y="5036783"/>
            <a:chExt cx="5739075" cy="615553"/>
          </a:xfrm>
        </p:grpSpPr>
        <p:sp>
          <p:nvSpPr>
            <p:cNvPr id="14" name="Прямоугольник 13">
              <a:extLst>
                <a:ext uri="{FF2B5EF4-FFF2-40B4-BE49-F238E27FC236}">
                  <a16:creationId xmlns:a16="http://schemas.microsoft.com/office/drawing/2014/main" id="{E32C3C4E-A574-40E8-9858-B7A822218A3D}"/>
                </a:ext>
              </a:extLst>
            </p:cNvPr>
            <p:cNvSpPr/>
            <p:nvPr/>
          </p:nvSpPr>
          <p:spPr>
            <a:xfrm>
              <a:off x="2428875" y="5036783"/>
              <a:ext cx="5739075" cy="615553"/>
            </a:xfrm>
            <a:prstGeom prst="rect">
              <a:avLst/>
            </a:prstGeom>
            <a:solidFill>
              <a:srgbClr val="FEB806"/>
            </a:solidFill>
          </p:spPr>
          <p:txBody>
            <a:bodyPr wrap="square" lIns="576000">
              <a:spAutoFit/>
            </a:bodyPr>
            <a:lstStyle/>
            <a:p>
              <a:r>
                <a:rPr lang="ru-RU" sz="1200" b="1" dirty="0">
                  <a:latin typeface="+mj-lt"/>
                  <a:cs typeface="Arial" panose="020B0604020202020204" pitchFamily="34" charset="0"/>
                </a:rPr>
                <a:t>Способы повышения эксплуатационной надежности при проектировании: </a:t>
              </a:r>
            </a:p>
            <a:p>
              <a:pPr indent="-228600">
                <a:buFont typeface="+mj-lt"/>
                <a:buAutoNum type="arabicPeriod"/>
              </a:pPr>
              <a:r>
                <a:rPr lang="ru-RU" sz="1050" dirty="0">
                  <a:latin typeface="+mj-lt"/>
                  <a:cs typeface="Arial" panose="020B0604020202020204" pitchFamily="34" charset="0"/>
                </a:rPr>
                <a:t>за счет применения инновационных материалов и технологий; </a:t>
              </a:r>
            </a:p>
            <a:p>
              <a:pPr indent="-228600">
                <a:buFont typeface="+mj-lt"/>
                <a:buAutoNum type="arabicPeriod"/>
              </a:pPr>
              <a:r>
                <a:rPr lang="ru-RU" sz="1050" dirty="0">
                  <a:latin typeface="+mj-lt"/>
                  <a:cs typeface="Arial" panose="020B0604020202020204" pitchFamily="34" charset="0"/>
                </a:rPr>
                <a:t>конструктивные решения с разработкой методик расчета.</a:t>
              </a:r>
            </a:p>
          </p:txBody>
        </p:sp>
        <p:pic>
          <p:nvPicPr>
            <p:cNvPr id="15" name="Рисунок 14">
              <a:extLst>
                <a:ext uri="{FF2B5EF4-FFF2-40B4-BE49-F238E27FC236}">
                  <a16:creationId xmlns:a16="http://schemas.microsoft.com/office/drawing/2014/main" id="{4CEA999E-FED3-440B-AF94-F50585543D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00013" y="5164559"/>
              <a:ext cx="360000" cy="360000"/>
            </a:xfrm>
            <a:prstGeom prst="rect">
              <a:avLst/>
            </a:prstGeom>
          </p:spPr>
        </p:pic>
      </p:grpSp>
    </p:spTree>
    <p:extLst>
      <p:ext uri="{BB962C8B-B14F-4D97-AF65-F5344CB8AC3E}">
        <p14:creationId xmlns:p14="http://schemas.microsoft.com/office/powerpoint/2010/main" val="1925055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3">
            <a:extLst>
              <a:ext uri="{FF2B5EF4-FFF2-40B4-BE49-F238E27FC236}">
                <a16:creationId xmlns:a16="http://schemas.microsoft.com/office/drawing/2014/main" id="{8798EBA1-4C08-432A-85DA-0D8E3175E9CA}"/>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17</a:t>
            </a:fld>
            <a:endParaRPr lang="ru-RU" dirty="0"/>
          </a:p>
        </p:txBody>
      </p:sp>
      <p:sp>
        <p:nvSpPr>
          <p:cNvPr id="18" name="Заголовок 5">
            <a:extLst>
              <a:ext uri="{FF2B5EF4-FFF2-40B4-BE49-F238E27FC236}">
                <a16:creationId xmlns:a16="http://schemas.microsoft.com/office/drawing/2014/main" id="{413FE978-B8F6-4BFF-86E4-F23649AA57D4}"/>
              </a:ext>
            </a:extLst>
          </p:cNvPr>
          <p:cNvSpPr>
            <a:spLocks noGrp="1"/>
          </p:cNvSpPr>
          <p:nvPr>
            <p:ph type="title"/>
          </p:nvPr>
        </p:nvSpPr>
        <p:spPr>
          <a:xfrm>
            <a:off x="600075" y="222795"/>
            <a:ext cx="8839200" cy="615553"/>
          </a:xfrm>
        </p:spPr>
        <p:txBody>
          <a:bodyPr/>
          <a:lstStyle/>
          <a:p>
            <a:r>
              <a:rPr lang="ru-RU" sz="2000" dirty="0"/>
              <a:t>Способы повышения эксплуатационной надежности при </a:t>
            </a:r>
            <a:br>
              <a:rPr lang="ru-RU" sz="2000" dirty="0"/>
            </a:br>
            <a:r>
              <a:rPr lang="ru-RU" sz="2000" dirty="0"/>
              <a:t>проектировании</a:t>
            </a:r>
          </a:p>
        </p:txBody>
      </p:sp>
      <p:sp>
        <p:nvSpPr>
          <p:cNvPr id="10" name="Прямоугольник 9">
            <a:extLst>
              <a:ext uri="{FF2B5EF4-FFF2-40B4-BE49-F238E27FC236}">
                <a16:creationId xmlns:a16="http://schemas.microsoft.com/office/drawing/2014/main" id="{94C77282-CA97-452B-A912-891469D55CBA}"/>
              </a:ext>
            </a:extLst>
          </p:cNvPr>
          <p:cNvSpPr/>
          <p:nvPr/>
        </p:nvSpPr>
        <p:spPr>
          <a:xfrm>
            <a:off x="576000" y="964044"/>
            <a:ext cx="6577274" cy="344056"/>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t>Обеспечение поперечной ровности:</a:t>
            </a:r>
            <a:endParaRPr lang="ru-RU" b="1" dirty="0"/>
          </a:p>
        </p:txBody>
      </p:sp>
      <p:sp>
        <p:nvSpPr>
          <p:cNvPr id="11" name="TextBox 10">
            <a:extLst>
              <a:ext uri="{FF2B5EF4-FFF2-40B4-BE49-F238E27FC236}">
                <a16:creationId xmlns:a16="http://schemas.microsoft.com/office/drawing/2014/main" id="{34C32672-E709-437E-9F72-7919A2DFAFA4}"/>
              </a:ext>
            </a:extLst>
          </p:cNvPr>
          <p:cNvSpPr txBox="1"/>
          <p:nvPr/>
        </p:nvSpPr>
        <p:spPr>
          <a:xfrm>
            <a:off x="576001" y="1308100"/>
            <a:ext cx="6577274" cy="2182305"/>
          </a:xfrm>
          <a:prstGeom prst="rect">
            <a:avLst/>
          </a:prstGeom>
          <a:noFill/>
        </p:spPr>
        <p:txBody>
          <a:bodyPr wrap="square" lIns="54000" tIns="90000" rIns="54000" bIns="90000" anchor="ctr">
            <a:spAutoFit/>
          </a:bodyPr>
          <a:lstStyle/>
          <a:p>
            <a:pPr marL="360000" lvl="1" indent="-285750" algn="just">
              <a:buClr>
                <a:srgbClr val="394051"/>
              </a:buClr>
              <a:buFont typeface="Wingdings" panose="05000000000000000000" pitchFamily="2" charset="2"/>
              <a:buChar char="§"/>
            </a:pPr>
            <a:r>
              <a:rPr lang="ru-RU" sz="1300" dirty="0"/>
              <a:t>разработать новую или усовершенствовать известную методику расчета глубины колеи;</a:t>
            </a:r>
          </a:p>
          <a:p>
            <a:pPr marL="360000" lvl="1" indent="-285750" algn="just">
              <a:buClr>
                <a:srgbClr val="394051"/>
              </a:buClr>
              <a:buFont typeface="Wingdings" panose="05000000000000000000" pitchFamily="2" charset="2"/>
              <a:buChar char="§"/>
            </a:pPr>
            <a:r>
              <a:rPr lang="ru-RU" sz="1300" dirty="0"/>
              <a:t>применение в дорожных покрытиях материалов, устойчивых к пластическому деформированию при высоких температурах и к износу;</a:t>
            </a:r>
          </a:p>
          <a:p>
            <a:pPr marL="360000" lvl="1" indent="-285750" algn="just">
              <a:buClr>
                <a:srgbClr val="394051"/>
              </a:buClr>
              <a:buFont typeface="Wingdings" panose="05000000000000000000" pitchFamily="2" charset="2"/>
              <a:buChar char="§"/>
            </a:pPr>
            <a:r>
              <a:rPr lang="ru-RU" sz="1300" dirty="0"/>
              <a:t>усиление, в том числе армирование основания земляного полотна на слабых грунтах и(или) рабочего слоя земляного полотна, в том числе </a:t>
            </a:r>
            <a:r>
              <a:rPr lang="ru-RU" sz="1300" dirty="0" err="1"/>
              <a:t>геосинтетическими</a:t>
            </a:r>
            <a:r>
              <a:rPr lang="ru-RU" sz="1300" dirty="0"/>
              <a:t> материалами;</a:t>
            </a:r>
          </a:p>
          <a:p>
            <a:pPr marL="360000" lvl="1" indent="-285750" algn="just">
              <a:buClr>
                <a:srgbClr val="394051"/>
              </a:buClr>
              <a:buFont typeface="Wingdings" panose="05000000000000000000" pitchFamily="2" charset="2"/>
              <a:buChar char="§"/>
            </a:pPr>
            <a:r>
              <a:rPr lang="ru-RU" sz="1300" dirty="0"/>
              <a:t>достижение однородности по прочности в поперечном направлении на поверхности рабочего слоя земляного полотна и на поверхности дополнительного слоя основания.</a:t>
            </a:r>
            <a:endParaRPr lang="ru-RU" sz="1300" dirty="0">
              <a:ea typeface="Microsoft JhengHei Light" panose="020B0304030504040204" pitchFamily="34" charset="-120"/>
              <a:cs typeface="Arial" panose="020B0604020202020204" pitchFamily="34" charset="0"/>
            </a:endParaRPr>
          </a:p>
        </p:txBody>
      </p:sp>
      <p:sp>
        <p:nvSpPr>
          <p:cNvPr id="12" name="Прямоугольник 11">
            <a:extLst>
              <a:ext uri="{FF2B5EF4-FFF2-40B4-BE49-F238E27FC236}">
                <a16:creationId xmlns:a16="http://schemas.microsoft.com/office/drawing/2014/main" id="{8ED49B10-82F8-4825-85C9-8833A4616ED8}"/>
              </a:ext>
            </a:extLst>
          </p:cNvPr>
          <p:cNvSpPr/>
          <p:nvPr/>
        </p:nvSpPr>
        <p:spPr>
          <a:xfrm>
            <a:off x="574815" y="3594100"/>
            <a:ext cx="6577273" cy="344056"/>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t>Обеспечение шероховатости (коэффициент сцепления):</a:t>
            </a:r>
          </a:p>
        </p:txBody>
      </p:sp>
      <p:sp>
        <p:nvSpPr>
          <p:cNvPr id="13" name="TextBox 12">
            <a:extLst>
              <a:ext uri="{FF2B5EF4-FFF2-40B4-BE49-F238E27FC236}">
                <a16:creationId xmlns:a16="http://schemas.microsoft.com/office/drawing/2014/main" id="{0A491B21-3D12-4680-A5EA-CF355AD56E83}"/>
              </a:ext>
            </a:extLst>
          </p:cNvPr>
          <p:cNvSpPr txBox="1"/>
          <p:nvPr/>
        </p:nvSpPr>
        <p:spPr>
          <a:xfrm>
            <a:off x="577610" y="3941201"/>
            <a:ext cx="6576089" cy="381813"/>
          </a:xfrm>
          <a:prstGeom prst="rect">
            <a:avLst/>
          </a:prstGeom>
          <a:noFill/>
        </p:spPr>
        <p:txBody>
          <a:bodyPr wrap="square" lIns="54000" tIns="90000" rIns="54000" bIns="90000" anchor="ctr">
            <a:spAutoFit/>
          </a:bodyPr>
          <a:lstStyle/>
          <a:p>
            <a:pPr marL="360000" lvl="1" indent="-285750">
              <a:buClr>
                <a:srgbClr val="394051"/>
              </a:buClr>
              <a:buFont typeface="Wingdings" panose="05000000000000000000" pitchFamily="2" charset="2"/>
              <a:buChar char="§"/>
            </a:pPr>
            <a:r>
              <a:rPr lang="ru-RU" sz="1300" dirty="0"/>
              <a:t>выполнение работ по своевременной замене защитных слоев и слоев износа.</a:t>
            </a:r>
          </a:p>
        </p:txBody>
      </p:sp>
      <p:pic>
        <p:nvPicPr>
          <p:cNvPr id="16" name="Рисунок 15">
            <a:extLst>
              <a:ext uri="{FF2B5EF4-FFF2-40B4-BE49-F238E27FC236}">
                <a16:creationId xmlns:a16="http://schemas.microsoft.com/office/drawing/2014/main" id="{71648461-EF71-4357-B14A-29E9E36ECF59}"/>
              </a:ext>
            </a:extLst>
          </p:cNvPr>
          <p:cNvPicPr>
            <a:picLocks noChangeAspect="1"/>
          </p:cNvPicPr>
          <p:nvPr/>
        </p:nvPicPr>
        <p:blipFill>
          <a:blip r:embed="rId2"/>
          <a:stretch>
            <a:fillRect/>
          </a:stretch>
        </p:blipFill>
        <p:spPr>
          <a:xfrm>
            <a:off x="7305676" y="989684"/>
            <a:ext cx="3186503" cy="2139920"/>
          </a:xfrm>
          <a:prstGeom prst="rect">
            <a:avLst/>
          </a:prstGeom>
          <a:ln w="25400">
            <a:solidFill>
              <a:schemeClr val="tx1">
                <a:lumMod val="20000"/>
                <a:lumOff val="80000"/>
              </a:schemeClr>
            </a:solidFill>
            <a:miter lim="800000"/>
          </a:ln>
        </p:spPr>
      </p:pic>
      <p:sp>
        <p:nvSpPr>
          <p:cNvPr id="17" name="Прямоугольник 16">
            <a:extLst>
              <a:ext uri="{FF2B5EF4-FFF2-40B4-BE49-F238E27FC236}">
                <a16:creationId xmlns:a16="http://schemas.microsoft.com/office/drawing/2014/main" id="{6EA73FE9-6048-49B8-BB8B-374A606F8AF8}"/>
              </a:ext>
            </a:extLst>
          </p:cNvPr>
          <p:cNvSpPr/>
          <p:nvPr/>
        </p:nvSpPr>
        <p:spPr>
          <a:xfrm>
            <a:off x="574815" y="4584700"/>
            <a:ext cx="9917364" cy="707886"/>
          </a:xfrm>
          <a:prstGeom prst="rect">
            <a:avLst/>
          </a:prstGeom>
          <a:solidFill>
            <a:srgbClr val="FEB806"/>
          </a:solidFill>
        </p:spPr>
        <p:txBody>
          <a:bodyPr wrap="square">
            <a:spAutoFit/>
          </a:bodyPr>
          <a:lstStyle/>
          <a:p>
            <a:pPr algn="just"/>
            <a:r>
              <a:rPr lang="ru-RU" sz="1000" dirty="0">
                <a:cs typeface="Arial" panose="020B0604020202020204" pitchFamily="34" charset="0"/>
              </a:rPr>
              <a:t>Основная задача учета эксплуатационной надежности при проектировании это проверка сроков службы рассчитанной и запроектированной конструкции дорожной одежды по результатам прогнозного анализа изменения прочности и ровности в процессе эксплуатации с учетом изменения интенсивности движения и состава транспортного потока в течении нормативного срока службы дорожной одежды, а в условиях Крайнего Севера сохранение многолетнемерзлых грунтов в основаниях насыпей с учетом прогнозирования изменения климатических и </a:t>
            </a:r>
            <a:r>
              <a:rPr lang="ru-RU" sz="1000" dirty="0" err="1">
                <a:cs typeface="Arial" panose="020B0604020202020204" pitchFamily="34" charset="0"/>
              </a:rPr>
              <a:t>креогенных</a:t>
            </a:r>
            <a:r>
              <a:rPr lang="ru-RU" sz="1000" dirty="0">
                <a:cs typeface="Arial" panose="020B0604020202020204" pitchFamily="34" charset="0"/>
              </a:rPr>
              <a:t> условий, а также водно-теплового режима за срок службы автомобильной дороги.</a:t>
            </a:r>
          </a:p>
        </p:txBody>
      </p:sp>
    </p:spTree>
    <p:extLst>
      <p:ext uri="{BB962C8B-B14F-4D97-AF65-F5344CB8AC3E}">
        <p14:creationId xmlns:p14="http://schemas.microsoft.com/office/powerpoint/2010/main" val="1139674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5E153C09-DA12-4436-9734-B4A871EC702E}"/>
              </a:ext>
            </a:extLst>
          </p:cNvPr>
          <p:cNvSpPr/>
          <p:nvPr/>
        </p:nvSpPr>
        <p:spPr>
          <a:xfrm>
            <a:off x="576000" y="733015"/>
            <a:ext cx="152399" cy="4613685"/>
          </a:xfrm>
          <a:prstGeom prst="rect">
            <a:avLst/>
          </a:prstGeom>
          <a:solidFill>
            <a:srgbClr val="697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Номер слайда 3">
            <a:extLst>
              <a:ext uri="{FF2B5EF4-FFF2-40B4-BE49-F238E27FC236}">
                <a16:creationId xmlns:a16="http://schemas.microsoft.com/office/drawing/2014/main" id="{90805787-30BC-4741-A3D0-406420448300}"/>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18</a:t>
            </a:fld>
            <a:endParaRPr lang="ru-RU" dirty="0"/>
          </a:p>
        </p:txBody>
      </p:sp>
      <p:sp>
        <p:nvSpPr>
          <p:cNvPr id="11" name="Заголовок 5">
            <a:extLst>
              <a:ext uri="{FF2B5EF4-FFF2-40B4-BE49-F238E27FC236}">
                <a16:creationId xmlns:a16="http://schemas.microsoft.com/office/drawing/2014/main" id="{65E97797-1231-499C-8032-F010E19756B4}"/>
              </a:ext>
            </a:extLst>
          </p:cNvPr>
          <p:cNvSpPr>
            <a:spLocks noGrp="1"/>
          </p:cNvSpPr>
          <p:nvPr>
            <p:ph type="title"/>
          </p:nvPr>
        </p:nvSpPr>
        <p:spPr>
          <a:xfrm>
            <a:off x="566789" y="222795"/>
            <a:ext cx="8567686" cy="307777"/>
          </a:xfrm>
        </p:spPr>
        <p:txBody>
          <a:bodyPr/>
          <a:lstStyle/>
          <a:p>
            <a:r>
              <a:rPr lang="ru-RU" sz="2000" dirty="0"/>
              <a:t>Общие выводы:</a:t>
            </a:r>
          </a:p>
        </p:txBody>
      </p:sp>
      <p:sp>
        <p:nvSpPr>
          <p:cNvPr id="12" name="Прямоугольник 11">
            <a:extLst>
              <a:ext uri="{FF2B5EF4-FFF2-40B4-BE49-F238E27FC236}">
                <a16:creationId xmlns:a16="http://schemas.microsoft.com/office/drawing/2014/main" id="{58A39BD1-327A-43B4-91E3-7DCBD8590795}"/>
              </a:ext>
            </a:extLst>
          </p:cNvPr>
          <p:cNvSpPr/>
          <p:nvPr/>
        </p:nvSpPr>
        <p:spPr>
          <a:xfrm>
            <a:off x="728399" y="733015"/>
            <a:ext cx="9701475" cy="4732065"/>
          </a:xfrm>
          <a:prstGeom prst="rect">
            <a:avLst/>
          </a:prstGeom>
        </p:spPr>
        <p:txBody>
          <a:bodyPr wrap="square">
            <a:spAutoFit/>
          </a:bodyPr>
          <a:lstStyle/>
          <a:p>
            <a:pPr indent="457200" algn="just">
              <a:spcAft>
                <a:spcPts val="900"/>
              </a:spcAft>
            </a:pPr>
            <a:r>
              <a:rPr lang="ru-RU" sz="1200" dirty="0">
                <a:latin typeface="+mj-lt"/>
                <a:cs typeface="Arial" panose="020B0604020202020204" pitchFamily="34" charset="0"/>
              </a:rPr>
              <a:t>Дорожная одежда, рассчитанная на прочность, на стадии проектирования должна пройти проверку на эксплуатационную надежность по следующим условиям: обеспечения продольной ровности, колее образования, износа материала покрытия, морозного пучения                   и осушения дорожной одежды. Для условий Крайнего Севера следует добавить проверку на устойчивость грунтов к просадкам из-за размораживания и к размывам паводковыми водами.</a:t>
            </a:r>
          </a:p>
          <a:p>
            <a:pPr indent="457200" algn="just">
              <a:spcAft>
                <a:spcPts val="900"/>
              </a:spcAft>
            </a:pPr>
            <a:r>
              <a:rPr lang="ru-RU" sz="1200" dirty="0">
                <a:latin typeface="+mj-lt"/>
                <a:cs typeface="Arial" panose="020B0604020202020204" pitchFamily="34" charset="0"/>
              </a:rPr>
              <a:t>Запроектированная дорожная одежда должна отвечать критериям </a:t>
            </a:r>
            <a:r>
              <a:rPr lang="ru-RU" sz="1200" dirty="0" err="1">
                <a:latin typeface="+mj-lt"/>
                <a:cs typeface="Arial" panose="020B0604020202020204" pitchFamily="34" charset="0"/>
              </a:rPr>
              <a:t>резервированности</a:t>
            </a:r>
            <a:r>
              <a:rPr lang="ru-RU" sz="1200" dirty="0">
                <a:latin typeface="+mj-lt"/>
                <a:cs typeface="Arial" panose="020B0604020202020204" pitchFamily="34" charset="0"/>
              </a:rPr>
              <a:t> и ремонтопригодности. Представляется целесообразным разработать нормативно-технический документ по учету эксплуатационной надежности при проектировании автомобильных дорог. А в условиях Крайнего Севера провести мониторинговые обследования по длине участков автомобильных дорог          с разными сроками эксплуатации (в том числе с использованием </a:t>
            </a:r>
            <a:r>
              <a:rPr lang="ru-RU" sz="1200" dirty="0" err="1">
                <a:latin typeface="+mj-lt"/>
                <a:cs typeface="Arial" panose="020B0604020202020204" pitchFamily="34" charset="0"/>
              </a:rPr>
              <a:t>георадиолокационного</a:t>
            </a:r>
            <a:r>
              <a:rPr lang="ru-RU" sz="1200" dirty="0">
                <a:latin typeface="+mj-lt"/>
                <a:cs typeface="Arial" panose="020B0604020202020204" pitchFamily="34" charset="0"/>
              </a:rPr>
              <a:t> оборудования) для сбора материала	      по прогнозированию эксплуатационной надежности при проектировании автомобильных дорог.</a:t>
            </a:r>
          </a:p>
          <a:p>
            <a:pPr indent="457200" algn="just">
              <a:spcAft>
                <a:spcPts val="900"/>
              </a:spcAft>
            </a:pPr>
            <a:r>
              <a:rPr lang="ru-RU" sz="1200" dirty="0">
                <a:latin typeface="+mj-lt"/>
                <a:cs typeface="Arial" panose="020B0604020202020204" pitchFamily="34" charset="0"/>
              </a:rPr>
              <a:t>Обеспечение прочности и продольной ровности может быть достигнуто в проектной документации однородностью по прочности на поверхности дорожной конструкции на всем протяжении автомобильной дороги за счет обеспечения равной прочности на поверхности основания, подстилающего насыпь, и рабочего слоя земляного полотна по всей длине автомобильной дороги. </a:t>
            </a:r>
          </a:p>
          <a:p>
            <a:pPr indent="457200" algn="just">
              <a:spcAft>
                <a:spcPts val="900"/>
              </a:spcAft>
            </a:pPr>
            <a:r>
              <a:rPr lang="ru-RU" sz="1200" dirty="0">
                <a:latin typeface="+mj-lt"/>
                <a:cs typeface="Arial" panose="020B0604020202020204" pitchFamily="34" charset="0"/>
              </a:rPr>
              <a:t>На многолетнемерзлых грунтах обеспечение одинаковой прочности на поверхности основания, подстилающего земляное полотно, достигается сохранением многолетнемерзлых грунтов оснований насыпей (1 принцип проектирования) на основе следующих решений: регулирование мерзлотных условий с помощью сезонно-охлаждающих установок и оборудования для терморегулирования: тепловых экранов, амортизаторов (аккумуляторов), диодов и трансформаторов, а также поверхностного водоотвода от земляного полотна</a:t>
            </a:r>
          </a:p>
          <a:p>
            <a:pPr indent="457200" algn="just">
              <a:spcAft>
                <a:spcPts val="900"/>
              </a:spcAft>
            </a:pPr>
            <a:r>
              <a:rPr lang="ru-RU" sz="1200" dirty="0">
                <a:latin typeface="+mj-lt"/>
                <a:cs typeface="Arial" panose="020B0604020202020204" pitchFamily="34" charset="0"/>
              </a:rPr>
              <a:t>При 2-3 принципах проектирования должно выполняться усиление участков дорог со слабыми грунтами и ослабленными зонами       (с использованием армирующих слоев, в том числе из </a:t>
            </a:r>
            <a:r>
              <a:rPr lang="ru-RU" sz="1200" dirty="0" err="1">
                <a:latin typeface="+mj-lt"/>
                <a:cs typeface="Arial" panose="020B0604020202020204" pitchFamily="34" charset="0"/>
              </a:rPr>
              <a:t>геосинтетических</a:t>
            </a:r>
            <a:r>
              <a:rPr lang="ru-RU" sz="1200" dirty="0">
                <a:latin typeface="+mj-lt"/>
                <a:cs typeface="Arial" panose="020B0604020202020204" pitchFamily="34" charset="0"/>
              </a:rPr>
              <a:t> материалов), устройство легких и невысоких насыпей, стадийное строительство, строительство эстакад и др.</a:t>
            </a:r>
          </a:p>
          <a:p>
            <a:pPr indent="457200" algn="just">
              <a:spcAft>
                <a:spcPts val="900"/>
              </a:spcAft>
            </a:pPr>
            <a:r>
              <a:rPr lang="ru-RU" sz="1200" dirty="0">
                <a:latin typeface="+mj-lt"/>
                <a:cs typeface="Arial" panose="020B0604020202020204" pitchFamily="34" charset="0"/>
              </a:rPr>
              <a:t>Обеспечение поперечной ровности должно быть достигнуто в проектной документации обязательной проверкой на колее образование с применением в дорожных покрытиях материалов, устойчивых к пластическому деформированию и износу,                                а также – использованием армирующих слоев, в том числе из </a:t>
            </a:r>
            <a:r>
              <a:rPr lang="ru-RU" sz="1200" dirty="0" err="1">
                <a:latin typeface="+mj-lt"/>
                <a:cs typeface="Arial" panose="020B0604020202020204" pitchFamily="34" charset="0"/>
              </a:rPr>
              <a:t>геосинтетических</a:t>
            </a:r>
            <a:r>
              <a:rPr lang="ru-RU" sz="1200" dirty="0">
                <a:latin typeface="+mj-lt"/>
                <a:cs typeface="Arial" panose="020B0604020202020204" pitchFamily="34" charset="0"/>
              </a:rPr>
              <a:t> материалов. </a:t>
            </a:r>
            <a:endParaRPr lang="ru-RU" sz="1200" dirty="0">
              <a:solidFill>
                <a:schemeClr val="accent5">
                  <a:lumMod val="75000"/>
                </a:schemeClr>
              </a:solidFill>
              <a:latin typeface="+mj-lt"/>
              <a:cs typeface="Arial" panose="020B0604020202020204" pitchFamily="34" charset="0"/>
            </a:endParaRPr>
          </a:p>
        </p:txBody>
      </p:sp>
    </p:spTree>
    <p:extLst>
      <p:ext uri="{BB962C8B-B14F-4D97-AF65-F5344CB8AC3E}">
        <p14:creationId xmlns:p14="http://schemas.microsoft.com/office/powerpoint/2010/main" val="4145090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3">
            <a:extLst>
              <a:ext uri="{FF2B5EF4-FFF2-40B4-BE49-F238E27FC236}">
                <a16:creationId xmlns:a16="http://schemas.microsoft.com/office/drawing/2014/main" id="{F5731B46-306F-4137-B373-B3DCBF114650}"/>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19</a:t>
            </a:fld>
            <a:endParaRPr lang="ru-RU" dirty="0"/>
          </a:p>
        </p:txBody>
      </p:sp>
      <p:grpSp>
        <p:nvGrpSpPr>
          <p:cNvPr id="7" name="Группа 6">
            <a:extLst>
              <a:ext uri="{FF2B5EF4-FFF2-40B4-BE49-F238E27FC236}">
                <a16:creationId xmlns:a16="http://schemas.microsoft.com/office/drawing/2014/main" id="{BEFE5ECF-23BB-4F4A-A56A-A8211668535A}"/>
              </a:ext>
            </a:extLst>
          </p:cNvPr>
          <p:cNvGrpSpPr/>
          <p:nvPr/>
        </p:nvGrpSpPr>
        <p:grpSpPr>
          <a:xfrm>
            <a:off x="-4" y="-14569"/>
            <a:ext cx="10803017" cy="5408069"/>
            <a:chOff x="-4" y="-14569"/>
            <a:chExt cx="10803017" cy="5408069"/>
          </a:xfrm>
        </p:grpSpPr>
        <p:sp>
          <p:nvSpPr>
            <p:cNvPr id="10" name="Текст 26">
              <a:extLst>
                <a:ext uri="{FF2B5EF4-FFF2-40B4-BE49-F238E27FC236}">
                  <a16:creationId xmlns:a16="http://schemas.microsoft.com/office/drawing/2014/main" id="{D901888E-C2D8-47AD-B100-F2907F095372}"/>
                </a:ext>
              </a:extLst>
            </p:cNvPr>
            <p:cNvSpPr txBox="1">
              <a:spLocks/>
            </p:cNvSpPr>
            <p:nvPr/>
          </p:nvSpPr>
          <p:spPr>
            <a:xfrm>
              <a:off x="872620" y="4934823"/>
              <a:ext cx="4517090" cy="450573"/>
            </a:xfrm>
            <a:prstGeom prst="rect">
              <a:avLst/>
            </a:prstGeom>
            <a:noFill/>
          </p:spPr>
          <p:txBody>
            <a:bodyPr wrap="square" lIns="0" tIns="0" rIns="0" bIns="0" rtlCol="0" anchor="ctr">
              <a:spAutoFit/>
            </a:bodyPr>
            <a:lstStyle>
              <a:lvl1pPr marL="0" indent="0" algn="l" defTabSz="914400" rtl="0" eaLnBrk="1" latinLnBrk="0" hangingPunct="1">
                <a:lnSpc>
                  <a:spcPct val="90000"/>
                </a:lnSpc>
                <a:spcBef>
                  <a:spcPts val="1000"/>
                </a:spcBef>
                <a:buFontTx/>
                <a:buNone/>
                <a:defRPr lang="ru-RU" sz="4400" b="1" kern="1200" spc="0" dirty="0" smtClean="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ru-RU" sz="18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ru-RU" sz="18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ru-RU" sz="18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ru-RU"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ru-RU" sz="3600" dirty="0">
                  <a:solidFill>
                    <a:srgbClr val="394051"/>
                  </a:solidFill>
                  <a:latin typeface="+mj-lt"/>
                  <a:cs typeface="Arial" panose="020B0604020202020204" pitchFamily="34" charset="0"/>
                </a:rPr>
                <a:t>Спасибо за внимание</a:t>
              </a:r>
            </a:p>
          </p:txBody>
        </p:sp>
        <p:grpSp>
          <p:nvGrpSpPr>
            <p:cNvPr id="13" name="Группа 12">
              <a:extLst>
                <a:ext uri="{FF2B5EF4-FFF2-40B4-BE49-F238E27FC236}">
                  <a16:creationId xmlns:a16="http://schemas.microsoft.com/office/drawing/2014/main" id="{5477A684-439E-476A-9740-8B1BCF86E455}"/>
                </a:ext>
              </a:extLst>
            </p:cNvPr>
            <p:cNvGrpSpPr/>
            <p:nvPr/>
          </p:nvGrpSpPr>
          <p:grpSpPr>
            <a:xfrm>
              <a:off x="-4" y="-14569"/>
              <a:ext cx="10803017" cy="3052450"/>
              <a:chOff x="-4" y="-14569"/>
              <a:chExt cx="10803017" cy="3052450"/>
            </a:xfrm>
          </p:grpSpPr>
          <p:sp>
            <p:nvSpPr>
              <p:cNvPr id="17" name="Прямоугольник 16">
                <a:extLst>
                  <a:ext uri="{FF2B5EF4-FFF2-40B4-BE49-F238E27FC236}">
                    <a16:creationId xmlns:a16="http://schemas.microsoft.com/office/drawing/2014/main" id="{3D09FC1E-94FF-4CDE-995C-567E96BFF213}"/>
                  </a:ext>
                </a:extLst>
              </p:cNvPr>
              <p:cNvSpPr/>
              <p:nvPr/>
            </p:nvSpPr>
            <p:spPr>
              <a:xfrm rot="10800000">
                <a:off x="1660" y="-14569"/>
                <a:ext cx="10801353" cy="3037881"/>
              </a:xfrm>
              <a:prstGeom prst="rect">
                <a:avLst/>
              </a:prstGeom>
              <a:solidFill>
                <a:srgbClr val="224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9871B702-CAE4-4CB1-8D58-ADAF0F33BF8E}"/>
                  </a:ext>
                </a:extLst>
              </p:cNvPr>
              <p:cNvSpPr/>
              <p:nvPr/>
            </p:nvSpPr>
            <p:spPr>
              <a:xfrm rot="10800000">
                <a:off x="-4" y="-3"/>
                <a:ext cx="10801354" cy="3037884"/>
              </a:xfrm>
              <a:prstGeom prst="rect">
                <a:avLst/>
              </a:prstGeom>
              <a:blipFill dpi="0" rotWithShape="1">
                <a:blip r:embed="rId2">
                  <a:alphaModFix amt="39000"/>
                  <a:duotone>
                    <a:schemeClr val="accent6">
                      <a:shade val="45000"/>
                      <a:satMod val="135000"/>
                    </a:schemeClr>
                    <a:prstClr val="white"/>
                  </a:duotone>
                </a:blip>
                <a:srcRect/>
                <a:stretch>
                  <a:fillRect t="-85782" b="-1378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4" name="Группа 13">
              <a:extLst>
                <a:ext uri="{FF2B5EF4-FFF2-40B4-BE49-F238E27FC236}">
                  <a16:creationId xmlns:a16="http://schemas.microsoft.com/office/drawing/2014/main" id="{4C70695F-ECE6-4523-93E8-8DA6FCFDC12E}"/>
                </a:ext>
              </a:extLst>
            </p:cNvPr>
            <p:cNvGrpSpPr/>
            <p:nvPr/>
          </p:nvGrpSpPr>
          <p:grpSpPr>
            <a:xfrm>
              <a:off x="8448674" y="4385500"/>
              <a:ext cx="2112000" cy="1008000"/>
              <a:chOff x="2171059" y="5210165"/>
              <a:chExt cx="1547832" cy="738738"/>
            </a:xfrm>
          </p:grpSpPr>
          <p:pic>
            <p:nvPicPr>
              <p:cNvPr id="15" name="Рисунок 14">
                <a:extLst>
                  <a:ext uri="{FF2B5EF4-FFF2-40B4-BE49-F238E27FC236}">
                    <a16:creationId xmlns:a16="http://schemas.microsoft.com/office/drawing/2014/main" id="{F8B8B475-A768-4024-ABA1-0317C27DA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4580" y="5244142"/>
                <a:ext cx="654311" cy="654311"/>
              </a:xfrm>
              <a:prstGeom prst="rect">
                <a:avLst/>
              </a:prstGeom>
            </p:spPr>
          </p:pic>
          <p:pic>
            <p:nvPicPr>
              <p:cNvPr id="16" name="Рисунок 15">
                <a:extLst>
                  <a:ext uri="{FF2B5EF4-FFF2-40B4-BE49-F238E27FC236}">
                    <a16:creationId xmlns:a16="http://schemas.microsoft.com/office/drawing/2014/main" id="{EB80AA5A-7DEB-49AF-96E5-D9787F3E4E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1059" y="5210165"/>
                <a:ext cx="738737" cy="738738"/>
              </a:xfrm>
              <a:prstGeom prst="rect">
                <a:avLst/>
              </a:prstGeom>
            </p:spPr>
          </p:pic>
        </p:grpSp>
      </p:grpSp>
      <p:sp>
        <p:nvSpPr>
          <p:cNvPr id="12" name="Прямоугольник 11">
            <a:extLst>
              <a:ext uri="{FF2B5EF4-FFF2-40B4-BE49-F238E27FC236}">
                <a16:creationId xmlns:a16="http://schemas.microsoft.com/office/drawing/2014/main" id="{F8C145A2-5D37-4DD5-A03A-1B7D4E967456}"/>
              </a:ext>
            </a:extLst>
          </p:cNvPr>
          <p:cNvSpPr/>
          <p:nvPr/>
        </p:nvSpPr>
        <p:spPr>
          <a:xfrm>
            <a:off x="576000" y="4889500"/>
            <a:ext cx="125526" cy="457200"/>
          </a:xfrm>
          <a:prstGeom prst="rect">
            <a:avLst/>
          </a:prstGeom>
          <a:solidFill>
            <a:srgbClr val="697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40902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F1788596-23A3-4905-9B0A-B2FABB7961B3}"/>
              </a:ext>
            </a:extLst>
          </p:cNvPr>
          <p:cNvSpPr/>
          <p:nvPr/>
        </p:nvSpPr>
        <p:spPr>
          <a:xfrm>
            <a:off x="575999" y="964044"/>
            <a:ext cx="7263076" cy="344056"/>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t>Цель</a:t>
            </a:r>
          </a:p>
        </p:txBody>
      </p:sp>
      <p:sp>
        <p:nvSpPr>
          <p:cNvPr id="3" name="TextBox 2">
            <a:extLst>
              <a:ext uri="{FF2B5EF4-FFF2-40B4-BE49-F238E27FC236}">
                <a16:creationId xmlns:a16="http://schemas.microsoft.com/office/drawing/2014/main" id="{BD50A967-59FF-49CF-AE55-91EFFD6C8BF4}"/>
              </a:ext>
            </a:extLst>
          </p:cNvPr>
          <p:cNvSpPr txBox="1"/>
          <p:nvPr/>
        </p:nvSpPr>
        <p:spPr>
          <a:xfrm>
            <a:off x="576000" y="1306867"/>
            <a:ext cx="7251629" cy="612645"/>
          </a:xfrm>
          <a:prstGeom prst="rect">
            <a:avLst/>
          </a:prstGeom>
          <a:noFill/>
        </p:spPr>
        <p:txBody>
          <a:bodyPr wrap="square" lIns="54000" tIns="90000" rIns="54000" bIns="90000" anchor="ctr">
            <a:spAutoFit/>
          </a:bodyPr>
          <a:lstStyle/>
          <a:p>
            <a:r>
              <a:rPr lang="ru-RU" sz="1400" dirty="0">
                <a:latin typeface="+mj-lt"/>
                <a:ea typeface="Microsoft JhengHei Light" panose="020B0304030504040204" pitchFamily="34" charset="-120"/>
                <a:cs typeface="Arial" panose="020B0604020202020204" pitchFamily="34" charset="0"/>
              </a:rPr>
              <a:t>Поиск новых инженерных решений по повышению сроков службы дорожных конструкций за счет учета при проектировании эксплуатационной надежности</a:t>
            </a:r>
          </a:p>
        </p:txBody>
      </p:sp>
      <p:sp>
        <p:nvSpPr>
          <p:cNvPr id="7" name="TextBox 6">
            <a:extLst>
              <a:ext uri="{FF2B5EF4-FFF2-40B4-BE49-F238E27FC236}">
                <a16:creationId xmlns:a16="http://schemas.microsoft.com/office/drawing/2014/main" id="{DB32F62E-E5D7-43C0-B2F6-FFA6249BB3B9}"/>
              </a:ext>
            </a:extLst>
          </p:cNvPr>
          <p:cNvSpPr txBox="1"/>
          <p:nvPr/>
        </p:nvSpPr>
        <p:spPr>
          <a:xfrm>
            <a:off x="576000" y="2688153"/>
            <a:ext cx="7272286" cy="2199148"/>
          </a:xfrm>
          <a:prstGeom prst="rect">
            <a:avLst/>
          </a:prstGeom>
          <a:noFill/>
        </p:spPr>
        <p:txBody>
          <a:bodyPr wrap="square" lIns="54000" tIns="90000" rIns="54000" bIns="0">
            <a:spAutoFit/>
          </a:bodyPr>
          <a:lstStyle/>
          <a:p>
            <a:pPr algn="just">
              <a:spcAft>
                <a:spcPts val="1000"/>
              </a:spcAft>
            </a:pPr>
            <a:r>
              <a:rPr lang="ru-RU" sz="1400" dirty="0">
                <a:latin typeface="+mj-lt"/>
                <a:ea typeface="Microsoft JhengHei Light" panose="020B0304030504040204" pitchFamily="34" charset="-120"/>
                <a:cs typeface="Arial" panose="020B0604020202020204" pitchFamily="34" charset="0"/>
              </a:rPr>
              <a:t>Рассмотреть понятие «эксплуатационная надежность» дорожных конструкций.</a:t>
            </a:r>
            <a:endParaRPr lang="ru-RU" sz="1000" dirty="0">
              <a:latin typeface="+mj-lt"/>
              <a:ea typeface="Microsoft JhengHei Light" panose="020B0304030504040204" pitchFamily="34" charset="-120"/>
              <a:cs typeface="Arial" panose="020B0604020202020204" pitchFamily="34" charset="0"/>
            </a:endParaRPr>
          </a:p>
          <a:p>
            <a:pPr algn="just">
              <a:spcAft>
                <a:spcPts val="1000"/>
              </a:spcAft>
            </a:pPr>
            <a:r>
              <a:rPr lang="ru-RU" sz="1400" dirty="0">
                <a:latin typeface="+mj-lt"/>
                <a:ea typeface="Microsoft JhengHei Light" panose="020B0304030504040204" pitchFamily="34" charset="-120"/>
                <a:cs typeface="Arial" panose="020B0604020202020204" pitchFamily="34" charset="0"/>
              </a:rPr>
              <a:t>Оценить критерии эксплуатационной надежности, в том числе в условиях Крайнего Севера</a:t>
            </a:r>
            <a:endParaRPr lang="ru-RU" sz="1000" dirty="0">
              <a:latin typeface="+mj-lt"/>
              <a:ea typeface="Microsoft JhengHei Light" panose="020B0304030504040204" pitchFamily="34" charset="-120"/>
              <a:cs typeface="Arial" panose="020B0604020202020204" pitchFamily="34" charset="0"/>
            </a:endParaRPr>
          </a:p>
          <a:p>
            <a:pPr algn="just">
              <a:spcAft>
                <a:spcPts val="1000"/>
              </a:spcAft>
            </a:pPr>
            <a:r>
              <a:rPr lang="ru-RU" sz="1400" dirty="0">
                <a:latin typeface="+mj-lt"/>
                <a:ea typeface="Microsoft JhengHei Light" panose="020B0304030504040204" pitchFamily="34" charset="-120"/>
                <a:cs typeface="Arial" panose="020B0604020202020204" pitchFamily="34" charset="0"/>
              </a:rPr>
              <a:t>Определить как учитывается эксплуатационная надежность дорожных конструкций при проектировании автомобильных дорог в Российской Федерации и за рубежом. Ознакомить с результатами исследований в России.</a:t>
            </a:r>
            <a:endParaRPr lang="ru-RU" sz="1000" dirty="0">
              <a:latin typeface="+mj-lt"/>
              <a:ea typeface="Microsoft JhengHei Light" panose="020B0304030504040204" pitchFamily="34" charset="-120"/>
              <a:cs typeface="Arial" panose="020B0604020202020204" pitchFamily="34" charset="0"/>
            </a:endParaRPr>
          </a:p>
          <a:p>
            <a:pPr algn="just">
              <a:spcAft>
                <a:spcPts val="1000"/>
              </a:spcAft>
            </a:pPr>
            <a:r>
              <a:rPr lang="ru-RU" sz="1400" dirty="0">
                <a:latin typeface="+mj-lt"/>
                <a:ea typeface="Microsoft JhengHei Light" panose="020B0304030504040204" pitchFamily="34" charset="-120"/>
                <a:cs typeface="Arial" panose="020B0604020202020204" pitchFamily="34" charset="0"/>
              </a:rPr>
              <a:t>Оценить и предложить способы повышения эксплуатационной надежности дорожных конструкций при проектировании автомобильных дорог, в том числе в условиях Крайнего Севера</a:t>
            </a:r>
          </a:p>
        </p:txBody>
      </p:sp>
      <p:sp>
        <p:nvSpPr>
          <p:cNvPr id="2" name="Прямоугольник 1">
            <a:extLst>
              <a:ext uri="{FF2B5EF4-FFF2-40B4-BE49-F238E27FC236}">
                <a16:creationId xmlns:a16="http://schemas.microsoft.com/office/drawing/2014/main" id="{7DB1A225-1874-4BEE-8549-4923E739F6C5}"/>
              </a:ext>
            </a:extLst>
          </p:cNvPr>
          <p:cNvSpPr/>
          <p:nvPr/>
        </p:nvSpPr>
        <p:spPr>
          <a:xfrm>
            <a:off x="576000" y="5130248"/>
            <a:ext cx="7238999" cy="461665"/>
          </a:xfrm>
          <a:prstGeom prst="rect">
            <a:avLst/>
          </a:prstGeom>
          <a:solidFill>
            <a:srgbClr val="FEB806"/>
          </a:solidFill>
        </p:spPr>
        <p:txBody>
          <a:bodyPr wrap="square" lIns="504000">
            <a:spAutoFit/>
          </a:bodyPr>
          <a:lstStyle/>
          <a:p>
            <a:r>
              <a:rPr lang="ru-RU" sz="1200" dirty="0">
                <a:latin typeface="+mj-lt"/>
                <a:cs typeface="Arial" panose="020B0604020202020204" pitchFamily="34" charset="0"/>
              </a:rPr>
              <a:t>Эксплуатационная надежность не новое понятие, однако повышению эксплуатационной надежности уделяется недостаточно внимания, например, на стадии проектирования</a:t>
            </a:r>
          </a:p>
        </p:txBody>
      </p:sp>
      <p:sp>
        <p:nvSpPr>
          <p:cNvPr id="8" name="Номер слайда 3">
            <a:extLst>
              <a:ext uri="{FF2B5EF4-FFF2-40B4-BE49-F238E27FC236}">
                <a16:creationId xmlns:a16="http://schemas.microsoft.com/office/drawing/2014/main" id="{96FCFEEE-B1FE-4901-AF08-F55CA6AF311F}"/>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2</a:t>
            </a:fld>
            <a:endParaRPr lang="ru-RU" dirty="0"/>
          </a:p>
        </p:txBody>
      </p:sp>
      <p:sp>
        <p:nvSpPr>
          <p:cNvPr id="6" name="Заголовок 5">
            <a:extLst>
              <a:ext uri="{FF2B5EF4-FFF2-40B4-BE49-F238E27FC236}">
                <a16:creationId xmlns:a16="http://schemas.microsoft.com/office/drawing/2014/main" id="{C8118968-561D-4896-BBDE-03D78BF965EE}"/>
              </a:ext>
            </a:extLst>
          </p:cNvPr>
          <p:cNvSpPr>
            <a:spLocks noGrp="1"/>
          </p:cNvSpPr>
          <p:nvPr>
            <p:ph type="title"/>
          </p:nvPr>
        </p:nvSpPr>
        <p:spPr>
          <a:xfrm>
            <a:off x="600075" y="222794"/>
            <a:ext cx="8686800" cy="615553"/>
          </a:xfrm>
        </p:spPr>
        <p:txBody>
          <a:bodyPr/>
          <a:lstStyle/>
          <a:p>
            <a:r>
              <a:rPr lang="ru-RU" sz="2000" dirty="0"/>
              <a:t>Повышение сроков службы дорожных конструкций за счет учета эксплуатационной надежности</a:t>
            </a:r>
          </a:p>
        </p:txBody>
      </p:sp>
      <p:sp>
        <p:nvSpPr>
          <p:cNvPr id="14" name="Прямоугольник 13">
            <a:extLst>
              <a:ext uri="{FF2B5EF4-FFF2-40B4-BE49-F238E27FC236}">
                <a16:creationId xmlns:a16="http://schemas.microsoft.com/office/drawing/2014/main" id="{84092305-B8E6-44F3-8240-A1B97A1D9C73}"/>
              </a:ext>
            </a:extLst>
          </p:cNvPr>
          <p:cNvSpPr/>
          <p:nvPr/>
        </p:nvSpPr>
        <p:spPr>
          <a:xfrm>
            <a:off x="576000" y="2349304"/>
            <a:ext cx="7272286" cy="344056"/>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t>Задачи</a:t>
            </a:r>
          </a:p>
        </p:txBody>
      </p:sp>
      <p:pic>
        <p:nvPicPr>
          <p:cNvPr id="18" name="Рисунок 17">
            <a:extLst>
              <a:ext uri="{FF2B5EF4-FFF2-40B4-BE49-F238E27FC236}">
                <a16:creationId xmlns:a16="http://schemas.microsoft.com/office/drawing/2014/main" id="{FC3526E3-58FE-4D0F-8012-B2BB92EB4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9571" y="2956842"/>
            <a:ext cx="2534993" cy="1720538"/>
          </a:xfrm>
          <a:prstGeom prst="rect">
            <a:avLst/>
          </a:prstGeom>
          <a:ln w="25400">
            <a:solidFill>
              <a:schemeClr val="tx1">
                <a:lumMod val="20000"/>
                <a:lumOff val="80000"/>
              </a:schemeClr>
            </a:solidFill>
            <a:miter lim="800000"/>
          </a:ln>
        </p:spPr>
      </p:pic>
      <p:pic>
        <p:nvPicPr>
          <p:cNvPr id="20" name="Рисунок 19">
            <a:extLst>
              <a:ext uri="{FF2B5EF4-FFF2-40B4-BE49-F238E27FC236}">
                <a16:creationId xmlns:a16="http://schemas.microsoft.com/office/drawing/2014/main" id="{27F184B1-950E-40C2-AA5B-3EA33A8D0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571" y="964044"/>
            <a:ext cx="2534993" cy="1720538"/>
          </a:xfrm>
          <a:prstGeom prst="rect">
            <a:avLst/>
          </a:prstGeom>
          <a:ln w="25400">
            <a:solidFill>
              <a:schemeClr val="tx1">
                <a:lumMod val="20000"/>
                <a:lumOff val="80000"/>
              </a:schemeClr>
            </a:solidFill>
            <a:miter lim="800000"/>
          </a:ln>
        </p:spPr>
      </p:pic>
      <p:pic>
        <p:nvPicPr>
          <p:cNvPr id="12" name="Рисунок 11">
            <a:extLst>
              <a:ext uri="{FF2B5EF4-FFF2-40B4-BE49-F238E27FC236}">
                <a16:creationId xmlns:a16="http://schemas.microsoft.com/office/drawing/2014/main" id="{9857765C-A456-4356-B8DE-645644C375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1075" y="5181080"/>
            <a:ext cx="360000" cy="360000"/>
          </a:xfrm>
          <a:prstGeom prst="rect">
            <a:avLst/>
          </a:prstGeom>
        </p:spPr>
      </p:pic>
    </p:spTree>
    <p:extLst>
      <p:ext uri="{BB962C8B-B14F-4D97-AF65-F5344CB8AC3E}">
        <p14:creationId xmlns:p14="http://schemas.microsoft.com/office/powerpoint/2010/main" val="557145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3">
            <a:extLst>
              <a:ext uri="{FF2B5EF4-FFF2-40B4-BE49-F238E27FC236}">
                <a16:creationId xmlns:a16="http://schemas.microsoft.com/office/drawing/2014/main" id="{96FCFEEE-B1FE-4901-AF08-F55CA6AF311F}"/>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3</a:t>
            </a:fld>
            <a:endParaRPr lang="ru-RU" dirty="0"/>
          </a:p>
        </p:txBody>
      </p:sp>
      <p:sp>
        <p:nvSpPr>
          <p:cNvPr id="16" name="Заголовок 5">
            <a:extLst>
              <a:ext uri="{FF2B5EF4-FFF2-40B4-BE49-F238E27FC236}">
                <a16:creationId xmlns:a16="http://schemas.microsoft.com/office/drawing/2014/main" id="{BBF4B06D-18FE-44DD-9906-063BEDD763FF}"/>
              </a:ext>
            </a:extLst>
          </p:cNvPr>
          <p:cNvSpPr>
            <a:spLocks noGrp="1"/>
          </p:cNvSpPr>
          <p:nvPr>
            <p:ph type="title"/>
          </p:nvPr>
        </p:nvSpPr>
        <p:spPr>
          <a:xfrm>
            <a:off x="559779" y="222794"/>
            <a:ext cx="7812696" cy="307777"/>
          </a:xfrm>
        </p:spPr>
        <p:txBody>
          <a:bodyPr/>
          <a:lstStyle/>
          <a:p>
            <a:r>
              <a:rPr lang="ru-RU" sz="2000" dirty="0"/>
              <a:t>Особенности условий крайнего севера</a:t>
            </a:r>
          </a:p>
        </p:txBody>
      </p:sp>
      <p:pic>
        <p:nvPicPr>
          <p:cNvPr id="12" name="Рисунок 11">
            <a:extLst>
              <a:ext uri="{FF2B5EF4-FFF2-40B4-BE49-F238E27FC236}">
                <a16:creationId xmlns:a16="http://schemas.microsoft.com/office/drawing/2014/main" id="{71218DC0-F157-45F4-A055-E5C3CF812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565" y="2451100"/>
            <a:ext cx="1988999" cy="1332000"/>
          </a:xfrm>
          <a:prstGeom prst="rect">
            <a:avLst/>
          </a:prstGeom>
          <a:ln w="25400">
            <a:solidFill>
              <a:schemeClr val="tx1">
                <a:lumMod val="20000"/>
                <a:lumOff val="80000"/>
              </a:schemeClr>
            </a:solidFill>
            <a:miter lim="800000"/>
          </a:ln>
        </p:spPr>
      </p:pic>
      <p:pic>
        <p:nvPicPr>
          <p:cNvPr id="18" name="Рисунок 17">
            <a:extLst>
              <a:ext uri="{FF2B5EF4-FFF2-40B4-BE49-F238E27FC236}">
                <a16:creationId xmlns:a16="http://schemas.microsoft.com/office/drawing/2014/main" id="{B1E7E2A1-F9BD-4091-A2EF-D80004CAF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7475" y="3898900"/>
            <a:ext cx="1988999" cy="1332000"/>
          </a:xfrm>
          <a:prstGeom prst="rect">
            <a:avLst/>
          </a:prstGeom>
          <a:ln w="25400">
            <a:solidFill>
              <a:schemeClr val="tx1">
                <a:lumMod val="20000"/>
                <a:lumOff val="80000"/>
              </a:schemeClr>
            </a:solidFill>
            <a:miter lim="800000"/>
          </a:ln>
        </p:spPr>
      </p:pic>
      <p:pic>
        <p:nvPicPr>
          <p:cNvPr id="20" name="Рисунок 19">
            <a:extLst>
              <a:ext uri="{FF2B5EF4-FFF2-40B4-BE49-F238E27FC236}">
                <a16:creationId xmlns:a16="http://schemas.microsoft.com/office/drawing/2014/main" id="{77240ADA-43DC-4C8C-B7D1-103396158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565" y="3898900"/>
            <a:ext cx="1988999" cy="1332000"/>
          </a:xfrm>
          <a:prstGeom prst="rect">
            <a:avLst/>
          </a:prstGeom>
          <a:ln w="25400">
            <a:solidFill>
              <a:schemeClr val="tx1">
                <a:lumMod val="20000"/>
                <a:lumOff val="80000"/>
              </a:schemeClr>
            </a:solidFill>
            <a:miter lim="800000"/>
          </a:ln>
        </p:spPr>
      </p:pic>
      <p:pic>
        <p:nvPicPr>
          <p:cNvPr id="22" name="Рисунок 21">
            <a:extLst>
              <a:ext uri="{FF2B5EF4-FFF2-40B4-BE49-F238E27FC236}">
                <a16:creationId xmlns:a16="http://schemas.microsoft.com/office/drawing/2014/main" id="{38334F27-0D5D-429A-A185-115F2D453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7475" y="2451100"/>
            <a:ext cx="1989001" cy="1332000"/>
          </a:xfrm>
          <a:prstGeom prst="rect">
            <a:avLst/>
          </a:prstGeom>
          <a:ln w="25400">
            <a:solidFill>
              <a:schemeClr val="tx1">
                <a:lumMod val="20000"/>
                <a:lumOff val="80000"/>
              </a:schemeClr>
            </a:solidFill>
            <a:miter lim="800000"/>
          </a:ln>
        </p:spPr>
      </p:pic>
      <p:pic>
        <p:nvPicPr>
          <p:cNvPr id="24" name="Рисунок 23">
            <a:extLst>
              <a:ext uri="{FF2B5EF4-FFF2-40B4-BE49-F238E27FC236}">
                <a16:creationId xmlns:a16="http://schemas.microsoft.com/office/drawing/2014/main" id="{610857D5-EAD3-4E85-ABE6-119AEE214F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5565" y="1003300"/>
            <a:ext cx="1988999" cy="1332000"/>
          </a:xfrm>
          <a:prstGeom prst="rect">
            <a:avLst/>
          </a:prstGeom>
          <a:ln w="25400">
            <a:solidFill>
              <a:schemeClr val="tx1">
                <a:lumMod val="20000"/>
                <a:lumOff val="80000"/>
              </a:schemeClr>
            </a:solidFill>
            <a:miter lim="800000"/>
          </a:ln>
        </p:spPr>
      </p:pic>
      <p:sp>
        <p:nvSpPr>
          <p:cNvPr id="25" name="Прямоугольник 24">
            <a:extLst>
              <a:ext uri="{FF2B5EF4-FFF2-40B4-BE49-F238E27FC236}">
                <a16:creationId xmlns:a16="http://schemas.microsoft.com/office/drawing/2014/main" id="{DED1DA5E-BFB0-4476-AAEF-F7F9770F7D99}"/>
              </a:ext>
            </a:extLst>
          </p:cNvPr>
          <p:cNvSpPr/>
          <p:nvPr/>
        </p:nvSpPr>
        <p:spPr>
          <a:xfrm>
            <a:off x="575999" y="964044"/>
            <a:ext cx="7880475" cy="344056"/>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t>Особенности</a:t>
            </a:r>
            <a:endParaRPr lang="ru-RU" b="1" dirty="0"/>
          </a:p>
        </p:txBody>
      </p:sp>
      <p:sp>
        <p:nvSpPr>
          <p:cNvPr id="26" name="TextBox 25">
            <a:extLst>
              <a:ext uri="{FF2B5EF4-FFF2-40B4-BE49-F238E27FC236}">
                <a16:creationId xmlns:a16="http://schemas.microsoft.com/office/drawing/2014/main" id="{90A414C6-582D-4A6D-B482-85623CA56F1F}"/>
              </a:ext>
            </a:extLst>
          </p:cNvPr>
          <p:cNvSpPr txBox="1"/>
          <p:nvPr/>
        </p:nvSpPr>
        <p:spPr>
          <a:xfrm>
            <a:off x="576001" y="1346572"/>
            <a:ext cx="7880474" cy="1182032"/>
          </a:xfrm>
          <a:prstGeom prst="rect">
            <a:avLst/>
          </a:prstGeom>
          <a:noFill/>
        </p:spPr>
        <p:txBody>
          <a:bodyPr wrap="square" lIns="54000" tIns="90000" rIns="54000" bIns="90000" anchor="ctr">
            <a:spAutoFit/>
          </a:bodyPr>
          <a:lstStyle/>
          <a:p>
            <a:pPr marL="360000" lvl="1" indent="-285750">
              <a:buClr>
                <a:srgbClr val="394051"/>
              </a:buClr>
              <a:buFont typeface="Wingdings" panose="05000000000000000000" pitchFamily="2" charset="2"/>
              <a:buChar char="§"/>
            </a:pPr>
            <a:r>
              <a:rPr lang="ru-RU" sz="1300" dirty="0"/>
              <a:t>Крайний Север и Сибирь занимают 2/3 территории Российской Федерации; </a:t>
            </a:r>
          </a:p>
          <a:p>
            <a:pPr marL="360000" lvl="1" indent="-285750">
              <a:buClr>
                <a:srgbClr val="394051"/>
              </a:buClr>
              <a:buFont typeface="Wingdings" panose="05000000000000000000" pitchFamily="2" charset="2"/>
              <a:buChar char="§"/>
            </a:pPr>
            <a:r>
              <a:rPr lang="ru-RU" sz="1300" dirty="0"/>
              <a:t>Его отличают экстремальные природно-климатические условия и неразвитость</a:t>
            </a:r>
            <a:r>
              <a:rPr lang="en-US" sz="1300" dirty="0"/>
              <a:t> </a:t>
            </a:r>
            <a:r>
              <a:rPr lang="ru-RU" sz="1300" dirty="0"/>
              <a:t>инфраструктуры </a:t>
            </a:r>
            <a:r>
              <a:rPr lang="en-US" sz="1300" dirty="0"/>
              <a:t>         </a:t>
            </a:r>
            <a:r>
              <a:rPr lang="ru-RU" sz="1300" dirty="0"/>
              <a:t>и транспортных сообщений; </a:t>
            </a:r>
          </a:p>
          <a:p>
            <a:pPr marL="360000" lvl="1" indent="-285750">
              <a:buClr>
                <a:srgbClr val="394051"/>
              </a:buClr>
              <a:buFont typeface="Wingdings" panose="05000000000000000000" pitchFamily="2" charset="2"/>
              <a:buChar char="§"/>
            </a:pPr>
            <a:r>
              <a:rPr lang="ru-RU" sz="1300" dirty="0"/>
              <a:t>На его территории имеются большие запасы природных ресурсов, в том числе не освоенных; </a:t>
            </a:r>
          </a:p>
          <a:p>
            <a:pPr marL="360000" lvl="1" indent="-285750">
              <a:buClr>
                <a:srgbClr val="394051"/>
              </a:buClr>
              <a:buFont typeface="Wingdings" panose="05000000000000000000" pitchFamily="2" charset="2"/>
              <a:buChar char="§"/>
            </a:pPr>
            <a:r>
              <a:rPr lang="ru-RU" sz="1300" dirty="0"/>
              <a:t>Проживает всего 7 % населения; жизнь здесь очень дорогая</a:t>
            </a:r>
            <a:endParaRPr lang="ru-RU" sz="1300" dirty="0">
              <a:ea typeface="Microsoft JhengHei Light" panose="020B0304030504040204" pitchFamily="34" charset="-120"/>
              <a:cs typeface="Arial" panose="020B0604020202020204" pitchFamily="34" charset="0"/>
            </a:endParaRPr>
          </a:p>
        </p:txBody>
      </p:sp>
      <p:sp>
        <p:nvSpPr>
          <p:cNvPr id="28" name="Прямоугольник 27">
            <a:extLst>
              <a:ext uri="{FF2B5EF4-FFF2-40B4-BE49-F238E27FC236}">
                <a16:creationId xmlns:a16="http://schemas.microsoft.com/office/drawing/2014/main" id="{95372684-7B14-45FF-BD96-FCCF71B165A7}"/>
              </a:ext>
            </a:extLst>
          </p:cNvPr>
          <p:cNvSpPr/>
          <p:nvPr/>
        </p:nvSpPr>
        <p:spPr>
          <a:xfrm>
            <a:off x="574816" y="2832100"/>
            <a:ext cx="5773570" cy="344056"/>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t>Надежность проектных решений зависит от следующих факторов</a:t>
            </a:r>
          </a:p>
        </p:txBody>
      </p:sp>
      <p:sp>
        <p:nvSpPr>
          <p:cNvPr id="29" name="TextBox 28">
            <a:extLst>
              <a:ext uri="{FF2B5EF4-FFF2-40B4-BE49-F238E27FC236}">
                <a16:creationId xmlns:a16="http://schemas.microsoft.com/office/drawing/2014/main" id="{190C1869-998B-4F01-B3BE-AF857A07C4FF}"/>
              </a:ext>
            </a:extLst>
          </p:cNvPr>
          <p:cNvSpPr txBox="1"/>
          <p:nvPr/>
        </p:nvSpPr>
        <p:spPr>
          <a:xfrm>
            <a:off x="574816" y="3192524"/>
            <a:ext cx="5773568" cy="981977"/>
          </a:xfrm>
          <a:prstGeom prst="rect">
            <a:avLst/>
          </a:prstGeom>
          <a:noFill/>
        </p:spPr>
        <p:txBody>
          <a:bodyPr wrap="square" lIns="54000" tIns="90000" rIns="54000" bIns="90000" anchor="ctr">
            <a:spAutoFit/>
          </a:bodyPr>
          <a:lstStyle/>
          <a:p>
            <a:pPr marL="360000" lvl="1" indent="-285750">
              <a:buClr>
                <a:srgbClr val="394051"/>
              </a:buClr>
              <a:buFont typeface="Wingdings" panose="05000000000000000000" pitchFamily="2" charset="2"/>
              <a:buChar char="§"/>
            </a:pPr>
            <a:r>
              <a:rPr lang="ru-RU" sz="1300" dirty="0"/>
              <a:t>Прогнозирования транспортного потока (состав и интенсивность</a:t>
            </a:r>
            <a:r>
              <a:rPr lang="en-US" sz="1300" dirty="0"/>
              <a:t> </a:t>
            </a:r>
            <a:r>
              <a:rPr lang="ru-RU" sz="1300" dirty="0"/>
              <a:t>движения) на срок службы дорожной одежды, </a:t>
            </a:r>
          </a:p>
          <a:p>
            <a:pPr marL="360000" lvl="1" indent="-285750">
              <a:buClr>
                <a:srgbClr val="394051"/>
              </a:buClr>
              <a:buFont typeface="Wingdings" panose="05000000000000000000" pitchFamily="2" charset="2"/>
              <a:buChar char="§"/>
            </a:pPr>
            <a:r>
              <a:rPr lang="ru-RU" sz="1300" dirty="0"/>
              <a:t>Учета климатических воздействий в условиях изменения климата, </a:t>
            </a:r>
          </a:p>
          <a:p>
            <a:pPr marL="360000" lvl="1" indent="-285750">
              <a:buClr>
                <a:srgbClr val="394051"/>
              </a:buClr>
              <a:buFont typeface="Wingdings" panose="05000000000000000000" pitchFamily="2" charset="2"/>
              <a:buChar char="§"/>
            </a:pPr>
            <a:r>
              <a:rPr lang="ru-RU" sz="1300" dirty="0"/>
              <a:t>Учета криогенных, геологических и гидрогеологических условий</a:t>
            </a:r>
          </a:p>
        </p:txBody>
      </p:sp>
      <p:sp>
        <p:nvSpPr>
          <p:cNvPr id="30" name="Прямоугольник 29">
            <a:extLst>
              <a:ext uri="{FF2B5EF4-FFF2-40B4-BE49-F238E27FC236}">
                <a16:creationId xmlns:a16="http://schemas.microsoft.com/office/drawing/2014/main" id="{46B22C7A-4878-4CF4-B28F-C2F691C32E40}"/>
              </a:ext>
            </a:extLst>
          </p:cNvPr>
          <p:cNvSpPr/>
          <p:nvPr/>
        </p:nvSpPr>
        <p:spPr>
          <a:xfrm>
            <a:off x="575999" y="4410000"/>
            <a:ext cx="5773570" cy="830997"/>
          </a:xfrm>
          <a:prstGeom prst="rect">
            <a:avLst/>
          </a:prstGeom>
          <a:solidFill>
            <a:srgbClr val="FEB806"/>
          </a:solidFill>
        </p:spPr>
        <p:txBody>
          <a:bodyPr wrap="square" lIns="576000">
            <a:spAutoFit/>
          </a:bodyPr>
          <a:lstStyle/>
          <a:p>
            <a:r>
              <a:rPr lang="ru-RU" sz="1200" dirty="0">
                <a:latin typeface="+mj-lt"/>
                <a:cs typeface="Arial" panose="020B0604020202020204" pitchFamily="34" charset="0"/>
              </a:rPr>
              <a:t>Основные разрушения из-за неоднородности мерзлых грунтов, криогенных условия по длине автомобильной дороги: просадки покрытия автомобильных дорог из-за размораживания ММГ и размывы земляного полотна паводковыми водами</a:t>
            </a:r>
          </a:p>
        </p:txBody>
      </p:sp>
      <p:pic>
        <p:nvPicPr>
          <p:cNvPr id="15" name="Рисунок 14">
            <a:extLst>
              <a:ext uri="{FF2B5EF4-FFF2-40B4-BE49-F238E27FC236}">
                <a16:creationId xmlns:a16="http://schemas.microsoft.com/office/drawing/2014/main" id="{0F2223E4-F664-4053-9698-DFB67C3F2A4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6275" y="4645498"/>
            <a:ext cx="360000" cy="360000"/>
          </a:xfrm>
          <a:prstGeom prst="rect">
            <a:avLst/>
          </a:prstGeom>
        </p:spPr>
      </p:pic>
    </p:spTree>
    <p:extLst>
      <p:ext uri="{BB962C8B-B14F-4D97-AF65-F5344CB8AC3E}">
        <p14:creationId xmlns:p14="http://schemas.microsoft.com/office/powerpoint/2010/main" val="217975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7854A6-AE75-4490-8ED4-1F40060E547E}"/>
              </a:ext>
            </a:extLst>
          </p:cNvPr>
          <p:cNvSpPr txBox="1"/>
          <p:nvPr/>
        </p:nvSpPr>
        <p:spPr>
          <a:xfrm>
            <a:off x="728400" y="973317"/>
            <a:ext cx="4215075" cy="1073401"/>
          </a:xfrm>
          <a:prstGeom prst="rect">
            <a:avLst/>
          </a:prstGeom>
          <a:noFill/>
        </p:spPr>
        <p:txBody>
          <a:bodyPr wrap="square" lIns="90000" tIns="64800" rIns="90000">
            <a:spAutoFit/>
          </a:bodyPr>
          <a:lstStyle/>
          <a:p>
            <a:pPr marL="0" lvl="1">
              <a:lnSpc>
                <a:spcPts val="1500"/>
              </a:lnSpc>
            </a:pPr>
            <a:r>
              <a:rPr lang="ru-RU" sz="1400" b="1" dirty="0">
                <a:solidFill>
                  <a:srgbClr val="394051"/>
                </a:solidFill>
                <a:latin typeface="+mj-lt"/>
                <a:ea typeface="Microsoft JhengHei Light" panose="020B0304030504040204" pitchFamily="34" charset="-120"/>
                <a:cs typeface="Arial" panose="020B0604020202020204" pitchFamily="34" charset="0"/>
              </a:rPr>
              <a:t>Эксплуатационная надежность</a:t>
            </a:r>
            <a:r>
              <a:rPr lang="ru-RU" sz="1400" dirty="0">
                <a:solidFill>
                  <a:srgbClr val="394051"/>
                </a:solidFill>
                <a:latin typeface="+mj-lt"/>
                <a:ea typeface="Microsoft JhengHei Light" panose="020B0304030504040204" pitchFamily="34" charset="-120"/>
                <a:cs typeface="Arial" panose="020B0604020202020204" pitchFamily="34" charset="0"/>
              </a:rPr>
              <a:t> - это способность дорожной конструкции в целом сохранять заданные эксплуатационные характеристики </a:t>
            </a:r>
            <a:r>
              <a:rPr lang="ru-RU" sz="1400" b="1" dirty="0">
                <a:solidFill>
                  <a:srgbClr val="394051"/>
                </a:solidFill>
                <a:latin typeface="+mj-lt"/>
                <a:ea typeface="Microsoft JhengHei Light" panose="020B0304030504040204" pitchFamily="34" charset="-120"/>
                <a:cs typeface="Arial" panose="020B0604020202020204" pitchFamily="34" charset="0"/>
              </a:rPr>
              <a:t>(ровность, прочность, шероховатость)</a:t>
            </a:r>
            <a:r>
              <a:rPr lang="ru-RU" sz="1400" dirty="0">
                <a:solidFill>
                  <a:srgbClr val="394051"/>
                </a:solidFill>
                <a:latin typeface="+mj-lt"/>
                <a:ea typeface="Microsoft JhengHei Light" panose="020B0304030504040204" pitchFamily="34" charset="-120"/>
                <a:cs typeface="Arial" panose="020B0604020202020204" pitchFamily="34" charset="0"/>
              </a:rPr>
              <a:t> в течение расчетного срока службы. </a:t>
            </a:r>
          </a:p>
        </p:txBody>
      </p:sp>
      <p:sp>
        <p:nvSpPr>
          <p:cNvPr id="9" name="Прямоугольник 8">
            <a:extLst>
              <a:ext uri="{FF2B5EF4-FFF2-40B4-BE49-F238E27FC236}">
                <a16:creationId xmlns:a16="http://schemas.microsoft.com/office/drawing/2014/main" id="{234D0BC0-EE00-4433-9AA3-1B0B402CD586}"/>
              </a:ext>
            </a:extLst>
          </p:cNvPr>
          <p:cNvSpPr/>
          <p:nvPr/>
        </p:nvSpPr>
        <p:spPr>
          <a:xfrm>
            <a:off x="576000" y="2171893"/>
            <a:ext cx="4376686" cy="1368030"/>
          </a:xfrm>
          <a:prstGeom prst="rect">
            <a:avLst/>
          </a:prstGeom>
          <a:solidFill>
            <a:srgbClr val="394051"/>
          </a:solidFill>
        </p:spPr>
        <p:txBody>
          <a:bodyPr wrap="square" lIns="252000" tIns="144000" rIns="144000" bIns="144000">
            <a:spAutoFit/>
          </a:bodyPr>
          <a:lstStyle/>
          <a:p>
            <a:r>
              <a:rPr lang="ru-RU" sz="1400" dirty="0">
                <a:solidFill>
                  <a:schemeClr val="bg1"/>
                </a:solidFill>
                <a:latin typeface="+mj-lt"/>
                <a:cs typeface="Arial" panose="020B0604020202020204" pitchFamily="34" charset="0"/>
              </a:rPr>
              <a:t>Интегральной характеристикой надежности дорожной конструкции является уровень надежности, характеризующий вероятность ее отказа (появление недопустимых деформаций, разрушение) ранее расчетного срока службы.</a:t>
            </a:r>
          </a:p>
        </p:txBody>
      </p:sp>
      <p:graphicFrame>
        <p:nvGraphicFramePr>
          <p:cNvPr id="2" name="Таблица 1">
            <a:extLst>
              <a:ext uri="{FF2B5EF4-FFF2-40B4-BE49-F238E27FC236}">
                <a16:creationId xmlns:a16="http://schemas.microsoft.com/office/drawing/2014/main" id="{BC3820AB-DD70-7DBD-7F8E-4B8E3BDD874D}"/>
              </a:ext>
            </a:extLst>
          </p:cNvPr>
          <p:cNvGraphicFramePr>
            <a:graphicFrameLocks noGrp="1"/>
          </p:cNvGraphicFramePr>
          <p:nvPr>
            <p:extLst>
              <p:ext uri="{D42A27DB-BD31-4B8C-83A1-F6EECF244321}">
                <p14:modId xmlns:p14="http://schemas.microsoft.com/office/powerpoint/2010/main" val="221019214"/>
              </p:ext>
            </p:extLst>
          </p:nvPr>
        </p:nvGraphicFramePr>
        <p:xfrm>
          <a:off x="5148000" y="1310745"/>
          <a:ext cx="5334001" cy="3253729"/>
        </p:xfrm>
        <a:graphic>
          <a:graphicData uri="http://schemas.openxmlformats.org/drawingml/2006/table">
            <a:tbl>
              <a:tblPr firstRow="1" firstCol="1" bandRow="1">
                <a:tableStyleId>{8FD4443E-F989-4FC4-A0C8-D5A2AF1F390B}</a:tableStyleId>
              </a:tblPr>
              <a:tblGrid>
                <a:gridCol w="1905000">
                  <a:extLst>
                    <a:ext uri="{9D8B030D-6E8A-4147-A177-3AD203B41FA5}">
                      <a16:colId xmlns:a16="http://schemas.microsoft.com/office/drawing/2014/main" val="2621492531"/>
                    </a:ext>
                  </a:extLst>
                </a:gridCol>
                <a:gridCol w="1524000">
                  <a:extLst>
                    <a:ext uri="{9D8B030D-6E8A-4147-A177-3AD203B41FA5}">
                      <a16:colId xmlns:a16="http://schemas.microsoft.com/office/drawing/2014/main" val="2102955199"/>
                    </a:ext>
                  </a:extLst>
                </a:gridCol>
                <a:gridCol w="1905001">
                  <a:extLst>
                    <a:ext uri="{9D8B030D-6E8A-4147-A177-3AD203B41FA5}">
                      <a16:colId xmlns:a16="http://schemas.microsoft.com/office/drawing/2014/main" val="132711542"/>
                    </a:ext>
                  </a:extLst>
                </a:gridCol>
              </a:tblGrid>
              <a:tr h="661729">
                <a:tc>
                  <a:txBody>
                    <a:bodyPr/>
                    <a:lstStyle/>
                    <a:p>
                      <a:pPr algn="ctr">
                        <a:lnSpc>
                          <a:spcPts val="1200"/>
                        </a:lnSpc>
                        <a:spcAft>
                          <a:spcPts val="1000"/>
                        </a:spcAft>
                        <a:tabLst>
                          <a:tab pos="450215" algn="l"/>
                          <a:tab pos="540385" algn="l"/>
                        </a:tabLst>
                      </a:pPr>
                      <a:r>
                        <a:rPr lang="ru-RU" sz="1200" dirty="0">
                          <a:effectLst/>
                        </a:rPr>
                        <a:t>Тип</a:t>
                      </a:r>
                      <a:r>
                        <a:rPr lang="en-US" sz="1200" dirty="0">
                          <a:effectLst/>
                        </a:rPr>
                        <a:t> </a:t>
                      </a:r>
                      <a:r>
                        <a:rPr lang="ru-RU" sz="1200" dirty="0">
                          <a:effectLst/>
                        </a:rPr>
                        <a:t>дорожной одежды</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ts val="1200"/>
                        </a:lnSpc>
                        <a:spcAft>
                          <a:spcPts val="1000"/>
                        </a:spcAft>
                        <a:tabLst>
                          <a:tab pos="450215" algn="l"/>
                          <a:tab pos="540385" algn="l"/>
                        </a:tabLst>
                      </a:pPr>
                      <a:r>
                        <a:rPr lang="ru-RU" sz="1200" dirty="0">
                          <a:effectLst/>
                        </a:rPr>
                        <a:t>Категория дороги</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ts val="1200"/>
                        </a:lnSpc>
                        <a:spcAft>
                          <a:spcPts val="1000"/>
                        </a:spcAft>
                        <a:tabLst>
                          <a:tab pos="450215" algn="l"/>
                          <a:tab pos="540385" algn="l"/>
                        </a:tabLst>
                      </a:pPr>
                      <a:r>
                        <a:rPr lang="ru-RU" sz="1200" dirty="0">
                          <a:effectLst/>
                        </a:rPr>
                        <a:t>Предельный коэффициент разрушения</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8043416"/>
                  </a:ext>
                </a:extLst>
              </a:tr>
              <a:tr h="288000">
                <a:tc rowSpan="4">
                  <a:txBody>
                    <a:bodyPr/>
                    <a:lstStyle/>
                    <a:p>
                      <a:pPr algn="ctr">
                        <a:lnSpc>
                          <a:spcPct val="115000"/>
                        </a:lnSpc>
                        <a:spcAft>
                          <a:spcPts val="1000"/>
                        </a:spcAft>
                        <a:tabLst>
                          <a:tab pos="450215" algn="l"/>
                          <a:tab pos="540385" algn="l"/>
                        </a:tabLst>
                      </a:pPr>
                      <a:r>
                        <a:rPr lang="ru-RU" sz="1200" dirty="0">
                          <a:effectLst/>
                        </a:rPr>
                        <a:t>Капитальный</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41564" marB="4156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15000"/>
                        </a:lnSpc>
                        <a:spcAft>
                          <a:spcPts val="1000"/>
                        </a:spcAft>
                        <a:tabLst>
                          <a:tab pos="450215" algn="l"/>
                          <a:tab pos="540385" algn="l"/>
                        </a:tabLst>
                      </a:pPr>
                      <a:r>
                        <a:rPr lang="en-US" sz="1000" dirty="0">
                          <a:effectLst/>
                        </a:rPr>
                        <a:t>I</a:t>
                      </a:r>
                      <a:r>
                        <a:rPr lang="ru-RU" sz="1000" dirty="0">
                          <a:effectLst/>
                        </a:rPr>
                        <a:t>А, </a:t>
                      </a:r>
                      <a:r>
                        <a:rPr lang="en-US" sz="1000" dirty="0">
                          <a:effectLst/>
                        </a:rPr>
                        <a:t>I</a:t>
                      </a:r>
                      <a:r>
                        <a:rPr lang="ru-RU" sz="1000" dirty="0">
                          <a:effectLst/>
                        </a:rPr>
                        <a:t>Б,</a:t>
                      </a:r>
                      <a:r>
                        <a:rPr lang="en-US" sz="1000" dirty="0">
                          <a:effectLst/>
                        </a:rPr>
                        <a:t> I</a:t>
                      </a:r>
                      <a:r>
                        <a:rPr lang="ru-RU" sz="1000" dirty="0">
                          <a:effectLst/>
                        </a:rPr>
                        <a:t>В</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rowSpan="2">
                  <a:txBody>
                    <a:bodyPr/>
                    <a:lstStyle/>
                    <a:p>
                      <a:pPr algn="ctr">
                        <a:lnSpc>
                          <a:spcPct val="115000"/>
                        </a:lnSpc>
                        <a:spcAft>
                          <a:spcPts val="1000"/>
                        </a:spcAft>
                        <a:tabLst>
                          <a:tab pos="450215" algn="l"/>
                          <a:tab pos="540385" algn="l"/>
                        </a:tabLst>
                      </a:pPr>
                      <a:r>
                        <a:rPr lang="en-US" sz="1000" dirty="0">
                          <a:effectLst/>
                        </a:rPr>
                        <a:t>0</a:t>
                      </a:r>
                      <a:r>
                        <a:rPr lang="ru-RU" sz="1000" dirty="0">
                          <a:effectLst/>
                        </a:rPr>
                        <a:t>,10</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41564" marB="4156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76174340"/>
                  </a:ext>
                </a:extLst>
              </a:tr>
              <a:tr h="288000">
                <a:tc vMerge="1">
                  <a:txBody>
                    <a:bodyPr/>
                    <a:lstStyle/>
                    <a:p>
                      <a:endParaRPr lang="ru-RU"/>
                    </a:p>
                  </a:txBody>
                  <a:tcPr/>
                </a:tc>
                <a:tc>
                  <a:txBody>
                    <a:bodyPr/>
                    <a:lstStyle/>
                    <a:p>
                      <a:pPr algn="ctr">
                        <a:lnSpc>
                          <a:spcPct val="115000"/>
                        </a:lnSpc>
                        <a:spcAft>
                          <a:spcPts val="1000"/>
                        </a:spcAft>
                        <a:tabLst>
                          <a:tab pos="450215" algn="l"/>
                          <a:tab pos="540385" algn="l"/>
                        </a:tabLst>
                      </a:pPr>
                      <a:r>
                        <a:rPr lang="en-US" sz="1000" dirty="0">
                          <a:effectLst/>
                        </a:rPr>
                        <a:t>II</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645888241"/>
                  </a:ext>
                </a:extLst>
              </a:tr>
              <a:tr h="288000">
                <a:tc vMerge="1">
                  <a:txBody>
                    <a:bodyPr/>
                    <a:lstStyle/>
                    <a:p>
                      <a:endParaRPr lang="ru-RU"/>
                    </a:p>
                  </a:txBody>
                  <a:tcPr/>
                </a:tc>
                <a:tc>
                  <a:txBody>
                    <a:bodyPr/>
                    <a:lstStyle/>
                    <a:p>
                      <a:pPr algn="ctr">
                        <a:lnSpc>
                          <a:spcPct val="115000"/>
                        </a:lnSpc>
                        <a:spcAft>
                          <a:spcPts val="1000"/>
                        </a:spcAft>
                        <a:tabLst>
                          <a:tab pos="450215" algn="l"/>
                          <a:tab pos="540385" algn="l"/>
                        </a:tabLst>
                      </a:pPr>
                      <a:r>
                        <a:rPr lang="en-US" sz="1000" dirty="0">
                          <a:effectLst/>
                        </a:rPr>
                        <a:t>III</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rowSpan="2">
                  <a:txBody>
                    <a:bodyPr/>
                    <a:lstStyle/>
                    <a:p>
                      <a:pPr algn="ctr">
                        <a:lnSpc>
                          <a:spcPct val="115000"/>
                        </a:lnSpc>
                        <a:spcAft>
                          <a:spcPts val="1000"/>
                        </a:spcAft>
                        <a:tabLst>
                          <a:tab pos="450215" algn="l"/>
                          <a:tab pos="540385" algn="l"/>
                        </a:tabLst>
                      </a:pPr>
                      <a:r>
                        <a:rPr lang="ru-RU" sz="1000" dirty="0">
                          <a:effectLst/>
                        </a:rPr>
                        <a:t>0,20</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41564" marB="4156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4C566C"/>
                    </a:solidFill>
                  </a:tcPr>
                </a:tc>
                <a:extLst>
                  <a:ext uri="{0D108BD9-81ED-4DB2-BD59-A6C34878D82A}">
                    <a16:rowId xmlns:a16="http://schemas.microsoft.com/office/drawing/2014/main" val="2230157222"/>
                  </a:ext>
                </a:extLst>
              </a:tr>
              <a:tr h="288000">
                <a:tc vMerge="1">
                  <a:txBody>
                    <a:bodyPr/>
                    <a:lstStyle/>
                    <a:p>
                      <a:endParaRPr lang="ru-RU"/>
                    </a:p>
                  </a:txBody>
                  <a:tcPr/>
                </a:tc>
                <a:tc>
                  <a:txBody>
                    <a:bodyPr/>
                    <a:lstStyle/>
                    <a:p>
                      <a:pPr algn="ctr">
                        <a:lnSpc>
                          <a:spcPct val="115000"/>
                        </a:lnSpc>
                        <a:spcAft>
                          <a:spcPts val="1000"/>
                        </a:spcAft>
                        <a:tabLst>
                          <a:tab pos="450215" algn="l"/>
                          <a:tab pos="540385" algn="l"/>
                        </a:tabLst>
                      </a:pPr>
                      <a:r>
                        <a:rPr lang="en-US" sz="1000" dirty="0">
                          <a:effectLst/>
                        </a:rPr>
                        <a:t>IV</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2004807090"/>
                  </a:ext>
                </a:extLst>
              </a:tr>
              <a:tr h="288000">
                <a:tc rowSpan="3">
                  <a:txBody>
                    <a:bodyPr/>
                    <a:lstStyle/>
                    <a:p>
                      <a:pPr algn="ctr">
                        <a:lnSpc>
                          <a:spcPct val="115000"/>
                        </a:lnSpc>
                        <a:spcAft>
                          <a:spcPts val="1000"/>
                        </a:spcAft>
                        <a:tabLst>
                          <a:tab pos="450215" algn="l"/>
                          <a:tab pos="540385" algn="l"/>
                        </a:tabLst>
                      </a:pPr>
                      <a:r>
                        <a:rPr lang="ru-RU" sz="1200" dirty="0">
                          <a:effectLst/>
                        </a:rPr>
                        <a:t>Облегченный</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41564" marB="4156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15000"/>
                        </a:lnSpc>
                        <a:spcAft>
                          <a:spcPts val="1000"/>
                        </a:spcAft>
                        <a:tabLst>
                          <a:tab pos="450215" algn="l"/>
                          <a:tab pos="540385" algn="l"/>
                        </a:tabLst>
                      </a:pPr>
                      <a:r>
                        <a:rPr lang="en-US" sz="1000" dirty="0">
                          <a:effectLst/>
                        </a:rPr>
                        <a:t>III</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rowSpan="3">
                  <a:txBody>
                    <a:bodyPr/>
                    <a:lstStyle/>
                    <a:p>
                      <a:pPr algn="ctr">
                        <a:lnSpc>
                          <a:spcPct val="115000"/>
                        </a:lnSpc>
                        <a:spcAft>
                          <a:spcPts val="1000"/>
                        </a:spcAft>
                        <a:tabLst>
                          <a:tab pos="450215" algn="l"/>
                          <a:tab pos="540385" algn="l"/>
                        </a:tabLst>
                      </a:pPr>
                      <a:r>
                        <a:rPr lang="ru-RU" sz="1000" dirty="0">
                          <a:effectLst/>
                        </a:rPr>
                        <a:t>0,30</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41564" marB="4156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0406402"/>
                  </a:ext>
                </a:extLst>
              </a:tr>
              <a:tr h="288000">
                <a:tc vMerge="1">
                  <a:txBody>
                    <a:bodyPr/>
                    <a:lstStyle/>
                    <a:p>
                      <a:endParaRPr lang="ru-RU"/>
                    </a:p>
                  </a:txBody>
                  <a:tcPr/>
                </a:tc>
                <a:tc>
                  <a:txBody>
                    <a:bodyPr/>
                    <a:lstStyle/>
                    <a:p>
                      <a:pPr algn="ctr">
                        <a:lnSpc>
                          <a:spcPct val="115000"/>
                        </a:lnSpc>
                        <a:spcAft>
                          <a:spcPts val="1000"/>
                        </a:spcAft>
                        <a:tabLst>
                          <a:tab pos="450215" algn="l"/>
                          <a:tab pos="540385" algn="l"/>
                        </a:tabLst>
                      </a:pPr>
                      <a:r>
                        <a:rPr lang="en-US" sz="1000" dirty="0">
                          <a:effectLst/>
                        </a:rPr>
                        <a:t>IV</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880672794"/>
                  </a:ext>
                </a:extLst>
              </a:tr>
              <a:tr h="288000">
                <a:tc vMerge="1">
                  <a:txBody>
                    <a:bodyPr/>
                    <a:lstStyle/>
                    <a:p>
                      <a:endParaRPr lang="ru-RU"/>
                    </a:p>
                  </a:txBody>
                  <a:tcPr/>
                </a:tc>
                <a:tc>
                  <a:txBody>
                    <a:bodyPr/>
                    <a:lstStyle/>
                    <a:p>
                      <a:pPr algn="ctr">
                        <a:lnSpc>
                          <a:spcPct val="115000"/>
                        </a:lnSpc>
                        <a:spcAft>
                          <a:spcPts val="1000"/>
                        </a:spcAft>
                        <a:tabLst>
                          <a:tab pos="450215" algn="l"/>
                          <a:tab pos="540385" algn="l"/>
                        </a:tabLst>
                      </a:pPr>
                      <a:r>
                        <a:rPr lang="en-US" sz="1000" dirty="0">
                          <a:effectLst/>
                        </a:rPr>
                        <a:t>V</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050064701"/>
                  </a:ext>
                </a:extLst>
              </a:tr>
              <a:tr h="288000">
                <a:tc rowSpan="2">
                  <a:txBody>
                    <a:bodyPr/>
                    <a:lstStyle/>
                    <a:p>
                      <a:pPr algn="ctr">
                        <a:lnSpc>
                          <a:spcPct val="115000"/>
                        </a:lnSpc>
                        <a:spcAft>
                          <a:spcPts val="1000"/>
                        </a:spcAft>
                        <a:tabLst>
                          <a:tab pos="450215" algn="l"/>
                          <a:tab pos="540385" algn="l"/>
                        </a:tabLst>
                      </a:pPr>
                      <a:r>
                        <a:rPr lang="ru-RU" sz="1200" dirty="0">
                          <a:effectLst/>
                        </a:rPr>
                        <a:t>Переходный</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41564" marB="4156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15000"/>
                        </a:lnSpc>
                        <a:spcAft>
                          <a:spcPts val="1000"/>
                        </a:spcAft>
                        <a:tabLst>
                          <a:tab pos="450215" algn="l"/>
                          <a:tab pos="540385" algn="l"/>
                        </a:tabLst>
                      </a:pPr>
                      <a:r>
                        <a:rPr lang="en-US" sz="1000" dirty="0">
                          <a:effectLst/>
                        </a:rPr>
                        <a:t>IV</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rowSpan="2">
                  <a:txBody>
                    <a:bodyPr/>
                    <a:lstStyle/>
                    <a:p>
                      <a:pPr algn="ctr">
                        <a:lnSpc>
                          <a:spcPct val="115000"/>
                        </a:lnSpc>
                        <a:spcAft>
                          <a:spcPts val="1000"/>
                        </a:spcAft>
                        <a:tabLst>
                          <a:tab pos="450215" algn="l"/>
                          <a:tab pos="540385" algn="l"/>
                        </a:tabLst>
                      </a:pPr>
                      <a:r>
                        <a:rPr lang="ru-RU" sz="1000" dirty="0">
                          <a:effectLst/>
                        </a:rPr>
                        <a:t>0,40</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41564" marB="4156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55122719"/>
                  </a:ext>
                </a:extLst>
              </a:tr>
              <a:tr h="288000">
                <a:tc vMerge="1">
                  <a:txBody>
                    <a:bodyPr/>
                    <a:lstStyle/>
                    <a:p>
                      <a:endParaRPr lang="ru-RU"/>
                    </a:p>
                  </a:txBody>
                  <a:tcPr/>
                </a:tc>
                <a:tc>
                  <a:txBody>
                    <a:bodyPr/>
                    <a:lstStyle/>
                    <a:p>
                      <a:pPr algn="ctr"/>
                      <a:r>
                        <a:rPr lang="en-US" sz="1000" dirty="0"/>
                        <a:t>V</a:t>
                      </a:r>
                      <a:endParaRPr lang="ru-RU" sz="1000" dirty="0">
                        <a:latin typeface="Arial" panose="020B060402020202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3101011952"/>
                  </a:ext>
                </a:extLst>
              </a:tr>
            </a:tbl>
          </a:graphicData>
        </a:graphic>
      </p:graphicFrame>
      <p:sp>
        <p:nvSpPr>
          <p:cNvPr id="5" name="TextBox 4">
            <a:extLst>
              <a:ext uri="{FF2B5EF4-FFF2-40B4-BE49-F238E27FC236}">
                <a16:creationId xmlns:a16="http://schemas.microsoft.com/office/drawing/2014/main" id="{36F23CE8-5D77-90C1-DF3F-2E5E59B1A8CF}"/>
              </a:ext>
            </a:extLst>
          </p:cNvPr>
          <p:cNvSpPr txBox="1"/>
          <p:nvPr/>
        </p:nvSpPr>
        <p:spPr>
          <a:xfrm>
            <a:off x="5148000" y="964800"/>
            <a:ext cx="5334000" cy="338554"/>
          </a:xfrm>
          <a:prstGeom prst="rect">
            <a:avLst/>
          </a:prstGeom>
          <a:solidFill>
            <a:srgbClr val="394051"/>
          </a:solidFill>
        </p:spPr>
        <p:txBody>
          <a:bodyPr wrap="square">
            <a:spAutoFit/>
          </a:bodyPr>
          <a:lstStyle/>
          <a:p>
            <a:r>
              <a:rPr lang="ru-RU" sz="1600" b="1" dirty="0">
                <a:solidFill>
                  <a:srgbClr val="95B3D7"/>
                </a:solidFill>
                <a:latin typeface="+mj-lt"/>
                <a:cs typeface="Arial" panose="020B0604020202020204" pitchFamily="34" charset="0"/>
              </a:rPr>
              <a:t>ГОСТ Р 59120-2021</a:t>
            </a:r>
            <a:r>
              <a:rPr lang="en-US" sz="1600" b="1" dirty="0">
                <a:solidFill>
                  <a:srgbClr val="95B3D7"/>
                </a:solidFill>
                <a:latin typeface="+mj-lt"/>
                <a:cs typeface="Arial" panose="020B0604020202020204" pitchFamily="34" charset="0"/>
              </a:rPr>
              <a:t> </a:t>
            </a:r>
            <a:endParaRPr lang="ru-RU" sz="1600" b="1" dirty="0">
              <a:solidFill>
                <a:srgbClr val="95B3D7"/>
              </a:solidFill>
              <a:latin typeface="+mj-lt"/>
              <a:cs typeface="Arial" panose="020B0604020202020204" pitchFamily="34" charset="0"/>
            </a:endParaRPr>
          </a:p>
        </p:txBody>
      </p:sp>
      <p:sp>
        <p:nvSpPr>
          <p:cNvPr id="3" name="Прямоугольник 2">
            <a:extLst>
              <a:ext uri="{FF2B5EF4-FFF2-40B4-BE49-F238E27FC236}">
                <a16:creationId xmlns:a16="http://schemas.microsoft.com/office/drawing/2014/main" id="{F97B6FD8-FDEC-4D81-97AF-4ABB139988E6}"/>
              </a:ext>
            </a:extLst>
          </p:cNvPr>
          <p:cNvSpPr/>
          <p:nvPr/>
        </p:nvSpPr>
        <p:spPr>
          <a:xfrm>
            <a:off x="576000" y="3620859"/>
            <a:ext cx="4376686" cy="1223412"/>
          </a:xfrm>
          <a:prstGeom prst="rect">
            <a:avLst/>
          </a:prstGeom>
        </p:spPr>
        <p:txBody>
          <a:bodyPr wrap="square">
            <a:spAutoFit/>
          </a:bodyPr>
          <a:lstStyle/>
          <a:p>
            <a:pPr algn="just">
              <a:spcBef>
                <a:spcPts val="1000"/>
              </a:spcBef>
            </a:pPr>
            <a:r>
              <a:rPr lang="ru-RU" sz="1050" b="1" dirty="0">
                <a:latin typeface="+mj-lt"/>
                <a:cs typeface="Arial" panose="020B0604020202020204" pitchFamily="34" charset="0"/>
              </a:rPr>
              <a:t>П. 7.1.2 ГОСТ Р 59120-2021. </a:t>
            </a:r>
            <a:r>
              <a:rPr lang="ru-RU" sz="1050" dirty="0">
                <a:latin typeface="+mj-lt"/>
                <a:cs typeface="Arial" panose="020B0604020202020204" pitchFamily="34" charset="0"/>
              </a:rPr>
              <a:t>Дорожные одежды автомобильных дорог должны быть запроектированы так, чтобы обеспечивать безотказную работу в течение расчетного межремонтного и расчетного срока службы дорожной одежды со значениями предельного коэффициента разрушения, назначаемого в соответствии с таблицей на последний год межремонтного срока в зависимости от капитальности дорожной одежды и категории дороги. </a:t>
            </a:r>
          </a:p>
        </p:txBody>
      </p:sp>
      <p:sp>
        <p:nvSpPr>
          <p:cNvPr id="7" name="Прямоугольник 6">
            <a:extLst>
              <a:ext uri="{FF2B5EF4-FFF2-40B4-BE49-F238E27FC236}">
                <a16:creationId xmlns:a16="http://schemas.microsoft.com/office/drawing/2014/main" id="{5E153C09-DA12-4436-9734-B4A871EC702E}"/>
              </a:ext>
            </a:extLst>
          </p:cNvPr>
          <p:cNvSpPr/>
          <p:nvPr/>
        </p:nvSpPr>
        <p:spPr>
          <a:xfrm>
            <a:off x="576000" y="964800"/>
            <a:ext cx="152400" cy="1054135"/>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F0AEC50B-3A16-4BE9-841C-08B2DE7FC7B3}"/>
              </a:ext>
            </a:extLst>
          </p:cNvPr>
          <p:cNvSpPr/>
          <p:nvPr/>
        </p:nvSpPr>
        <p:spPr>
          <a:xfrm>
            <a:off x="5148000" y="4661685"/>
            <a:ext cx="5320666" cy="634789"/>
          </a:xfrm>
          <a:prstGeom prst="rect">
            <a:avLst/>
          </a:prstGeom>
        </p:spPr>
        <p:txBody>
          <a:bodyPr wrap="square">
            <a:spAutoFit/>
          </a:bodyPr>
          <a:lstStyle/>
          <a:p>
            <a:pPr algn="just"/>
            <a:r>
              <a:rPr lang="ru-RU" sz="1050" b="1" dirty="0">
                <a:latin typeface="+mj-lt"/>
                <a:cs typeface="Arial" panose="020B0604020202020204" pitchFamily="34" charset="0"/>
              </a:rPr>
              <a:t>П. 7.6 ГОСТ Р 59120-2021. </a:t>
            </a:r>
            <a:r>
              <a:rPr lang="ru-RU" sz="1050" dirty="0">
                <a:latin typeface="+mj-lt"/>
                <a:cs typeface="Arial" panose="020B0604020202020204" pitchFamily="34" charset="0"/>
              </a:rPr>
              <a:t>Конструкцию дорожной одежды при проектировании необходимо проверять расчетами на устойчивость к образованию колеи в процессе эксплуатации автомобильной дороги.</a:t>
            </a:r>
          </a:p>
        </p:txBody>
      </p:sp>
      <p:sp>
        <p:nvSpPr>
          <p:cNvPr id="10" name="Номер слайда 3">
            <a:extLst>
              <a:ext uri="{FF2B5EF4-FFF2-40B4-BE49-F238E27FC236}">
                <a16:creationId xmlns:a16="http://schemas.microsoft.com/office/drawing/2014/main" id="{90805787-30BC-4741-A3D0-406420448300}"/>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4</a:t>
            </a:fld>
            <a:endParaRPr lang="ru-RU" dirty="0"/>
          </a:p>
        </p:txBody>
      </p:sp>
      <p:sp>
        <p:nvSpPr>
          <p:cNvPr id="11" name="Заголовок 5">
            <a:extLst>
              <a:ext uri="{FF2B5EF4-FFF2-40B4-BE49-F238E27FC236}">
                <a16:creationId xmlns:a16="http://schemas.microsoft.com/office/drawing/2014/main" id="{65E97797-1231-499C-8032-F010E19756B4}"/>
              </a:ext>
            </a:extLst>
          </p:cNvPr>
          <p:cNvSpPr>
            <a:spLocks noGrp="1"/>
          </p:cNvSpPr>
          <p:nvPr>
            <p:ph type="title"/>
          </p:nvPr>
        </p:nvSpPr>
        <p:spPr>
          <a:xfrm>
            <a:off x="566789" y="222795"/>
            <a:ext cx="8567686" cy="338554"/>
          </a:xfrm>
        </p:spPr>
        <p:txBody>
          <a:bodyPr/>
          <a:lstStyle/>
          <a:p>
            <a:r>
              <a:rPr lang="ru-RU" sz="2000" dirty="0"/>
              <a:t>Понятие эксплуатационной надежности дорожных конструкций</a:t>
            </a:r>
          </a:p>
        </p:txBody>
      </p:sp>
      <p:sp>
        <p:nvSpPr>
          <p:cNvPr id="17" name="Прямоугольник 16">
            <a:extLst>
              <a:ext uri="{FF2B5EF4-FFF2-40B4-BE49-F238E27FC236}">
                <a16:creationId xmlns:a16="http://schemas.microsoft.com/office/drawing/2014/main" id="{5A4CB8C4-C57A-46C2-9A82-55F59BD3F127}"/>
              </a:ext>
            </a:extLst>
          </p:cNvPr>
          <p:cNvSpPr/>
          <p:nvPr/>
        </p:nvSpPr>
        <p:spPr>
          <a:xfrm>
            <a:off x="576000" y="4925207"/>
            <a:ext cx="4385897" cy="830997"/>
          </a:xfrm>
          <a:prstGeom prst="rect">
            <a:avLst/>
          </a:prstGeom>
          <a:solidFill>
            <a:srgbClr val="FEB806"/>
          </a:solidFill>
        </p:spPr>
        <p:txBody>
          <a:bodyPr wrap="square">
            <a:spAutoFit/>
          </a:bodyPr>
          <a:lstStyle/>
          <a:p>
            <a:pPr algn="just"/>
            <a:r>
              <a:rPr lang="ru-RU" sz="1200" dirty="0">
                <a:cs typeface="Arial" panose="020B0604020202020204" pitchFamily="34" charset="0"/>
              </a:rPr>
              <a:t>В условиях Крайнего Севера к эксплуатационной надежности следует дополнительно отнести устойчивость грунтов земляного полотна и подстилающего его основания к просадкам и размывам</a:t>
            </a:r>
          </a:p>
        </p:txBody>
      </p:sp>
    </p:spTree>
    <p:extLst>
      <p:ext uri="{BB962C8B-B14F-4D97-AF65-F5344CB8AC3E}">
        <p14:creationId xmlns:p14="http://schemas.microsoft.com/office/powerpoint/2010/main" val="1249979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99CE990-AD84-4CB2-9B18-946086661439}"/>
              </a:ext>
            </a:extLst>
          </p:cNvPr>
          <p:cNvSpPr/>
          <p:nvPr/>
        </p:nvSpPr>
        <p:spPr>
          <a:xfrm>
            <a:off x="576000" y="1308100"/>
            <a:ext cx="4883959" cy="600164"/>
          </a:xfrm>
          <a:prstGeom prst="rect">
            <a:avLst/>
          </a:prstGeom>
        </p:spPr>
        <p:txBody>
          <a:bodyPr wrap="square">
            <a:spAutoFit/>
          </a:bodyPr>
          <a:lstStyle/>
          <a:p>
            <a:pPr algn="just"/>
            <a:r>
              <a:rPr lang="ru-RU" sz="1100" dirty="0">
                <a:latin typeface="+mj-lt"/>
                <a:cs typeface="Arial" panose="020B0604020202020204" pitchFamily="34" charset="0"/>
              </a:rPr>
              <a:t>Автомобильная дорога в состоянии выполнять заданные функции                  с соблюдением параметров, установленных требованиями              нормативно-технической документации.</a:t>
            </a:r>
          </a:p>
        </p:txBody>
      </p:sp>
      <p:sp>
        <p:nvSpPr>
          <p:cNvPr id="4" name="Прямоугольник 3">
            <a:extLst>
              <a:ext uri="{FF2B5EF4-FFF2-40B4-BE49-F238E27FC236}">
                <a16:creationId xmlns:a16="http://schemas.microsoft.com/office/drawing/2014/main" id="{908F873C-3F13-4625-8D29-A2E352A39C3F}"/>
              </a:ext>
            </a:extLst>
          </p:cNvPr>
          <p:cNvSpPr/>
          <p:nvPr/>
        </p:nvSpPr>
        <p:spPr>
          <a:xfrm>
            <a:off x="5688000" y="1308100"/>
            <a:ext cx="4811627" cy="1874872"/>
          </a:xfrm>
          <a:prstGeom prst="rect">
            <a:avLst/>
          </a:prstGeom>
        </p:spPr>
        <p:txBody>
          <a:bodyPr wrap="square">
            <a:spAutoFit/>
          </a:bodyPr>
          <a:lstStyle/>
          <a:p>
            <a:pPr algn="just">
              <a:spcBef>
                <a:spcPts val="700"/>
              </a:spcBef>
            </a:pPr>
            <a:r>
              <a:rPr lang="ru-RU" sz="1100" dirty="0">
                <a:solidFill>
                  <a:srgbClr val="000000"/>
                </a:solidFill>
                <a:effectLst/>
                <a:latin typeface="+mj-lt"/>
                <a:ea typeface="Times New Roman" panose="02020603050405020304" pitchFamily="18" charset="0"/>
                <a:cs typeface="Arial" panose="020B0604020202020204" pitchFamily="34" charset="0"/>
              </a:rPr>
              <a:t>Приспособленность дороги к предупреждению и обнаружению причин возникновения повреждений (отказов), возможность без задержки движения восстанавливать работоспособность посредством проведения соответствующих ремонтных работ, обеспечивающих оптимальную скорость движения потока автомобилей.</a:t>
            </a:r>
            <a:r>
              <a:rPr lang="ru-RU" sz="1100" dirty="0">
                <a:solidFill>
                  <a:srgbClr val="000000"/>
                </a:solidFill>
                <a:effectLst/>
                <a:latin typeface="+mj-lt"/>
                <a:ea typeface="Times New Roman" panose="02020603050405020304" pitchFamily="18" charset="0"/>
              </a:rPr>
              <a:t> </a:t>
            </a:r>
          </a:p>
          <a:p>
            <a:pPr algn="just">
              <a:spcBef>
                <a:spcPts val="700"/>
              </a:spcBef>
            </a:pPr>
            <a:r>
              <a:rPr lang="ru-RU" sz="1100" dirty="0">
                <a:latin typeface="+mj-lt"/>
                <a:cs typeface="Arial" panose="020B0604020202020204" pitchFamily="34" charset="0"/>
              </a:rPr>
              <a:t>«Умная» дорога «самодиагностируется» на основе оснащения различным комплектом датчиков с использованием экспертных систем,  обнаруживает и предупреждает о возникновении повреждений                 и сигнализирует о необходимости выполнения ремонтных работ. Используется искусственный интеллект - нейронные сети.</a:t>
            </a:r>
          </a:p>
        </p:txBody>
      </p:sp>
      <p:sp>
        <p:nvSpPr>
          <p:cNvPr id="7" name="Номер слайда 3">
            <a:extLst>
              <a:ext uri="{FF2B5EF4-FFF2-40B4-BE49-F238E27FC236}">
                <a16:creationId xmlns:a16="http://schemas.microsoft.com/office/drawing/2014/main" id="{8798EBA1-4C08-432A-85DA-0D8E3175E9CA}"/>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5</a:t>
            </a:fld>
            <a:endParaRPr lang="ru-RU" dirty="0"/>
          </a:p>
        </p:txBody>
      </p:sp>
      <p:sp>
        <p:nvSpPr>
          <p:cNvPr id="8" name="Заголовок 5">
            <a:extLst>
              <a:ext uri="{FF2B5EF4-FFF2-40B4-BE49-F238E27FC236}">
                <a16:creationId xmlns:a16="http://schemas.microsoft.com/office/drawing/2014/main" id="{DF609940-B8F3-432A-B063-0FA31FA2420E}"/>
              </a:ext>
            </a:extLst>
          </p:cNvPr>
          <p:cNvSpPr>
            <a:spLocks noGrp="1"/>
          </p:cNvSpPr>
          <p:nvPr>
            <p:ph type="title"/>
          </p:nvPr>
        </p:nvSpPr>
        <p:spPr>
          <a:xfrm>
            <a:off x="566789" y="222795"/>
            <a:ext cx="8567686" cy="307777"/>
          </a:xfrm>
        </p:spPr>
        <p:txBody>
          <a:bodyPr/>
          <a:lstStyle/>
          <a:p>
            <a:r>
              <a:rPr lang="ru-RU" sz="2000" dirty="0"/>
              <a:t>Критерии эксплуатационной надежности</a:t>
            </a:r>
          </a:p>
        </p:txBody>
      </p:sp>
      <p:sp>
        <p:nvSpPr>
          <p:cNvPr id="9" name="Прямоугольник 8">
            <a:extLst>
              <a:ext uri="{FF2B5EF4-FFF2-40B4-BE49-F238E27FC236}">
                <a16:creationId xmlns:a16="http://schemas.microsoft.com/office/drawing/2014/main" id="{84554B24-7465-48E9-8251-001CFD9D85C3}"/>
              </a:ext>
            </a:extLst>
          </p:cNvPr>
          <p:cNvSpPr/>
          <p:nvPr/>
        </p:nvSpPr>
        <p:spPr>
          <a:xfrm>
            <a:off x="575998" y="964044"/>
            <a:ext cx="4896000" cy="344056"/>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t>Работоспособность</a:t>
            </a:r>
          </a:p>
        </p:txBody>
      </p:sp>
      <p:sp>
        <p:nvSpPr>
          <p:cNvPr id="11" name="Прямоугольник 10">
            <a:extLst>
              <a:ext uri="{FF2B5EF4-FFF2-40B4-BE49-F238E27FC236}">
                <a16:creationId xmlns:a16="http://schemas.microsoft.com/office/drawing/2014/main" id="{7161B6A9-E815-44AC-B12E-0FED120B88EC}"/>
              </a:ext>
            </a:extLst>
          </p:cNvPr>
          <p:cNvSpPr/>
          <p:nvPr/>
        </p:nvSpPr>
        <p:spPr>
          <a:xfrm>
            <a:off x="5688000" y="964044"/>
            <a:ext cx="4811627" cy="344056"/>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t>Ремонтопригодность</a:t>
            </a:r>
            <a:endParaRPr lang="ru-RU" b="1" dirty="0"/>
          </a:p>
        </p:txBody>
      </p:sp>
      <p:sp>
        <p:nvSpPr>
          <p:cNvPr id="14" name="Прямоугольник 13">
            <a:extLst>
              <a:ext uri="{FF2B5EF4-FFF2-40B4-BE49-F238E27FC236}">
                <a16:creationId xmlns:a16="http://schemas.microsoft.com/office/drawing/2014/main" id="{1C0F8317-09E8-48AD-9EA2-984077C20EBE}"/>
              </a:ext>
            </a:extLst>
          </p:cNvPr>
          <p:cNvSpPr/>
          <p:nvPr/>
        </p:nvSpPr>
        <p:spPr>
          <a:xfrm>
            <a:off x="576494" y="2341890"/>
            <a:ext cx="4883959" cy="261610"/>
          </a:xfrm>
          <a:prstGeom prst="rect">
            <a:avLst/>
          </a:prstGeom>
        </p:spPr>
        <p:txBody>
          <a:bodyPr wrap="square">
            <a:spAutoFit/>
          </a:bodyPr>
          <a:lstStyle/>
          <a:p>
            <a:r>
              <a:rPr lang="ru-RU" sz="1100" dirty="0">
                <a:latin typeface="+mj-lt"/>
                <a:cs typeface="Arial" panose="020B0604020202020204" pitchFamily="34" charset="0"/>
              </a:rPr>
              <a:t>См. ГОСТ Р 58861-2020.</a:t>
            </a:r>
          </a:p>
        </p:txBody>
      </p:sp>
      <p:sp>
        <p:nvSpPr>
          <p:cNvPr id="15" name="Прямоугольник 14">
            <a:extLst>
              <a:ext uri="{FF2B5EF4-FFF2-40B4-BE49-F238E27FC236}">
                <a16:creationId xmlns:a16="http://schemas.microsoft.com/office/drawing/2014/main" id="{F07E9AD7-F580-47A4-8624-BD69835B6A0C}"/>
              </a:ext>
            </a:extLst>
          </p:cNvPr>
          <p:cNvSpPr/>
          <p:nvPr/>
        </p:nvSpPr>
        <p:spPr>
          <a:xfrm>
            <a:off x="576000" y="1997834"/>
            <a:ext cx="4896000" cy="344056"/>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t>Срок службы дорожной конструкции</a:t>
            </a:r>
          </a:p>
        </p:txBody>
      </p:sp>
      <p:sp>
        <p:nvSpPr>
          <p:cNvPr id="16" name="Прямоугольник 15">
            <a:extLst>
              <a:ext uri="{FF2B5EF4-FFF2-40B4-BE49-F238E27FC236}">
                <a16:creationId xmlns:a16="http://schemas.microsoft.com/office/drawing/2014/main" id="{D11DE21D-874E-439C-84FC-48A55913417F}"/>
              </a:ext>
            </a:extLst>
          </p:cNvPr>
          <p:cNvSpPr/>
          <p:nvPr/>
        </p:nvSpPr>
        <p:spPr>
          <a:xfrm>
            <a:off x="576494" y="3023756"/>
            <a:ext cx="4883959" cy="1744067"/>
          </a:xfrm>
          <a:prstGeom prst="rect">
            <a:avLst/>
          </a:prstGeom>
        </p:spPr>
        <p:txBody>
          <a:bodyPr wrap="square">
            <a:spAutoFit/>
          </a:bodyPr>
          <a:lstStyle/>
          <a:p>
            <a:pPr algn="just">
              <a:spcBef>
                <a:spcPts val="1000"/>
              </a:spcBef>
            </a:pPr>
            <a:r>
              <a:rPr lang="ru-RU" sz="1100" dirty="0">
                <a:latin typeface="+mj-lt"/>
                <a:cs typeface="Arial" panose="020B0604020202020204" pitchFamily="34" charset="0"/>
              </a:rPr>
              <a:t>В случае отказа одного из элементов дорожной конструкции, его функции передаются другому резервному элементу или группе элементов. Применение дополнительных элементов с целью сохранения работоспособного состояния системы при отказе ряда её элементов.</a:t>
            </a:r>
          </a:p>
          <a:p>
            <a:pPr algn="just">
              <a:spcBef>
                <a:spcPts val="700"/>
              </a:spcBef>
            </a:pPr>
            <a:r>
              <a:rPr lang="ru-RU" sz="1100" dirty="0">
                <a:latin typeface="+mj-lt"/>
                <a:cs typeface="Arial" panose="020B0604020202020204" pitchFamily="34" charset="0"/>
              </a:rPr>
              <a:t>Критерий степень </a:t>
            </a:r>
            <a:r>
              <a:rPr lang="ru-RU" sz="1100" dirty="0" err="1">
                <a:latin typeface="+mj-lt"/>
                <a:cs typeface="Arial" panose="020B0604020202020204" pitchFamily="34" charset="0"/>
              </a:rPr>
              <a:t>резервированности</a:t>
            </a:r>
            <a:r>
              <a:rPr lang="ru-RU" sz="1100" dirty="0">
                <a:latin typeface="+mj-lt"/>
                <a:cs typeface="Arial" panose="020B0604020202020204" pitchFamily="34" charset="0"/>
              </a:rPr>
              <a:t> свидетельствует о том, что по мере потери прочности конструкции функции по обеспечению несущей способности должны брать на себя резервные элементы, например, слои основания дорожной одежды, прочность которых должна увеличиваться    по мере эксплуатации.</a:t>
            </a:r>
          </a:p>
        </p:txBody>
      </p:sp>
      <p:sp>
        <p:nvSpPr>
          <p:cNvPr id="17" name="Прямоугольник 16">
            <a:extLst>
              <a:ext uri="{FF2B5EF4-FFF2-40B4-BE49-F238E27FC236}">
                <a16:creationId xmlns:a16="http://schemas.microsoft.com/office/drawing/2014/main" id="{6DF5AC10-CCDB-4DE7-B48D-05A127787E31}"/>
              </a:ext>
            </a:extLst>
          </p:cNvPr>
          <p:cNvSpPr/>
          <p:nvPr/>
        </p:nvSpPr>
        <p:spPr>
          <a:xfrm>
            <a:off x="576000" y="2679700"/>
            <a:ext cx="4896000" cy="344056"/>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t>Степень </a:t>
            </a:r>
            <a:r>
              <a:rPr lang="ru-RU" sz="1400" b="1" dirty="0" err="1"/>
              <a:t>резервированности</a:t>
            </a:r>
            <a:r>
              <a:rPr lang="ru-RU" sz="1400" b="1" dirty="0"/>
              <a:t> по прочности</a:t>
            </a:r>
          </a:p>
        </p:txBody>
      </p:sp>
      <p:sp>
        <p:nvSpPr>
          <p:cNvPr id="22" name="Прямоугольник 21">
            <a:extLst>
              <a:ext uri="{FF2B5EF4-FFF2-40B4-BE49-F238E27FC236}">
                <a16:creationId xmlns:a16="http://schemas.microsoft.com/office/drawing/2014/main" id="{F1CF3B15-820F-4181-8DBC-528F59DA03E3}"/>
              </a:ext>
            </a:extLst>
          </p:cNvPr>
          <p:cNvSpPr/>
          <p:nvPr/>
        </p:nvSpPr>
        <p:spPr>
          <a:xfrm>
            <a:off x="575998" y="4737100"/>
            <a:ext cx="4896000" cy="1015663"/>
          </a:xfrm>
          <a:prstGeom prst="rect">
            <a:avLst/>
          </a:prstGeom>
          <a:solidFill>
            <a:srgbClr val="FEB806"/>
          </a:solidFill>
        </p:spPr>
        <p:txBody>
          <a:bodyPr wrap="square">
            <a:spAutoFit/>
          </a:bodyPr>
          <a:lstStyle/>
          <a:p>
            <a:pPr algn="just"/>
            <a:r>
              <a:rPr lang="ru-RU" sz="1000" dirty="0">
                <a:latin typeface="+mj-lt"/>
                <a:cs typeface="Arial" panose="020B0604020202020204" pitchFamily="34" charset="0"/>
              </a:rPr>
              <a:t>Степень </a:t>
            </a:r>
            <a:r>
              <a:rPr lang="ru-RU" sz="1000" dirty="0" err="1">
                <a:latin typeface="+mj-lt"/>
                <a:cs typeface="Arial" panose="020B0604020202020204" pitchFamily="34" charset="0"/>
              </a:rPr>
              <a:t>резервированности</a:t>
            </a:r>
            <a:r>
              <a:rPr lang="ru-RU" sz="1000" dirty="0">
                <a:latin typeface="+mj-lt"/>
                <a:cs typeface="Arial" panose="020B0604020202020204" pitchFamily="34" charset="0"/>
              </a:rPr>
              <a:t> в условиях Крайнего Севера можно достичь                  в основном за счет обеспечения устойчивости грунтов, избежав возникновения просадок и размывов подстилающих грунтов и грунтов земляного полотна, например, сохранением ММГ в мерзлом состоянии, обеспечением дополнительного </a:t>
            </a:r>
            <a:r>
              <a:rPr lang="ru-RU" sz="1000" dirty="0" err="1">
                <a:latin typeface="+mj-lt"/>
                <a:cs typeface="Arial" panose="020B0604020202020204" pitchFamily="34" charset="0"/>
              </a:rPr>
              <a:t>промораживания</a:t>
            </a:r>
            <a:r>
              <a:rPr lang="ru-RU" sz="1000" dirty="0">
                <a:latin typeface="+mj-lt"/>
                <a:cs typeface="Arial" panose="020B0604020202020204" pitchFamily="34" charset="0"/>
              </a:rPr>
              <a:t> в летний период и поверхностного водоотвода от земляного полотна</a:t>
            </a:r>
          </a:p>
        </p:txBody>
      </p:sp>
      <p:sp>
        <p:nvSpPr>
          <p:cNvPr id="26" name="Прямоугольник 25">
            <a:extLst>
              <a:ext uri="{FF2B5EF4-FFF2-40B4-BE49-F238E27FC236}">
                <a16:creationId xmlns:a16="http://schemas.microsoft.com/office/drawing/2014/main" id="{F6F53958-AF3F-41E9-BA53-85DE01A10134}"/>
              </a:ext>
            </a:extLst>
          </p:cNvPr>
          <p:cNvSpPr/>
          <p:nvPr/>
        </p:nvSpPr>
        <p:spPr>
          <a:xfrm>
            <a:off x="5688000" y="3178549"/>
            <a:ext cx="4811627" cy="861774"/>
          </a:xfrm>
          <a:prstGeom prst="rect">
            <a:avLst/>
          </a:prstGeom>
          <a:solidFill>
            <a:srgbClr val="FEB806"/>
          </a:solidFill>
        </p:spPr>
        <p:txBody>
          <a:bodyPr wrap="square">
            <a:spAutoFit/>
          </a:bodyPr>
          <a:lstStyle/>
          <a:p>
            <a:pPr algn="just"/>
            <a:r>
              <a:rPr lang="ru-RU" sz="1000" dirty="0">
                <a:cs typeface="Arial" panose="020B0604020202020204" pitchFamily="34" charset="0"/>
              </a:rPr>
              <a:t>В условиях Крайнего Севера ремонтопригодность также можно достичь                в основном за счет обеспечения устойчивости грунтов, за счет диагностирования температурного режима грунтов основания насыпи и земляного полотна и при необходимости подключения дополнительного </a:t>
            </a:r>
            <a:r>
              <a:rPr lang="ru-RU" sz="1000" dirty="0" err="1">
                <a:cs typeface="Arial" panose="020B0604020202020204" pitchFamily="34" charset="0"/>
              </a:rPr>
              <a:t>промораживания</a:t>
            </a:r>
            <a:r>
              <a:rPr lang="ru-RU" sz="1000" dirty="0">
                <a:cs typeface="Arial" panose="020B0604020202020204" pitchFamily="34" charset="0"/>
              </a:rPr>
              <a:t>, обеспечения поверхностного водоотвода от земляного полотна.</a:t>
            </a:r>
          </a:p>
        </p:txBody>
      </p:sp>
      <p:pic>
        <p:nvPicPr>
          <p:cNvPr id="29" name="Рисунок 28">
            <a:extLst>
              <a:ext uri="{FF2B5EF4-FFF2-40B4-BE49-F238E27FC236}">
                <a16:creationId xmlns:a16="http://schemas.microsoft.com/office/drawing/2014/main" id="{7F9506DF-D0BC-41A7-BB6D-64CDD564E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3216" y="4283367"/>
            <a:ext cx="2528358" cy="1455494"/>
          </a:xfrm>
          <a:prstGeom prst="rect">
            <a:avLst/>
          </a:prstGeom>
          <a:ln w="25400">
            <a:solidFill>
              <a:schemeClr val="tx1">
                <a:lumMod val="20000"/>
                <a:lumOff val="80000"/>
              </a:schemeClr>
            </a:solidFill>
            <a:miter lim="800000"/>
          </a:ln>
        </p:spPr>
      </p:pic>
    </p:spTree>
    <p:extLst>
      <p:ext uri="{BB962C8B-B14F-4D97-AF65-F5344CB8AC3E}">
        <p14:creationId xmlns:p14="http://schemas.microsoft.com/office/powerpoint/2010/main" val="2736251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a:extLst>
              <a:ext uri="{FF2B5EF4-FFF2-40B4-BE49-F238E27FC236}">
                <a16:creationId xmlns:a16="http://schemas.microsoft.com/office/drawing/2014/main" id="{372BD3D4-DED7-67BB-BE20-F8953C00DA40}"/>
              </a:ext>
            </a:extLst>
          </p:cNvPr>
          <p:cNvGraphicFramePr>
            <a:graphicFrameLocks noGrp="1"/>
          </p:cNvGraphicFramePr>
          <p:nvPr>
            <p:extLst>
              <p:ext uri="{D42A27DB-BD31-4B8C-83A1-F6EECF244321}">
                <p14:modId xmlns:p14="http://schemas.microsoft.com/office/powerpoint/2010/main" val="1304885437"/>
              </p:ext>
            </p:extLst>
          </p:nvPr>
        </p:nvGraphicFramePr>
        <p:xfrm>
          <a:off x="575999" y="964800"/>
          <a:ext cx="9930072" cy="1782404"/>
        </p:xfrm>
        <a:graphic>
          <a:graphicData uri="http://schemas.openxmlformats.org/drawingml/2006/table">
            <a:tbl>
              <a:tblPr firstRow="1" firstCol="1" bandRow="1">
                <a:tableStyleId>{8FD4443E-F989-4FC4-A0C8-D5A2AF1F390B}</a:tableStyleId>
              </a:tblPr>
              <a:tblGrid>
                <a:gridCol w="3092480">
                  <a:extLst>
                    <a:ext uri="{9D8B030D-6E8A-4147-A177-3AD203B41FA5}">
                      <a16:colId xmlns:a16="http://schemas.microsoft.com/office/drawing/2014/main" val="1216056812"/>
                    </a:ext>
                  </a:extLst>
                </a:gridCol>
                <a:gridCol w="854699">
                  <a:extLst>
                    <a:ext uri="{9D8B030D-6E8A-4147-A177-3AD203B41FA5}">
                      <a16:colId xmlns:a16="http://schemas.microsoft.com/office/drawing/2014/main" val="867141462"/>
                    </a:ext>
                  </a:extLst>
                </a:gridCol>
                <a:gridCol w="854699">
                  <a:extLst>
                    <a:ext uri="{9D8B030D-6E8A-4147-A177-3AD203B41FA5}">
                      <a16:colId xmlns:a16="http://schemas.microsoft.com/office/drawing/2014/main" val="3995501337"/>
                    </a:ext>
                  </a:extLst>
                </a:gridCol>
                <a:gridCol w="854699">
                  <a:extLst>
                    <a:ext uri="{9D8B030D-6E8A-4147-A177-3AD203B41FA5}">
                      <a16:colId xmlns:a16="http://schemas.microsoft.com/office/drawing/2014/main" val="2687490507"/>
                    </a:ext>
                  </a:extLst>
                </a:gridCol>
                <a:gridCol w="854699">
                  <a:extLst>
                    <a:ext uri="{9D8B030D-6E8A-4147-A177-3AD203B41FA5}">
                      <a16:colId xmlns:a16="http://schemas.microsoft.com/office/drawing/2014/main" val="4284252375"/>
                    </a:ext>
                  </a:extLst>
                </a:gridCol>
                <a:gridCol w="854699">
                  <a:extLst>
                    <a:ext uri="{9D8B030D-6E8A-4147-A177-3AD203B41FA5}">
                      <a16:colId xmlns:a16="http://schemas.microsoft.com/office/drawing/2014/main" val="3790267080"/>
                    </a:ext>
                  </a:extLst>
                </a:gridCol>
                <a:gridCol w="854699">
                  <a:extLst>
                    <a:ext uri="{9D8B030D-6E8A-4147-A177-3AD203B41FA5}">
                      <a16:colId xmlns:a16="http://schemas.microsoft.com/office/drawing/2014/main" val="2853372302"/>
                    </a:ext>
                  </a:extLst>
                </a:gridCol>
                <a:gridCol w="854699">
                  <a:extLst>
                    <a:ext uri="{9D8B030D-6E8A-4147-A177-3AD203B41FA5}">
                      <a16:colId xmlns:a16="http://schemas.microsoft.com/office/drawing/2014/main" val="1230092354"/>
                    </a:ext>
                  </a:extLst>
                </a:gridCol>
                <a:gridCol w="854699">
                  <a:extLst>
                    <a:ext uri="{9D8B030D-6E8A-4147-A177-3AD203B41FA5}">
                      <a16:colId xmlns:a16="http://schemas.microsoft.com/office/drawing/2014/main" val="993073749"/>
                    </a:ext>
                  </a:extLst>
                </a:gridCol>
              </a:tblGrid>
              <a:tr h="343300">
                <a:tc rowSpan="2">
                  <a:txBody>
                    <a:bodyPr/>
                    <a:lstStyle/>
                    <a:p>
                      <a:pPr algn="ctr">
                        <a:lnSpc>
                          <a:spcPct val="120000"/>
                        </a:lnSpc>
                        <a:spcAft>
                          <a:spcPts val="800"/>
                        </a:spcAft>
                      </a:pPr>
                      <a:r>
                        <a:rPr lang="ru-RU" sz="1200" dirty="0">
                          <a:effectLst/>
                        </a:rPr>
                        <a:t>Состояние (по прогнозу А.Н.Тиратуряна)</a:t>
                      </a:r>
                      <a:endParaRPr lang="ru-RU" sz="1200" b="0" dirty="0">
                        <a:effectLst/>
                        <a:latin typeface="+mj-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8">
                  <a:txBody>
                    <a:bodyPr/>
                    <a:lstStyle/>
                    <a:p>
                      <a:pPr algn="just">
                        <a:lnSpc>
                          <a:spcPct val="120000"/>
                        </a:lnSpc>
                        <a:spcAft>
                          <a:spcPts val="800"/>
                        </a:spcAft>
                      </a:pPr>
                      <a:r>
                        <a:rPr lang="ru-RU" sz="1200" dirty="0">
                          <a:effectLst/>
                        </a:rPr>
                        <a:t>Протяженность участка автомобильной дороги с соответствующим уровнем сохранности по годам</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414241841"/>
                  </a:ext>
                </a:extLst>
              </a:tr>
              <a:tr h="304800">
                <a:tc vMerge="1">
                  <a:txBody>
                    <a:bodyPr/>
                    <a:lstStyle/>
                    <a:p>
                      <a:endParaRPr lang="ru-RU"/>
                    </a:p>
                  </a:txBody>
                  <a:tcPr/>
                </a:tc>
                <a:tc>
                  <a:txBody>
                    <a:bodyPr/>
                    <a:lstStyle/>
                    <a:p>
                      <a:pPr algn="ctr">
                        <a:lnSpc>
                          <a:spcPct val="120000"/>
                        </a:lnSpc>
                        <a:spcAft>
                          <a:spcPts val="800"/>
                        </a:spcAft>
                      </a:pPr>
                      <a:r>
                        <a:rPr lang="ru-RU" sz="1050" b="1" dirty="0">
                          <a:effectLst/>
                        </a:rPr>
                        <a:t>2013</a:t>
                      </a:r>
                      <a:endParaRPr lang="ru-RU" sz="10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3236"/>
                    </a:solidFill>
                  </a:tcPr>
                </a:tc>
                <a:tc>
                  <a:txBody>
                    <a:bodyPr/>
                    <a:lstStyle/>
                    <a:p>
                      <a:pPr algn="ctr">
                        <a:lnSpc>
                          <a:spcPct val="120000"/>
                        </a:lnSpc>
                        <a:spcAft>
                          <a:spcPts val="800"/>
                        </a:spcAft>
                      </a:pPr>
                      <a:r>
                        <a:rPr lang="ru-RU" sz="1050" b="1" dirty="0">
                          <a:effectLst/>
                        </a:rPr>
                        <a:t>2015</a:t>
                      </a:r>
                      <a:endParaRPr lang="ru-RU" sz="10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3236"/>
                    </a:solidFill>
                  </a:tcPr>
                </a:tc>
                <a:tc>
                  <a:txBody>
                    <a:bodyPr/>
                    <a:lstStyle/>
                    <a:p>
                      <a:pPr algn="ctr">
                        <a:lnSpc>
                          <a:spcPct val="120000"/>
                        </a:lnSpc>
                        <a:spcAft>
                          <a:spcPts val="800"/>
                        </a:spcAft>
                      </a:pPr>
                      <a:r>
                        <a:rPr lang="ru-RU" sz="1050" b="1" dirty="0">
                          <a:effectLst/>
                        </a:rPr>
                        <a:t>2017</a:t>
                      </a:r>
                      <a:endParaRPr lang="ru-RU" sz="10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3236"/>
                    </a:solidFill>
                  </a:tcPr>
                </a:tc>
                <a:tc>
                  <a:txBody>
                    <a:bodyPr/>
                    <a:lstStyle/>
                    <a:p>
                      <a:pPr algn="ctr">
                        <a:lnSpc>
                          <a:spcPct val="120000"/>
                        </a:lnSpc>
                        <a:spcAft>
                          <a:spcPts val="800"/>
                        </a:spcAft>
                      </a:pPr>
                      <a:r>
                        <a:rPr lang="ru-RU" sz="1050" b="1" dirty="0">
                          <a:effectLst/>
                        </a:rPr>
                        <a:t>2019</a:t>
                      </a:r>
                      <a:endParaRPr lang="ru-RU" sz="10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3236"/>
                    </a:solidFill>
                  </a:tcPr>
                </a:tc>
                <a:tc>
                  <a:txBody>
                    <a:bodyPr/>
                    <a:lstStyle/>
                    <a:p>
                      <a:pPr algn="ctr">
                        <a:lnSpc>
                          <a:spcPct val="120000"/>
                        </a:lnSpc>
                        <a:spcAft>
                          <a:spcPts val="800"/>
                        </a:spcAft>
                      </a:pPr>
                      <a:r>
                        <a:rPr lang="ru-RU" sz="1050" b="1" dirty="0">
                          <a:effectLst/>
                        </a:rPr>
                        <a:t>2021</a:t>
                      </a:r>
                      <a:endParaRPr lang="ru-RU" sz="10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3236"/>
                    </a:solidFill>
                  </a:tcPr>
                </a:tc>
                <a:tc>
                  <a:txBody>
                    <a:bodyPr/>
                    <a:lstStyle/>
                    <a:p>
                      <a:pPr algn="ctr">
                        <a:lnSpc>
                          <a:spcPct val="120000"/>
                        </a:lnSpc>
                        <a:spcAft>
                          <a:spcPts val="800"/>
                        </a:spcAft>
                      </a:pPr>
                      <a:r>
                        <a:rPr lang="ru-RU" sz="1050" b="1" dirty="0">
                          <a:effectLst/>
                        </a:rPr>
                        <a:t>2023</a:t>
                      </a:r>
                      <a:endParaRPr lang="ru-RU" sz="10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3236"/>
                    </a:solidFill>
                  </a:tcPr>
                </a:tc>
                <a:tc>
                  <a:txBody>
                    <a:bodyPr/>
                    <a:lstStyle/>
                    <a:p>
                      <a:pPr algn="ctr">
                        <a:lnSpc>
                          <a:spcPct val="120000"/>
                        </a:lnSpc>
                        <a:spcAft>
                          <a:spcPts val="800"/>
                        </a:spcAft>
                      </a:pPr>
                      <a:r>
                        <a:rPr lang="ru-RU" sz="1050" b="1" dirty="0">
                          <a:effectLst/>
                        </a:rPr>
                        <a:t>2025</a:t>
                      </a:r>
                      <a:endParaRPr lang="ru-RU" sz="10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3236"/>
                    </a:solidFill>
                  </a:tcPr>
                </a:tc>
                <a:tc>
                  <a:txBody>
                    <a:bodyPr/>
                    <a:lstStyle/>
                    <a:p>
                      <a:pPr algn="ctr">
                        <a:lnSpc>
                          <a:spcPct val="120000"/>
                        </a:lnSpc>
                        <a:spcAft>
                          <a:spcPts val="800"/>
                        </a:spcAft>
                      </a:pPr>
                      <a:r>
                        <a:rPr lang="ru-RU" sz="1050" b="1" dirty="0">
                          <a:effectLst/>
                        </a:rPr>
                        <a:t>2027</a:t>
                      </a:r>
                      <a:endParaRPr lang="ru-RU" sz="10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03236"/>
                    </a:solidFill>
                  </a:tcPr>
                </a:tc>
                <a:extLst>
                  <a:ext uri="{0D108BD9-81ED-4DB2-BD59-A6C34878D82A}">
                    <a16:rowId xmlns:a16="http://schemas.microsoft.com/office/drawing/2014/main" val="3467428067"/>
                  </a:ext>
                </a:extLst>
              </a:tr>
              <a:tr h="381000">
                <a:tc>
                  <a:txBody>
                    <a:bodyPr/>
                    <a:lstStyle/>
                    <a:p>
                      <a:pPr algn="ctr">
                        <a:lnSpc>
                          <a:spcPct val="120000"/>
                        </a:lnSpc>
                        <a:spcAft>
                          <a:spcPts val="800"/>
                        </a:spcAft>
                      </a:pPr>
                      <a:r>
                        <a:rPr lang="ru-RU" sz="1200" dirty="0">
                          <a:effectLst/>
                        </a:rPr>
                        <a:t>Нормативное</a:t>
                      </a:r>
                      <a:endParaRPr lang="ru-RU" sz="1200" b="0" dirty="0">
                        <a:effectLst/>
                        <a:latin typeface="+mj-lt"/>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4C566C"/>
                    </a:solidFill>
                  </a:tcPr>
                </a:tc>
                <a:tc>
                  <a:txBody>
                    <a:bodyPr/>
                    <a:lstStyle/>
                    <a:p>
                      <a:pPr algn="ctr">
                        <a:lnSpc>
                          <a:spcPct val="120000"/>
                        </a:lnSpc>
                        <a:spcAft>
                          <a:spcPts val="800"/>
                        </a:spcAft>
                      </a:pPr>
                      <a:r>
                        <a:rPr lang="ru-RU" sz="1200" dirty="0">
                          <a:effectLst/>
                        </a:rPr>
                        <a:t>0,855</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0,770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0,690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0,620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0,560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0,500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a:effectLst/>
                        </a:rPr>
                        <a:t>0,450</a:t>
                      </a:r>
                      <a:endParaRPr lang="ru-RU" sz="1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0,400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59824852"/>
                  </a:ext>
                </a:extLst>
              </a:tr>
              <a:tr h="381000">
                <a:tc>
                  <a:txBody>
                    <a:bodyPr/>
                    <a:lstStyle/>
                    <a:p>
                      <a:pPr algn="ctr">
                        <a:lnSpc>
                          <a:spcPct val="120000"/>
                        </a:lnSpc>
                        <a:spcAft>
                          <a:spcPts val="800"/>
                        </a:spcAft>
                      </a:pPr>
                      <a:r>
                        <a:rPr lang="ru-RU" sz="1200" dirty="0">
                          <a:effectLst/>
                        </a:rPr>
                        <a:t>Удовлетворительное</a:t>
                      </a:r>
                      <a:endParaRPr lang="ru-RU" sz="1200" b="0" dirty="0">
                        <a:effectLst/>
                        <a:latin typeface="+mj-lt"/>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0,140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0,210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0,260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0,300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0,340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0,360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0,370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0,380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19511751"/>
                  </a:ext>
                </a:extLst>
              </a:tr>
              <a:tr h="372304">
                <a:tc>
                  <a:txBody>
                    <a:bodyPr/>
                    <a:lstStyle/>
                    <a:p>
                      <a:pPr algn="ctr">
                        <a:lnSpc>
                          <a:spcPct val="120000"/>
                        </a:lnSpc>
                        <a:spcAft>
                          <a:spcPts val="800"/>
                        </a:spcAft>
                      </a:pPr>
                      <a:r>
                        <a:rPr lang="ru-RU" sz="1200" dirty="0">
                          <a:effectLst/>
                        </a:rPr>
                        <a:t>Неудовлетворительное</a:t>
                      </a:r>
                      <a:endParaRPr lang="ru-RU" sz="1200" b="0" dirty="0">
                        <a:effectLst/>
                        <a:latin typeface="+mj-lt"/>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4C566C"/>
                    </a:solidFill>
                  </a:tcPr>
                </a:tc>
                <a:tc>
                  <a:txBody>
                    <a:bodyPr/>
                    <a:lstStyle/>
                    <a:p>
                      <a:pPr algn="ctr">
                        <a:lnSpc>
                          <a:spcPct val="120000"/>
                        </a:lnSpc>
                        <a:spcAft>
                          <a:spcPts val="800"/>
                        </a:spcAft>
                      </a:pPr>
                      <a:r>
                        <a:rPr lang="ru-RU" sz="1200" dirty="0">
                          <a:effectLst/>
                        </a:rPr>
                        <a:t>0,005</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0,020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0,050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0,070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a:effectLst/>
                        </a:rPr>
                        <a:t>0,100</a:t>
                      </a:r>
                      <a:endParaRPr lang="ru-RU" sz="1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0,130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0,170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spcAft>
                          <a:spcPts val="800"/>
                        </a:spcAft>
                      </a:pPr>
                      <a:r>
                        <a:rPr lang="ru-RU" sz="1200" dirty="0">
                          <a:effectLst/>
                        </a:rPr>
                        <a:t>0,220</a:t>
                      </a:r>
                      <a:endParaRPr lang="ru-RU"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52071923"/>
                  </a:ext>
                </a:extLst>
              </a:tr>
            </a:tbl>
          </a:graphicData>
        </a:graphic>
      </p:graphicFrame>
      <p:sp>
        <p:nvSpPr>
          <p:cNvPr id="7" name="Rectangle 1">
            <a:extLst>
              <a:ext uri="{FF2B5EF4-FFF2-40B4-BE49-F238E27FC236}">
                <a16:creationId xmlns:a16="http://schemas.microsoft.com/office/drawing/2014/main" id="{E2D677C7-BDDD-BC9A-3917-E1C530A337B6}"/>
              </a:ext>
            </a:extLst>
          </p:cNvPr>
          <p:cNvSpPr>
            <a:spLocks noChangeArrowheads="1"/>
          </p:cNvSpPr>
          <p:nvPr/>
        </p:nvSpPr>
        <p:spPr bwMode="auto">
          <a:xfrm>
            <a:off x="523875" y="810196"/>
            <a:ext cx="21672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ru-RU" altLang="ru-RU"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pic>
        <p:nvPicPr>
          <p:cNvPr id="4" name="Рисунок 3">
            <a:extLst>
              <a:ext uri="{FF2B5EF4-FFF2-40B4-BE49-F238E27FC236}">
                <a16:creationId xmlns:a16="http://schemas.microsoft.com/office/drawing/2014/main" id="{419CF403-C9EC-1948-5D02-47885013DD78}"/>
              </a:ext>
            </a:extLst>
          </p:cNvPr>
          <p:cNvPicPr>
            <a:picLocks noChangeAspect="1"/>
          </p:cNvPicPr>
          <p:nvPr/>
        </p:nvPicPr>
        <p:blipFill>
          <a:blip r:embed="rId2"/>
          <a:stretch>
            <a:fillRect/>
          </a:stretch>
        </p:blipFill>
        <p:spPr>
          <a:xfrm>
            <a:off x="5701801" y="3765115"/>
            <a:ext cx="2975474" cy="1986046"/>
          </a:xfrm>
          <a:prstGeom prst="rect">
            <a:avLst/>
          </a:prstGeom>
        </p:spPr>
      </p:pic>
      <p:sp>
        <p:nvSpPr>
          <p:cNvPr id="10" name="TextBox 9">
            <a:extLst>
              <a:ext uri="{FF2B5EF4-FFF2-40B4-BE49-F238E27FC236}">
                <a16:creationId xmlns:a16="http://schemas.microsoft.com/office/drawing/2014/main" id="{14D1D9B4-0C0E-D8AB-67A3-BE2B82AFBD6C}"/>
              </a:ext>
            </a:extLst>
          </p:cNvPr>
          <p:cNvSpPr txBox="1"/>
          <p:nvPr/>
        </p:nvSpPr>
        <p:spPr>
          <a:xfrm>
            <a:off x="8524875" y="3862169"/>
            <a:ext cx="1981199" cy="784830"/>
          </a:xfrm>
          <a:prstGeom prst="rect">
            <a:avLst/>
          </a:prstGeom>
          <a:noFill/>
        </p:spPr>
        <p:txBody>
          <a:bodyPr wrap="square">
            <a:spAutoFit/>
          </a:bodyPr>
          <a:lstStyle/>
          <a:p>
            <a:pPr algn="just"/>
            <a:r>
              <a:rPr lang="ru-RU" sz="900" i="1" dirty="0">
                <a:latin typeface="Arial" panose="020B0604020202020204" pitchFamily="34" charset="0"/>
                <a:cs typeface="Arial" panose="020B0604020202020204" pitchFamily="34" charset="0"/>
              </a:rPr>
              <a:t>Рисунок</a:t>
            </a:r>
            <a:r>
              <a:rPr lang="en-US" sz="900" i="1" dirty="0">
                <a:latin typeface="Arial" panose="020B0604020202020204" pitchFamily="34" charset="0"/>
                <a:cs typeface="Arial" panose="020B0604020202020204" pitchFamily="34" charset="0"/>
              </a:rPr>
              <a:t>:</a:t>
            </a:r>
            <a:endParaRPr lang="ru-RU" sz="900" i="1" dirty="0">
              <a:latin typeface="Arial" panose="020B0604020202020204" pitchFamily="34" charset="0"/>
              <a:cs typeface="Arial" panose="020B0604020202020204" pitchFamily="34" charset="0"/>
            </a:endParaRPr>
          </a:p>
          <a:p>
            <a:pPr algn="just"/>
            <a:r>
              <a:rPr lang="ru-RU" sz="900" dirty="0">
                <a:latin typeface="Arial" panose="020B0604020202020204" pitchFamily="34" charset="0"/>
                <a:cs typeface="Arial" panose="020B0604020202020204" pitchFamily="34" charset="0"/>
              </a:rPr>
              <a:t>Прогнозирование глубины колеи на поверхности дорожной конструкции с учетом</a:t>
            </a:r>
            <a:r>
              <a:rPr lang="en-US" sz="900" dirty="0">
                <a:latin typeface="Arial" panose="020B0604020202020204" pitchFamily="34" charset="0"/>
                <a:cs typeface="Arial" panose="020B0604020202020204" pitchFamily="34" charset="0"/>
              </a:rPr>
              <a:t> </a:t>
            </a:r>
            <a:r>
              <a:rPr lang="ru-RU" sz="900" b="1" i="1" dirty="0">
                <a:latin typeface="Arial" panose="020B0604020202020204" pitchFamily="34" charset="0"/>
                <a:cs typeface="Arial" panose="020B0604020202020204" pitchFamily="34" charset="0"/>
              </a:rPr>
              <a:t>вероятностного</a:t>
            </a:r>
            <a:r>
              <a:rPr lang="ru-RU" sz="900" dirty="0">
                <a:latin typeface="Arial" panose="020B0604020202020204" pitchFamily="34" charset="0"/>
                <a:cs typeface="Arial" panose="020B0604020202020204" pitchFamily="34" charset="0"/>
              </a:rPr>
              <a:t> подхода</a:t>
            </a:r>
          </a:p>
        </p:txBody>
      </p:sp>
      <p:sp>
        <p:nvSpPr>
          <p:cNvPr id="14" name="TextBox 13">
            <a:extLst>
              <a:ext uri="{FF2B5EF4-FFF2-40B4-BE49-F238E27FC236}">
                <a16:creationId xmlns:a16="http://schemas.microsoft.com/office/drawing/2014/main" id="{F1AB484F-F39C-1D0E-9138-526A090804C6}"/>
              </a:ext>
            </a:extLst>
          </p:cNvPr>
          <p:cNvSpPr txBox="1"/>
          <p:nvPr/>
        </p:nvSpPr>
        <p:spPr>
          <a:xfrm>
            <a:off x="575999" y="2786028"/>
            <a:ext cx="4927354" cy="1874872"/>
          </a:xfrm>
          <a:prstGeom prst="rect">
            <a:avLst/>
          </a:prstGeom>
          <a:noFill/>
        </p:spPr>
        <p:txBody>
          <a:bodyPr wrap="square">
            <a:spAutoFit/>
          </a:bodyPr>
          <a:lstStyle/>
          <a:p>
            <a:pPr algn="just">
              <a:spcBef>
                <a:spcPts val="700"/>
              </a:spcBef>
            </a:pPr>
            <a:r>
              <a:rPr lang="ru-RU" sz="1100" dirty="0">
                <a:solidFill>
                  <a:srgbClr val="394051"/>
                </a:solidFill>
                <a:latin typeface="+mj-lt"/>
                <a:cs typeface="Arial" panose="020B0604020202020204" pitchFamily="34" charset="0"/>
              </a:rPr>
              <a:t>Согласно статьи </a:t>
            </a:r>
            <a:r>
              <a:rPr lang="ru-RU" sz="1100" dirty="0" err="1">
                <a:solidFill>
                  <a:srgbClr val="394051"/>
                </a:solidFill>
                <a:latin typeface="+mj-lt"/>
                <a:cs typeface="Arial" panose="020B0604020202020204" pitchFamily="34" charset="0"/>
              </a:rPr>
              <a:t>А.Н.Тиратуряна</a:t>
            </a:r>
            <a:r>
              <a:rPr lang="ru-RU" sz="1100" dirty="0">
                <a:solidFill>
                  <a:srgbClr val="394051"/>
                </a:solidFill>
                <a:latin typeface="+mj-lt"/>
                <a:cs typeface="Arial" panose="020B0604020202020204" pitchFamily="34" charset="0"/>
              </a:rPr>
              <a:t>  «Оценка деградации прочности нежесткой дорожной конструкции на основе натурных измерений на участке автомобильной дороги М4 «Дон» п. Тарасовский» (Инженерный вестник Дона, № 2, 2017) </a:t>
            </a:r>
            <a:r>
              <a:rPr lang="ru-RU" sz="1100" b="1" dirty="0">
                <a:solidFill>
                  <a:srgbClr val="394051"/>
                </a:solidFill>
                <a:latin typeface="+mj-lt"/>
                <a:cs typeface="Arial" panose="020B0604020202020204" pitchFamily="34" charset="0"/>
              </a:rPr>
              <a:t>средний модуль упругости на км. 877-878 в разные годы (с октября 2014 до октября 2016 г.) в осенний период снизился от 1447 до 995 МПа</a:t>
            </a:r>
            <a:r>
              <a:rPr lang="ru-RU" sz="1100" dirty="0">
                <a:solidFill>
                  <a:srgbClr val="394051"/>
                </a:solidFill>
                <a:latin typeface="+mj-lt"/>
                <a:cs typeface="Arial" panose="020B0604020202020204" pitchFamily="34" charset="0"/>
              </a:rPr>
              <a:t>, то есть почти в 1,5 раза.</a:t>
            </a:r>
          </a:p>
          <a:p>
            <a:pPr algn="just">
              <a:spcBef>
                <a:spcPts val="700"/>
              </a:spcBef>
            </a:pPr>
            <a:r>
              <a:rPr lang="ru-RU" sz="1100" dirty="0">
                <a:solidFill>
                  <a:srgbClr val="394051"/>
                </a:solidFill>
                <a:latin typeface="+mj-lt"/>
                <a:cs typeface="Arial" panose="020B0604020202020204" pitchFamily="34" charset="0"/>
              </a:rPr>
              <a:t>Согласно результатам исследований, приведенных в работе проф. О.А. Красикова «Ровность покрытия нежестких дорожных одежд». М., 2019 г.   на автомобильной дороге «Россия» </a:t>
            </a:r>
            <a:r>
              <a:rPr lang="ru-RU" sz="1100" b="1" dirty="0">
                <a:solidFill>
                  <a:srgbClr val="394051"/>
                </a:solidFill>
                <a:latin typeface="+mj-lt"/>
                <a:cs typeface="Arial" panose="020B0604020202020204" pitchFamily="34" charset="0"/>
              </a:rPr>
              <a:t>за четыре года эксплуатации продольная ровность покрытия по IRI изменилась с 3,1–4,6 м/км до 4,7–6,3 м/км.</a:t>
            </a:r>
            <a:r>
              <a:rPr lang="ru-RU" sz="1100" dirty="0">
                <a:solidFill>
                  <a:srgbClr val="394051"/>
                </a:solidFill>
                <a:latin typeface="+mj-lt"/>
                <a:cs typeface="Arial" panose="020B0604020202020204" pitchFamily="34" charset="0"/>
              </a:rPr>
              <a:t> </a:t>
            </a:r>
          </a:p>
        </p:txBody>
      </p:sp>
      <p:sp>
        <p:nvSpPr>
          <p:cNvPr id="11" name="Номер слайда 3">
            <a:extLst>
              <a:ext uri="{FF2B5EF4-FFF2-40B4-BE49-F238E27FC236}">
                <a16:creationId xmlns:a16="http://schemas.microsoft.com/office/drawing/2014/main" id="{1409D41D-AE1E-407B-89BB-6300280B4332}"/>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6</a:t>
            </a:fld>
            <a:endParaRPr lang="ru-RU" dirty="0"/>
          </a:p>
        </p:txBody>
      </p:sp>
      <p:sp>
        <p:nvSpPr>
          <p:cNvPr id="12" name="Заголовок 5">
            <a:extLst>
              <a:ext uri="{FF2B5EF4-FFF2-40B4-BE49-F238E27FC236}">
                <a16:creationId xmlns:a16="http://schemas.microsoft.com/office/drawing/2014/main" id="{7772FE3A-9DBA-486C-88E5-31E271065077}"/>
              </a:ext>
            </a:extLst>
          </p:cNvPr>
          <p:cNvSpPr>
            <a:spLocks noGrp="1"/>
          </p:cNvSpPr>
          <p:nvPr>
            <p:ph type="title"/>
          </p:nvPr>
        </p:nvSpPr>
        <p:spPr>
          <a:xfrm>
            <a:off x="600075" y="222795"/>
            <a:ext cx="8839200" cy="615553"/>
          </a:xfrm>
        </p:spPr>
        <p:txBody>
          <a:bodyPr/>
          <a:lstStyle/>
          <a:p>
            <a:r>
              <a:rPr lang="ru-RU" sz="2000" dirty="0"/>
              <a:t>Прогнозирование и результаты показателей дорожных конструкций</a:t>
            </a:r>
          </a:p>
        </p:txBody>
      </p:sp>
      <p:sp>
        <p:nvSpPr>
          <p:cNvPr id="13" name="Прямоугольник 12">
            <a:extLst>
              <a:ext uri="{FF2B5EF4-FFF2-40B4-BE49-F238E27FC236}">
                <a16:creationId xmlns:a16="http://schemas.microsoft.com/office/drawing/2014/main" id="{76AC73AA-23EB-448C-8D5C-B41A3FF53C3C}"/>
              </a:ext>
            </a:extLst>
          </p:cNvPr>
          <p:cNvSpPr/>
          <p:nvPr/>
        </p:nvSpPr>
        <p:spPr>
          <a:xfrm>
            <a:off x="576000" y="4737600"/>
            <a:ext cx="4824675" cy="861774"/>
          </a:xfrm>
          <a:prstGeom prst="rect">
            <a:avLst/>
          </a:prstGeom>
          <a:solidFill>
            <a:srgbClr val="FEB806"/>
          </a:solidFill>
        </p:spPr>
        <p:txBody>
          <a:bodyPr wrap="square">
            <a:spAutoFit/>
          </a:bodyPr>
          <a:lstStyle/>
          <a:p>
            <a:r>
              <a:rPr lang="ru-RU" sz="1000" dirty="0">
                <a:latin typeface="+mj-lt"/>
                <a:cs typeface="Arial" panose="020B0604020202020204" pitchFamily="34" charset="0"/>
              </a:rPr>
              <a:t>Известен прогноз формирования теплового поля под проектной насыпью автомобильной дороги Надым-Салехард, выполненный по программе «</a:t>
            </a:r>
            <a:r>
              <a:rPr lang="ru-RU" sz="1000" dirty="0" err="1">
                <a:latin typeface="+mj-lt"/>
                <a:cs typeface="Arial" panose="020B0604020202020204" pitchFamily="34" charset="0"/>
              </a:rPr>
              <a:t>Qfrost</a:t>
            </a:r>
            <a:r>
              <a:rPr lang="ru-RU" sz="1000" dirty="0">
                <a:latin typeface="+mj-lt"/>
                <a:cs typeface="Arial" panose="020B0604020202020204" pitchFamily="34" charset="0"/>
              </a:rPr>
              <a:t>» к.т.н. </a:t>
            </a:r>
            <a:r>
              <a:rPr lang="ru-RU" sz="1000" dirty="0" err="1">
                <a:latin typeface="+mj-lt"/>
                <a:cs typeface="Arial" panose="020B0604020202020204" pitchFamily="34" charset="0"/>
              </a:rPr>
              <a:t>К.Н.Хрипковым</a:t>
            </a:r>
            <a:r>
              <a:rPr lang="ru-RU" sz="1000" dirty="0">
                <a:latin typeface="+mj-lt"/>
                <a:cs typeface="Arial" panose="020B0604020202020204" pitchFamily="34" charset="0"/>
              </a:rPr>
              <a:t>, который показал, что на третий год эксплуатации возможное развитие талика мощностью 3,5 м в связи с негативным отепляющим влиянием снегонакопления у откосов земляного полотна.</a:t>
            </a:r>
          </a:p>
        </p:txBody>
      </p:sp>
      <p:sp>
        <p:nvSpPr>
          <p:cNvPr id="16" name="Прямоугольник 15">
            <a:extLst>
              <a:ext uri="{FF2B5EF4-FFF2-40B4-BE49-F238E27FC236}">
                <a16:creationId xmlns:a16="http://schemas.microsoft.com/office/drawing/2014/main" id="{1FAA8AA3-9140-46E8-9C0E-DF3166969FA0}"/>
              </a:ext>
            </a:extLst>
          </p:cNvPr>
          <p:cNvSpPr/>
          <p:nvPr/>
        </p:nvSpPr>
        <p:spPr>
          <a:xfrm>
            <a:off x="5714195" y="2873656"/>
            <a:ext cx="4791876" cy="707886"/>
          </a:xfrm>
          <a:prstGeom prst="rect">
            <a:avLst/>
          </a:prstGeom>
          <a:solidFill>
            <a:srgbClr val="404B5E"/>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just"/>
            <a:r>
              <a:rPr lang="ru-RU" sz="900" b="1" dirty="0">
                <a:solidFill>
                  <a:schemeClr val="bg1"/>
                </a:solidFill>
                <a:latin typeface="Arial" panose="020B0604020202020204" pitchFamily="34" charset="0"/>
                <a:cs typeface="Arial" panose="020B0604020202020204" pitchFamily="34" charset="0"/>
              </a:rPr>
              <a:t>Состояние дорожных конструкций, модуль упругости, продольная </a:t>
            </a:r>
            <a:r>
              <a:rPr lang="en-US" sz="900" b="1" dirty="0">
                <a:solidFill>
                  <a:schemeClr val="bg1"/>
                </a:solidFill>
                <a:latin typeface="Arial" panose="020B0604020202020204" pitchFamily="34" charset="0"/>
                <a:cs typeface="Arial" panose="020B0604020202020204" pitchFamily="34" charset="0"/>
              </a:rPr>
              <a:t>                   </a:t>
            </a:r>
            <a:r>
              <a:rPr lang="ru-RU" sz="900" b="1" dirty="0">
                <a:solidFill>
                  <a:schemeClr val="bg1"/>
                </a:solidFill>
                <a:latin typeface="Arial" panose="020B0604020202020204" pitchFamily="34" charset="0"/>
                <a:cs typeface="Arial" panose="020B0604020202020204" pitchFamily="34" charset="0"/>
              </a:rPr>
              <a:t>и поперечная ровность, водно-тепловой режим существенно изменяются </a:t>
            </a:r>
            <a:r>
              <a:rPr lang="en-US" sz="900" b="1" dirty="0">
                <a:solidFill>
                  <a:schemeClr val="bg1"/>
                </a:solidFill>
                <a:latin typeface="Arial" panose="020B0604020202020204" pitchFamily="34" charset="0"/>
                <a:cs typeface="Arial" panose="020B0604020202020204" pitchFamily="34" charset="0"/>
              </a:rPr>
              <a:t>         </a:t>
            </a:r>
            <a:r>
              <a:rPr lang="ru-RU" sz="900" b="1" dirty="0">
                <a:solidFill>
                  <a:schemeClr val="bg1"/>
                </a:solidFill>
                <a:latin typeface="Arial" panose="020B0604020202020204" pitchFamily="34" charset="0"/>
                <a:cs typeface="Arial" panose="020B0604020202020204" pitchFamily="34" charset="0"/>
              </a:rPr>
              <a:t>в процессе эксплуатации. Это изменение при эксплуатации дорог надо учитывать на стадии проектирования</a:t>
            </a:r>
          </a:p>
        </p:txBody>
      </p:sp>
    </p:spTree>
    <p:extLst>
      <p:ext uri="{BB962C8B-B14F-4D97-AF65-F5344CB8AC3E}">
        <p14:creationId xmlns:p14="http://schemas.microsoft.com/office/powerpoint/2010/main" val="2011712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7A85EAF5-71B4-4147-8822-58F6FE920AA4}"/>
              </a:ext>
            </a:extLst>
          </p:cNvPr>
          <p:cNvSpPr/>
          <p:nvPr/>
        </p:nvSpPr>
        <p:spPr>
          <a:xfrm>
            <a:off x="576000" y="3594100"/>
            <a:ext cx="3371948" cy="878399"/>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a:extLst>
              <a:ext uri="{FF2B5EF4-FFF2-40B4-BE49-F238E27FC236}">
                <a16:creationId xmlns:a16="http://schemas.microsoft.com/office/drawing/2014/main" id="{0D7854A6-AE75-4490-8ED4-1F40060E547E}"/>
              </a:ext>
            </a:extLst>
          </p:cNvPr>
          <p:cNvSpPr txBox="1"/>
          <p:nvPr/>
        </p:nvSpPr>
        <p:spPr>
          <a:xfrm>
            <a:off x="122355" y="1147531"/>
            <a:ext cx="5972052" cy="342145"/>
          </a:xfrm>
          <a:prstGeom prst="rect">
            <a:avLst/>
          </a:prstGeom>
          <a:noFill/>
        </p:spPr>
        <p:txBody>
          <a:bodyPr wrap="square">
            <a:spAutoFit/>
          </a:bodyPr>
          <a:lstStyle/>
          <a:p>
            <a:pPr marL="176213" lvl="1">
              <a:lnSpc>
                <a:spcPct val="110000"/>
              </a:lnSpc>
            </a:pPr>
            <a:r>
              <a:rPr lang="ru-RU" sz="1600" dirty="0">
                <a:latin typeface="Arial" panose="020B0604020202020204" pitchFamily="34" charset="0"/>
                <a:ea typeface="Microsoft JhengHei Light" panose="020B0304030504040204" pitchFamily="34" charset="-120"/>
                <a:cs typeface="Arial" panose="020B0604020202020204" pitchFamily="34" charset="0"/>
              </a:rPr>
              <a:t> </a:t>
            </a:r>
          </a:p>
        </p:txBody>
      </p:sp>
      <p:sp>
        <p:nvSpPr>
          <p:cNvPr id="10" name="TextBox 9">
            <a:extLst>
              <a:ext uri="{FF2B5EF4-FFF2-40B4-BE49-F238E27FC236}">
                <a16:creationId xmlns:a16="http://schemas.microsoft.com/office/drawing/2014/main" id="{7F556A75-ED3C-0133-7AB5-13B4EB02B2EF}"/>
              </a:ext>
            </a:extLst>
          </p:cNvPr>
          <p:cNvSpPr txBox="1"/>
          <p:nvPr/>
        </p:nvSpPr>
        <p:spPr>
          <a:xfrm>
            <a:off x="576000" y="4789726"/>
            <a:ext cx="3371948" cy="861774"/>
          </a:xfrm>
          <a:prstGeom prst="rect">
            <a:avLst/>
          </a:prstGeom>
          <a:noFill/>
        </p:spPr>
        <p:txBody>
          <a:bodyPr wrap="square">
            <a:spAutoFit/>
          </a:bodyPr>
          <a:lstStyle/>
          <a:p>
            <a:pPr algn="just"/>
            <a:r>
              <a:rPr lang="ru-RU" sz="1000" i="1" dirty="0">
                <a:latin typeface="+mj-lt"/>
                <a:cs typeface="Arial" panose="020B0604020202020204" pitchFamily="34" charset="0"/>
              </a:rPr>
              <a:t>Из статьи </a:t>
            </a:r>
            <a:r>
              <a:rPr lang="ru-RU" sz="1000" i="1" dirty="0" err="1">
                <a:latin typeface="+mj-lt"/>
                <a:cs typeface="Arial" panose="020B0604020202020204" pitchFamily="34" charset="0"/>
              </a:rPr>
              <a:t>Ю.В.Буртыля</a:t>
            </a:r>
            <a:r>
              <a:rPr lang="ru-RU" sz="1000" i="1" dirty="0">
                <a:latin typeface="+mj-lt"/>
                <a:cs typeface="Arial" panose="020B0604020202020204" pitchFamily="34" charset="0"/>
              </a:rPr>
              <a:t>, </a:t>
            </a:r>
            <a:r>
              <a:rPr lang="ru-RU" sz="1000" i="1" dirty="0" err="1">
                <a:latin typeface="+mj-lt"/>
                <a:cs typeface="Arial" panose="020B0604020202020204" pitchFamily="34" charset="0"/>
              </a:rPr>
              <a:t>Д.В.Капского</a:t>
            </a:r>
            <a:r>
              <a:rPr lang="ru-RU" sz="1000" i="1" dirty="0">
                <a:latin typeface="+mj-lt"/>
                <a:cs typeface="Arial" panose="020B0604020202020204" pitchFamily="34" charset="0"/>
              </a:rPr>
              <a:t> (Беларусь) Моделирование взаимосвязи ровности и прочности нежестких дорожных одежд на основании теоретическо-практических исследований Вестник </a:t>
            </a:r>
            <a:r>
              <a:rPr lang="ru-RU" sz="1000" i="1" dirty="0" err="1">
                <a:latin typeface="+mj-lt"/>
                <a:cs typeface="Arial" panose="020B0604020202020204" pitchFamily="34" charset="0"/>
              </a:rPr>
              <a:t>СибАДИ</a:t>
            </a:r>
            <a:r>
              <a:rPr lang="ru-RU" sz="1000" i="1" dirty="0">
                <a:latin typeface="+mj-lt"/>
                <a:cs typeface="Arial" panose="020B0604020202020204" pitchFamily="34" charset="0"/>
              </a:rPr>
              <a:t>. 2022, Т.19, № 4 (86)</a:t>
            </a:r>
          </a:p>
        </p:txBody>
      </p:sp>
      <p:pic>
        <p:nvPicPr>
          <p:cNvPr id="2" name="Рисунок 1">
            <a:extLst>
              <a:ext uri="{FF2B5EF4-FFF2-40B4-BE49-F238E27FC236}">
                <a16:creationId xmlns:a16="http://schemas.microsoft.com/office/drawing/2014/main" id="{978D2D56-9F19-4510-919C-71366ED87628}"/>
              </a:ext>
            </a:extLst>
          </p:cNvPr>
          <p:cNvPicPr>
            <a:picLocks noChangeAspect="1"/>
          </p:cNvPicPr>
          <p:nvPr/>
        </p:nvPicPr>
        <p:blipFill>
          <a:blip r:embed="rId2"/>
          <a:stretch>
            <a:fillRect/>
          </a:stretch>
        </p:blipFill>
        <p:spPr>
          <a:xfrm>
            <a:off x="576000" y="1384300"/>
            <a:ext cx="3371948" cy="1883306"/>
          </a:xfrm>
          <a:prstGeom prst="rect">
            <a:avLst/>
          </a:prstGeom>
        </p:spPr>
      </p:pic>
      <p:sp>
        <p:nvSpPr>
          <p:cNvPr id="5" name="Прямоугольник 4">
            <a:extLst>
              <a:ext uri="{FF2B5EF4-FFF2-40B4-BE49-F238E27FC236}">
                <a16:creationId xmlns:a16="http://schemas.microsoft.com/office/drawing/2014/main" id="{BA272522-4E24-493D-8EF5-A55C7C0D83FF}"/>
              </a:ext>
            </a:extLst>
          </p:cNvPr>
          <p:cNvSpPr/>
          <p:nvPr/>
        </p:nvSpPr>
        <p:spPr>
          <a:xfrm>
            <a:off x="576000" y="986622"/>
            <a:ext cx="3371948" cy="307777"/>
          </a:xfrm>
          <a:prstGeom prst="rect">
            <a:avLst/>
          </a:prstGeom>
          <a:solidFill>
            <a:srgbClr val="394051"/>
          </a:solidFill>
        </p:spPr>
        <p:txBody>
          <a:bodyPr wrap="square" anchor="ctr">
            <a:spAutoFit/>
          </a:bodyPr>
          <a:lstStyle/>
          <a:p>
            <a:r>
              <a:rPr lang="ru-RU" sz="1400" b="1" dirty="0">
                <a:solidFill>
                  <a:schemeClr val="bg1"/>
                </a:solidFill>
                <a:latin typeface="+mj-lt"/>
                <a:cs typeface="Arial" panose="020B0604020202020204" pitchFamily="34" charset="0"/>
              </a:rPr>
              <a:t>Коэффициент прочности II категория </a:t>
            </a:r>
          </a:p>
        </p:txBody>
      </p:sp>
      <p:sp>
        <p:nvSpPr>
          <p:cNvPr id="14" name="Прямоугольник 13">
            <a:extLst>
              <a:ext uri="{FF2B5EF4-FFF2-40B4-BE49-F238E27FC236}">
                <a16:creationId xmlns:a16="http://schemas.microsoft.com/office/drawing/2014/main" id="{4859B0A7-7865-43C0-A736-596E89DBBF52}"/>
              </a:ext>
            </a:extLst>
          </p:cNvPr>
          <p:cNvSpPr/>
          <p:nvPr/>
        </p:nvSpPr>
        <p:spPr>
          <a:xfrm>
            <a:off x="602251" y="3740911"/>
            <a:ext cx="3350623" cy="584775"/>
          </a:xfrm>
          <a:prstGeom prst="rect">
            <a:avLst/>
          </a:prstGeom>
        </p:spPr>
        <p:txBody>
          <a:bodyPr wrap="square">
            <a:spAutoFit/>
          </a:bodyPr>
          <a:lstStyle/>
          <a:p>
            <a:pPr algn="ctr"/>
            <a:r>
              <a:rPr lang="ru-RU" sz="3200" b="1" dirty="0" err="1">
                <a:solidFill>
                  <a:schemeClr val="bg1"/>
                </a:solidFill>
                <a:latin typeface="+mj-lt"/>
                <a:cs typeface="Arial" panose="020B0604020202020204" pitchFamily="34" charset="0"/>
              </a:rPr>
              <a:t>К</a:t>
            </a:r>
            <a:r>
              <a:rPr lang="ru-RU" sz="2000" b="1" cap="small" dirty="0" err="1">
                <a:solidFill>
                  <a:schemeClr val="bg1"/>
                </a:solidFill>
                <a:latin typeface="+mj-lt"/>
                <a:cs typeface="Arial" panose="020B0604020202020204" pitchFamily="34" charset="0"/>
              </a:rPr>
              <a:t>пр</a:t>
            </a:r>
            <a:r>
              <a:rPr lang="ru-RU" sz="2000" b="1" cap="small" dirty="0">
                <a:solidFill>
                  <a:schemeClr val="bg1"/>
                </a:solidFill>
                <a:latin typeface="+mj-lt"/>
                <a:cs typeface="Arial" panose="020B0604020202020204" pitchFamily="34" charset="0"/>
              </a:rPr>
              <a:t> </a:t>
            </a:r>
            <a:r>
              <a:rPr lang="ru-RU" sz="2000" b="1" dirty="0">
                <a:solidFill>
                  <a:schemeClr val="bg1"/>
                </a:solidFill>
                <a:latin typeface="+mj-lt"/>
                <a:cs typeface="Arial" panose="020B0604020202020204" pitchFamily="34" charset="0"/>
              </a:rPr>
              <a:t>= </a:t>
            </a:r>
            <a:r>
              <a:rPr lang="ru-RU" sz="3200" b="1" dirty="0" err="1">
                <a:solidFill>
                  <a:schemeClr val="bg1"/>
                </a:solidFill>
                <a:latin typeface="+mj-lt"/>
                <a:cs typeface="Arial" panose="020B0604020202020204" pitchFamily="34" charset="0"/>
              </a:rPr>
              <a:t>Е</a:t>
            </a:r>
            <a:r>
              <a:rPr lang="ru-RU" sz="2000" b="1" dirty="0" err="1">
                <a:solidFill>
                  <a:schemeClr val="bg1"/>
                </a:solidFill>
                <a:latin typeface="+mj-lt"/>
                <a:cs typeface="Arial" panose="020B0604020202020204" pitchFamily="34" charset="0"/>
              </a:rPr>
              <a:t>факт</a:t>
            </a:r>
            <a:r>
              <a:rPr lang="ru-RU" sz="2000" b="1" dirty="0">
                <a:solidFill>
                  <a:schemeClr val="bg1"/>
                </a:solidFill>
                <a:latin typeface="+mj-lt"/>
                <a:cs typeface="Arial" panose="020B0604020202020204" pitchFamily="34" charset="0"/>
              </a:rPr>
              <a:t> / </a:t>
            </a:r>
            <a:r>
              <a:rPr lang="ru-RU" sz="3200" b="1" dirty="0" err="1">
                <a:solidFill>
                  <a:schemeClr val="bg1"/>
                </a:solidFill>
                <a:latin typeface="+mj-lt"/>
                <a:cs typeface="Arial" panose="020B0604020202020204" pitchFamily="34" charset="0"/>
              </a:rPr>
              <a:t>Е</a:t>
            </a:r>
            <a:r>
              <a:rPr lang="ru-RU" sz="2000" b="1" dirty="0" err="1">
                <a:solidFill>
                  <a:schemeClr val="bg1"/>
                </a:solidFill>
                <a:latin typeface="+mj-lt"/>
                <a:cs typeface="Arial" panose="020B0604020202020204" pitchFamily="34" charset="0"/>
              </a:rPr>
              <a:t>тр</a:t>
            </a:r>
            <a:r>
              <a:rPr lang="ru-RU" sz="2000" b="1" dirty="0">
                <a:solidFill>
                  <a:schemeClr val="bg1"/>
                </a:solidFill>
                <a:latin typeface="+mj-lt"/>
                <a:cs typeface="Arial" panose="020B0604020202020204" pitchFamily="34" charset="0"/>
              </a:rPr>
              <a:t> ,  (1)</a:t>
            </a:r>
          </a:p>
        </p:txBody>
      </p:sp>
      <p:graphicFrame>
        <p:nvGraphicFramePr>
          <p:cNvPr id="3" name="Таблица 2">
            <a:extLst>
              <a:ext uri="{FF2B5EF4-FFF2-40B4-BE49-F238E27FC236}">
                <a16:creationId xmlns:a16="http://schemas.microsoft.com/office/drawing/2014/main" id="{77CFF68E-CE37-70CD-C8E9-E45F01188559}"/>
              </a:ext>
            </a:extLst>
          </p:cNvPr>
          <p:cNvGraphicFramePr>
            <a:graphicFrameLocks noGrp="1"/>
          </p:cNvGraphicFramePr>
          <p:nvPr>
            <p:extLst>
              <p:ext uri="{D42A27DB-BD31-4B8C-83A1-F6EECF244321}">
                <p14:modId xmlns:p14="http://schemas.microsoft.com/office/powerpoint/2010/main" val="3985334367"/>
              </p:ext>
            </p:extLst>
          </p:nvPr>
        </p:nvGraphicFramePr>
        <p:xfrm>
          <a:off x="4176000" y="986622"/>
          <a:ext cx="6287573" cy="2688478"/>
        </p:xfrm>
        <a:graphic>
          <a:graphicData uri="http://schemas.openxmlformats.org/drawingml/2006/table">
            <a:tbl>
              <a:tblPr firstRow="1" bandRow="1">
                <a:tableStyleId>{8FD4443E-F989-4FC4-A0C8-D5A2AF1F390B}</a:tableStyleId>
              </a:tblPr>
              <a:tblGrid>
                <a:gridCol w="1315664">
                  <a:extLst>
                    <a:ext uri="{9D8B030D-6E8A-4147-A177-3AD203B41FA5}">
                      <a16:colId xmlns:a16="http://schemas.microsoft.com/office/drawing/2014/main" val="599495267"/>
                    </a:ext>
                  </a:extLst>
                </a:gridCol>
                <a:gridCol w="1569462">
                  <a:extLst>
                    <a:ext uri="{9D8B030D-6E8A-4147-A177-3AD203B41FA5}">
                      <a16:colId xmlns:a16="http://schemas.microsoft.com/office/drawing/2014/main" val="2561810692"/>
                    </a:ext>
                  </a:extLst>
                </a:gridCol>
                <a:gridCol w="1873825">
                  <a:extLst>
                    <a:ext uri="{9D8B030D-6E8A-4147-A177-3AD203B41FA5}">
                      <a16:colId xmlns:a16="http://schemas.microsoft.com/office/drawing/2014/main" val="1161773180"/>
                    </a:ext>
                  </a:extLst>
                </a:gridCol>
                <a:gridCol w="1528622">
                  <a:extLst>
                    <a:ext uri="{9D8B030D-6E8A-4147-A177-3AD203B41FA5}">
                      <a16:colId xmlns:a16="http://schemas.microsoft.com/office/drawing/2014/main" val="3363660139"/>
                    </a:ext>
                  </a:extLst>
                </a:gridCol>
              </a:tblGrid>
              <a:tr h="503487">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a:ln>
                            <a:noFill/>
                          </a:ln>
                          <a:solidFill>
                            <a:schemeClr val="bg1"/>
                          </a:solidFill>
                          <a:effectLst/>
                          <a:cs typeface="Arial" panose="020B0604020202020204" pitchFamily="34" charset="0"/>
                        </a:rPr>
                        <a:t>Требуемые и </a:t>
                      </a:r>
                      <a:r>
                        <a:rPr kumimoji="0" lang="ru-RU" altLang="ru-RU" sz="1100" b="1" i="0" u="none" strike="noStrike" cap="none" normalizeH="0" baseline="0" dirty="0">
                          <a:ln>
                            <a:noFill/>
                          </a:ln>
                          <a:solidFill>
                            <a:schemeClr val="bg1"/>
                          </a:solidFill>
                          <a:effectLst/>
                          <a:cs typeface="Arial" panose="020B0604020202020204" pitchFamily="34" charset="0"/>
                        </a:rPr>
                        <a:t>рекомендуемые</a:t>
                      </a:r>
                      <a:r>
                        <a:rPr kumimoji="0" lang="ru-RU" altLang="ru-RU" sz="1200" b="1" i="0" u="none" strike="noStrike" cap="none" normalizeH="0" baseline="0" dirty="0">
                          <a:ln>
                            <a:noFill/>
                          </a:ln>
                          <a:solidFill>
                            <a:schemeClr val="bg1"/>
                          </a:solidFill>
                          <a:effectLst/>
                          <a:cs typeface="Arial" panose="020B0604020202020204" pitchFamily="34" charset="0"/>
                        </a:rPr>
                        <a:t> значения показателя и допустимые отклонения по</a:t>
                      </a:r>
                      <a:r>
                        <a:rPr kumimoji="0" lang="en-US" altLang="ru-RU" sz="1200" b="1" i="0" u="none" strike="noStrike" cap="none" normalizeH="0" baseline="0" dirty="0">
                          <a:ln>
                            <a:noFill/>
                          </a:ln>
                          <a:solidFill>
                            <a:schemeClr val="bg1"/>
                          </a:solidFill>
                          <a:effectLst/>
                          <a:cs typeface="Arial" panose="020B0604020202020204" pitchFamily="34" charset="0"/>
                        </a:rPr>
                        <a:t> </a:t>
                      </a:r>
                      <a:r>
                        <a:rPr kumimoji="0" lang="ru-RU" altLang="ru-RU" sz="1200" b="1" i="0" u="none" strike="noStrike" cap="none" normalizeH="0" baseline="0" dirty="0">
                          <a:ln>
                            <a:noFill/>
                          </a:ln>
                          <a:solidFill>
                            <a:schemeClr val="bg1"/>
                          </a:solidFill>
                          <a:effectLst/>
                          <a:cs typeface="Arial" panose="020B0604020202020204" pitchFamily="34" charset="0"/>
                        </a:rPr>
                        <a:t>продольной ровности слоев дорожной одежды по шкале IRI (ГОСТ Р 59120-2021)</a:t>
                      </a:r>
                      <a:endParaRPr kumimoji="0" lang="ru-RU" altLang="ru-RU" sz="1200" b="1" i="0" u="none" strike="noStrike" cap="none" normalizeH="0" baseline="0" dirty="0">
                        <a:ln>
                          <a:noFill/>
                        </a:ln>
                        <a:solidFill>
                          <a:schemeClr val="bg1"/>
                        </a:solidFill>
                        <a:effectLst/>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rtl="0" fontAlgn="t"/>
                      <a:endParaRPr lang="ru-RU" sz="1200" b="0" i="0" dirty="0">
                        <a:effectLst/>
                        <a:latin typeface="Arial" panose="020B0604020202020204" pitchFamily="34" charset="0"/>
                      </a:endParaRPr>
                    </a:p>
                  </a:txBody>
                  <a:tcPr marL="56693" marR="56693" marT="0" marB="0"/>
                </a:tc>
                <a:tc hMerge="1">
                  <a:txBody>
                    <a:bodyPr/>
                    <a:lstStyle/>
                    <a:p>
                      <a:pPr algn="l" rtl="0" fontAlgn="t"/>
                      <a:endParaRPr lang="ru-RU" sz="1200" b="0" i="0" dirty="0">
                        <a:effectLst/>
                        <a:latin typeface="Arial" panose="020B0604020202020204" pitchFamily="34" charset="0"/>
                      </a:endParaRPr>
                    </a:p>
                  </a:txBody>
                  <a:tcPr marL="56693" marR="56693" marT="0" marB="0"/>
                </a:tc>
                <a:tc hMerge="1">
                  <a:txBody>
                    <a:bodyPr/>
                    <a:lstStyle/>
                    <a:p>
                      <a:pPr algn="l" rtl="0" fontAlgn="t"/>
                      <a:endParaRPr lang="ru-RU" sz="1200" b="0" i="0" dirty="0">
                        <a:effectLst/>
                        <a:latin typeface="Arial" panose="020B0604020202020204" pitchFamily="34" charset="0"/>
                      </a:endParaRPr>
                    </a:p>
                  </a:txBody>
                  <a:tcPr marL="56693" marR="56693" marT="0" marB="0"/>
                </a:tc>
                <a:extLst>
                  <a:ext uri="{0D108BD9-81ED-4DB2-BD59-A6C34878D82A}">
                    <a16:rowId xmlns:a16="http://schemas.microsoft.com/office/drawing/2014/main" val="2870752921"/>
                  </a:ext>
                </a:extLst>
              </a:tr>
              <a:tr h="427591">
                <a:tc>
                  <a:txBody>
                    <a:bodyPr/>
                    <a:lstStyle/>
                    <a:p>
                      <a:pPr algn="ctr" rtl="0" fontAlgn="t"/>
                      <a:r>
                        <a:rPr lang="ru-RU" sz="900" dirty="0">
                          <a:effectLst/>
                        </a:rPr>
                        <a:t>Категория автомобильной</a:t>
                      </a:r>
                      <a:endParaRPr lang="ru-RU"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dirty="0">
                          <a:effectLst/>
                        </a:rPr>
                        <a:t>Требуемые максимальные значения</a:t>
                      </a:r>
                      <a:endParaRPr lang="ru-RU"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t"/>
                      <a:r>
                        <a:rPr lang="ru-RU" sz="900" dirty="0">
                          <a:effectLst/>
                        </a:rPr>
                        <a:t>Рекомендуемые значения продольной ровности по шкале IRI, м/км для участков длиной 100 м, не более</a:t>
                      </a:r>
                      <a:endParaRPr lang="ru-RU"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ru-RU"/>
                    </a:p>
                  </a:txBody>
                  <a:tcPr/>
                </a:tc>
                <a:extLst>
                  <a:ext uri="{0D108BD9-81ED-4DB2-BD59-A6C34878D82A}">
                    <a16:rowId xmlns:a16="http://schemas.microsoft.com/office/drawing/2014/main" val="3404156200"/>
                  </a:ext>
                </a:extLst>
              </a:tr>
              <a:tr h="533400">
                <a:tc>
                  <a:txBody>
                    <a:bodyPr/>
                    <a:lstStyle/>
                    <a:p>
                      <a:pPr algn="ctr" rtl="0" fontAlgn="t"/>
                      <a:r>
                        <a:rPr lang="ru-RU" sz="900" dirty="0">
                          <a:effectLst/>
                        </a:rPr>
                        <a:t>дороги</a:t>
                      </a:r>
                      <a:endParaRPr lang="ru-RU"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dirty="0">
                          <a:effectLst/>
                        </a:rPr>
                        <a:t>ровности по шкале IRI, м/км для участков длиной 100 м, не более</a:t>
                      </a:r>
                      <a:endParaRPr lang="ru-RU"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dirty="0">
                          <a:effectLst/>
                        </a:rPr>
                        <a:t>Максимальные значения для 90% результатов измерений</a:t>
                      </a:r>
                      <a:endParaRPr lang="ru-RU"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dirty="0">
                          <a:effectLst/>
                        </a:rPr>
                        <a:t>Остальные результаты измерений</a:t>
                      </a:r>
                      <a:endParaRPr lang="ru-RU"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4159685"/>
                  </a:ext>
                </a:extLst>
              </a:tr>
              <a:tr h="180000">
                <a:tc>
                  <a:txBody>
                    <a:bodyPr/>
                    <a:lstStyle/>
                    <a:p>
                      <a:pPr algn="ctr" rtl="0" fontAlgn="t"/>
                      <a:r>
                        <a:rPr lang="en-US" sz="900" dirty="0">
                          <a:effectLst/>
                        </a:rPr>
                        <a:t>I</a:t>
                      </a:r>
                      <a:r>
                        <a:rPr lang="ru-RU" sz="900" dirty="0">
                          <a:effectLst/>
                        </a:rPr>
                        <a:t>А, </a:t>
                      </a:r>
                      <a:r>
                        <a:rPr lang="en-US" sz="900" dirty="0">
                          <a:effectLst/>
                        </a:rPr>
                        <a:t>I</a:t>
                      </a:r>
                      <a:r>
                        <a:rPr lang="ru-RU" sz="900" dirty="0">
                          <a:effectLst/>
                        </a:rPr>
                        <a:t>Б</a:t>
                      </a:r>
                      <a:endParaRPr lang="ru-RU"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dirty="0">
                          <a:effectLst/>
                        </a:rPr>
                        <a:t>2,2</a:t>
                      </a:r>
                      <a:endParaRPr lang="ru-RU"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dirty="0">
                          <a:effectLst/>
                        </a:rPr>
                        <a:t>1,7</a:t>
                      </a:r>
                      <a:endParaRPr lang="ru-RU"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a:effectLst/>
                        </a:rPr>
                        <a:t>2,0</a:t>
                      </a:r>
                      <a:endParaRPr lang="ru-RU" sz="120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1748800"/>
                  </a:ext>
                </a:extLst>
              </a:tr>
              <a:tr h="180000">
                <a:tc>
                  <a:txBody>
                    <a:bodyPr/>
                    <a:lstStyle/>
                    <a:p>
                      <a:pPr algn="ctr" rtl="0" fontAlgn="t"/>
                      <a:r>
                        <a:rPr lang="en-US" sz="900" dirty="0">
                          <a:effectLst/>
                        </a:rPr>
                        <a:t>IB, II</a:t>
                      </a:r>
                      <a:endParaRPr lang="en-US"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dirty="0">
                          <a:effectLst/>
                        </a:rPr>
                        <a:t> </a:t>
                      </a:r>
                      <a:endParaRPr lang="ru-RU" sz="900" b="0" i="0" dirty="0">
                        <a:effectLst/>
                        <a:latin typeface="Arial" panose="020B0604020202020204" pitchFamily="34" charset="0"/>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dirty="0">
                          <a:effectLst/>
                        </a:rPr>
                        <a:t>1,9</a:t>
                      </a:r>
                      <a:endParaRPr lang="ru-RU"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a:effectLst/>
                        </a:rPr>
                        <a:t>2,2</a:t>
                      </a:r>
                      <a:endParaRPr lang="ru-RU" sz="120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6416647"/>
                  </a:ext>
                </a:extLst>
              </a:tr>
              <a:tr h="180000">
                <a:tc>
                  <a:txBody>
                    <a:bodyPr/>
                    <a:lstStyle/>
                    <a:p>
                      <a:pPr algn="ctr" rtl="0" fontAlgn="t"/>
                      <a:r>
                        <a:rPr lang="en-US" sz="900">
                          <a:effectLst/>
                        </a:rPr>
                        <a:t>III</a:t>
                      </a:r>
                      <a:endParaRPr lang="en-US" sz="120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dirty="0">
                          <a:effectLst/>
                        </a:rPr>
                        <a:t> </a:t>
                      </a:r>
                      <a:endParaRPr lang="ru-RU" sz="900" b="0" i="0" dirty="0">
                        <a:effectLst/>
                        <a:latin typeface="Arial" panose="020B0604020202020204" pitchFamily="34" charset="0"/>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dirty="0">
                          <a:effectLst/>
                        </a:rPr>
                        <a:t>2,0</a:t>
                      </a:r>
                      <a:endParaRPr lang="ru-RU"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a:effectLst/>
                        </a:rPr>
                        <a:t>2,2</a:t>
                      </a:r>
                      <a:endParaRPr lang="ru-RU" sz="120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096880"/>
                  </a:ext>
                </a:extLst>
              </a:tr>
              <a:tr h="180000">
                <a:tc>
                  <a:txBody>
                    <a:bodyPr/>
                    <a:lstStyle/>
                    <a:p>
                      <a:pPr algn="ctr" rtl="0" fontAlgn="t"/>
                      <a:r>
                        <a:rPr lang="en-US" sz="900">
                          <a:effectLst/>
                        </a:rPr>
                        <a:t>IV</a:t>
                      </a:r>
                      <a:endParaRPr lang="en-US" sz="120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dirty="0">
                          <a:effectLst/>
                        </a:rPr>
                        <a:t>2,6</a:t>
                      </a:r>
                      <a:endParaRPr lang="ru-RU"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dirty="0">
                          <a:effectLst/>
                        </a:rPr>
                        <a:t>2,4</a:t>
                      </a:r>
                      <a:endParaRPr lang="ru-RU"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dirty="0">
                          <a:effectLst/>
                        </a:rPr>
                        <a:t>2,6</a:t>
                      </a:r>
                      <a:endParaRPr lang="ru-RU"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0084499"/>
                  </a:ext>
                </a:extLst>
              </a:tr>
              <a:tr h="180000">
                <a:tc>
                  <a:txBody>
                    <a:bodyPr/>
                    <a:lstStyle/>
                    <a:p>
                      <a:pPr algn="ctr" rtl="0" fontAlgn="t"/>
                      <a:r>
                        <a:rPr lang="en-US" sz="900">
                          <a:effectLst/>
                        </a:rPr>
                        <a:t>V</a:t>
                      </a:r>
                      <a:endParaRPr lang="en-US" sz="120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a:effectLst/>
                        </a:rPr>
                        <a:t>3,5/4,4</a:t>
                      </a:r>
                      <a:endParaRPr lang="ru-RU" sz="120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dirty="0">
                          <a:effectLst/>
                        </a:rPr>
                        <a:t>3,2/4,0</a:t>
                      </a:r>
                      <a:endParaRPr lang="ru-RU"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ru-RU" sz="900" dirty="0">
                          <a:effectLst/>
                        </a:rPr>
                        <a:t>3,5/4,4</a:t>
                      </a:r>
                      <a:endParaRPr lang="ru-RU" sz="1200" dirty="0">
                        <a:effectLst/>
                        <a:latin typeface="DejaVu Serif"/>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4456720"/>
                  </a:ext>
                </a:extLst>
              </a:tr>
              <a:tr h="324000">
                <a:tc gridSpan="4">
                  <a:txBody>
                    <a:bodyPr/>
                    <a:lstStyle/>
                    <a:p>
                      <a:pPr marL="0" marR="0" indent="0" algn="just" rtl="0" fontAlgn="t"/>
                      <a:r>
                        <a:rPr lang="ru-RU" sz="900">
                          <a:solidFill>
                            <a:schemeClr val="tx1"/>
                          </a:solidFill>
                          <a:effectLst/>
                        </a:rPr>
                        <a:t>Примечание — В числителе - для покрытий, устроенных с применением вяжущих, в знаменателе - для покрытий, устроенных без применения вяжущих.</a:t>
                      </a:r>
                      <a:endParaRPr lang="ru-RU" sz="900" b="0" i="0" dirty="0">
                        <a:solidFill>
                          <a:schemeClr val="tx1"/>
                        </a:solidFill>
                        <a:effectLst/>
                        <a:latin typeface="Arial" panose="020B0604020202020204" pitchFamily="34" charset="0"/>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06329271"/>
                  </a:ext>
                </a:extLst>
              </a:tr>
            </a:tbl>
          </a:graphicData>
        </a:graphic>
      </p:graphicFrame>
      <p:graphicFrame>
        <p:nvGraphicFramePr>
          <p:cNvPr id="9" name="Таблица 8">
            <a:extLst>
              <a:ext uri="{FF2B5EF4-FFF2-40B4-BE49-F238E27FC236}">
                <a16:creationId xmlns:a16="http://schemas.microsoft.com/office/drawing/2014/main" id="{03E6B3F3-B4C2-36E8-C1EE-5E1A50503292}"/>
              </a:ext>
            </a:extLst>
          </p:cNvPr>
          <p:cNvGraphicFramePr>
            <a:graphicFrameLocks noGrp="1"/>
          </p:cNvGraphicFramePr>
          <p:nvPr>
            <p:extLst>
              <p:ext uri="{D42A27DB-BD31-4B8C-83A1-F6EECF244321}">
                <p14:modId xmlns:p14="http://schemas.microsoft.com/office/powerpoint/2010/main" val="3607988528"/>
              </p:ext>
            </p:extLst>
          </p:nvPr>
        </p:nvGraphicFramePr>
        <p:xfrm>
          <a:off x="4176000" y="3746500"/>
          <a:ext cx="6287573" cy="957000"/>
        </p:xfrm>
        <a:graphic>
          <a:graphicData uri="http://schemas.openxmlformats.org/drawingml/2006/table">
            <a:tbl>
              <a:tblPr firstRow="1" bandRow="1">
                <a:tableStyleId>{8FD4443E-F989-4FC4-A0C8-D5A2AF1F390B}</a:tableStyleId>
              </a:tblPr>
              <a:tblGrid>
                <a:gridCol w="2139075">
                  <a:extLst>
                    <a:ext uri="{9D8B030D-6E8A-4147-A177-3AD203B41FA5}">
                      <a16:colId xmlns:a16="http://schemas.microsoft.com/office/drawing/2014/main" val="2921086751"/>
                    </a:ext>
                  </a:extLst>
                </a:gridCol>
                <a:gridCol w="1828800">
                  <a:extLst>
                    <a:ext uri="{9D8B030D-6E8A-4147-A177-3AD203B41FA5}">
                      <a16:colId xmlns:a16="http://schemas.microsoft.com/office/drawing/2014/main" val="3128280528"/>
                    </a:ext>
                  </a:extLst>
                </a:gridCol>
                <a:gridCol w="2319698">
                  <a:extLst>
                    <a:ext uri="{9D8B030D-6E8A-4147-A177-3AD203B41FA5}">
                      <a16:colId xmlns:a16="http://schemas.microsoft.com/office/drawing/2014/main" val="3070218787"/>
                    </a:ext>
                  </a:extLst>
                </a:gridCol>
              </a:tblGrid>
              <a:tr h="381000">
                <a:tc gridSpan="3">
                  <a:txBody>
                    <a:bodyPr/>
                    <a:lstStyle/>
                    <a:p>
                      <a:pPr marL="0" marR="0" lvl="0" algn="ctr" defTabSz="914400" rtl="0" eaLnBrk="0" fontAlgn="base" latinLnBrk="0" hangingPunct="0">
                        <a:lnSpc>
                          <a:spcPct val="100000"/>
                        </a:lnSpc>
                        <a:spcBef>
                          <a:spcPct val="0"/>
                        </a:spcBef>
                        <a:spcAft>
                          <a:spcPct val="0"/>
                        </a:spcAft>
                        <a:buClrTx/>
                        <a:buSzTx/>
                        <a:buFontTx/>
                        <a:buNone/>
                        <a:tabLst/>
                      </a:pPr>
                      <a:r>
                        <a:rPr kumimoji="0" lang="ru-RU" altLang="ru-RU" sz="1100" u="none" strike="noStrike" cap="none" normalizeH="0" baseline="0" dirty="0">
                          <a:ln>
                            <a:noFill/>
                          </a:ln>
                          <a:effectLst/>
                        </a:rPr>
                        <a:t>Рекомендуемые коэффициенты сцепления колеса автомобиля с покрытием при </a:t>
                      </a:r>
                    </a:p>
                    <a:p>
                      <a:pPr marL="0" marR="0" lvl="0" algn="ctr" defTabSz="914400" rtl="0" eaLnBrk="0" fontAlgn="base" latinLnBrk="0" hangingPunct="0">
                        <a:lnSpc>
                          <a:spcPct val="100000"/>
                        </a:lnSpc>
                        <a:spcBef>
                          <a:spcPct val="0"/>
                        </a:spcBef>
                        <a:spcAft>
                          <a:spcPct val="0"/>
                        </a:spcAft>
                        <a:buClrTx/>
                        <a:buSzTx/>
                        <a:buFontTx/>
                        <a:buNone/>
                        <a:tabLst/>
                      </a:pPr>
                      <a:r>
                        <a:rPr kumimoji="0" lang="ru-RU" altLang="ru-RU" sz="1100" u="none" strike="noStrike" cap="none" normalizeH="0" baseline="0" dirty="0">
                          <a:ln>
                            <a:noFill/>
                          </a:ln>
                          <a:effectLst/>
                        </a:rPr>
                        <a:t>вводе дороги в эксплуатацию</a:t>
                      </a:r>
                      <a:endParaRPr kumimoji="0" lang="ru-RU" altLang="ru-RU" sz="1100" b="1" i="0" u="none" strike="noStrike" cap="none" normalizeH="0" baseline="0" dirty="0">
                        <a:ln>
                          <a:noFill/>
                        </a:ln>
                        <a:solidFill>
                          <a:schemeClr val="tx1"/>
                        </a:solidFill>
                        <a:effectLst/>
                        <a:latin typeface="+mj-lt"/>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algn="l" rtl="0" fontAlgn="t"/>
                      <a:endParaRPr lang="ru-RU" sz="1200" b="0" i="0" dirty="0">
                        <a:effectLst/>
                        <a:latin typeface="Arial" panose="020B0604020202020204" pitchFamily="34" charset="0"/>
                      </a:endParaRPr>
                    </a:p>
                  </a:txBody>
                  <a:tcPr marL="56693" marR="56693" marT="0" marB="0">
                    <a:lnL w="12700" cap="flat" cmpd="sng" algn="ctr">
                      <a:solidFill>
                        <a:srgbClr val="8D9AB1"/>
                      </a:solidFill>
                      <a:prstDash val="solid"/>
                      <a:round/>
                      <a:headEnd type="none" w="med" len="med"/>
                      <a:tailEnd type="none" w="med" len="med"/>
                    </a:lnL>
                    <a:lnR w="12700" cap="flat" cmpd="sng" algn="ctr">
                      <a:solidFill>
                        <a:srgbClr val="8D9AB1"/>
                      </a:solidFill>
                      <a:prstDash val="solid"/>
                      <a:round/>
                      <a:headEnd type="none" w="med" len="med"/>
                      <a:tailEnd type="none" w="med" len="med"/>
                    </a:lnR>
                    <a:lnT w="12700" cap="flat" cmpd="sng" algn="ctr">
                      <a:solidFill>
                        <a:srgbClr val="8D9AB1"/>
                      </a:solidFill>
                      <a:prstDash val="solid"/>
                      <a:round/>
                      <a:headEnd type="none" w="med" len="med"/>
                      <a:tailEnd type="none" w="med" len="med"/>
                    </a:lnT>
                    <a:lnB w="12700" cap="flat" cmpd="sng" algn="ctr">
                      <a:solidFill>
                        <a:srgbClr val="8D9AB1"/>
                      </a:solidFill>
                      <a:prstDash val="solid"/>
                      <a:round/>
                      <a:headEnd type="none" w="med" len="med"/>
                      <a:tailEnd type="none" w="med" len="med"/>
                    </a:lnB>
                  </a:tcPr>
                </a:tc>
                <a:tc hMerge="1">
                  <a:txBody>
                    <a:bodyPr/>
                    <a:lstStyle/>
                    <a:p>
                      <a:pPr algn="l" rtl="0" fontAlgn="t"/>
                      <a:endParaRPr lang="ru-RU" sz="1200" b="0" i="0" dirty="0">
                        <a:effectLst/>
                        <a:latin typeface="Arial" panose="020B0604020202020204" pitchFamily="34" charset="0"/>
                      </a:endParaRPr>
                    </a:p>
                  </a:txBody>
                  <a:tcPr marL="56693" marR="56693" marT="0" marB="0">
                    <a:lnL w="12700" cap="flat" cmpd="sng" algn="ctr">
                      <a:solidFill>
                        <a:srgbClr val="8D9AB1"/>
                      </a:solidFill>
                      <a:prstDash val="solid"/>
                      <a:round/>
                      <a:headEnd type="none" w="med" len="med"/>
                      <a:tailEnd type="none" w="med" len="med"/>
                    </a:lnL>
                    <a:lnR w="12700" cap="flat" cmpd="sng" algn="ctr">
                      <a:solidFill>
                        <a:srgbClr val="8D9AB1"/>
                      </a:solidFill>
                      <a:prstDash val="solid"/>
                      <a:round/>
                      <a:headEnd type="none" w="med" len="med"/>
                      <a:tailEnd type="none" w="med" len="med"/>
                    </a:lnR>
                    <a:lnT w="12700" cap="flat" cmpd="sng" algn="ctr">
                      <a:solidFill>
                        <a:srgbClr val="8D9AB1"/>
                      </a:solidFill>
                      <a:prstDash val="solid"/>
                      <a:round/>
                      <a:headEnd type="none" w="med" len="med"/>
                      <a:tailEnd type="none" w="med" len="med"/>
                    </a:lnT>
                    <a:lnB w="12700" cap="flat" cmpd="sng" algn="ctr">
                      <a:solidFill>
                        <a:srgbClr val="8D9AB1"/>
                      </a:solidFill>
                      <a:prstDash val="solid"/>
                      <a:round/>
                      <a:headEnd type="none" w="med" len="med"/>
                      <a:tailEnd type="none" w="med" len="med"/>
                    </a:lnB>
                  </a:tcPr>
                </a:tc>
                <a:extLst>
                  <a:ext uri="{0D108BD9-81ED-4DB2-BD59-A6C34878D82A}">
                    <a16:rowId xmlns:a16="http://schemas.microsoft.com/office/drawing/2014/main" val="302504763"/>
                  </a:ext>
                </a:extLst>
              </a:tr>
              <a:tr h="216000">
                <a:tc>
                  <a:txBody>
                    <a:bodyPr/>
                    <a:lstStyle/>
                    <a:p>
                      <a:pPr algn="ctr" rtl="0" fontAlgn="t"/>
                      <a:r>
                        <a:rPr lang="ru-RU" sz="900" dirty="0">
                          <a:effectLst/>
                        </a:rPr>
                        <a:t>Категория автомобильной дороги</a:t>
                      </a:r>
                      <a:endParaRPr lang="ru-RU" sz="1200" dirty="0">
                        <a:effectLst/>
                        <a:latin typeface="+mj-lt"/>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rtl="0" fontAlgn="t"/>
                      <a:r>
                        <a:rPr lang="ru-RU" sz="900" dirty="0">
                          <a:effectLst/>
                        </a:rPr>
                        <a:t>Расчетная скорость, км/ч</a:t>
                      </a:r>
                      <a:endParaRPr lang="ru-RU" sz="1200" dirty="0">
                        <a:effectLst/>
                        <a:latin typeface="+mj-lt"/>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rtl="0" fontAlgn="t"/>
                      <a:r>
                        <a:rPr lang="ru-RU" sz="900" dirty="0">
                          <a:effectLst/>
                        </a:rPr>
                        <a:t>Коэффициент сцепления,</a:t>
                      </a:r>
                      <a:r>
                        <a:rPr lang="en-US" sz="1200" dirty="0">
                          <a:effectLst/>
                        </a:rPr>
                        <a:t> </a:t>
                      </a:r>
                      <a:r>
                        <a:rPr lang="ru-RU" sz="900" dirty="0">
                          <a:effectLst/>
                        </a:rPr>
                        <a:t>не менее</a:t>
                      </a:r>
                      <a:endParaRPr lang="ru-RU" sz="1200" dirty="0">
                        <a:effectLst/>
                        <a:latin typeface="+mj-lt"/>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17621515"/>
                  </a:ext>
                </a:extLst>
              </a:tr>
              <a:tr h="180000">
                <a:tc>
                  <a:txBody>
                    <a:bodyPr/>
                    <a:lstStyle/>
                    <a:p>
                      <a:pPr algn="ctr" rtl="0" fontAlgn="t"/>
                      <a:r>
                        <a:rPr lang="en-US" sz="900" dirty="0">
                          <a:effectLst/>
                        </a:rPr>
                        <a:t>I</a:t>
                      </a:r>
                      <a:r>
                        <a:rPr lang="ru-RU" sz="900" dirty="0">
                          <a:effectLst/>
                        </a:rPr>
                        <a:t>Б, </a:t>
                      </a:r>
                      <a:r>
                        <a:rPr lang="en-US" sz="900" dirty="0">
                          <a:effectLst/>
                        </a:rPr>
                        <a:t>I</a:t>
                      </a:r>
                      <a:r>
                        <a:rPr lang="ru-RU" sz="900" dirty="0">
                          <a:effectLst/>
                        </a:rPr>
                        <a:t>В, </a:t>
                      </a:r>
                      <a:r>
                        <a:rPr lang="en-US" sz="900" dirty="0">
                          <a:effectLst/>
                        </a:rPr>
                        <a:t>II, III</a:t>
                      </a:r>
                      <a:endParaRPr lang="en-US" sz="1200" dirty="0">
                        <a:effectLst/>
                        <a:latin typeface="+mj-lt"/>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rtl="0" fontAlgn="t"/>
                      <a:r>
                        <a:rPr lang="ru-RU" sz="900" dirty="0">
                          <a:effectLst/>
                        </a:rPr>
                        <a:t>100-120</a:t>
                      </a:r>
                      <a:endParaRPr lang="ru-RU" sz="1200" dirty="0">
                        <a:effectLst/>
                        <a:latin typeface="+mj-lt"/>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rtl="0" fontAlgn="t"/>
                      <a:r>
                        <a:rPr lang="ru-RU" sz="900" dirty="0">
                          <a:effectLst/>
                        </a:rPr>
                        <a:t>0,35</a:t>
                      </a:r>
                      <a:endParaRPr lang="ru-RU" sz="1200" dirty="0">
                        <a:effectLst/>
                        <a:latin typeface="+mj-lt"/>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61168819"/>
                  </a:ext>
                </a:extLst>
              </a:tr>
              <a:tr h="180000">
                <a:tc>
                  <a:txBody>
                    <a:bodyPr/>
                    <a:lstStyle/>
                    <a:p>
                      <a:pPr algn="ctr" rtl="0" fontAlgn="t"/>
                      <a:r>
                        <a:rPr lang="en-US" sz="900" dirty="0">
                          <a:effectLst/>
                        </a:rPr>
                        <a:t>I</a:t>
                      </a:r>
                      <a:r>
                        <a:rPr lang="ru-RU" sz="900" dirty="0">
                          <a:effectLst/>
                        </a:rPr>
                        <a:t>А</a:t>
                      </a:r>
                      <a:endParaRPr lang="ru-RU" sz="1200" dirty="0">
                        <a:effectLst/>
                        <a:latin typeface="+mj-lt"/>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rtl="0" fontAlgn="t"/>
                      <a:r>
                        <a:rPr lang="ru-RU" sz="900" dirty="0">
                          <a:effectLst/>
                        </a:rPr>
                        <a:t>Более 120</a:t>
                      </a:r>
                      <a:endParaRPr lang="ru-RU" sz="1200" dirty="0">
                        <a:effectLst/>
                        <a:latin typeface="+mj-lt"/>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rtl="0" fontAlgn="t"/>
                      <a:r>
                        <a:rPr lang="ru-RU" sz="900" dirty="0">
                          <a:effectLst/>
                        </a:rPr>
                        <a:t>0,4</a:t>
                      </a:r>
                      <a:endParaRPr lang="ru-RU" sz="1200" dirty="0">
                        <a:effectLst/>
                        <a:latin typeface="+mj-lt"/>
                      </a:endParaRPr>
                    </a:p>
                  </a:txBody>
                  <a:tcPr marL="56693" marR="566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54448642"/>
                  </a:ext>
                </a:extLst>
              </a:tr>
            </a:tbl>
          </a:graphicData>
        </a:graphic>
      </p:graphicFrame>
      <p:sp>
        <p:nvSpPr>
          <p:cNvPr id="16" name="Номер слайда 3">
            <a:extLst>
              <a:ext uri="{FF2B5EF4-FFF2-40B4-BE49-F238E27FC236}">
                <a16:creationId xmlns:a16="http://schemas.microsoft.com/office/drawing/2014/main" id="{35C08D69-19D4-4AEE-804C-3A716FDC4893}"/>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7</a:t>
            </a:fld>
            <a:endParaRPr lang="ru-RU" dirty="0"/>
          </a:p>
        </p:txBody>
      </p:sp>
      <p:sp>
        <p:nvSpPr>
          <p:cNvPr id="8" name="Прямоугольник 7">
            <a:extLst>
              <a:ext uri="{FF2B5EF4-FFF2-40B4-BE49-F238E27FC236}">
                <a16:creationId xmlns:a16="http://schemas.microsoft.com/office/drawing/2014/main" id="{732F083E-F0F6-4234-8435-A822B6B18545}"/>
              </a:ext>
            </a:extLst>
          </p:cNvPr>
          <p:cNvSpPr/>
          <p:nvPr/>
        </p:nvSpPr>
        <p:spPr>
          <a:xfrm>
            <a:off x="4176000" y="4737100"/>
            <a:ext cx="6287573" cy="600164"/>
          </a:xfrm>
          <a:prstGeom prst="rect">
            <a:avLst/>
          </a:prstGeom>
        </p:spPr>
        <p:txBody>
          <a:bodyPr wrap="square">
            <a:spAutoFit/>
          </a:bodyPr>
          <a:lstStyle/>
          <a:p>
            <a:pPr algn="just"/>
            <a:r>
              <a:rPr lang="ru-RU" sz="1100" dirty="0">
                <a:latin typeface="+mj-lt"/>
                <a:cs typeface="Arial" panose="020B0604020202020204" pitchFamily="34" charset="0"/>
              </a:rPr>
              <a:t>Дорожная одежда, рассчитанная на прочность, должна пройти проверку на эксплуатационную надежность по следующим условиям: обеспечения продольной ровности, </a:t>
            </a:r>
            <a:r>
              <a:rPr lang="ru-RU" sz="1100" dirty="0" err="1">
                <a:latin typeface="+mj-lt"/>
                <a:cs typeface="Arial" panose="020B0604020202020204" pitchFamily="34" charset="0"/>
              </a:rPr>
              <a:t>колееобразования</a:t>
            </a:r>
            <a:r>
              <a:rPr lang="ru-RU" sz="1100" dirty="0">
                <a:latin typeface="+mj-lt"/>
                <a:cs typeface="Arial" panose="020B0604020202020204" pitchFamily="34" charset="0"/>
              </a:rPr>
              <a:t>, износа материала покрытия, морозного пучения и осушения дорожной одежды.</a:t>
            </a:r>
          </a:p>
        </p:txBody>
      </p:sp>
      <p:sp>
        <p:nvSpPr>
          <p:cNvPr id="17" name="Заголовок 5">
            <a:extLst>
              <a:ext uri="{FF2B5EF4-FFF2-40B4-BE49-F238E27FC236}">
                <a16:creationId xmlns:a16="http://schemas.microsoft.com/office/drawing/2014/main" id="{64BB117E-05CF-4FB2-91E5-919BA1C6E627}"/>
              </a:ext>
            </a:extLst>
          </p:cNvPr>
          <p:cNvSpPr>
            <a:spLocks noGrp="1"/>
          </p:cNvSpPr>
          <p:nvPr>
            <p:ph type="title"/>
          </p:nvPr>
        </p:nvSpPr>
        <p:spPr>
          <a:xfrm>
            <a:off x="600075" y="222795"/>
            <a:ext cx="8839200" cy="615553"/>
          </a:xfrm>
        </p:spPr>
        <p:txBody>
          <a:bodyPr/>
          <a:lstStyle/>
          <a:p>
            <a:r>
              <a:rPr lang="ru-RU" sz="2000" dirty="0"/>
              <a:t>Изменение ровности дорожного покрытия при изменении прочности дорожной конструкции </a:t>
            </a:r>
          </a:p>
        </p:txBody>
      </p:sp>
      <p:sp>
        <p:nvSpPr>
          <p:cNvPr id="22" name="Прямоугольник 21">
            <a:extLst>
              <a:ext uri="{FF2B5EF4-FFF2-40B4-BE49-F238E27FC236}">
                <a16:creationId xmlns:a16="http://schemas.microsoft.com/office/drawing/2014/main" id="{49AE0471-6D86-4CD7-96BB-95AC0281B5E2}"/>
              </a:ext>
            </a:extLst>
          </p:cNvPr>
          <p:cNvSpPr/>
          <p:nvPr/>
        </p:nvSpPr>
        <p:spPr>
          <a:xfrm>
            <a:off x="4176000" y="5337264"/>
            <a:ext cx="4653675" cy="400110"/>
          </a:xfrm>
          <a:prstGeom prst="rect">
            <a:avLst/>
          </a:prstGeom>
          <a:solidFill>
            <a:srgbClr val="FEB806"/>
          </a:solidFill>
        </p:spPr>
        <p:txBody>
          <a:bodyPr wrap="square">
            <a:spAutoFit/>
          </a:bodyPr>
          <a:lstStyle/>
          <a:p>
            <a:r>
              <a:rPr lang="ru-RU" sz="1000" dirty="0">
                <a:cs typeface="Arial" panose="020B0604020202020204" pitchFamily="34" charset="0"/>
              </a:rPr>
              <a:t>Для условий Крайнего Севера следует добавить проверку на устойчивость грунтов земляного полотна и его основания к просадкам и размывам.</a:t>
            </a:r>
          </a:p>
        </p:txBody>
      </p:sp>
    </p:spTree>
    <p:extLst>
      <p:ext uri="{BB962C8B-B14F-4D97-AF65-F5344CB8AC3E}">
        <p14:creationId xmlns:p14="http://schemas.microsoft.com/office/powerpoint/2010/main" val="1893156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99CE990-AD84-4CB2-9B18-946086661439}"/>
              </a:ext>
            </a:extLst>
          </p:cNvPr>
          <p:cNvSpPr/>
          <p:nvPr/>
        </p:nvSpPr>
        <p:spPr>
          <a:xfrm>
            <a:off x="1504800" y="4472052"/>
            <a:ext cx="9001274" cy="907941"/>
          </a:xfrm>
          <a:prstGeom prst="rect">
            <a:avLst/>
          </a:prstGeom>
        </p:spPr>
        <p:txBody>
          <a:bodyPr wrap="square">
            <a:spAutoFit/>
          </a:bodyPr>
          <a:lstStyle/>
          <a:p>
            <a:pPr marL="0" lvl="2" algn="just">
              <a:spcAft>
                <a:spcPts val="600"/>
              </a:spcAft>
            </a:pPr>
            <a:r>
              <a:rPr lang="ru-RU" sz="1200" dirty="0">
                <a:latin typeface="+mj-lt"/>
                <a:ea typeface="Times New Roman" panose="02020603050405020304" pitchFamily="18" charset="0"/>
                <a:cs typeface="Arial" panose="020B0604020202020204" pitchFamily="34" charset="0"/>
              </a:rPr>
              <a:t>В </a:t>
            </a:r>
            <a:r>
              <a:rPr lang="ru-RU" sz="1200" b="1" dirty="0">
                <a:latin typeface="+mj-lt"/>
                <a:ea typeface="Times New Roman" panose="02020603050405020304" pitchFamily="18" charset="0"/>
                <a:cs typeface="Arial" panose="020B0604020202020204" pitchFamily="34" charset="0"/>
              </a:rPr>
              <a:t>России</a:t>
            </a:r>
            <a:r>
              <a:rPr lang="ru-RU" sz="1200" dirty="0">
                <a:latin typeface="+mj-lt"/>
                <a:ea typeface="Times New Roman" panose="02020603050405020304" pitchFamily="18" charset="0"/>
                <a:cs typeface="Arial" panose="020B0604020202020204" pitchFamily="34" charset="0"/>
              </a:rPr>
              <a:t> согласно ПНСТ 542-2021 выполняются проверки на морозоустойчивость и осушение дорожной одежды.</a:t>
            </a:r>
            <a:endParaRPr lang="en-US" sz="1200" dirty="0">
              <a:latin typeface="+mj-lt"/>
              <a:ea typeface="Times New Roman" panose="02020603050405020304" pitchFamily="18" charset="0"/>
              <a:cs typeface="Arial" panose="020B0604020202020204" pitchFamily="34" charset="0"/>
            </a:endParaRPr>
          </a:p>
          <a:p>
            <a:pPr marL="0" lvl="2" algn="just">
              <a:spcAft>
                <a:spcPts val="600"/>
              </a:spcAft>
            </a:pPr>
            <a:r>
              <a:rPr lang="ru-RU" sz="1200" dirty="0">
                <a:latin typeface="+mj-lt"/>
                <a:ea typeface="Times New Roman" panose="02020603050405020304" pitchFamily="18" charset="0"/>
                <a:cs typeface="Arial" panose="020B0604020202020204" pitchFamily="34" charset="0"/>
              </a:rPr>
              <a:t>На автомобильных дорогах с НИД (согласно ПНСТ 371-2019) дорожная одежда, рассчитанная на прочность (по остаточным деформациям), проходит проверки на эксплуатационную надежность по следующим условиям: </a:t>
            </a:r>
            <a:r>
              <a:rPr lang="ru-RU" sz="1200" dirty="0" err="1">
                <a:latin typeface="+mj-lt"/>
                <a:ea typeface="Times New Roman" panose="02020603050405020304" pitchFamily="18" charset="0"/>
                <a:cs typeface="Arial" panose="020B0604020202020204" pitchFamily="34" charset="0"/>
              </a:rPr>
              <a:t>колееобразования</a:t>
            </a:r>
            <a:r>
              <a:rPr lang="ru-RU" sz="1200" dirty="0">
                <a:latin typeface="+mj-lt"/>
                <a:ea typeface="Times New Roman" panose="02020603050405020304" pitchFamily="18" charset="0"/>
                <a:cs typeface="Arial" panose="020B0604020202020204" pitchFamily="34" charset="0"/>
              </a:rPr>
              <a:t>, износа материала покрытия, морозного пучения и осушения дорожной одежды.</a:t>
            </a:r>
          </a:p>
        </p:txBody>
      </p:sp>
      <p:sp>
        <p:nvSpPr>
          <p:cNvPr id="7" name="Номер слайда 3">
            <a:extLst>
              <a:ext uri="{FF2B5EF4-FFF2-40B4-BE49-F238E27FC236}">
                <a16:creationId xmlns:a16="http://schemas.microsoft.com/office/drawing/2014/main" id="{8798EBA1-4C08-432A-85DA-0D8E3175E9CA}"/>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8</a:t>
            </a:fld>
            <a:endParaRPr lang="ru-RU" dirty="0"/>
          </a:p>
        </p:txBody>
      </p:sp>
      <p:sp>
        <p:nvSpPr>
          <p:cNvPr id="9" name="Прямоугольник 8">
            <a:extLst>
              <a:ext uri="{FF2B5EF4-FFF2-40B4-BE49-F238E27FC236}">
                <a16:creationId xmlns:a16="http://schemas.microsoft.com/office/drawing/2014/main" id="{84554B24-7465-48E9-8251-001CFD9D85C3}"/>
              </a:ext>
            </a:extLst>
          </p:cNvPr>
          <p:cNvSpPr/>
          <p:nvPr/>
        </p:nvSpPr>
        <p:spPr>
          <a:xfrm>
            <a:off x="575997" y="964044"/>
            <a:ext cx="9930078" cy="801256"/>
          </a:xfrm>
          <a:prstGeom prst="rect">
            <a:avLst/>
          </a:prstGeom>
          <a:solidFill>
            <a:srgbClr val="39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t>Дорожная одежда, рассчитанная на прочность, должна пройти проверку на эксплуатационную надежность по следующим условиям: обеспечения продольной ровности, </a:t>
            </a:r>
            <a:r>
              <a:rPr lang="ru-RU" sz="1400" b="1" dirty="0" err="1"/>
              <a:t>колееобразования</a:t>
            </a:r>
            <a:r>
              <a:rPr lang="ru-RU" sz="1400" b="1" dirty="0"/>
              <a:t>, износа материала покрытия, морозного пучения и осушения дорожной одежды.</a:t>
            </a:r>
          </a:p>
        </p:txBody>
      </p:sp>
      <p:sp>
        <p:nvSpPr>
          <p:cNvPr id="18" name="Заголовок 5">
            <a:extLst>
              <a:ext uri="{FF2B5EF4-FFF2-40B4-BE49-F238E27FC236}">
                <a16:creationId xmlns:a16="http://schemas.microsoft.com/office/drawing/2014/main" id="{413FE978-B8F6-4BFF-86E4-F23649AA57D4}"/>
              </a:ext>
            </a:extLst>
          </p:cNvPr>
          <p:cNvSpPr>
            <a:spLocks noGrp="1"/>
          </p:cNvSpPr>
          <p:nvPr>
            <p:ph type="title"/>
          </p:nvPr>
        </p:nvSpPr>
        <p:spPr>
          <a:xfrm>
            <a:off x="600075" y="222795"/>
            <a:ext cx="8839200" cy="307777"/>
          </a:xfrm>
        </p:spPr>
        <p:txBody>
          <a:bodyPr/>
          <a:lstStyle/>
          <a:p>
            <a:r>
              <a:rPr lang="ru-RU" sz="2000" dirty="0"/>
              <a:t>Учет эксплуатационной надежности дорожных конструкций</a:t>
            </a:r>
          </a:p>
        </p:txBody>
      </p:sp>
      <p:pic>
        <p:nvPicPr>
          <p:cNvPr id="10" name="Рисунок 9">
            <a:extLst>
              <a:ext uri="{FF2B5EF4-FFF2-40B4-BE49-F238E27FC236}">
                <a16:creationId xmlns:a16="http://schemas.microsoft.com/office/drawing/2014/main" id="{3D1413C2-E547-4397-934B-F0254AFDEAF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8000" y="1908000"/>
            <a:ext cx="845820" cy="576000"/>
          </a:xfrm>
          <a:prstGeom prst="rect">
            <a:avLst/>
          </a:prstGeom>
        </p:spPr>
      </p:pic>
      <p:pic>
        <p:nvPicPr>
          <p:cNvPr id="13" name="Рисунок 12">
            <a:extLst>
              <a:ext uri="{FF2B5EF4-FFF2-40B4-BE49-F238E27FC236}">
                <a16:creationId xmlns:a16="http://schemas.microsoft.com/office/drawing/2014/main" id="{019616FC-942E-4B67-A62D-93029767639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8000" y="2700000"/>
            <a:ext cx="841993" cy="576000"/>
          </a:xfrm>
          <a:prstGeom prst="rect">
            <a:avLst/>
          </a:prstGeom>
        </p:spPr>
      </p:pic>
      <p:pic>
        <p:nvPicPr>
          <p:cNvPr id="20" name="Рисунок 19">
            <a:extLst>
              <a:ext uri="{FF2B5EF4-FFF2-40B4-BE49-F238E27FC236}">
                <a16:creationId xmlns:a16="http://schemas.microsoft.com/office/drawing/2014/main" id="{BE2A8168-8DC9-4C81-9443-6735C364A38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8000" y="4500000"/>
            <a:ext cx="845820" cy="576000"/>
          </a:xfrm>
          <a:prstGeom prst="rect">
            <a:avLst/>
          </a:prstGeom>
        </p:spPr>
      </p:pic>
      <p:pic>
        <p:nvPicPr>
          <p:cNvPr id="23" name="Рисунок 22">
            <a:extLst>
              <a:ext uri="{FF2B5EF4-FFF2-40B4-BE49-F238E27FC236}">
                <a16:creationId xmlns:a16="http://schemas.microsoft.com/office/drawing/2014/main" id="{A9BCCADB-8E4B-40FB-B3C1-9CB9EC05E1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8000" y="3492000"/>
            <a:ext cx="845820" cy="576000"/>
          </a:xfrm>
          <a:prstGeom prst="rect">
            <a:avLst/>
          </a:prstGeom>
        </p:spPr>
      </p:pic>
      <p:sp>
        <p:nvSpPr>
          <p:cNvPr id="27" name="Прямоугольник 26">
            <a:extLst>
              <a:ext uri="{FF2B5EF4-FFF2-40B4-BE49-F238E27FC236}">
                <a16:creationId xmlns:a16="http://schemas.microsoft.com/office/drawing/2014/main" id="{4C1805B4-7164-491D-82CF-2DAEFA50FD48}"/>
              </a:ext>
            </a:extLst>
          </p:cNvPr>
          <p:cNvSpPr/>
          <p:nvPr/>
        </p:nvSpPr>
        <p:spPr>
          <a:xfrm>
            <a:off x="1504800" y="1872834"/>
            <a:ext cx="9001274" cy="461665"/>
          </a:xfrm>
          <a:prstGeom prst="rect">
            <a:avLst/>
          </a:prstGeom>
        </p:spPr>
        <p:txBody>
          <a:bodyPr wrap="square">
            <a:spAutoFit/>
          </a:bodyPr>
          <a:lstStyle/>
          <a:p>
            <a:pPr marL="0" lvl="2" algn="just">
              <a:spcAft>
                <a:spcPts val="600"/>
              </a:spcAft>
            </a:pPr>
            <a:r>
              <a:rPr lang="ru-RU" sz="1200" dirty="0">
                <a:latin typeface="+mj-lt"/>
                <a:cs typeface="Arial" panose="020B0604020202020204" pitchFamily="34" charset="0"/>
              </a:rPr>
              <a:t>В </a:t>
            </a:r>
            <a:r>
              <a:rPr lang="ru-RU" sz="1200" b="1" dirty="0">
                <a:latin typeface="+mj-lt"/>
                <a:cs typeface="Arial" panose="020B0604020202020204" pitchFamily="34" charset="0"/>
              </a:rPr>
              <a:t>Канаде</a:t>
            </a:r>
            <a:r>
              <a:rPr lang="ru-RU" sz="1200" dirty="0">
                <a:latin typeface="+mj-lt"/>
                <a:cs typeface="Arial" panose="020B0604020202020204" pitchFamily="34" charset="0"/>
              </a:rPr>
              <a:t> расчет на прочность и эксплуатационную надежность дорожных одежд автомобильных дорог с НИД, включает в себя также проверку на восприимчивость к </a:t>
            </a:r>
            <a:r>
              <a:rPr lang="ru-RU" sz="1200" b="1" i="1" dirty="0" err="1">
                <a:latin typeface="+mj-lt"/>
                <a:cs typeface="Arial" panose="020B0604020202020204" pitchFamily="34" charset="0"/>
              </a:rPr>
              <a:t>колееобразованию</a:t>
            </a:r>
            <a:r>
              <a:rPr lang="ru-RU" sz="1200" dirty="0">
                <a:latin typeface="+mj-lt"/>
                <a:cs typeface="Arial" panose="020B0604020202020204" pitchFamily="34" charset="0"/>
              </a:rPr>
              <a:t>, морозоустойчивость и осушение дорожной одежды.</a:t>
            </a:r>
            <a:endParaRPr lang="en-US" sz="1200" dirty="0">
              <a:latin typeface="+mj-lt"/>
              <a:cs typeface="Arial" panose="020B0604020202020204" pitchFamily="34" charset="0"/>
            </a:endParaRPr>
          </a:p>
        </p:txBody>
      </p:sp>
      <p:sp>
        <p:nvSpPr>
          <p:cNvPr id="28" name="Прямоугольник 27">
            <a:extLst>
              <a:ext uri="{FF2B5EF4-FFF2-40B4-BE49-F238E27FC236}">
                <a16:creationId xmlns:a16="http://schemas.microsoft.com/office/drawing/2014/main" id="{9B2F305F-3954-4172-85E5-D2316DBC12D7}"/>
              </a:ext>
            </a:extLst>
          </p:cNvPr>
          <p:cNvSpPr/>
          <p:nvPr/>
        </p:nvSpPr>
        <p:spPr>
          <a:xfrm>
            <a:off x="1504799" y="2675235"/>
            <a:ext cx="9001275" cy="461665"/>
          </a:xfrm>
          <a:prstGeom prst="rect">
            <a:avLst/>
          </a:prstGeom>
        </p:spPr>
        <p:txBody>
          <a:bodyPr wrap="square">
            <a:spAutoFit/>
          </a:bodyPr>
          <a:lstStyle/>
          <a:p>
            <a:pPr marL="0" lvl="2" algn="just">
              <a:spcAft>
                <a:spcPts val="600"/>
              </a:spcAft>
            </a:pPr>
            <a:r>
              <a:rPr lang="ru-RU" sz="1200" dirty="0">
                <a:latin typeface="+mj-lt"/>
                <a:cs typeface="Arial" panose="020B0604020202020204" pitchFamily="34" charset="0"/>
              </a:rPr>
              <a:t>В </a:t>
            </a:r>
            <a:r>
              <a:rPr lang="ru-RU" sz="1200" b="1" dirty="0">
                <a:latin typeface="+mj-lt"/>
                <a:cs typeface="Arial" panose="020B0604020202020204" pitchFamily="34" charset="0"/>
              </a:rPr>
              <a:t>Финляндии</a:t>
            </a:r>
            <a:r>
              <a:rPr lang="ru-RU" sz="1200" dirty="0">
                <a:latin typeface="+mj-lt"/>
                <a:cs typeface="Arial" panose="020B0604020202020204" pitchFamily="34" charset="0"/>
              </a:rPr>
              <a:t> при расчете дорожных одежд допускается сумма определенных повреждений до следующего ремонта, предусматривается предотвращение </a:t>
            </a:r>
            <a:r>
              <a:rPr lang="ru-RU" sz="1200" b="1" i="1" dirty="0">
                <a:latin typeface="+mj-lt"/>
                <a:cs typeface="Arial" panose="020B0604020202020204" pitchFamily="34" charset="0"/>
              </a:rPr>
              <a:t>образования колеи</a:t>
            </a:r>
            <a:r>
              <a:rPr lang="ru-RU" sz="1200" dirty="0">
                <a:latin typeface="+mj-lt"/>
                <a:cs typeface="Arial" panose="020B0604020202020204" pitchFamily="34" charset="0"/>
              </a:rPr>
              <a:t>, а также - неровностей, вызванных просадкой и морозным пучением.</a:t>
            </a:r>
            <a:endParaRPr lang="en-US" sz="1200" dirty="0">
              <a:latin typeface="+mj-lt"/>
              <a:cs typeface="Arial" panose="020B0604020202020204" pitchFamily="34" charset="0"/>
            </a:endParaRPr>
          </a:p>
        </p:txBody>
      </p:sp>
      <p:sp>
        <p:nvSpPr>
          <p:cNvPr id="30" name="Прямоугольник 29">
            <a:extLst>
              <a:ext uri="{FF2B5EF4-FFF2-40B4-BE49-F238E27FC236}">
                <a16:creationId xmlns:a16="http://schemas.microsoft.com/office/drawing/2014/main" id="{7099A539-2F52-4481-9700-8924347C5F7C}"/>
              </a:ext>
            </a:extLst>
          </p:cNvPr>
          <p:cNvSpPr/>
          <p:nvPr/>
        </p:nvSpPr>
        <p:spPr>
          <a:xfrm>
            <a:off x="1504800" y="3448159"/>
            <a:ext cx="9077475" cy="907941"/>
          </a:xfrm>
          <a:prstGeom prst="rect">
            <a:avLst/>
          </a:prstGeom>
        </p:spPr>
        <p:txBody>
          <a:bodyPr wrap="square">
            <a:spAutoFit/>
          </a:bodyPr>
          <a:lstStyle/>
          <a:p>
            <a:pPr marL="0" lvl="2" algn="just">
              <a:spcAft>
                <a:spcPts val="600"/>
              </a:spcAft>
            </a:pPr>
            <a:r>
              <a:rPr lang="ru-RU" sz="1200" dirty="0">
                <a:cs typeface="Arial" panose="020B0604020202020204" pitchFamily="34" charset="0"/>
              </a:rPr>
              <a:t>В </a:t>
            </a:r>
            <a:r>
              <a:rPr lang="ru-RU" sz="1200" b="1" dirty="0">
                <a:cs typeface="Arial" panose="020B0604020202020204" pitchFamily="34" charset="0"/>
              </a:rPr>
              <a:t>США </a:t>
            </a:r>
            <a:r>
              <a:rPr lang="ru-RU" sz="1200" dirty="0">
                <a:cs typeface="Arial" panose="020B0604020202020204" pitchFamily="34" charset="0"/>
              </a:rPr>
              <a:t>расчет потери эксплуатационной надежности для дорог с НИД учитывает: </a:t>
            </a:r>
            <a:r>
              <a:rPr lang="ru-RU" sz="1200" b="1" i="1" dirty="0">
                <a:cs typeface="Arial" panose="020B0604020202020204" pitchFamily="34" charset="0"/>
              </a:rPr>
              <a:t>допустимое </a:t>
            </a:r>
            <a:r>
              <a:rPr lang="ru-RU" sz="1200" b="1" i="1" dirty="0" err="1">
                <a:cs typeface="Arial" panose="020B0604020202020204" pitchFamily="34" charset="0"/>
              </a:rPr>
              <a:t>колееобразование</a:t>
            </a:r>
            <a:r>
              <a:rPr lang="ru-RU" sz="1200" b="1" i="1" dirty="0">
                <a:cs typeface="Arial" panose="020B0604020202020204" pitchFamily="34" charset="0"/>
              </a:rPr>
              <a:t> </a:t>
            </a:r>
            <a:r>
              <a:rPr lang="ru-RU" sz="1200" dirty="0">
                <a:cs typeface="Arial" panose="020B0604020202020204" pitchFamily="34" charset="0"/>
              </a:rPr>
              <a:t>в слое покрытия</a:t>
            </a:r>
            <a:r>
              <a:rPr lang="en-US" sz="1200" dirty="0">
                <a:cs typeface="Arial" panose="020B0604020202020204" pitchFamily="34" charset="0"/>
              </a:rPr>
              <a:t> </a:t>
            </a:r>
            <a:r>
              <a:rPr lang="ru-RU" sz="1200" dirty="0">
                <a:cs typeface="Arial" panose="020B0604020202020204" pitchFamily="34" charset="0"/>
              </a:rPr>
              <a:t>    и износ щебеночного слоя.</a:t>
            </a:r>
          </a:p>
          <a:p>
            <a:pPr marL="0" lvl="2" algn="just">
              <a:spcAft>
                <a:spcPts val="600"/>
              </a:spcAft>
            </a:pPr>
            <a:r>
              <a:rPr lang="ru-RU" sz="1200" dirty="0">
                <a:cs typeface="Arial" panose="020B0604020202020204" pitchFamily="34" charset="0"/>
              </a:rPr>
              <a:t>Кроме того, учитывается коэффициент эксплуатационная надежность для расчета нежестких и жестких дорожных одежд  - 1,5, а для щебеночных дорог предельный коэффициент эксплуатационной надежности достигает 3,0.</a:t>
            </a:r>
            <a:endParaRPr lang="en-US" sz="1200" dirty="0">
              <a:cs typeface="Arial" panose="020B0604020202020204" pitchFamily="34" charset="0"/>
            </a:endParaRPr>
          </a:p>
        </p:txBody>
      </p:sp>
      <p:sp>
        <p:nvSpPr>
          <p:cNvPr id="31" name="Прямоугольник 30">
            <a:extLst>
              <a:ext uri="{FF2B5EF4-FFF2-40B4-BE49-F238E27FC236}">
                <a16:creationId xmlns:a16="http://schemas.microsoft.com/office/drawing/2014/main" id="{43EE6527-E49C-4FDB-86F4-1E492C5D79E7}"/>
              </a:ext>
            </a:extLst>
          </p:cNvPr>
          <p:cNvSpPr/>
          <p:nvPr/>
        </p:nvSpPr>
        <p:spPr>
          <a:xfrm>
            <a:off x="1489993" y="5508000"/>
            <a:ext cx="7796882" cy="215444"/>
          </a:xfrm>
          <a:prstGeom prst="rect">
            <a:avLst/>
          </a:prstGeom>
        </p:spPr>
        <p:txBody>
          <a:bodyPr wrap="square">
            <a:spAutoFit/>
          </a:bodyPr>
          <a:lstStyle/>
          <a:p>
            <a:r>
              <a:rPr lang="ru-RU" sz="800" i="1" dirty="0">
                <a:solidFill>
                  <a:schemeClr val="tx1">
                    <a:lumMod val="50000"/>
                    <a:lumOff val="50000"/>
                  </a:schemeClr>
                </a:solidFill>
                <a:latin typeface="+mj-lt"/>
                <a:cs typeface="Arial" panose="020B0604020202020204" pitchFamily="34" charset="0"/>
              </a:rPr>
              <a:t>Из статьи </a:t>
            </a:r>
            <a:r>
              <a:rPr lang="ru-RU" sz="800" i="1" dirty="0" err="1">
                <a:solidFill>
                  <a:schemeClr val="tx1">
                    <a:lumMod val="50000"/>
                    <a:lumOff val="50000"/>
                  </a:schemeClr>
                </a:solidFill>
                <a:latin typeface="+mj-lt"/>
                <a:cs typeface="Arial" panose="020B0604020202020204" pitchFamily="34" charset="0"/>
              </a:rPr>
              <a:t>А.М.Кулижникова</a:t>
            </a:r>
            <a:r>
              <a:rPr lang="ru-RU" sz="800" i="1" dirty="0">
                <a:solidFill>
                  <a:schemeClr val="tx1">
                    <a:lumMod val="50000"/>
                    <a:lumOff val="50000"/>
                  </a:schemeClr>
                </a:solidFill>
                <a:latin typeface="+mj-lt"/>
                <a:cs typeface="Arial" panose="020B0604020202020204" pitchFamily="34" charset="0"/>
              </a:rPr>
              <a:t>, </a:t>
            </a:r>
            <a:r>
              <a:rPr lang="ru-RU" sz="800" i="1" dirty="0" err="1">
                <a:solidFill>
                  <a:schemeClr val="tx1">
                    <a:lumMod val="50000"/>
                    <a:lumOff val="50000"/>
                  </a:schemeClr>
                </a:solidFill>
                <a:latin typeface="+mj-lt"/>
                <a:cs typeface="Arial" panose="020B0604020202020204" pitchFamily="34" charset="0"/>
              </a:rPr>
              <a:t>С.А.Каптура</a:t>
            </a:r>
            <a:r>
              <a:rPr lang="ru-RU" sz="800" i="1" dirty="0">
                <a:solidFill>
                  <a:schemeClr val="tx1">
                    <a:lumMod val="50000"/>
                    <a:lumOff val="50000"/>
                  </a:schemeClr>
                </a:solidFill>
                <a:latin typeface="+mj-lt"/>
                <a:cs typeface="Arial" panose="020B0604020202020204" pitchFamily="34" charset="0"/>
              </a:rPr>
              <a:t> «Зарубежные методы расчета дорожных одежд с НИД» / Ж.: Автомобильные дороги, № 12, 2016 – С.31-34 </a:t>
            </a:r>
          </a:p>
        </p:txBody>
      </p:sp>
    </p:spTree>
    <p:extLst>
      <p:ext uri="{BB962C8B-B14F-4D97-AF65-F5344CB8AC3E}">
        <p14:creationId xmlns:p14="http://schemas.microsoft.com/office/powerpoint/2010/main" val="1899917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3">
            <a:extLst>
              <a:ext uri="{FF2B5EF4-FFF2-40B4-BE49-F238E27FC236}">
                <a16:creationId xmlns:a16="http://schemas.microsoft.com/office/drawing/2014/main" id="{8798EBA1-4C08-432A-85DA-0D8E3175E9CA}"/>
              </a:ext>
            </a:extLst>
          </p:cNvPr>
          <p:cNvSpPr>
            <a:spLocks noGrp="1"/>
          </p:cNvSpPr>
          <p:nvPr>
            <p:ph type="sldNum" sz="quarter" idx="4"/>
          </p:nvPr>
        </p:nvSpPr>
        <p:spPr>
          <a:xfrm>
            <a:off x="10273575" y="379118"/>
            <a:ext cx="550278" cy="137359"/>
          </a:xfrm>
          <a:prstGeom prst="rect">
            <a:avLst/>
          </a:prstGeom>
        </p:spPr>
        <p:txBody>
          <a:bodyPr anchor="ctr"/>
          <a:lstStyle>
            <a:lvl1pPr>
              <a:defRPr sz="974" b="1">
                <a:solidFill>
                  <a:srgbClr val="697A98"/>
                </a:solidFill>
              </a:defRPr>
            </a:lvl1pPr>
          </a:lstStyle>
          <a:p>
            <a:pPr marL="23568">
              <a:spcBef>
                <a:spcPts val="204"/>
              </a:spcBef>
            </a:pPr>
            <a:fld id="{81D60167-4931-47E6-BA6A-407CBD079E47}" type="slidenum">
              <a:rPr lang="ru-RU" smtClean="0"/>
              <a:pPr marL="23568">
                <a:spcBef>
                  <a:spcPts val="204"/>
                </a:spcBef>
              </a:pPr>
              <a:t>9</a:t>
            </a:fld>
            <a:endParaRPr lang="ru-RU" dirty="0"/>
          </a:p>
        </p:txBody>
      </p:sp>
      <p:sp>
        <p:nvSpPr>
          <p:cNvPr id="18" name="Заголовок 5">
            <a:extLst>
              <a:ext uri="{FF2B5EF4-FFF2-40B4-BE49-F238E27FC236}">
                <a16:creationId xmlns:a16="http://schemas.microsoft.com/office/drawing/2014/main" id="{413FE978-B8F6-4BFF-86E4-F23649AA57D4}"/>
              </a:ext>
            </a:extLst>
          </p:cNvPr>
          <p:cNvSpPr>
            <a:spLocks noGrp="1"/>
          </p:cNvSpPr>
          <p:nvPr>
            <p:ph type="title"/>
          </p:nvPr>
        </p:nvSpPr>
        <p:spPr>
          <a:xfrm>
            <a:off x="600075" y="222795"/>
            <a:ext cx="8839200" cy="615553"/>
          </a:xfrm>
        </p:spPr>
        <p:txBody>
          <a:bodyPr/>
          <a:lstStyle/>
          <a:p>
            <a:r>
              <a:rPr lang="ru-RU" sz="2000" dirty="0"/>
              <a:t>Перечень действующих нормативно-технических документов по дорогам для условий Крайнего Севера</a:t>
            </a:r>
          </a:p>
        </p:txBody>
      </p:sp>
      <p:sp>
        <p:nvSpPr>
          <p:cNvPr id="14" name="Прямоугольник 13">
            <a:extLst>
              <a:ext uri="{FF2B5EF4-FFF2-40B4-BE49-F238E27FC236}">
                <a16:creationId xmlns:a16="http://schemas.microsoft.com/office/drawing/2014/main" id="{B59FC76C-9263-40F1-9D70-F54153C9D4C6}"/>
              </a:ext>
            </a:extLst>
          </p:cNvPr>
          <p:cNvSpPr/>
          <p:nvPr/>
        </p:nvSpPr>
        <p:spPr>
          <a:xfrm>
            <a:off x="853385" y="986770"/>
            <a:ext cx="9500289" cy="2759730"/>
          </a:xfrm>
          <a:prstGeom prst="rect">
            <a:avLst/>
          </a:prstGeom>
        </p:spPr>
        <p:txBody>
          <a:bodyPr wrap="square">
            <a:spAutoFit/>
          </a:bodyPr>
          <a:lstStyle/>
          <a:p>
            <a:pPr marL="342900" indent="-342900" algn="just">
              <a:spcAft>
                <a:spcPts val="1000"/>
              </a:spcAft>
              <a:buFont typeface="+mj-lt"/>
              <a:buAutoNum type="arabicPeriod"/>
            </a:pPr>
            <a:r>
              <a:rPr lang="ru-RU" sz="1400" dirty="0">
                <a:latin typeface="+mj-lt"/>
                <a:cs typeface="Arial" panose="020B0604020202020204" pitchFamily="34" charset="0"/>
              </a:rPr>
              <a:t>СП 313.1325800.2017 ДОРОГИ АВТОМОБИЛЬНЫЕ В РАЙОНАХ ВЕЧНОЙ МЕРЗЛОТЫ Правила проектирования</a:t>
            </a:r>
            <a:r>
              <a:rPr lang="en-US" sz="1400" dirty="0">
                <a:latin typeface="+mj-lt"/>
                <a:cs typeface="Arial" panose="020B0604020202020204" pitchFamily="34" charset="0"/>
              </a:rPr>
              <a:t>       </a:t>
            </a:r>
            <a:r>
              <a:rPr lang="ru-RU" sz="1400" dirty="0">
                <a:latin typeface="+mj-lt"/>
                <a:cs typeface="Arial" panose="020B0604020202020204" pitchFamily="34" charset="0"/>
              </a:rPr>
              <a:t>и строительства</a:t>
            </a:r>
          </a:p>
          <a:p>
            <a:pPr marL="342900" indent="-342900" algn="just">
              <a:spcAft>
                <a:spcPts val="1000"/>
              </a:spcAft>
              <a:buFont typeface="+mj-lt"/>
              <a:buAutoNum type="arabicPeriod"/>
            </a:pPr>
            <a:r>
              <a:rPr lang="ru-RU" sz="1400" dirty="0">
                <a:latin typeface="+mj-lt"/>
                <a:cs typeface="Arial" panose="020B0604020202020204" pitchFamily="34" charset="0"/>
              </a:rPr>
              <a:t>ОДМ 218.2.095-2019 Методические рекомендации по проектированию земляного полотна на вечной мерзлоте </a:t>
            </a:r>
            <a:r>
              <a:rPr lang="en-US" sz="1400" dirty="0">
                <a:latin typeface="+mj-lt"/>
                <a:cs typeface="Arial" panose="020B0604020202020204" pitchFamily="34" charset="0"/>
              </a:rPr>
              <a:t>   </a:t>
            </a:r>
            <a:r>
              <a:rPr lang="ru-RU" sz="1400" dirty="0">
                <a:latin typeface="+mj-lt"/>
                <a:cs typeface="Arial" panose="020B0604020202020204" pitchFamily="34" charset="0"/>
              </a:rPr>
              <a:t>с использованием местных грунтов</a:t>
            </a:r>
          </a:p>
          <a:p>
            <a:pPr marL="342900" indent="-342900" algn="just">
              <a:spcAft>
                <a:spcPts val="1000"/>
              </a:spcAft>
              <a:buFont typeface="+mj-lt"/>
              <a:buAutoNum type="arabicPeriod"/>
            </a:pPr>
            <a:r>
              <a:rPr lang="ru-RU" sz="1400" dirty="0">
                <a:latin typeface="+mj-lt"/>
                <a:cs typeface="Arial" panose="020B0604020202020204" pitchFamily="34" charset="0"/>
              </a:rPr>
              <a:t>ГОСТ 33149-2014 Дороги автомобильные общего пользования. Правила проектирования автомобильных дорог </a:t>
            </a:r>
            <a:r>
              <a:rPr lang="en-US" sz="1400" dirty="0">
                <a:latin typeface="+mj-lt"/>
                <a:cs typeface="Arial" panose="020B0604020202020204" pitchFamily="34" charset="0"/>
              </a:rPr>
              <a:t>   </a:t>
            </a:r>
            <a:r>
              <a:rPr lang="ru-RU" sz="1400" dirty="0">
                <a:latin typeface="+mj-lt"/>
                <a:cs typeface="Arial" panose="020B0604020202020204" pitchFamily="34" charset="0"/>
              </a:rPr>
              <a:t>в сложных условиях</a:t>
            </a:r>
          </a:p>
          <a:p>
            <a:pPr marL="342900" indent="-342900" algn="just">
              <a:spcAft>
                <a:spcPts val="1000"/>
              </a:spcAft>
              <a:buFont typeface="+mj-lt"/>
              <a:buAutoNum type="arabicPeriod"/>
            </a:pPr>
            <a:r>
              <a:rPr lang="ru-RU" sz="1400" dirty="0">
                <a:latin typeface="+mj-lt"/>
                <a:cs typeface="Arial" panose="020B0604020202020204" pitchFamily="34" charset="0"/>
              </a:rPr>
              <a:t>Методические рекомендации по применению конструктивных мероприятий для сохранения вечномерзлых грунтов в основаниях земляного полотна и искусственных сооружений на автомобильных дорогах центральной Якутии /ООО ЦНИИС, ОАО «ТРАНСДОРПРОЕКТ, М., 2010</a:t>
            </a:r>
          </a:p>
          <a:p>
            <a:pPr marL="342900" indent="-342900" algn="just">
              <a:spcAft>
                <a:spcPts val="1000"/>
              </a:spcAft>
              <a:buFont typeface="+mj-lt"/>
              <a:buAutoNum type="arabicPeriod"/>
            </a:pPr>
            <a:r>
              <a:rPr lang="ru-RU" sz="1400" dirty="0">
                <a:latin typeface="+mj-lt"/>
                <a:cs typeface="Arial" panose="020B0604020202020204" pitchFamily="34" charset="0"/>
              </a:rPr>
              <a:t>СП 447.1325800.2019 Железные дороги в районах вечной мерзлоты. Основные положения проектирования.</a:t>
            </a:r>
          </a:p>
        </p:txBody>
      </p:sp>
      <p:pic>
        <p:nvPicPr>
          <p:cNvPr id="16" name="Рисунок 15">
            <a:extLst>
              <a:ext uri="{FF2B5EF4-FFF2-40B4-BE49-F238E27FC236}">
                <a16:creationId xmlns:a16="http://schemas.microsoft.com/office/drawing/2014/main" id="{EADC3A1C-7A05-4EF4-AA1B-B5029F8E3355}"/>
              </a:ext>
            </a:extLst>
          </p:cNvPr>
          <p:cNvPicPr>
            <a:picLocks noChangeAspect="1"/>
          </p:cNvPicPr>
          <p:nvPr/>
        </p:nvPicPr>
        <p:blipFill>
          <a:blip r:embed="rId2"/>
          <a:stretch>
            <a:fillRect/>
          </a:stretch>
        </p:blipFill>
        <p:spPr>
          <a:xfrm>
            <a:off x="3960075" y="3881054"/>
            <a:ext cx="2736000" cy="1846646"/>
          </a:xfrm>
          <a:prstGeom prst="rect">
            <a:avLst/>
          </a:prstGeom>
          <a:ln w="25400">
            <a:solidFill>
              <a:schemeClr val="tx1">
                <a:lumMod val="20000"/>
                <a:lumOff val="80000"/>
              </a:schemeClr>
            </a:solidFill>
            <a:miter lim="800000"/>
          </a:ln>
        </p:spPr>
      </p:pic>
      <p:pic>
        <p:nvPicPr>
          <p:cNvPr id="17" name="Рисунок 16">
            <a:extLst>
              <a:ext uri="{FF2B5EF4-FFF2-40B4-BE49-F238E27FC236}">
                <a16:creationId xmlns:a16="http://schemas.microsoft.com/office/drawing/2014/main" id="{5FB29085-C7D6-40AB-9859-36B6B090E215}"/>
              </a:ext>
            </a:extLst>
          </p:cNvPr>
          <p:cNvPicPr>
            <a:picLocks noChangeAspect="1"/>
          </p:cNvPicPr>
          <p:nvPr/>
        </p:nvPicPr>
        <p:blipFill>
          <a:blip r:embed="rId3"/>
          <a:stretch>
            <a:fillRect/>
          </a:stretch>
        </p:blipFill>
        <p:spPr>
          <a:xfrm>
            <a:off x="964200" y="3882598"/>
            <a:ext cx="2736000" cy="1845102"/>
          </a:xfrm>
          <a:prstGeom prst="rect">
            <a:avLst/>
          </a:prstGeom>
          <a:ln w="25400">
            <a:solidFill>
              <a:schemeClr val="tx1">
                <a:lumMod val="20000"/>
                <a:lumOff val="80000"/>
              </a:schemeClr>
            </a:solidFill>
            <a:miter lim="800000"/>
          </a:ln>
        </p:spPr>
      </p:pic>
      <p:sp>
        <p:nvSpPr>
          <p:cNvPr id="19" name="Прямоугольник 18">
            <a:extLst>
              <a:ext uri="{FF2B5EF4-FFF2-40B4-BE49-F238E27FC236}">
                <a16:creationId xmlns:a16="http://schemas.microsoft.com/office/drawing/2014/main" id="{2A4A73AD-4213-4B33-BA8D-E80C72CF1D1B}"/>
              </a:ext>
            </a:extLst>
          </p:cNvPr>
          <p:cNvSpPr/>
          <p:nvPr/>
        </p:nvSpPr>
        <p:spPr>
          <a:xfrm>
            <a:off x="6772275" y="3872349"/>
            <a:ext cx="3425100" cy="1169551"/>
          </a:xfrm>
          <a:prstGeom prst="rect">
            <a:avLst/>
          </a:prstGeom>
        </p:spPr>
        <p:txBody>
          <a:bodyPr wrap="square">
            <a:spAutoFit/>
          </a:bodyPr>
          <a:lstStyle/>
          <a:p>
            <a:pPr algn="just"/>
            <a:r>
              <a:rPr lang="ru-RU" sz="1000" dirty="0">
                <a:latin typeface="+mj-lt"/>
                <a:cs typeface="Arial" panose="020B0604020202020204" pitchFamily="34" charset="0"/>
              </a:rPr>
              <a:t>Автор имеет опыт многолетний обследования автомобильных дорог (водно-тепловой режим)                  и карьеров на автомобильных дорогах «Колыма»,             в Республиках Бурятия, Саха (Якутия), Коми, Ямало-Ненецком округе, а также в подобных условиях                 в Мурманской и Архангельской областях, в том числе        с использованием георадаров </a:t>
            </a:r>
          </a:p>
        </p:txBody>
      </p:sp>
    </p:spTree>
    <p:extLst>
      <p:ext uri="{BB962C8B-B14F-4D97-AF65-F5344CB8AC3E}">
        <p14:creationId xmlns:p14="http://schemas.microsoft.com/office/powerpoint/2010/main" val="668531578"/>
      </p:ext>
    </p:extLst>
  </p:cSld>
  <p:clrMapOvr>
    <a:masterClrMapping/>
  </p:clrMapOvr>
</p:sld>
</file>

<file path=ppt/theme/theme1.xml><?xml version="1.0" encoding="utf-8"?>
<a:theme xmlns:a="http://schemas.openxmlformats.org/drawingml/2006/main" name="1_РДН2023">
  <a:themeElements>
    <a:clrScheme name="Росдорнии">
      <a:dk1>
        <a:srgbClr val="303236"/>
      </a:dk1>
      <a:lt1>
        <a:sysClr val="window" lastClr="FFFFFF"/>
      </a:lt1>
      <a:dk2>
        <a:srgbClr val="025597"/>
      </a:dk2>
      <a:lt2>
        <a:srgbClr val="CCCED2"/>
      </a:lt2>
      <a:accent1>
        <a:srgbClr val="025597"/>
      </a:accent1>
      <a:accent2>
        <a:srgbClr val="DC8424"/>
      </a:accent2>
      <a:accent3>
        <a:srgbClr val="CCCED2"/>
      </a:accent3>
      <a:accent4>
        <a:srgbClr val="3C3C3C"/>
      </a:accent4>
      <a:accent5>
        <a:srgbClr val="4C566C"/>
      </a:accent5>
      <a:accent6>
        <a:srgbClr val="009EE3"/>
      </a:accent6>
      <a:hlink>
        <a:srgbClr val="40526E"/>
      </a:hlink>
      <a:folHlink>
        <a:srgbClr val="009EE3"/>
      </a:folHlink>
    </a:clrScheme>
    <a:fontScheme name="Другая 1">
      <a:majorFont>
        <a:latin typeface="PT Sans"/>
        <a:ea typeface=""/>
        <a:cs typeface=""/>
      </a:majorFont>
      <a:minorFont>
        <a:latin typeface="PT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РДН2023" id="{03A96AA8-9547-41A2-926F-0420F0A24E18}" vid="{3B476EEC-237E-4854-9CAD-C68E875FA167}"/>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11469</TotalTime>
  <Words>3070</Words>
  <Application>Microsoft Office PowerPoint</Application>
  <PresentationFormat>Произвольный</PresentationFormat>
  <Paragraphs>247</Paragraphs>
  <Slides>19</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19</vt:i4>
      </vt:variant>
    </vt:vector>
  </HeadingPairs>
  <TitlesOfParts>
    <vt:vector size="27" baseType="lpstr">
      <vt:lpstr>PT Sans</vt:lpstr>
      <vt:lpstr>Arial</vt:lpstr>
      <vt:lpstr>DejaVu Serif</vt:lpstr>
      <vt:lpstr>Calibri</vt:lpstr>
      <vt:lpstr>Wingdings</vt:lpstr>
      <vt:lpstr>Microsoft JhengHei Light</vt:lpstr>
      <vt:lpstr>Times New Roman</vt:lpstr>
      <vt:lpstr>1_РДН2023</vt:lpstr>
      <vt:lpstr>Презентация PowerPoint</vt:lpstr>
      <vt:lpstr>Повышение сроков службы дорожных конструкций за счет учета эксплуатационной надежности</vt:lpstr>
      <vt:lpstr>Особенности условий крайнего севера</vt:lpstr>
      <vt:lpstr>Понятие эксплуатационной надежности дорожных конструкций</vt:lpstr>
      <vt:lpstr>Критерии эксплуатационной надежности</vt:lpstr>
      <vt:lpstr>Прогнозирование и результаты показателей дорожных конструкций</vt:lpstr>
      <vt:lpstr>Изменение ровности дорожного покрытия при изменении прочности дорожной конструкции </vt:lpstr>
      <vt:lpstr>Учет эксплуатационной надежности дорожных конструкций</vt:lpstr>
      <vt:lpstr>Перечень действующих нормативно-технических документов по дорогам для условий Крайнего Севера</vt:lpstr>
      <vt:lpstr>Анализ изменения модуля упругости на вновь построенной а/дороге</vt:lpstr>
      <vt:lpstr>Анализ изменения модуля упругости на вновь построенной а/дороге</vt:lpstr>
      <vt:lpstr>Выделение ослабленных зон по результатам георадарного профилирования а/д «Колыма»</vt:lpstr>
      <vt:lpstr>Выделение ослабленных зон по результатам георадарного профилирования а/д «Колыма»</vt:lpstr>
      <vt:lpstr>Обследование основания земляного полотна на строящейся или реконструируемой автомобильной дороге</vt:lpstr>
      <vt:lpstr>Влияние геосинтетических материалов на прочность дорожной конструкции</vt:lpstr>
      <vt:lpstr>Способы повышения эксплуатационной надежности при  проектировании</vt:lpstr>
      <vt:lpstr>Способы повышения эксплуатационной надежности при  проектировании</vt:lpstr>
      <vt:lpstr>Общие выводы:</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RosDorNii_preee</dc:title>
  <dc:creator>User</dc:creator>
  <cp:lastModifiedBy>Бедарев Кирилл Сергеевич</cp:lastModifiedBy>
  <cp:revision>500</cp:revision>
  <cp:lastPrinted>2023-02-28T07:06:49Z</cp:lastPrinted>
  <dcterms:created xsi:type="dcterms:W3CDTF">2019-08-20T12:43:50Z</dcterms:created>
  <dcterms:modified xsi:type="dcterms:W3CDTF">2023-06-27T09:59:21Z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2019-08-20T00:00:00Z</vt:filetime>
  </property>
  <property fmtid="{D5CDD505-2E9C-101B-9397-08002B2CF9AE}" pid="3" name="Creator">
    <vt:lpwstr>Adobe Illustrator CC 23.0 (Windows)</vt:lpwstr>
  </property>
  <property fmtid="{D5CDD505-2E9C-101B-9397-08002B2CF9AE}" pid="4" name="LastSaved">
    <vt:filetime>2019-08-20T00:00:00Z</vt:filetime>
  </property>
</Properties>
</file>