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3" r:id="rId3"/>
    <p:sldId id="268" r:id="rId4"/>
    <p:sldId id="269" r:id="rId5"/>
    <p:sldId id="270" r:id="rId6"/>
    <p:sldId id="401" r:id="rId7"/>
    <p:sldId id="362" r:id="rId8"/>
    <p:sldId id="363" r:id="rId9"/>
    <p:sldId id="339" r:id="rId10"/>
    <p:sldId id="367" r:id="rId11"/>
    <p:sldId id="402" r:id="rId12"/>
    <p:sldId id="403" r:id="rId13"/>
    <p:sldId id="347" r:id="rId14"/>
    <p:sldId id="293" r:id="rId15"/>
    <p:sldId id="386" r:id="rId16"/>
    <p:sldId id="404" r:id="rId17"/>
    <p:sldId id="400" r:id="rId18"/>
    <p:sldId id="405" r:id="rId19"/>
    <p:sldId id="406" r:id="rId20"/>
    <p:sldId id="387" r:id="rId21"/>
    <p:sldId id="414" r:id="rId22"/>
    <p:sldId id="411" r:id="rId23"/>
    <p:sldId id="422" r:id="rId24"/>
    <p:sldId id="413" r:id="rId25"/>
    <p:sldId id="417" r:id="rId26"/>
    <p:sldId id="418" r:id="rId27"/>
    <p:sldId id="423" r:id="rId28"/>
    <p:sldId id="407" r:id="rId29"/>
    <p:sldId id="395" r:id="rId30"/>
    <p:sldId id="408" r:id="rId31"/>
    <p:sldId id="429" r:id="rId32"/>
    <p:sldId id="319" r:id="rId33"/>
  </p:sldIdLst>
  <p:sldSz cx="12192000" cy="6858000"/>
  <p:notesSz cx="7010400" cy="92964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3" autoAdjust="0"/>
    <p:restoredTop sz="93801" autoAdjust="0"/>
  </p:normalViewPr>
  <p:slideViewPr>
    <p:cSldViewPr>
      <p:cViewPr varScale="1">
        <p:scale>
          <a:sx n="82" d="100"/>
          <a:sy n="82" d="100"/>
        </p:scale>
        <p:origin x="1032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ownloads\&#1050;&#1072;&#1083;&#1080;&#1073;&#1088;&#1086;&#1074;&#1082;&#1072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42;&#1072;&#1078;&#1085;&#1086;&#1077;\&#1076;&#1072;&#1085;&#1085;&#1099;&#1077;\&#1041;&#1072;&#1079;&#1072;%20&#1076;&#1072;&#1085;&#1085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42;&#1072;&#1078;&#1085;&#1086;&#1077;\&#1076;&#1072;&#1085;&#1085;&#1099;&#1077;\&#1041;&#1072;&#1079;&#1072;%20&#1076;&#1072;&#1085;&#1085;&#1099;&#1093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C0-40F8-A57B-D16CF3835BDB}"/>
                </c:ext>
              </c:extLst>
            </c:dLbl>
            <c:dLbl>
              <c:idx val="1"/>
              <c:layout>
                <c:manualLayout>
                  <c:x val="-0.17504287568496388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C0-40F8-A57B-D16CF3835BD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C0-40F8-A57B-D16CF3835BD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C0-40F8-A57B-D16CF3835BDB}"/>
                </c:ext>
              </c:extLst>
            </c:dLbl>
            <c:dLbl>
              <c:idx val="4"/>
              <c:layout>
                <c:manualLayout>
                  <c:x val="7.7927722373004923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C0-40F8-A57B-D16CF3835BD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C0-40F8-A57B-D16CF3835BD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C0-40F8-A57B-D16CF3835BD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C0-40F8-A57B-D16CF3835BDB}"/>
                </c:ext>
              </c:extLst>
            </c:dLbl>
            <c:dLbl>
              <c:idx val="8"/>
              <c:layout>
                <c:manualLayout>
                  <c:x val="0"/>
                  <c:y val="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C0-40F8-A57B-D16CF3835BD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C0-40F8-A57B-D16CF3835BD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C0-40F8-A57B-D16CF3835BD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C0-40F8-A57B-D16CF3835BD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C0-40F8-A57B-D16CF3835BD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C0-40F8-A57B-D16CF3835BDB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C0-40F8-A57B-D16CF3835BDB}"/>
                </c:ext>
              </c:extLst>
            </c:dLbl>
            <c:dLbl>
              <c:idx val="15"/>
              <c:layout>
                <c:manualLayout>
                  <c:x val="-0.20052838895532005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C0-40F8-A57B-D16CF3835BDB}"/>
                </c:ext>
              </c:extLst>
            </c:dLbl>
            <c:dLbl>
              <c:idx val="16"/>
              <c:layout>
                <c:manualLayout>
                  <c:x val="5.5641137588791106E-2"/>
                  <c:y val="0.11574074074074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2C0-40F8-A57B-D16CF3835BDB}"/>
                </c:ext>
              </c:extLst>
            </c:dLbl>
            <c:dLbl>
              <c:idx val="17"/>
              <c:layout>
                <c:manualLayout>
                  <c:x val="-0.11975149755157417"/>
                  <c:y val="-9.2592592592592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C0-40F8-A57B-D16CF3835BDB}"/>
                </c:ext>
              </c:extLst>
            </c:dLbl>
            <c:dLbl>
              <c:idx val="18"/>
              <c:layout>
                <c:manualLayout>
                  <c:x val="1.1085625326376638E-2"/>
                  <c:y val="0.10648148148148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2C0-40F8-A57B-D16CF3835BDB}"/>
                </c:ext>
              </c:extLst>
            </c:dLbl>
            <c:dLbl>
              <c:idx val="19"/>
              <c:layout>
                <c:manualLayout>
                  <c:x val="-0.17175952250269008"/>
                  <c:y val="-9.259259259259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2C0-40F8-A57B-D16CF3835BDB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2C0-40F8-A57B-D16CF3835BDB}"/>
                </c:ext>
              </c:extLst>
            </c:dLbl>
            <c:dLbl>
              <c:idx val="21"/>
              <c:layout>
                <c:manualLayout>
                  <c:x val="-8.3547556431330817E-3"/>
                  <c:y val="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2C0-40F8-A57B-D16CF3835BDB}"/>
                </c:ext>
              </c:extLst>
            </c:dLbl>
            <c:dLbl>
              <c:idx val="22"/>
              <c:layout>
                <c:manualLayout>
                  <c:x val="-0.10861182336073007"/>
                  <c:y val="-0.129629629629629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2C0-40F8-A57B-D16CF3835BDB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2C0-40F8-A57B-D16CF3835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5855414649488354E-2"/>
                  <c:y val="0.4954775309282469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50" i="1" baseline="0"/>
                      <a:t>w</a:t>
                    </a:r>
                    <a:r>
                      <a:rPr lang="en-US" sz="1050" baseline="0"/>
                      <a:t> = 0.0001631RAW - 0.2967322</a:t>
                    </a:r>
                    <a:br>
                      <a:rPr lang="en-US" sz="1050" baseline="0"/>
                    </a:br>
                    <a:r>
                      <a:rPr lang="en-US" sz="1050" baseline="0"/>
                      <a:t>R² = 0.97</a:t>
                    </a:r>
                    <a:endParaRPr lang="en-US" sz="1050"/>
                  </a:p>
                </c:rich>
              </c:tx>
              <c:numFmt formatCode="#,##0.0000000" sourceLinked="0"/>
              <c:spPr>
                <a:noFill/>
                <a:ln>
                  <a:noFill/>
                </a:ln>
                <a:effectLst/>
              </c:spPr>
            </c:trendlineLbl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Лист1!$B$3:$B$26</c:f>
              <c:numCache>
                <c:formatCode>General</c:formatCode>
                <c:ptCount val="24"/>
                <c:pt idx="0">
                  <c:v>2142</c:v>
                </c:pt>
                <c:pt idx="1">
                  <c:v>2081</c:v>
                </c:pt>
                <c:pt idx="2">
                  <c:v>2163</c:v>
                </c:pt>
                <c:pt idx="3">
                  <c:v>2142</c:v>
                </c:pt>
                <c:pt idx="4">
                  <c:v>1913</c:v>
                </c:pt>
                <c:pt idx="5">
                  <c:v>2036</c:v>
                </c:pt>
                <c:pt idx="6">
                  <c:v>2019</c:v>
                </c:pt>
                <c:pt idx="7">
                  <c:v>1911</c:v>
                </c:pt>
                <c:pt idx="8">
                  <c:v>2172</c:v>
                </c:pt>
                <c:pt idx="9">
                  <c:v>2140</c:v>
                </c:pt>
                <c:pt idx="10">
                  <c:v>2056</c:v>
                </c:pt>
                <c:pt idx="11">
                  <c:v>2004</c:v>
                </c:pt>
                <c:pt idx="12">
                  <c:v>1970</c:v>
                </c:pt>
                <c:pt idx="13">
                  <c:v>1951</c:v>
                </c:pt>
                <c:pt idx="14">
                  <c:v>1931</c:v>
                </c:pt>
                <c:pt idx="15">
                  <c:v>2147</c:v>
                </c:pt>
                <c:pt idx="16">
                  <c:v>2344</c:v>
                </c:pt>
                <c:pt idx="17">
                  <c:v>2448</c:v>
                </c:pt>
                <c:pt idx="18">
                  <c:v>2372</c:v>
                </c:pt>
                <c:pt idx="19">
                  <c:v>2325</c:v>
                </c:pt>
                <c:pt idx="20">
                  <c:v>2297</c:v>
                </c:pt>
                <c:pt idx="21">
                  <c:v>2252</c:v>
                </c:pt>
                <c:pt idx="22">
                  <c:v>2206</c:v>
                </c:pt>
                <c:pt idx="23">
                  <c:v>2331</c:v>
                </c:pt>
              </c:numCache>
            </c:numRef>
          </c:xVal>
          <c:yVal>
            <c:numRef>
              <c:f>Лист1!$C$3:$C$26</c:f>
              <c:numCache>
                <c:formatCode>0.0000</c:formatCode>
                <c:ptCount val="24"/>
                <c:pt idx="0">
                  <c:v>5.0900000000000001E-2</c:v>
                </c:pt>
                <c:pt idx="1">
                  <c:v>4.7699999999999999E-2</c:v>
                </c:pt>
                <c:pt idx="2">
                  <c:v>6.2516600000000005E-2</c:v>
                </c:pt>
                <c:pt idx="3">
                  <c:v>6.0031000000000001E-2</c:v>
                </c:pt>
                <c:pt idx="4">
                  <c:v>7.26E-3</c:v>
                </c:pt>
                <c:pt idx="5">
                  <c:v>3.5709999999999999E-2</c:v>
                </c:pt>
                <c:pt idx="6">
                  <c:v>3.0609999999999998E-2</c:v>
                </c:pt>
                <c:pt idx="7">
                  <c:v>1.1650000000000001E-2</c:v>
                </c:pt>
                <c:pt idx="8">
                  <c:v>5.5399999999999998E-2</c:v>
                </c:pt>
                <c:pt idx="9">
                  <c:v>5.1220000000000002E-2</c:v>
                </c:pt>
                <c:pt idx="10">
                  <c:v>3.9030000000000002E-2</c:v>
                </c:pt>
                <c:pt idx="11">
                  <c:v>2.8074999999999999E-2</c:v>
                </c:pt>
                <c:pt idx="12">
                  <c:v>2.4400000000000002E-2</c:v>
                </c:pt>
                <c:pt idx="13">
                  <c:v>2.35E-2</c:v>
                </c:pt>
                <c:pt idx="14">
                  <c:v>1.59287E-2</c:v>
                </c:pt>
                <c:pt idx="15">
                  <c:v>6.3768000000000005E-2</c:v>
                </c:pt>
                <c:pt idx="16">
                  <c:v>7.6004600000000005E-2</c:v>
                </c:pt>
                <c:pt idx="17">
                  <c:v>9.6487799999999999E-2</c:v>
                </c:pt>
                <c:pt idx="18">
                  <c:v>8.9238799999999993E-2</c:v>
                </c:pt>
                <c:pt idx="19">
                  <c:v>8.4828600000000004E-2</c:v>
                </c:pt>
                <c:pt idx="20">
                  <c:v>8.0496300000000007E-2</c:v>
                </c:pt>
                <c:pt idx="21">
                  <c:v>7.3763899999999993E-2</c:v>
                </c:pt>
                <c:pt idx="22">
                  <c:v>6.3217999999999996E-2</c:v>
                </c:pt>
                <c:pt idx="23">
                  <c:v>8.2439999999999999E-2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C2C0-40F8-A57B-D16CF3835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03360"/>
        <c:axId val="181905280"/>
      </c:scatterChart>
      <c:valAx>
        <c:axId val="181903360"/>
        <c:scaling>
          <c:orientation val="minMax"/>
          <c:min val="1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RAW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49744175247324851"/>
              <c:y val="0.905037851708543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905280"/>
        <c:crosses val="autoZero"/>
        <c:crossBetween val="midCat"/>
      </c:valAx>
      <c:valAx>
        <c:axId val="18190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i="1"/>
                  <a:t>w</a:t>
                </a:r>
                <a:r>
                  <a:rPr lang="en-US" sz="1400" i="0"/>
                  <a:t>, </a:t>
                </a:r>
                <a:r>
                  <a:rPr lang="ru-RU" sz="1400" i="0"/>
                  <a:t>дол.</a:t>
                </a:r>
                <a:r>
                  <a:rPr lang="ru-RU" sz="1400" i="0" baseline="0"/>
                  <a:t> ед</a:t>
                </a:r>
                <a:endParaRPr lang="ru-RU" sz="1400" i="1"/>
              </a:p>
            </c:rich>
          </c:tx>
          <c:layout>
            <c:manualLayout>
              <c:xMode val="edge"/>
              <c:yMode val="edge"/>
              <c:x val="1.9935998384817282E-2"/>
              <c:y val="0.381114467928704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90336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071222583044494"/>
          <c:y val="5.9567845302689507E-2"/>
          <c:w val="0.81824268812666567"/>
          <c:h val="0.60716434457248236"/>
        </c:manualLayout>
      </c:layout>
      <c:lineChart>
        <c:grouping val="standard"/>
        <c:varyColors val="0"/>
        <c:ser>
          <c:idx val="0"/>
          <c:order val="0"/>
          <c:tx>
            <c:v>01.08.21-31.08.22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Аномалии!$D$12:$P$12</c:f>
              <c:numCache>
                <c:formatCode>0.0</c:formatCode>
                <c:ptCount val="13"/>
                <c:pt idx="0">
                  <c:v>15.2</c:v>
                </c:pt>
                <c:pt idx="1">
                  <c:v>6.4</c:v>
                </c:pt>
                <c:pt idx="2">
                  <c:v>-0.3</c:v>
                </c:pt>
                <c:pt idx="3">
                  <c:v>-14.4</c:v>
                </c:pt>
                <c:pt idx="4">
                  <c:v>-24.3</c:v>
                </c:pt>
                <c:pt idx="5">
                  <c:v>-18.2</c:v>
                </c:pt>
                <c:pt idx="6">
                  <c:v>-16.600000000000001</c:v>
                </c:pt>
                <c:pt idx="7">
                  <c:v>-13.6</c:v>
                </c:pt>
                <c:pt idx="8">
                  <c:v>-4.5</c:v>
                </c:pt>
                <c:pt idx="9">
                  <c:v>8.5</c:v>
                </c:pt>
                <c:pt idx="10">
                  <c:v>15</c:v>
                </c:pt>
                <c:pt idx="11">
                  <c:v>16.600000000000001</c:v>
                </c:pt>
                <c:pt idx="12">
                  <c:v>13.8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A3C-43BE-AF9B-6C58CD9DE0C1}"/>
            </c:ext>
          </c:extLst>
        </c:ser>
        <c:ser>
          <c:idx val="1"/>
          <c:order val="1"/>
          <c:tx>
            <c:v>Норма 01.01.81-31.12.10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Аномалии!$U$13:$AG$13</c:f>
              <c:numCache>
                <c:formatCode>General</c:formatCode>
                <c:ptCount val="13"/>
                <c:pt idx="0">
                  <c:v>12.6</c:v>
                </c:pt>
                <c:pt idx="1">
                  <c:v>5.5</c:v>
                </c:pt>
                <c:pt idx="2">
                  <c:v>-4.9000000000000004</c:v>
                </c:pt>
                <c:pt idx="3">
                  <c:v>-16.3</c:v>
                </c:pt>
                <c:pt idx="4">
                  <c:v>-22.1</c:v>
                </c:pt>
                <c:pt idx="5">
                  <c:v>-24.9</c:v>
                </c:pt>
                <c:pt idx="6">
                  <c:v>-23.4</c:v>
                </c:pt>
                <c:pt idx="7">
                  <c:v>-15.7</c:v>
                </c:pt>
                <c:pt idx="8">
                  <c:v>-8.5</c:v>
                </c:pt>
                <c:pt idx="9">
                  <c:v>-0.3</c:v>
                </c:pt>
                <c:pt idx="10">
                  <c:v>10.3</c:v>
                </c:pt>
                <c:pt idx="11">
                  <c:v>16.2</c:v>
                </c:pt>
                <c:pt idx="12">
                  <c:v>12.6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A3C-43BE-AF9B-6C58CD9DE0C1}"/>
            </c:ext>
          </c:extLst>
        </c:ser>
        <c:ser>
          <c:idx val="2"/>
          <c:order val="2"/>
          <c:tx>
            <c:v>Норма 01.01.91-31.12.20</c:v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Аномалии!$U$14:$AG$14</c:f>
              <c:numCache>
                <c:formatCode>General</c:formatCode>
                <c:ptCount val="13"/>
                <c:pt idx="0">
                  <c:v>12.9</c:v>
                </c:pt>
                <c:pt idx="1">
                  <c:v>5.7</c:v>
                </c:pt>
                <c:pt idx="2">
                  <c:v>-3.7</c:v>
                </c:pt>
                <c:pt idx="3">
                  <c:v>-16.2</c:v>
                </c:pt>
                <c:pt idx="4">
                  <c:v>-22.1</c:v>
                </c:pt>
                <c:pt idx="5">
                  <c:v>-23.9</c:v>
                </c:pt>
                <c:pt idx="6">
                  <c:v>-22.9</c:v>
                </c:pt>
                <c:pt idx="7">
                  <c:v>-14.4</c:v>
                </c:pt>
                <c:pt idx="8">
                  <c:v>-8.5</c:v>
                </c:pt>
                <c:pt idx="9">
                  <c:v>0.5</c:v>
                </c:pt>
                <c:pt idx="10">
                  <c:v>11.4</c:v>
                </c:pt>
                <c:pt idx="11">
                  <c:v>16.5</c:v>
                </c:pt>
                <c:pt idx="12">
                  <c:v>12.9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A3C-43BE-AF9B-6C58CD9DE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355264"/>
        <c:axId val="181357184"/>
      </c:lineChart>
      <c:catAx>
        <c:axId val="181355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Месяц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357184"/>
        <c:crosses val="autoZero"/>
        <c:auto val="1"/>
        <c:lblAlgn val="ctr"/>
        <c:lblOffset val="100"/>
        <c:noMultiLvlLbl val="0"/>
      </c:catAx>
      <c:valAx>
        <c:axId val="1813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Температуа воздуха, °С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35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506935365553111E-2"/>
          <c:y val="0.82119071730857385"/>
          <c:w val="0.92816362649272521"/>
          <c:h val="0.106807338780852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31203284112661"/>
          <c:y val="4.2064390875262904E-2"/>
          <c:w val="0.83338134322634905"/>
          <c:h val="0.67948015359701108"/>
        </c:manualLayout>
      </c:layout>
      <c:lineChart>
        <c:grouping val="standard"/>
        <c:varyColors val="0"/>
        <c:ser>
          <c:idx val="0"/>
          <c:order val="0"/>
          <c:tx>
            <c:v>01.08.21-31.08.22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Аномалии!$D$6:$P$6</c:f>
              <c:numCache>
                <c:formatCode>0.0</c:formatCode>
                <c:ptCount val="13"/>
                <c:pt idx="0">
                  <c:v>14</c:v>
                </c:pt>
                <c:pt idx="1">
                  <c:v>5.6</c:v>
                </c:pt>
                <c:pt idx="2">
                  <c:v>-1</c:v>
                </c:pt>
                <c:pt idx="3">
                  <c:v>-14.5</c:v>
                </c:pt>
                <c:pt idx="4">
                  <c:v>-22.4</c:v>
                </c:pt>
                <c:pt idx="5">
                  <c:v>-20.6</c:v>
                </c:pt>
                <c:pt idx="6">
                  <c:v>-17.600000000000001</c:v>
                </c:pt>
                <c:pt idx="7">
                  <c:v>-13.1</c:v>
                </c:pt>
                <c:pt idx="8">
                  <c:v>-5.2</c:v>
                </c:pt>
                <c:pt idx="9">
                  <c:v>4.5999999999999996</c:v>
                </c:pt>
                <c:pt idx="10">
                  <c:v>12.4</c:v>
                </c:pt>
                <c:pt idx="11">
                  <c:v>15.9</c:v>
                </c:pt>
                <c:pt idx="12">
                  <c:v>14.4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482-447F-8BFB-CDA076A8095E}"/>
            </c:ext>
          </c:extLst>
        </c:ser>
        <c:ser>
          <c:idx val="1"/>
          <c:order val="1"/>
          <c:tx>
            <c:v>Норма 01.01.81-31.12.10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Аномалии!$U$7:$AG$7</c:f>
              <c:numCache>
                <c:formatCode>General</c:formatCode>
                <c:ptCount val="13"/>
                <c:pt idx="0">
                  <c:v>11.1</c:v>
                </c:pt>
                <c:pt idx="1">
                  <c:v>5.2</c:v>
                </c:pt>
                <c:pt idx="2">
                  <c:v>-4.4000000000000004</c:v>
                </c:pt>
                <c:pt idx="3">
                  <c:v>-15.5</c:v>
                </c:pt>
                <c:pt idx="4">
                  <c:v>-20.7</c:v>
                </c:pt>
                <c:pt idx="5">
                  <c:v>-24.2</c:v>
                </c:pt>
                <c:pt idx="6">
                  <c:v>-23.2</c:v>
                </c:pt>
                <c:pt idx="7">
                  <c:v>-15.2</c:v>
                </c:pt>
                <c:pt idx="8">
                  <c:v>-9</c:v>
                </c:pt>
                <c:pt idx="9">
                  <c:v>-1</c:v>
                </c:pt>
                <c:pt idx="10">
                  <c:v>8.6</c:v>
                </c:pt>
                <c:pt idx="11">
                  <c:v>14</c:v>
                </c:pt>
                <c:pt idx="12">
                  <c:v>11.1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482-447F-8BFB-CDA076A8095E}"/>
            </c:ext>
          </c:extLst>
        </c:ser>
        <c:ser>
          <c:idx val="2"/>
          <c:order val="2"/>
          <c:tx>
            <c:v>Норма 01.01.91-31.12.20</c:v>
          </c:tx>
          <c:spPr>
            <a:ln w="28575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Аномалии!$U$5:$AG$5</c:f>
              <c:strCache>
                <c:ptCount val="13"/>
                <c:pt idx="0">
                  <c:v>VIII</c:v>
                </c:pt>
                <c:pt idx="1">
                  <c:v>IX</c:v>
                </c:pt>
                <c:pt idx="2">
                  <c:v>X</c:v>
                </c:pt>
                <c:pt idx="3">
                  <c:v>XI</c:v>
                </c:pt>
                <c:pt idx="4">
                  <c:v>XII</c:v>
                </c:pt>
                <c:pt idx="5">
                  <c:v>I</c:v>
                </c:pt>
                <c:pt idx="6">
                  <c:v>II</c:v>
                </c:pt>
                <c:pt idx="7">
                  <c:v>III</c:v>
                </c:pt>
                <c:pt idx="8">
                  <c:v>IV</c:v>
                </c:pt>
                <c:pt idx="9">
                  <c:v>V</c:v>
                </c:pt>
                <c:pt idx="10">
                  <c:v>VI</c:v>
                </c:pt>
                <c:pt idx="11">
                  <c:v>VII</c:v>
                </c:pt>
                <c:pt idx="12">
                  <c:v>VIII</c:v>
                </c:pt>
              </c:strCache>
            </c:strRef>
          </c:cat>
          <c:val>
            <c:numRef>
              <c:f>Аномалии!$U$8:$AG$8</c:f>
              <c:numCache>
                <c:formatCode>General</c:formatCode>
                <c:ptCount val="13"/>
                <c:pt idx="0">
                  <c:v>11.4</c:v>
                </c:pt>
                <c:pt idx="1">
                  <c:v>5.3</c:v>
                </c:pt>
                <c:pt idx="2">
                  <c:v>-3</c:v>
                </c:pt>
                <c:pt idx="3">
                  <c:v>-15.3</c:v>
                </c:pt>
                <c:pt idx="4">
                  <c:v>-20.6</c:v>
                </c:pt>
                <c:pt idx="5">
                  <c:v>-23.2</c:v>
                </c:pt>
                <c:pt idx="6">
                  <c:v>-22.9</c:v>
                </c:pt>
                <c:pt idx="7">
                  <c:v>-14.9</c:v>
                </c:pt>
                <c:pt idx="8">
                  <c:v>-9.1</c:v>
                </c:pt>
                <c:pt idx="9">
                  <c:v>-0.5</c:v>
                </c:pt>
                <c:pt idx="10">
                  <c:v>9.5</c:v>
                </c:pt>
                <c:pt idx="11">
                  <c:v>14.8</c:v>
                </c:pt>
                <c:pt idx="12">
                  <c:v>11.4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482-447F-8BFB-CDA076A80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393280"/>
        <c:axId val="181395456"/>
      </c:lineChart>
      <c:catAx>
        <c:axId val="181393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Месяц</a:t>
                </a:r>
              </a:p>
            </c:rich>
          </c:tx>
          <c:layout>
            <c:manualLayout>
              <c:xMode val="edge"/>
              <c:yMode val="edge"/>
              <c:x val="0.4474093279547961"/>
              <c:y val="0.8208298539388482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395456"/>
        <c:crosses val="autoZero"/>
        <c:auto val="1"/>
        <c:lblAlgn val="ctr"/>
        <c:lblOffset val="100"/>
        <c:noMultiLvlLbl val="0"/>
      </c:catAx>
      <c:valAx>
        <c:axId val="18139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Температуа воздуха, °С</a:t>
                </a:r>
              </a:p>
            </c:rich>
          </c:tx>
          <c:layout>
            <c:manualLayout>
              <c:xMode val="edge"/>
              <c:yMode val="edge"/>
              <c:x val="1.7327212888716725E-3"/>
              <c:y val="5.717637842044409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13932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4.4113964154410358E-2"/>
          <c:y val="0.86807036057973541"/>
          <c:w val="0.91498456463679489"/>
          <c:h val="0.131929639420264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2C19C5-7BC9-4697-93FE-2D09C88BC1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49CF96-8F12-4E29-A0CD-660715B1DE6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95116C-4E95-48D2-B865-E7D3861F6E13}" type="datetimeFigureOut">
              <a:rPr lang="ru-RU"/>
              <a:pPr>
                <a:defRPr/>
              </a:pPr>
              <a:t>29.06.2023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99A8058A-BEA1-4099-892B-637290E82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C8F2ED0-EC55-4A2C-A39D-B43E98FB8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42D7A2-458F-4842-A2C0-63F599181D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D0392B-10A4-452B-8D0B-E2ECC1A81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E6EBE8-1D3A-405F-B062-5620B96558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>
            <a:extLst>
              <a:ext uri="{FF2B5EF4-FFF2-40B4-BE49-F238E27FC236}">
                <a16:creationId xmlns:a16="http://schemas.microsoft.com/office/drawing/2014/main" id="{AE0D8605-5E93-4258-A511-F5FA6D37D2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>
            <a:extLst>
              <a:ext uri="{FF2B5EF4-FFF2-40B4-BE49-F238E27FC236}">
                <a16:creationId xmlns:a16="http://schemas.microsoft.com/office/drawing/2014/main" id="{72C723D2-1FA4-43E2-9AC6-ED5AA8F415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5604" name="Номер слайда 3">
            <a:extLst>
              <a:ext uri="{FF2B5EF4-FFF2-40B4-BE49-F238E27FC236}">
                <a16:creationId xmlns:a16="http://schemas.microsoft.com/office/drawing/2014/main" id="{71365CBD-60A7-4AA5-91EB-06098E1D31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F73A414-51C6-4E0F-A02F-F6943254CB7D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BE4315CF-2600-4180-94E7-43E64A7612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2646082B-E2A5-43CC-B90C-8DE6E1E23A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54A4D1D3-5266-4539-92C4-3521F350B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B7CD43-F583-45DF-B4C1-FAC2C5368472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>
            <a:extLst>
              <a:ext uri="{FF2B5EF4-FFF2-40B4-BE49-F238E27FC236}">
                <a16:creationId xmlns:a16="http://schemas.microsoft.com/office/drawing/2014/main" id="{2E6022AB-2744-4210-A758-B3AEF62D9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>
            <a:extLst>
              <a:ext uri="{FF2B5EF4-FFF2-40B4-BE49-F238E27FC236}">
                <a16:creationId xmlns:a16="http://schemas.microsoft.com/office/drawing/2014/main" id="{F1CBB871-0373-4D13-AAB7-8D69F4C104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31748" name="Номер слайда 3">
            <a:extLst>
              <a:ext uri="{FF2B5EF4-FFF2-40B4-BE49-F238E27FC236}">
                <a16:creationId xmlns:a16="http://schemas.microsoft.com/office/drawing/2014/main" id="{45306DC9-4CB1-4908-8B32-526C23FE0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E54961-B5EB-453A-A81E-F48C2BCD7994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>
            <a:extLst>
              <a:ext uri="{FF2B5EF4-FFF2-40B4-BE49-F238E27FC236}">
                <a16:creationId xmlns:a16="http://schemas.microsoft.com/office/drawing/2014/main" id="{7548C077-152D-41A7-B4FD-8514996DDE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>
            <a:extLst>
              <a:ext uri="{FF2B5EF4-FFF2-40B4-BE49-F238E27FC236}">
                <a16:creationId xmlns:a16="http://schemas.microsoft.com/office/drawing/2014/main" id="{BEC80B77-FEFF-434D-8D29-846A35F4B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>
            <a:extLst>
              <a:ext uri="{FF2B5EF4-FFF2-40B4-BE49-F238E27FC236}">
                <a16:creationId xmlns:a16="http://schemas.microsoft.com/office/drawing/2014/main" id="{AE40537A-578B-46EB-9D76-66E061088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DECACEC-E2BD-4A4C-8137-BAE2D5C1CCFE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:a16="http://schemas.microsoft.com/office/drawing/2014/main" id="{9F28C9B1-3E53-451F-A172-9B0EE625F4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:a16="http://schemas.microsoft.com/office/drawing/2014/main" id="{6873382E-C350-4FA6-8C01-C7AF25DBC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35844" name="Номер слайда 3">
            <a:extLst>
              <a:ext uri="{FF2B5EF4-FFF2-40B4-BE49-F238E27FC236}">
                <a16:creationId xmlns:a16="http://schemas.microsoft.com/office/drawing/2014/main" id="{D594BDD7-B0C2-4CD3-80C8-292E42D66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6E74240-E4D0-4900-B7C4-82CA7D6102CA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>
            <a:extLst>
              <a:ext uri="{FF2B5EF4-FFF2-40B4-BE49-F238E27FC236}">
                <a16:creationId xmlns:a16="http://schemas.microsoft.com/office/drawing/2014/main" id="{0DFC32BA-4676-455B-8401-BE09CAA95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>
            <a:extLst>
              <a:ext uri="{FF2B5EF4-FFF2-40B4-BE49-F238E27FC236}">
                <a16:creationId xmlns:a16="http://schemas.microsoft.com/office/drawing/2014/main" id="{AACB1124-F7CD-4CF5-AA5F-8D241C83C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37892" name="Номер слайда 3">
            <a:extLst>
              <a:ext uri="{FF2B5EF4-FFF2-40B4-BE49-F238E27FC236}">
                <a16:creationId xmlns:a16="http://schemas.microsoft.com/office/drawing/2014/main" id="{8071951B-B961-4BFB-B58B-2D1CEC4C0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E51930-457F-458F-A345-FFE36F140D60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>
            <a:extLst>
              <a:ext uri="{FF2B5EF4-FFF2-40B4-BE49-F238E27FC236}">
                <a16:creationId xmlns:a16="http://schemas.microsoft.com/office/drawing/2014/main" id="{3B092CA8-6BA4-4EFF-A772-64CD4AA0E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>
            <a:extLst>
              <a:ext uri="{FF2B5EF4-FFF2-40B4-BE49-F238E27FC236}">
                <a16:creationId xmlns:a16="http://schemas.microsoft.com/office/drawing/2014/main" id="{D48B8C93-22DB-4E6C-AD00-61FCB7EA59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39940" name="Номер слайда 3">
            <a:extLst>
              <a:ext uri="{FF2B5EF4-FFF2-40B4-BE49-F238E27FC236}">
                <a16:creationId xmlns:a16="http://schemas.microsoft.com/office/drawing/2014/main" id="{1A8FB042-B571-4D3A-81BF-2C8336E695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2BEB42-5792-4F06-96C3-431F6C9C9CE7}" type="slidenum">
              <a:rPr lang="ru-RU" altLang="ru-RU" smtClean="0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F33A56B1-DA9D-4C44-A189-C76C00E90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id="{47C0CE62-09F3-48F0-96A0-71AFFE87B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0231F76C-9F86-40DE-8121-4ACC39CF5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F80756-5402-4931-A4EF-FC8424C98803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:a16="http://schemas.microsoft.com/office/drawing/2014/main" id="{D557F383-1D7C-4C0D-8449-63AF6A5DD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577CD48D-F05B-494A-A152-BC74FB081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8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регистраторов. Осуществлена нивелировка дорожного покрытия в створе с установленными датчиками объёмной влажности и температуры. </a:t>
            </a:r>
            <a:endParaRPr lang="ru-RU" altLang="ru-RU"/>
          </a:p>
        </p:txBody>
      </p:sp>
      <p:sp>
        <p:nvSpPr>
          <p:cNvPr id="44036" name="Номер слайда 3">
            <a:extLst>
              <a:ext uri="{FF2B5EF4-FFF2-40B4-BE49-F238E27FC236}">
                <a16:creationId xmlns:a16="http://schemas.microsoft.com/office/drawing/2014/main" id="{6F1447AF-1309-4ECA-B0EB-C03094B9EF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CD7E869-2E01-4D46-9602-2F2D38AEC6D5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006CF7-4038-492E-A042-975EC60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381C6D-7D13-4C75-BC55-ED4B4190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B7752-92B7-47A7-A5B2-E35DCDB1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81B1-2C28-4014-897E-1FE7E9669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69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Лого ТГАСУ ДСФ">
            <a:extLst>
              <a:ext uri="{FF2B5EF4-FFF2-40B4-BE49-F238E27FC236}">
                <a16:creationId xmlns:a16="http://schemas.microsoft.com/office/drawing/2014/main" id="{C259CF70-F8B0-4ADC-9B74-D78C43E41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0"/>
            <a:ext cx="167428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8089B5-EF0B-436B-8AF3-F8EDCEE0EB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304926"/>
            <a:ext cx="10566400" cy="182563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110142-BBDE-4A3F-A9EE-BF45B8F16F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451" y="1303338"/>
            <a:ext cx="336549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68FA47C-AC47-4ECA-AE87-FBA1D16E398B}"/>
              </a:ext>
            </a:extLst>
          </p:cNvPr>
          <p:cNvCxnSpPr/>
          <p:nvPr userDrawn="1"/>
        </p:nvCxnSpPr>
        <p:spPr>
          <a:xfrm>
            <a:off x="527051" y="6308725"/>
            <a:ext cx="11328400" cy="0"/>
          </a:xfrm>
          <a:prstGeom prst="line">
            <a:avLst/>
          </a:prstGeom>
          <a:ln w="12700" cmpd="thinThick">
            <a:solidFill>
              <a:srgbClr val="861F4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4C7BB98-C0B4-4D9E-8365-66C7936CF205}"/>
              </a:ext>
            </a:extLst>
          </p:cNvPr>
          <p:cNvCxnSpPr/>
          <p:nvPr userDrawn="1"/>
        </p:nvCxnSpPr>
        <p:spPr>
          <a:xfrm>
            <a:off x="527051" y="1487489"/>
            <a:ext cx="0" cy="4605337"/>
          </a:xfrm>
          <a:prstGeom prst="line">
            <a:avLst/>
          </a:prstGeom>
          <a:ln>
            <a:solidFill>
              <a:srgbClr val="861F4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13290C1-B8D6-49FF-999F-CE1E5BDD939E}"/>
              </a:ext>
            </a:extLst>
          </p:cNvPr>
          <p:cNvCxnSpPr/>
          <p:nvPr userDrawn="1"/>
        </p:nvCxnSpPr>
        <p:spPr>
          <a:xfrm>
            <a:off x="334433" y="1487489"/>
            <a:ext cx="0" cy="4821237"/>
          </a:xfrm>
          <a:prstGeom prst="line">
            <a:avLst/>
          </a:prstGeom>
          <a:ln>
            <a:solidFill>
              <a:srgbClr val="861F4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576883C6-1F31-4E66-B3E0-6FC549109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82FA55AD-562A-40D3-BC0D-DC82C811C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4803-119F-4715-B11F-8897887ED4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37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B4D785B-B329-47C7-8623-B9D6E474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8FFDCDCD-04E4-45A9-94EF-42110C94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2CAF5A8-EA0B-46FE-A272-9CF81E0F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90DCF-ED79-4051-B3AA-B297B0CBA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996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33DB6E9-E78E-4239-A77C-DCB4CEC1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43D078F-8D22-4CA9-B103-EB9C5213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0913628-9243-408B-8ED6-AF9408F9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64CFC-EEC1-4642-AFA5-396A2902D5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91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F2859FD-A96B-4386-86B6-4BE92006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D138627-CA41-4149-AB89-31DF8EB4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10C9AEE-5424-4C9E-BAB0-63A14F8F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BB39-70EE-4EEE-BEF9-AA402A244F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421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1C768-4B06-4FA3-BAEF-CA6D0A8D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7527C-9176-43EE-8818-D00C22B1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C2468-908F-470C-A8FA-4B7C5D35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08A37-B531-422C-B25E-4D63AEFF89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0740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B567C-4566-4A40-AB8C-1800FD47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0E6F2-F6DE-4DB2-9EFE-9B930B60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4DFBA-A924-4C8F-8B2A-79352663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44CB-9918-4344-B131-47EB62C0E4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09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10A0E6-989F-4DA4-894C-5AB064CB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3FBD53-6C9E-4219-881F-EFCF311B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B6EB4-19EE-4155-A09E-4BE178EB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F29D-2338-4A66-BA66-09027E7FD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602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7A082-776F-46C5-A776-CED1D396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8F2742-5DCF-4D5D-95F6-72164C16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29446-90C1-40AC-ACBF-DBEDEFCA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682E6-341A-4FE0-A63B-0E8567D4B6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77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343D16-5FEF-4F8E-BF75-E65C3810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744CDB7-F66B-4762-8A72-D86A522A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AFF6738-15D3-4E6C-A543-FFD76D96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6E16-B2AB-4685-9C31-49C224E2E2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37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AB73CC0-1F04-4619-823F-47BAF346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B170DB85-C3DC-423B-AF71-DF2A064D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B62F3FC-2127-4CF8-A752-0CD95DC7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F174-0B0F-4D01-8238-9602678DC9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96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на 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Лого ТГАСУ ДСФ">
            <a:extLst>
              <a:ext uri="{FF2B5EF4-FFF2-40B4-BE49-F238E27FC236}">
                <a16:creationId xmlns:a16="http://schemas.microsoft.com/office/drawing/2014/main" id="{89B2FB39-C9F7-44DD-9298-0B60BC8340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10363201" y="41275"/>
            <a:ext cx="16742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695025-F9B9-4960-8265-597C847F49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96975"/>
            <a:ext cx="10566400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D54464-193B-4BEE-ADFF-F19B76B212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451" y="1196975"/>
            <a:ext cx="336549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CEF4B98B-5932-46C4-A5BF-6EE718174B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D30E87F8-65CD-44E6-8CB1-72BEADC95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98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FD0785-E610-45F5-AAF2-198390C81500}"/>
              </a:ext>
            </a:extLst>
          </p:cNvPr>
          <p:cNvSpPr/>
          <p:nvPr userDrawn="1"/>
        </p:nvSpPr>
        <p:spPr>
          <a:xfrm>
            <a:off x="0" y="6469063"/>
            <a:ext cx="12192000" cy="144462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10" descr="Лого ТГАСУ ДСФ">
            <a:extLst>
              <a:ext uri="{FF2B5EF4-FFF2-40B4-BE49-F238E27FC236}">
                <a16:creationId xmlns:a16="http://schemas.microsoft.com/office/drawing/2014/main" id="{738191F9-E44C-43E9-A06E-02BC2CD3F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10363201" y="41275"/>
            <a:ext cx="16742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6130257-D8BA-49AB-9CA8-662429DA77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96975"/>
            <a:ext cx="10566400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A8BC07-2EE1-4B86-A391-DB7E1580C18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451" y="1196975"/>
            <a:ext cx="336549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9724953B-5A72-452A-A904-AA54AAB87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B8A2B304-ED76-421F-A1F9-17EA4A6A7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1735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Лого ТГАСУ ДСФ">
            <a:extLst>
              <a:ext uri="{FF2B5EF4-FFF2-40B4-BE49-F238E27FC236}">
                <a16:creationId xmlns:a16="http://schemas.microsoft.com/office/drawing/2014/main" id="{A11A086F-9853-44D7-95BA-2EA684FC0E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0"/>
            <a:ext cx="167428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A62C2-DC2D-4532-9D0F-B26568E9E5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304926"/>
            <a:ext cx="10566400" cy="182563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C83B99-4EF2-45B8-9171-4B87291E50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451" y="1303338"/>
            <a:ext cx="336549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0FC5ED9-C6F8-4476-BAFE-6898975776E8}"/>
              </a:ext>
            </a:extLst>
          </p:cNvPr>
          <p:cNvCxnSpPr/>
          <p:nvPr userDrawn="1"/>
        </p:nvCxnSpPr>
        <p:spPr>
          <a:xfrm>
            <a:off x="527051" y="6308725"/>
            <a:ext cx="11328400" cy="0"/>
          </a:xfrm>
          <a:prstGeom prst="line">
            <a:avLst/>
          </a:prstGeom>
          <a:ln w="12700" cmpd="thinThick">
            <a:solidFill>
              <a:srgbClr val="861F4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CE844F4-6237-4A37-8E9A-DE493C741272}"/>
              </a:ext>
            </a:extLst>
          </p:cNvPr>
          <p:cNvCxnSpPr/>
          <p:nvPr userDrawn="1"/>
        </p:nvCxnSpPr>
        <p:spPr>
          <a:xfrm>
            <a:off x="527051" y="1487489"/>
            <a:ext cx="0" cy="4605337"/>
          </a:xfrm>
          <a:prstGeom prst="line">
            <a:avLst/>
          </a:prstGeom>
          <a:ln>
            <a:solidFill>
              <a:srgbClr val="861F4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57FECDE-283D-433A-8C38-1D3904D9AE25}"/>
              </a:ext>
            </a:extLst>
          </p:cNvPr>
          <p:cNvCxnSpPr/>
          <p:nvPr userDrawn="1"/>
        </p:nvCxnSpPr>
        <p:spPr>
          <a:xfrm>
            <a:off x="325967" y="1487489"/>
            <a:ext cx="0" cy="4821237"/>
          </a:xfrm>
          <a:prstGeom prst="line">
            <a:avLst/>
          </a:prstGeom>
          <a:ln w="111125" cmpd="tri">
            <a:solidFill>
              <a:srgbClr val="861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2DDB82DE-6FD9-426F-A44A-7309EE2B7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FC5C3744-A2B2-40F6-9AAA-345D9948BE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515FB-C4D8-4979-9C60-C12011717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186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880FC9-7915-49FD-831B-37FDEEB2C9CD}"/>
              </a:ext>
            </a:extLst>
          </p:cNvPr>
          <p:cNvSpPr/>
          <p:nvPr userDrawn="1"/>
        </p:nvSpPr>
        <p:spPr>
          <a:xfrm>
            <a:off x="0" y="6489700"/>
            <a:ext cx="12192000" cy="1079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</a:t>
            </a:r>
          </a:p>
        </p:txBody>
      </p:sp>
      <p:pic>
        <p:nvPicPr>
          <p:cNvPr id="4" name="Picture 10" descr="Лого ТГАСУ ДСФ">
            <a:extLst>
              <a:ext uri="{FF2B5EF4-FFF2-40B4-BE49-F238E27FC236}">
                <a16:creationId xmlns:a16="http://schemas.microsoft.com/office/drawing/2014/main" id="{E0F088D6-E699-4BC9-9672-2261000CE4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0"/>
            <a:ext cx="167428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80F4BC-9E49-42BF-95F2-C7B7550A6F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304926"/>
            <a:ext cx="10566400" cy="182563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727C38-A7E9-4B67-9947-6D644CF0E0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5451" y="1303338"/>
            <a:ext cx="336549" cy="184150"/>
          </a:xfrm>
          <a:prstGeom prst="rect">
            <a:avLst/>
          </a:prstGeom>
          <a:solidFill>
            <a:srgbClr val="861F4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altLang="ru-RU">
              <a:solidFill>
                <a:srgbClr val="861F4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D056230C-5ADD-4CE9-A621-865F7A14B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ED83B9D1-2D19-4449-BC75-061C64284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4205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E2F209F-A5EE-4493-9A52-9AE51A93B9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47F781B4-C486-4068-87C8-F7184D8379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F5740-F998-4384-862B-F292AC9B0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2B679-F06D-4A9F-8201-ED3AB13A1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3D46D-7B38-41EC-903A-AE84380C2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61D0B4-789E-4254-8E3B-9DD4DA4912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094" r:id="rId11"/>
    <p:sldLayoutId id="2147484095" r:id="rId12"/>
    <p:sldLayoutId id="2147484096" r:id="rId13"/>
    <p:sldLayoutId id="2147484097" r:id="rId14"/>
    <p:sldLayoutId id="2147484098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2.w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FC2F582-29F3-44D3-A61C-F94E328BA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15888"/>
            <a:ext cx="6553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  РОССИИ</a:t>
            </a:r>
            <a:b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  <a:br>
              <a:rPr lang="en-US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</a:t>
            </a:r>
            <a:b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Томский государственный архитектурно-строительный университет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D942AEF-F33E-4EC0-81D6-FAE4E6965D07}"/>
              </a:ext>
            </a:extLst>
          </p:cNvPr>
          <p:cNvSpPr txBox="1">
            <a:spLocks noChangeArrowheads="1"/>
          </p:cNvSpPr>
          <p:nvPr/>
        </p:nvSpPr>
        <p:spPr>
          <a:xfrm>
            <a:off x="1752600" y="1484314"/>
            <a:ext cx="8686800" cy="47640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4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4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4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sz="18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ЭКСПЛУАТАЦИОННОЙ НАДЁЖНОСТИ ЛИНЕЙНЫХ ОБЪЕКТОВ     ТРАНСПОРТНОЙ     ИНФРАСТРУКТУРЫ     В                              ПРИРОДНЫХ УСЛОВИЯХ СИБИРИ И КРАЙНЕГО СЕВЕРА»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ru-RU" sz="20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600" b="1" dirty="0">
              <a:solidFill>
                <a:srgbClr val="861F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600" b="1" dirty="0">
              <a:solidFill>
                <a:srgbClr val="861F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>
                <a:solidFill>
                  <a:srgbClr val="861F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solidFill>
                <a:srgbClr val="861F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7E5F81D-5967-4413-A92B-C5E029865FC5}"/>
              </a:ext>
            </a:extLst>
          </p:cNvPr>
          <p:cNvCxnSpPr/>
          <p:nvPr/>
        </p:nvCxnSpPr>
        <p:spPr>
          <a:xfrm flipH="1">
            <a:off x="1524000" y="6248400"/>
            <a:ext cx="9144000" cy="0"/>
          </a:xfrm>
          <a:prstGeom prst="line">
            <a:avLst/>
          </a:prstGeom>
          <a:noFill/>
          <a:ln w="38100" cap="flat" cmpd="sng" algn="ctr">
            <a:solidFill>
              <a:srgbClr val="861F4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BAC277-CDC4-4C00-B8D5-5B50714C15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z="1600" dirty="0">
                <a:solidFill>
                  <a:srgbClr val="861F4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Томск - 2023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C09B1D3-A73B-43AD-B09D-3CCBB08EF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Элементы информационной базы для целей </a:t>
            </a:r>
            <a:b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дорожно-климатического районирования</a:t>
            </a:r>
          </a:p>
        </p:txBody>
      </p:sp>
      <p:sp>
        <p:nvSpPr>
          <p:cNvPr id="17411" name="Номер слайда 2">
            <a:extLst>
              <a:ext uri="{FF2B5EF4-FFF2-40B4-BE49-F238E27FC236}">
                <a16:creationId xmlns:a16="http://schemas.microsoft.com/office/drawing/2014/main" id="{E2F281BB-5458-40C9-9929-99E9D7C1B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598A064-48BB-4839-BD58-2172610CE953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412" name="Group 202">
            <a:extLst>
              <a:ext uri="{FF2B5EF4-FFF2-40B4-BE49-F238E27FC236}">
                <a16:creationId xmlns:a16="http://schemas.microsoft.com/office/drawing/2014/main" id="{21798571-6147-438D-8A2A-861072C0808E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1557338"/>
            <a:ext cx="8424862" cy="4341812"/>
            <a:chOff x="2097" y="1325"/>
            <a:chExt cx="8524" cy="6281"/>
          </a:xfrm>
        </p:grpSpPr>
        <p:sp>
          <p:nvSpPr>
            <p:cNvPr id="17413" name="Text Box 187">
              <a:extLst>
                <a:ext uri="{FF2B5EF4-FFF2-40B4-BE49-F238E27FC236}">
                  <a16:creationId xmlns:a16="http://schemas.microsoft.com/office/drawing/2014/main" id="{76A4155D-19D7-4BF7-B68D-28CEE12CC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1325"/>
              <a:ext cx="7642" cy="5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None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Информационная база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14" name="Text Box 188">
              <a:extLst>
                <a:ext uri="{FF2B5EF4-FFF2-40B4-BE49-F238E27FC236}">
                  <a16:creationId xmlns:a16="http://schemas.microsoft.com/office/drawing/2014/main" id="{66606BCB-BCDC-4909-8BEC-8CA0A07D7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6" y="2122"/>
              <a:ext cx="2717" cy="9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None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Справочная литература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15" name="Text Box 189">
              <a:extLst>
                <a:ext uri="{FF2B5EF4-FFF2-40B4-BE49-F238E27FC236}">
                  <a16:creationId xmlns:a16="http://schemas.microsoft.com/office/drawing/2014/main" id="{365AAAEB-10B1-4B89-AA2E-69AC5B3EB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0" y="2122"/>
              <a:ext cx="2717" cy="9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None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Результат теоретического моделирования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16" name="Text Box 190">
              <a:extLst>
                <a:ext uri="{FF2B5EF4-FFF2-40B4-BE49-F238E27FC236}">
                  <a16:creationId xmlns:a16="http://schemas.microsoft.com/office/drawing/2014/main" id="{4BD1A4EF-2574-4C92-9195-F42F91CBF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4" y="2122"/>
              <a:ext cx="2717" cy="98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None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Полевые и лабораторные исследования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417" name="AutoShape 191">
              <a:extLst>
                <a:ext uri="{FF2B5EF4-FFF2-40B4-BE49-F238E27FC236}">
                  <a16:creationId xmlns:a16="http://schemas.microsoft.com/office/drawing/2014/main" id="{578A45FB-627F-4F47-9CE8-3CE2D79B8A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58" y="1882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18" name="Text Box 192">
              <a:extLst>
                <a:ext uri="{FF2B5EF4-FFF2-40B4-BE49-F238E27FC236}">
                  <a16:creationId xmlns:a16="http://schemas.microsoft.com/office/drawing/2014/main" id="{B64686CE-3693-4623-8E43-F5248E998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7" y="3354"/>
              <a:ext cx="2717" cy="42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среднегодовая температура воздуха;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годовое количество осадков;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высота снежного покрова;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типы растительности;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сведения о распространении грунтов особой разновидности;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рельеф местности.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419" name="AutoShape 195">
              <a:extLst>
                <a:ext uri="{FF2B5EF4-FFF2-40B4-BE49-F238E27FC236}">
                  <a16:creationId xmlns:a16="http://schemas.microsoft.com/office/drawing/2014/main" id="{A396872A-4B33-46A1-A8DF-A53DC872AA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68" y="1882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0" name="AutoShape 196">
              <a:extLst>
                <a:ext uri="{FF2B5EF4-FFF2-40B4-BE49-F238E27FC236}">
                  <a16:creationId xmlns:a16="http://schemas.microsoft.com/office/drawing/2014/main" id="{143185EF-A24A-4D45-8745-FA8F8BF06F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74" y="1882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1" name="AutoShape 197">
              <a:extLst>
                <a:ext uri="{FF2B5EF4-FFF2-40B4-BE49-F238E27FC236}">
                  <a16:creationId xmlns:a16="http://schemas.microsoft.com/office/drawing/2014/main" id="{DE2D5C86-667D-473B-AF37-58AEB54DFF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68" y="3111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2" name="AutoShape 198">
              <a:extLst>
                <a:ext uri="{FF2B5EF4-FFF2-40B4-BE49-F238E27FC236}">
                  <a16:creationId xmlns:a16="http://schemas.microsoft.com/office/drawing/2014/main" id="{46E1A96D-0FD6-4158-B952-19645EAE34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58" y="3104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3" name="AutoShape 199">
              <a:extLst>
                <a:ext uri="{FF2B5EF4-FFF2-40B4-BE49-F238E27FC236}">
                  <a16:creationId xmlns:a16="http://schemas.microsoft.com/office/drawing/2014/main" id="{914BB2DD-9739-49D2-825B-3B40EF95FD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65" y="3111"/>
              <a:ext cx="0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 Box 200">
              <a:extLst>
                <a:ext uri="{FF2B5EF4-FFF2-40B4-BE49-F238E27FC236}">
                  <a16:creationId xmlns:a16="http://schemas.microsoft.com/office/drawing/2014/main" id="{29C578FE-A391-4A2E-BC8A-361B5CA19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9" y="3351"/>
              <a:ext cx="2718" cy="42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upright="1"/>
            <a:lstStyle/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  <a:defRPr/>
              </a:pPr>
              <a:r>
                <a:rPr 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величина испарения с поверхности суши</a:t>
              </a:r>
              <a:endParaRPr 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  <a:defRPr/>
              </a:pPr>
              <a:r>
                <a:rPr 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влажность грунта рабочего слоя земляного полотна</a:t>
              </a:r>
              <a:endParaRPr 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  <a:defRPr/>
              </a:pPr>
              <a:r>
                <a:rPr 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глубина деятельного слоя грунтов</a:t>
              </a:r>
              <a:endParaRPr 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90170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25" name="Text Box 201">
              <a:extLst>
                <a:ext uri="{FF2B5EF4-FFF2-40B4-BE49-F238E27FC236}">
                  <a16:creationId xmlns:a16="http://schemas.microsoft.com/office/drawing/2014/main" id="{B0DD79A6-AD36-400B-A50E-B69ABB78C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4" y="3344"/>
              <a:ext cx="2717" cy="42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тип грунта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гранулометрический состав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плотность частиц грунта; </a:t>
              </a: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естественная влажность;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пористость;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коэффициент пористости; 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степень влажности;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полная влагоемкость;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Bef>
                  <a:spcPct val="0"/>
                </a:spcBef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ru-RU" altLang="ru-RU" sz="12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 др. </a:t>
              </a:r>
              <a:endParaRPr lang="ru-RU" altLang="ru-RU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1D76D1-FAF5-4454-B1FC-78468150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Элементы исходных данных для моделирования, включающие зональные факторы для некоторых опорных пунктов на территории ЯНАО</a:t>
            </a:r>
          </a:p>
        </p:txBody>
      </p:sp>
      <p:sp>
        <p:nvSpPr>
          <p:cNvPr id="18435" name="Номер слайда 2">
            <a:extLst>
              <a:ext uri="{FF2B5EF4-FFF2-40B4-BE49-F238E27FC236}">
                <a16:creationId xmlns:a16="http://schemas.microsoft.com/office/drawing/2014/main" id="{BE7BA23D-C5E8-467E-A15F-BF949B280A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F2CDBD3-1502-4E2E-A702-EED8177F676D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1369CAB0-1943-4904-94F0-F182B0074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8437" name="Рисунок 2">
            <a:extLst>
              <a:ext uri="{FF2B5EF4-FFF2-40B4-BE49-F238E27FC236}">
                <a16:creationId xmlns:a16="http://schemas.microsoft.com/office/drawing/2014/main" id="{10D47F7D-E55A-42CD-B221-51FA2D7C0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 r="57088" b="5202"/>
          <a:stretch>
            <a:fillRect/>
          </a:stretch>
        </p:blipFill>
        <p:spPr bwMode="auto">
          <a:xfrm>
            <a:off x="1631951" y="1452563"/>
            <a:ext cx="39227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5">
            <a:extLst>
              <a:ext uri="{FF2B5EF4-FFF2-40B4-BE49-F238E27FC236}">
                <a16:creationId xmlns:a16="http://schemas.microsoft.com/office/drawing/2014/main" id="{D13B7B7E-306D-4898-BFC5-46C38F54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9" b="4800"/>
          <a:stretch>
            <a:fillRect/>
          </a:stretch>
        </p:blipFill>
        <p:spPr bwMode="auto">
          <a:xfrm>
            <a:off x="5583238" y="1452563"/>
            <a:ext cx="497681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2">
            <a:extLst>
              <a:ext uri="{FF2B5EF4-FFF2-40B4-BE49-F238E27FC236}">
                <a16:creationId xmlns:a16="http://schemas.microsoft.com/office/drawing/2014/main" id="{95059381-AF27-49B4-84E3-65190C4C2B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664601E5-C3FA-4500-8F21-75D5F5C35F2E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3B24B81-FCCD-4899-873C-433B02777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460" name="Прямоугольник 6">
            <a:extLst>
              <a:ext uri="{FF2B5EF4-FFF2-40B4-BE49-F238E27FC236}">
                <a16:creationId xmlns:a16="http://schemas.microsoft.com/office/drawing/2014/main" id="{000BBBC5-78E7-4ED8-BC55-B24837A61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35FEE60-CE4D-434A-B6D7-0BB97C2A7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Элементы исходных данных для моделирования, включающие интразональные факторы для некоторых опорных пунктов</a:t>
            </a:r>
            <a:r>
              <a:rPr lang="en-US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территории ЯНАО</a:t>
            </a:r>
          </a:p>
        </p:txBody>
      </p:sp>
      <p:pic>
        <p:nvPicPr>
          <p:cNvPr id="19462" name="Рисунок 2">
            <a:extLst>
              <a:ext uri="{FF2B5EF4-FFF2-40B4-BE49-F238E27FC236}">
                <a16:creationId xmlns:a16="http://schemas.microsoft.com/office/drawing/2014/main" id="{7FE189BF-F15E-4A8D-A20D-23AADEE06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0601" r="24014" b="26199"/>
          <a:stretch>
            <a:fillRect/>
          </a:stretch>
        </p:blipFill>
        <p:spPr bwMode="auto">
          <a:xfrm>
            <a:off x="1531938" y="1916113"/>
            <a:ext cx="90551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64">
            <a:extLst>
              <a:ext uri="{FF2B5EF4-FFF2-40B4-BE49-F238E27FC236}">
                <a16:creationId xmlns:a16="http://schemas.microsoft.com/office/drawing/2014/main" id="{DD9E5BA8-AFDD-4801-B1FA-E06D05262CE2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1490664"/>
            <a:ext cx="7848600" cy="4891087"/>
            <a:chOff x="1455" y="1464"/>
            <a:chExt cx="9071" cy="7769"/>
          </a:xfrm>
        </p:grpSpPr>
        <p:sp>
          <p:nvSpPr>
            <p:cNvPr id="20493" name="AutoShape 204">
              <a:extLst>
                <a:ext uri="{FF2B5EF4-FFF2-40B4-BE49-F238E27FC236}">
                  <a16:creationId xmlns:a16="http://schemas.microsoft.com/office/drawing/2014/main" id="{BAA5DBEC-68B1-4F88-BCC5-395CB51BA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4231"/>
              <a:ext cx="9071" cy="1042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Процедура стандартизации исходных данных</a:t>
              </a: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endParaRPr lang="ru-RU" altLang="ru-RU" sz="1200">
                <a:cs typeface="Times New Roman" panose="02020603050405020304" pitchFamily="18" charset="0"/>
              </a:endParaRPr>
            </a:p>
          </p:txBody>
        </p:sp>
        <p:sp>
          <p:nvSpPr>
            <p:cNvPr id="20494" name="AutoShape 205">
              <a:extLst>
                <a:ext uri="{FF2B5EF4-FFF2-40B4-BE49-F238E27FC236}">
                  <a16:creationId xmlns:a16="http://schemas.microsoft.com/office/drawing/2014/main" id="{CB6294E3-93CB-47BB-BAC6-ACD77F469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5556"/>
              <a:ext cx="9071" cy="454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Процедура выделения главных факторов (метод главных компонентов)</a:t>
              </a:r>
              <a:endParaRPr lang="ru-RU" altLang="ru-RU" sz="1400">
                <a:cs typeface="Times New Roman" panose="02020603050405020304" pitchFamily="18" charset="0"/>
              </a:endParaRPr>
            </a:p>
          </p:txBody>
        </p:sp>
        <p:sp>
          <p:nvSpPr>
            <p:cNvPr id="20495" name="AutoShape 206">
              <a:extLst>
                <a:ext uri="{FF2B5EF4-FFF2-40B4-BE49-F238E27FC236}">
                  <a16:creationId xmlns:a16="http://schemas.microsoft.com/office/drawing/2014/main" id="{565F3259-03E5-43EA-9D32-03F6DDFD2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6293"/>
              <a:ext cx="9071" cy="104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Построение регрессионных моделей с последующим выделением однородных территорий для каждого фактора</a:t>
              </a:r>
              <a:endParaRPr lang="ru-RU" altLang="ru-RU" sz="1400">
                <a:cs typeface="Times New Roman" panose="02020603050405020304" pitchFamily="18" charset="0"/>
              </a:endParaRPr>
            </a:p>
          </p:txBody>
        </p:sp>
        <p:sp>
          <p:nvSpPr>
            <p:cNvPr id="20496" name="AutoShape 207">
              <a:extLst>
                <a:ext uri="{FF2B5EF4-FFF2-40B4-BE49-F238E27FC236}">
                  <a16:creationId xmlns:a16="http://schemas.microsoft.com/office/drawing/2014/main" id="{01BE1FBC-AD96-49C6-9734-3AE511E32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1464"/>
              <a:ext cx="9071" cy="246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Формализация исходных данных в виде матрицы </a:t>
              </a:r>
              <a:r>
                <a:rPr lang="en-US" altLang="ru-RU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ru-RU" altLang="ru-RU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×</a:t>
              </a:r>
              <a:r>
                <a:rPr lang="en-US" altLang="ru-RU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endParaRPr lang="ru-RU" altLang="ru-RU" sz="1400"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где </a:t>
              </a:r>
              <a:r>
                <a:rPr lang="en-US" altLang="ru-RU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число изучаемых факторов, а </a:t>
              </a:r>
              <a:r>
                <a:rPr lang="en-US" altLang="ru-RU" sz="1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число опорных пунктов</a:t>
              </a:r>
              <a:endParaRPr lang="ru-RU" altLang="ru-RU" sz="1400"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400"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400">
                <a:cs typeface="Times New Roman" panose="02020603050405020304" pitchFamily="18" charset="0"/>
              </a:endParaRPr>
            </a:p>
          </p:txBody>
        </p:sp>
        <p:sp>
          <p:nvSpPr>
            <p:cNvPr id="20497" name="AutoShape 208">
              <a:extLst>
                <a:ext uri="{FF2B5EF4-FFF2-40B4-BE49-F238E27FC236}">
                  <a16:creationId xmlns:a16="http://schemas.microsoft.com/office/drawing/2014/main" id="{C68DA5BD-870E-48D5-A48F-9AB814A94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7622"/>
              <a:ext cx="9071" cy="679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Совмещение установленных схем и выделение однородных территорий по главным факторам</a:t>
              </a:r>
              <a:endParaRPr lang="ru-RU" altLang="ru-RU" sz="1400">
                <a:cs typeface="Times New Roman" panose="02020603050405020304" pitchFamily="18" charset="0"/>
              </a:endParaRPr>
            </a:p>
          </p:txBody>
        </p:sp>
        <p:sp>
          <p:nvSpPr>
            <p:cNvPr id="20498" name="AutoShape 209">
              <a:extLst>
                <a:ext uri="{FF2B5EF4-FFF2-40B4-BE49-F238E27FC236}">
                  <a16:creationId xmlns:a16="http://schemas.microsoft.com/office/drawing/2014/main" id="{A7192B88-A0E0-4488-BD94-BE99F2EC8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5" y="8584"/>
              <a:ext cx="9071" cy="649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Проверка качества построенных моделей и обоснование возможности их дальнейшего использования</a:t>
              </a:r>
              <a:endParaRPr lang="ru-RU" altLang="ru-RU" sz="1400">
                <a:cs typeface="Times New Roman" panose="02020603050405020304" pitchFamily="18" charset="0"/>
              </a:endParaRPr>
            </a:p>
          </p:txBody>
        </p:sp>
        <p:cxnSp>
          <p:nvCxnSpPr>
            <p:cNvPr id="20499" name="AutoShape 71">
              <a:extLst>
                <a:ext uri="{FF2B5EF4-FFF2-40B4-BE49-F238E27FC236}">
                  <a16:creationId xmlns:a16="http://schemas.microsoft.com/office/drawing/2014/main" id="{FE0602AD-B55E-4964-B777-074623754F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85" y="3937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0" name="AutoShape 72">
              <a:extLst>
                <a:ext uri="{FF2B5EF4-FFF2-40B4-BE49-F238E27FC236}">
                  <a16:creationId xmlns:a16="http://schemas.microsoft.com/office/drawing/2014/main" id="{767769AA-CFA8-4F3B-8581-36730DEF93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85" y="5273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1" name="AutoShape 73">
              <a:extLst>
                <a:ext uri="{FF2B5EF4-FFF2-40B4-BE49-F238E27FC236}">
                  <a16:creationId xmlns:a16="http://schemas.microsoft.com/office/drawing/2014/main" id="{ED956B25-25C8-49EB-83B8-9BB3DEE5C0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85" y="6010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2" name="AutoShape 74">
              <a:extLst>
                <a:ext uri="{FF2B5EF4-FFF2-40B4-BE49-F238E27FC236}">
                  <a16:creationId xmlns:a16="http://schemas.microsoft.com/office/drawing/2014/main" id="{3BF6DAAE-C0FF-4021-8352-0BE50EFB78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85" y="7339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3" name="AutoShape 75">
              <a:extLst>
                <a:ext uri="{FF2B5EF4-FFF2-40B4-BE49-F238E27FC236}">
                  <a16:creationId xmlns:a16="http://schemas.microsoft.com/office/drawing/2014/main" id="{E057562D-E00E-408F-8F45-400046BDB8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96" y="8301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83" name="Номер слайда 2">
            <a:extLst>
              <a:ext uri="{FF2B5EF4-FFF2-40B4-BE49-F238E27FC236}">
                <a16:creationId xmlns:a16="http://schemas.microsoft.com/office/drawing/2014/main" id="{187DA3BA-2B9F-412F-A1AD-78B90AEF9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D182B7E-5A1C-4805-8531-449ED9FB6BD0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BAE12156-96A1-46EF-AED3-8B7B9DC7C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029598D-F89B-43C6-BBB3-9A69B6D4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Алгоритм выделения однородных территорий в таксономической системе «зона–подзона–дорожный район»</a:t>
            </a:r>
          </a:p>
        </p:txBody>
      </p:sp>
      <p:graphicFrame>
        <p:nvGraphicFramePr>
          <p:cNvPr id="20486" name="Объект 5">
            <a:extLst>
              <a:ext uri="{FF2B5EF4-FFF2-40B4-BE49-F238E27FC236}">
                <a16:creationId xmlns:a16="http://schemas.microsoft.com/office/drawing/2014/main" id="{09B6B1FB-41C8-400D-BD71-16C1C59B39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06850" y="4948238"/>
          <a:ext cx="4178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4178300" imgH="241300" progId="Equation.3">
                  <p:embed/>
                </p:oleObj>
              </mc:Choice>
              <mc:Fallback>
                <p:oleObj name="Формула" r:id="rId2" imgW="4178300" imgH="241300" progId="Equation.3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4948238"/>
                        <a:ext cx="41783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Рисунок 22">
            <a:extLst>
              <a:ext uri="{FF2B5EF4-FFF2-40B4-BE49-F238E27FC236}">
                <a16:creationId xmlns:a16="http://schemas.microsoft.com/office/drawing/2014/main" id="{E400A011-1555-41EF-A6D1-ECFAA048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/>
          <a:stretch>
            <a:fillRect/>
          </a:stretch>
        </p:blipFill>
        <p:spPr bwMode="auto">
          <a:xfrm>
            <a:off x="1524001" y="1412876"/>
            <a:ext cx="19081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132">
            <a:extLst>
              <a:ext uri="{FF2B5EF4-FFF2-40B4-BE49-F238E27FC236}">
                <a16:creationId xmlns:a16="http://schemas.microsoft.com/office/drawing/2014/main" id="{65E42D2A-3B0D-4D1B-BC79-644E9A4FB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0489" name="Объект 4">
            <a:extLst>
              <a:ext uri="{FF2B5EF4-FFF2-40B4-BE49-F238E27FC236}">
                <a16:creationId xmlns:a16="http://schemas.microsoft.com/office/drawing/2014/main" id="{02991030-5647-4888-84FC-C67E553EA1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3113" y="2057401"/>
          <a:ext cx="3097212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4051300" imgH="1295400" progId="Equation.3">
                  <p:embed/>
                </p:oleObj>
              </mc:Choice>
              <mc:Fallback>
                <p:oleObj name="Формула" r:id="rId5" imgW="4051300" imgH="129540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3113" y="2057401"/>
                        <a:ext cx="309721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Rectangle 134">
            <a:extLst>
              <a:ext uri="{FF2B5EF4-FFF2-40B4-BE49-F238E27FC236}">
                <a16:creationId xmlns:a16="http://schemas.microsoft.com/office/drawing/2014/main" id="{8707BFF0-3D5D-4658-9B6E-E1F1D64D5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491" name="Rectangle 141">
            <a:extLst>
              <a:ext uri="{FF2B5EF4-FFF2-40B4-BE49-F238E27FC236}">
                <a16:creationId xmlns:a16="http://schemas.microsoft.com/office/drawing/2014/main" id="{A8798766-3757-4067-BA8F-53060E1A6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0492" name="Объект 23">
            <a:extLst>
              <a:ext uri="{FF2B5EF4-FFF2-40B4-BE49-F238E27FC236}">
                <a16:creationId xmlns:a16="http://schemas.microsoft.com/office/drawing/2014/main" id="{0FD4CEE3-745E-429A-8D7B-0386EB8445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8301" y="3490914"/>
          <a:ext cx="115252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7" imgW="1002865" imgH="431613" progId="Equation.3">
                  <p:embed/>
                </p:oleObj>
              </mc:Choice>
              <mc:Fallback>
                <p:oleObj name="Формула" r:id="rId7" imgW="1002865" imgH="431613" progId="Equation.3">
                  <p:embed/>
                  <p:pic>
                    <p:nvPicPr>
                      <p:cNvPr id="0" name="Объект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3490914"/>
                        <a:ext cx="1152525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1DEA2F-CA93-4A65-8FF7-D01C0847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4" y="1"/>
            <a:ext cx="7781925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Карта-схема дорожно-климатического районирования территории </a:t>
            </a:r>
            <a:b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Западной Сибири</a:t>
            </a:r>
          </a:p>
        </p:txBody>
      </p:sp>
      <p:sp>
        <p:nvSpPr>
          <p:cNvPr id="21507" name="Номер слайда 2">
            <a:extLst>
              <a:ext uri="{FF2B5EF4-FFF2-40B4-BE49-F238E27FC236}">
                <a16:creationId xmlns:a16="http://schemas.microsoft.com/office/drawing/2014/main" id="{A58DB372-B92F-4C8C-81C0-9435FBCBA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78927EB-FC00-4C37-84F2-655EE1F16CE5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8F7E5905-448D-4AF8-ADDD-477DC90E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1509" name="Прямоугольник 6">
            <a:extLst>
              <a:ext uri="{FF2B5EF4-FFF2-40B4-BE49-F238E27FC236}">
                <a16:creationId xmlns:a16="http://schemas.microsoft.com/office/drawing/2014/main" id="{47A83472-6349-44A2-B197-2FAAC415B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1510" name="Рисунок 7">
            <a:extLst>
              <a:ext uri="{FF2B5EF4-FFF2-40B4-BE49-F238E27FC236}">
                <a16:creationId xmlns:a16="http://schemas.microsoft.com/office/drawing/2014/main" id="{9929A8BC-0A19-45CB-B744-7E01DF40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9" b="4131"/>
          <a:stretch>
            <a:fillRect/>
          </a:stretch>
        </p:blipFill>
        <p:spPr bwMode="auto">
          <a:xfrm>
            <a:off x="2279650" y="1387475"/>
            <a:ext cx="38163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ABF28F7-89DA-4C69-99A7-0C4F5CF8D5EF}"/>
              </a:ext>
            </a:extLst>
          </p:cNvPr>
          <p:cNvCxnSpPr/>
          <p:nvPr/>
        </p:nvCxnSpPr>
        <p:spPr>
          <a:xfrm>
            <a:off x="6240464" y="5030788"/>
            <a:ext cx="695325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8E07633-E352-442B-A2A2-CEDEA3A59FE3}"/>
              </a:ext>
            </a:extLst>
          </p:cNvPr>
          <p:cNvCxnSpPr/>
          <p:nvPr/>
        </p:nvCxnSpPr>
        <p:spPr>
          <a:xfrm>
            <a:off x="6240464" y="5630863"/>
            <a:ext cx="695325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4117113-45F4-41A6-9816-E7F519786259}"/>
              </a:ext>
            </a:extLst>
          </p:cNvPr>
          <p:cNvCxnSpPr/>
          <p:nvPr/>
        </p:nvCxnSpPr>
        <p:spPr>
          <a:xfrm>
            <a:off x="6246814" y="5343525"/>
            <a:ext cx="695325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68723AD1-8661-4B9D-8AA3-1BDC8F38C2CB}"/>
              </a:ext>
            </a:extLst>
          </p:cNvPr>
          <p:cNvCxnSpPr/>
          <p:nvPr/>
        </p:nvCxnSpPr>
        <p:spPr>
          <a:xfrm>
            <a:off x="6240464" y="5919788"/>
            <a:ext cx="6953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Прямоугольник 12">
            <a:extLst>
              <a:ext uri="{FF2B5EF4-FFF2-40B4-BE49-F238E27FC236}">
                <a16:creationId xmlns:a16="http://schemas.microsoft.com/office/drawing/2014/main" id="{0ADD7B09-5B16-4C49-A470-68DD92093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5486401"/>
            <a:ext cx="24018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1 - 5 – номера дорожных районов;</a:t>
            </a:r>
          </a:p>
        </p:txBody>
      </p:sp>
      <p:sp>
        <p:nvSpPr>
          <p:cNvPr id="21516" name="Прямоугольник 13">
            <a:extLst>
              <a:ext uri="{FF2B5EF4-FFF2-40B4-BE49-F238E27FC236}">
                <a16:creationId xmlns:a16="http://schemas.microsoft.com/office/drawing/2014/main" id="{DD47C262-08C9-453D-837B-6BC96D525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1" y="5143500"/>
            <a:ext cx="345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Р, Х, Г – подзона по типу рельефа (равнинный, холмистый, горный);</a:t>
            </a:r>
          </a:p>
        </p:txBody>
      </p:sp>
      <p:sp>
        <p:nvSpPr>
          <p:cNvPr id="21517" name="Прямоугольник 14">
            <a:extLst>
              <a:ext uri="{FF2B5EF4-FFF2-40B4-BE49-F238E27FC236}">
                <a16:creationId xmlns:a16="http://schemas.microsoft.com/office/drawing/2014/main" id="{8613E0AE-B8E9-431B-991E-BE9DA5C9D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1" y="5775326"/>
            <a:ext cx="3457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административно-территориальных образований</a:t>
            </a:r>
          </a:p>
        </p:txBody>
      </p:sp>
      <p:sp>
        <p:nvSpPr>
          <p:cNvPr id="21518" name="Прямоугольник 15">
            <a:extLst>
              <a:ext uri="{FF2B5EF4-FFF2-40B4-BE49-F238E27FC236}">
                <a16:creationId xmlns:a16="http://schemas.microsoft.com/office/drawing/2014/main" id="{2B7709EF-B09D-4254-8764-C58A8B20D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4865688"/>
            <a:ext cx="3475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II, III, IV– дорожно-климатические зоны;</a:t>
            </a:r>
            <a:r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altLang="ru-RU" sz="1800"/>
          </a:p>
        </p:txBody>
      </p:sp>
      <p:sp>
        <p:nvSpPr>
          <p:cNvPr id="21519" name="Прямоугольник 16">
            <a:extLst>
              <a:ext uri="{FF2B5EF4-FFF2-40B4-BE49-F238E27FC236}">
                <a16:creationId xmlns:a16="http://schemas.microsoft.com/office/drawing/2014/main" id="{C6E4C13F-5211-4337-A30F-364427F55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4694238"/>
            <a:ext cx="41767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EB95E86-4E12-49A2-9C5C-616F5723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  <p:sp>
        <p:nvSpPr>
          <p:cNvPr id="22531" name="Номер слайда 2">
            <a:extLst>
              <a:ext uri="{FF2B5EF4-FFF2-40B4-BE49-F238E27FC236}">
                <a16:creationId xmlns:a16="http://schemas.microsoft.com/office/drawing/2014/main" id="{3F150A80-120B-45E4-AF6A-A73B87DD7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EC8400A6-482A-4EF5-AC59-5E29ACE3A80A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Прямоугольник 1">
            <a:extLst>
              <a:ext uri="{FF2B5EF4-FFF2-40B4-BE49-F238E27FC236}">
                <a16:creationId xmlns:a16="http://schemas.microsoft.com/office/drawing/2014/main" id="{32757D65-ACE3-4EED-BA5B-E6657250B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344613"/>
            <a:ext cx="8886825" cy="38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8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Полевые работы включали несколько этапов, среди которых можно выделить:</a:t>
            </a:r>
          </a:p>
        </p:txBody>
      </p:sp>
      <p:sp>
        <p:nvSpPr>
          <p:cNvPr id="22533" name="TextBox 15">
            <a:extLst>
              <a:ext uri="{FF2B5EF4-FFF2-40B4-BE49-F238E27FC236}">
                <a16:creationId xmlns:a16="http://schemas.microsoft.com/office/drawing/2014/main" id="{F0CD6F84-728A-4787-99D6-C6525B17E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819275"/>
            <a:ext cx="61198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Визуальное изучение состояния объектов с геодезической съёмкой поперечного профиля автомобильной дороги.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Уточнение соответствия конструктивно-технологических решений на обследуемых участках дорог содержанию проектов;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Отбор проб грунтов для лабораторных исследований.</a:t>
            </a:r>
            <a:endParaRPr lang="ru-RU" altLang="ru-RU" sz="1800" u="sng">
              <a:solidFill>
                <a:srgbClr val="861F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4" name="Рисунок 1">
            <a:extLst>
              <a:ext uri="{FF2B5EF4-FFF2-40B4-BE49-F238E27FC236}">
                <a16:creationId xmlns:a16="http://schemas.microsoft.com/office/drawing/2014/main" id="{E461208D-605B-4A81-8D6D-E3F9E973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r="81"/>
          <a:stretch>
            <a:fillRect/>
          </a:stretch>
        </p:blipFill>
        <p:spPr bwMode="auto">
          <a:xfrm>
            <a:off x="1727200" y="3922713"/>
            <a:ext cx="400843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9">
            <a:extLst>
              <a:ext uri="{FF2B5EF4-FFF2-40B4-BE49-F238E27FC236}">
                <a16:creationId xmlns:a16="http://schemas.microsoft.com/office/drawing/2014/main" id="{82E9C67C-E63C-412C-8557-76E31127C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8913" r="13654"/>
          <a:stretch>
            <a:fillRect/>
          </a:stretch>
        </p:blipFill>
        <p:spPr bwMode="auto">
          <a:xfrm>
            <a:off x="7680325" y="1755776"/>
            <a:ext cx="29527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2">
            <a:extLst>
              <a:ext uri="{FF2B5EF4-FFF2-40B4-BE49-F238E27FC236}">
                <a16:creationId xmlns:a16="http://schemas.microsoft.com/office/drawing/2014/main" id="{CBDB994F-AFBE-4328-ABC4-02906D1CD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922713"/>
            <a:ext cx="166211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4">
            <a:extLst>
              <a:ext uri="{FF2B5EF4-FFF2-40B4-BE49-F238E27FC236}">
                <a16:creationId xmlns:a16="http://schemas.microsoft.com/office/drawing/2014/main" id="{E38E64F4-4428-4F64-9A5F-5CE8FC94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8382"/>
          <a:stretch>
            <a:fillRect/>
          </a:stretch>
        </p:blipFill>
        <p:spPr bwMode="auto">
          <a:xfrm>
            <a:off x="7369175" y="3919539"/>
            <a:ext cx="32639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A77FE60-975C-492B-9935-346D5BE0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  <p:sp>
        <p:nvSpPr>
          <p:cNvPr id="23555" name="Номер слайда 2">
            <a:extLst>
              <a:ext uri="{FF2B5EF4-FFF2-40B4-BE49-F238E27FC236}">
                <a16:creationId xmlns:a16="http://schemas.microsoft.com/office/drawing/2014/main" id="{B14E407E-901C-4E5D-AE48-8583F1E638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84379227-7B7B-4768-AA08-2ED297BC5A6A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Прямоугольник 1">
            <a:extLst>
              <a:ext uri="{FF2B5EF4-FFF2-40B4-BE49-F238E27FC236}">
                <a16:creationId xmlns:a16="http://schemas.microsoft.com/office/drawing/2014/main" id="{F6765EB9-96C9-456A-A584-A1754A83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327151"/>
            <a:ext cx="8713787" cy="41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Штамповые испытания дорожных конструкций</a:t>
            </a:r>
          </a:p>
        </p:txBody>
      </p:sp>
      <p:sp>
        <p:nvSpPr>
          <p:cNvPr id="23557" name="TextBox 15">
            <a:extLst>
              <a:ext uri="{FF2B5EF4-FFF2-40B4-BE49-F238E27FC236}">
                <a16:creationId xmlns:a16="http://schemas.microsoft.com/office/drawing/2014/main" id="{9B8E1E38-3926-4479-9927-586901D5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4" y="1700214"/>
            <a:ext cx="662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861F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u="sng">
              <a:solidFill>
                <a:srgbClr val="861F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8" name="Rectangle 2">
            <a:extLst>
              <a:ext uri="{FF2B5EF4-FFF2-40B4-BE49-F238E27FC236}">
                <a16:creationId xmlns:a16="http://schemas.microsoft.com/office/drawing/2014/main" id="{6AF9CB15-88DB-443B-9069-1FEE7532A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3559" name="Рисунок 4">
            <a:extLst>
              <a:ext uri="{FF2B5EF4-FFF2-40B4-BE49-F238E27FC236}">
                <a16:creationId xmlns:a16="http://schemas.microsoft.com/office/drawing/2014/main" id="{E722D606-B165-46DA-B8C3-F7CC326A2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9575"/>
            <a:ext cx="914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6">
            <a:extLst>
              <a:ext uri="{FF2B5EF4-FFF2-40B4-BE49-F238E27FC236}">
                <a16:creationId xmlns:a16="http://schemas.microsoft.com/office/drawing/2014/main" id="{43E904B6-5331-49E6-A1D2-CA626C566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0"/>
            <a:ext cx="9144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2">
            <a:extLst>
              <a:ext uri="{FF2B5EF4-FFF2-40B4-BE49-F238E27FC236}">
                <a16:creationId xmlns:a16="http://schemas.microsoft.com/office/drawing/2014/main" id="{00EBD8AC-B83E-4C46-93E7-76833519A7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</a:rPr>
              <a:t>17</a:t>
            </a:r>
          </a:p>
        </p:txBody>
      </p:sp>
      <p:sp>
        <p:nvSpPr>
          <p:cNvPr id="24579" name="Прямоугольник 1">
            <a:extLst>
              <a:ext uri="{FF2B5EF4-FFF2-40B4-BE49-F238E27FC236}">
                <a16:creationId xmlns:a16="http://schemas.microsoft.com/office/drawing/2014/main" id="{5699949E-0487-4FE3-B11B-A0636C81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327151"/>
            <a:ext cx="87137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397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397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Оборудование постов наблюдения за изменением водно-теплового режима</a:t>
            </a:r>
          </a:p>
        </p:txBody>
      </p:sp>
      <p:pic>
        <p:nvPicPr>
          <p:cNvPr id="24580" name="Рисунок 3">
            <a:extLst>
              <a:ext uri="{FF2B5EF4-FFF2-40B4-BE49-F238E27FC236}">
                <a16:creationId xmlns:a16="http://schemas.microsoft.com/office/drawing/2014/main" id="{1BFEE3FB-C9C0-49BA-BA1D-C6B757A6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616076"/>
            <a:ext cx="8408988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92754-05EE-4B20-BF17-7E7590B1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2">
            <a:extLst>
              <a:ext uri="{FF2B5EF4-FFF2-40B4-BE49-F238E27FC236}">
                <a16:creationId xmlns:a16="http://schemas.microsoft.com/office/drawing/2014/main" id="{261CCEE6-503C-4F70-A29C-369F7B6A671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</a:rPr>
              <a:t>18</a:t>
            </a:r>
          </a:p>
        </p:txBody>
      </p:sp>
      <p:pic>
        <p:nvPicPr>
          <p:cNvPr id="26627" name="Рисунок 2">
            <a:extLst>
              <a:ext uri="{FF2B5EF4-FFF2-40B4-BE49-F238E27FC236}">
                <a16:creationId xmlns:a16="http://schemas.microsoft.com/office/drawing/2014/main" id="{5A2AEFF1-CB1F-48D4-B738-39168F71B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9"/>
            <a:ext cx="91440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F19D1-407E-4AF8-8C4E-18E66C60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2">
            <a:extLst>
              <a:ext uri="{FF2B5EF4-FFF2-40B4-BE49-F238E27FC236}">
                <a16:creationId xmlns:a16="http://schemas.microsoft.com/office/drawing/2014/main" id="{C8291A5E-F1EE-4D74-98F1-E42E291362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</a:rPr>
              <a:t>19</a:t>
            </a:r>
          </a:p>
        </p:txBody>
      </p:sp>
      <p:pic>
        <p:nvPicPr>
          <p:cNvPr id="28675" name="Рисунок 3">
            <a:extLst>
              <a:ext uri="{FF2B5EF4-FFF2-40B4-BE49-F238E27FC236}">
                <a16:creationId xmlns:a16="http://schemas.microsoft.com/office/drawing/2014/main" id="{4938D78F-7F40-4130-B536-E53AE2B3F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684338"/>
            <a:ext cx="82296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5AF62-3E68-42EE-9C62-497E356A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F94787-34F9-4CB0-8468-CAB2E344E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Карта дорожно-климатического районирования по СН</a:t>
            </a:r>
            <a:r>
              <a:rPr lang="ru-RU" sz="25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 2.05.02-85*</a:t>
            </a:r>
          </a:p>
        </p:txBody>
      </p:sp>
      <p:sp>
        <p:nvSpPr>
          <p:cNvPr id="9219" name="Номер слайда 2">
            <a:extLst>
              <a:ext uri="{FF2B5EF4-FFF2-40B4-BE49-F238E27FC236}">
                <a16:creationId xmlns:a16="http://schemas.microsoft.com/office/drawing/2014/main" id="{CD9C8079-1E9C-4204-A587-62DFD11114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79BB7BC-42A0-4E49-AC9C-F113DC69EC9C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0" name="Рисунок 5">
            <a:extLst>
              <a:ext uri="{FF2B5EF4-FFF2-40B4-BE49-F238E27FC236}">
                <a16:creationId xmlns:a16="http://schemas.microsoft.com/office/drawing/2014/main" id="{FD842B64-709E-4D16-85FD-6AF18575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589088"/>
            <a:ext cx="8135937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19F94F6-76EB-4474-902A-B28F9BB9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исследования</a:t>
            </a:r>
          </a:p>
        </p:txBody>
      </p:sp>
      <p:sp>
        <p:nvSpPr>
          <p:cNvPr id="29699" name="Номер слайда 2">
            <a:extLst>
              <a:ext uri="{FF2B5EF4-FFF2-40B4-BE49-F238E27FC236}">
                <a16:creationId xmlns:a16="http://schemas.microsoft.com/office/drawing/2014/main" id="{0A0A4DB5-1BFF-42EF-826B-D2DB89FD0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05D7F90-F550-43CA-930A-68E1EEE61C3F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TextBox 15">
            <a:extLst>
              <a:ext uri="{FF2B5EF4-FFF2-40B4-BE49-F238E27FC236}">
                <a16:creationId xmlns:a16="http://schemas.microsoft.com/office/drawing/2014/main" id="{A955A00D-895F-4A9F-B258-B974A5DD4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1412875"/>
            <a:ext cx="8628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  Лабораторные исследования свойств грунтов выполнены на монолитах и пробах, отобранных при полевых работах с соблюдением правил ГОСТ 12071-2014. Всего было отобрано и испытано более 60 образцов грунта. Полевые и лабораторные исследования позволили установить состав и свойства грунтов рабочего слоя земляного полотна автомобильных дорог района исследований. </a:t>
            </a:r>
            <a:endParaRPr lang="ru-RU" altLang="ru-RU" sz="1400" u="sng">
              <a:solidFill>
                <a:srgbClr val="861F4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2706EA-CBE4-4D44-800C-AB42D7E7171E}"/>
              </a:ext>
            </a:extLst>
          </p:cNvPr>
          <p:cNvSpPr/>
          <p:nvPr/>
        </p:nvSpPr>
        <p:spPr>
          <a:xfrm>
            <a:off x="1754189" y="5499100"/>
            <a:ext cx="8662987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latin typeface="Times New Roman"/>
              </a:rPr>
              <a:t>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 ходе лабораторных исследований было установлено, что  преобладающим видом грунтов, слагающих земляное полотно, обследованных титулов автомобильных дорог на территории ЯНАО являются пески (пылеватые, средней крупности и мелкие). Доля пылеватых и мелких песков – 72,7 % от общего количества проб, принятых к исследованиям. </a:t>
            </a:r>
            <a:endParaRPr lang="ru-RU" sz="1400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28895671-6E8A-4A9A-AB7A-2CE9326D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1" y="2387880"/>
            <a:ext cx="2277167" cy="305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1346C2-E0F7-4CB1-A04A-044E85A7A8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65" y="2384742"/>
            <a:ext cx="2735585" cy="311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513BBD40-707C-46E9-B263-1B364B97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4830" y="2384742"/>
            <a:ext cx="2661010" cy="315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AEB9A141-EE04-4A39-ACC0-33C8F8F49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6113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21</a:t>
            </a:r>
          </a:p>
        </p:txBody>
      </p:sp>
      <p:pic>
        <p:nvPicPr>
          <p:cNvPr id="30723" name="Рисунок 2">
            <a:extLst>
              <a:ext uri="{FF2B5EF4-FFF2-40B4-BE49-F238E27FC236}">
                <a16:creationId xmlns:a16="http://schemas.microsoft.com/office/drawing/2014/main" id="{0DA6FCE3-F2E4-454A-B841-12BCDB60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/>
          <a:stretch>
            <a:fillRect/>
          </a:stretch>
        </p:blipFill>
        <p:spPr bwMode="auto">
          <a:xfrm>
            <a:off x="7608889" y="1557338"/>
            <a:ext cx="22891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3">
            <a:extLst>
              <a:ext uri="{FF2B5EF4-FFF2-40B4-BE49-F238E27FC236}">
                <a16:creationId xmlns:a16="http://schemas.microsoft.com/office/drawing/2014/main" id="{17025AA9-524B-43A7-A081-D0B205F2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21045" r="3429" b="2383"/>
          <a:stretch>
            <a:fillRect/>
          </a:stretch>
        </p:blipFill>
        <p:spPr bwMode="auto">
          <a:xfrm>
            <a:off x="6511925" y="3429001"/>
            <a:ext cx="41338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8482577-574B-4DB7-828D-AA48CD465B2C}"/>
              </a:ext>
            </a:extLst>
          </p:cNvPr>
          <p:cNvGraphicFramePr/>
          <p:nvPr/>
        </p:nvGraphicFramePr>
        <p:xfrm>
          <a:off x="1524001" y="2775844"/>
          <a:ext cx="4948349" cy="366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726" name="TextBox 7">
            <a:extLst>
              <a:ext uri="{FF2B5EF4-FFF2-40B4-BE49-F238E27FC236}">
                <a16:creationId xmlns:a16="http://schemas.microsoft.com/office/drawing/2014/main" id="{BB907921-604F-4126-8356-A6D50E6E9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844675"/>
            <a:ext cx="4176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Теоретическая зависимость между RAW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весовой влажностью грунта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(песок пылеватый)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525B91-4C85-4EC4-A06A-36910A3C977E}"/>
              </a:ext>
            </a:extLst>
          </p:cNvPr>
          <p:cNvSpPr txBox="1">
            <a:spLocks/>
          </p:cNvSpPr>
          <p:nvPr/>
        </p:nvSpPr>
        <p:spPr bwMode="auto">
          <a:xfrm>
            <a:off x="1524000" y="1"/>
            <a:ext cx="7766050" cy="11969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Лабораторные исследования</a:t>
            </a:r>
            <a:endParaRPr lang="ru-RU" sz="20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0C49B-A012-4D92-88B0-E52E380E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40650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КЛИМАТИЧЕСКИХ УСЛОВИЙ ПЕРВОГО ГОДА НАБЛЮДЕНИЯ В РАЙОНЕ ИССЛЕДОВАНИЯ</a:t>
            </a:r>
          </a:p>
        </p:txBody>
      </p:sp>
      <p:pic>
        <p:nvPicPr>
          <p:cNvPr id="32771" name="Рисунок 4">
            <a:extLst>
              <a:ext uri="{FF2B5EF4-FFF2-40B4-BE49-F238E27FC236}">
                <a16:creationId xmlns:a16="http://schemas.microsoft.com/office/drawing/2014/main" id="{BD184C9B-C2C9-4A9E-BCA7-B3C065684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1390651"/>
            <a:ext cx="4138612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59C95FE-A69A-43D7-A238-080A1757B2B5}"/>
              </a:ext>
            </a:extLst>
          </p:cNvPr>
          <p:cNvGraphicFramePr/>
          <p:nvPr/>
        </p:nvGraphicFramePr>
        <p:xfrm>
          <a:off x="1789948" y="1937606"/>
          <a:ext cx="4499907" cy="234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18EEBB0-A7B1-4EF1-B1EA-4406E6C3D80D}"/>
              </a:ext>
            </a:extLst>
          </p:cNvPr>
          <p:cNvSpPr txBox="1"/>
          <p:nvPr/>
        </p:nvSpPr>
        <p:spPr>
          <a:xfrm>
            <a:off x="1814513" y="1414464"/>
            <a:ext cx="457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среднемесячной температуры воздуха за </a:t>
            </a:r>
            <a:r>
              <a:rPr lang="ru-RU" sz="1400" spc="-1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01.08.3031-31.08.2022 для метеостанции Тарко-Сале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9605777-F14D-4DF3-AB91-E201B52CE850}"/>
              </a:ext>
            </a:extLst>
          </p:cNvPr>
          <p:cNvGraphicFramePr/>
          <p:nvPr/>
        </p:nvGraphicFramePr>
        <p:xfrm>
          <a:off x="1789948" y="4645778"/>
          <a:ext cx="4571999" cy="2111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775" name="TextBox 11">
            <a:extLst>
              <a:ext uri="{FF2B5EF4-FFF2-40B4-BE49-F238E27FC236}">
                <a16:creationId xmlns:a16="http://schemas.microsoft.com/office/drawing/2014/main" id="{19F150FC-4287-44E0-B0C5-40B5424EA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122739"/>
            <a:ext cx="4572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среднемесячной температуры воздуха за 01.08.3031-31.08.2022 для метеостанции Салехард</a:t>
            </a:r>
          </a:p>
        </p:txBody>
      </p:sp>
      <p:sp>
        <p:nvSpPr>
          <p:cNvPr id="32776" name="TextBox 13">
            <a:extLst>
              <a:ext uri="{FF2B5EF4-FFF2-40B4-BE49-F238E27FC236}">
                <a16:creationId xmlns:a16="http://schemas.microsoft.com/office/drawing/2014/main" id="{B9A78E01-F469-4834-B223-FA1446A8D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9" y="4995863"/>
            <a:ext cx="42132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Наибольшие температурные аномалии зафиксированы на метеостанциях «Тарко-Сале» и «Тазовский». Месяцы октябрь, январь, февраль, апрель, май, июнь за период мониторинга определены как очень тёплые для метеостанций «Тарко-Сале» и «Тазовский». Для метеостанции «Салехард» зимний период 2021 – 2022 года прошёл в климатической норме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C29FBB22-6946-4B0D-B814-8BA29C26D1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6113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2ED20704-783B-4054-A3EB-53D19D35F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9288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6D0DA9-79AD-42C8-A370-0B47BE886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1"/>
            <a:ext cx="7812088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Дополненная вторая версия информационной                   базы данных</a:t>
            </a:r>
          </a:p>
        </p:txBody>
      </p:sp>
      <p:pic>
        <p:nvPicPr>
          <p:cNvPr id="34820" name="Рисунок 2">
            <a:extLst>
              <a:ext uri="{FF2B5EF4-FFF2-40B4-BE49-F238E27FC236}">
                <a16:creationId xmlns:a16="http://schemas.microsoft.com/office/drawing/2014/main" id="{326C0658-616F-4CD2-9BF1-29A93E0F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3"/>
          <a:stretch>
            <a:fillRect/>
          </a:stretch>
        </p:blipFill>
        <p:spPr bwMode="auto">
          <a:xfrm>
            <a:off x="1524001" y="2224088"/>
            <a:ext cx="91090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5">
            <a:extLst>
              <a:ext uri="{FF2B5EF4-FFF2-40B4-BE49-F238E27FC236}">
                <a16:creationId xmlns:a16="http://schemas.microsoft.com/office/drawing/2014/main" id="{5F6BBF6E-99F9-4B02-826F-ED591ACB3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709739"/>
            <a:ext cx="9001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Среднемесячный ход температуры воздуха за период 01.08.2021-31.08.2022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63A37C-283E-40DD-B9A2-1A584F396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6113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36867" name="Рисунок 5">
            <a:extLst>
              <a:ext uri="{FF2B5EF4-FFF2-40B4-BE49-F238E27FC236}">
                <a16:creationId xmlns:a16="http://schemas.microsoft.com/office/drawing/2014/main" id="{32FA51E0-A996-4194-834C-2DE8FF36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006726"/>
            <a:ext cx="281305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7">
            <a:extLst>
              <a:ext uri="{FF2B5EF4-FFF2-40B4-BE49-F238E27FC236}">
                <a16:creationId xmlns:a16="http://schemas.microsoft.com/office/drawing/2014/main" id="{34BF2330-28AB-4311-8F9A-7DD04864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06726"/>
            <a:ext cx="271303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9">
            <a:extLst>
              <a:ext uri="{FF2B5EF4-FFF2-40B4-BE49-F238E27FC236}">
                <a16:creationId xmlns:a16="http://schemas.microsoft.com/office/drawing/2014/main" id="{51988D1D-DB09-4B14-B4E9-57185418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0"/>
          <a:stretch>
            <a:fillRect/>
          </a:stretch>
        </p:blipFill>
        <p:spPr bwMode="auto">
          <a:xfrm>
            <a:off x="4478339" y="4941888"/>
            <a:ext cx="311308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11">
            <a:extLst>
              <a:ext uri="{FF2B5EF4-FFF2-40B4-BE49-F238E27FC236}">
                <a16:creationId xmlns:a16="http://schemas.microsoft.com/office/drawing/2014/main" id="{080A0D75-D79A-4B15-9081-C8BEA46F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r="13033"/>
          <a:stretch>
            <a:fillRect/>
          </a:stretch>
        </p:blipFill>
        <p:spPr bwMode="auto">
          <a:xfrm>
            <a:off x="7361239" y="3043239"/>
            <a:ext cx="2935287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Box 13">
            <a:extLst>
              <a:ext uri="{FF2B5EF4-FFF2-40B4-BE49-F238E27FC236}">
                <a16:creationId xmlns:a16="http://schemas.microsoft.com/office/drawing/2014/main" id="{DFB319CC-EB20-4CDA-A633-3307C3D2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47814"/>
            <a:ext cx="86248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замена элементов питания и оценка работоспособности 11 регистраторов.</a:t>
            </a:r>
          </a:p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Осуществлена нивелировка дорожного покрытия в створе с установленными датчиками объёмной влажности и температуры. </a:t>
            </a:r>
          </a:p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Выполнена визуальная оценка наличия новых повреждений и дефектов на участках мониторинга.</a:t>
            </a:r>
            <a:endParaRPr lang="ru-RU" altLang="ru-RU" sz="160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00C1848-F7F7-407A-8762-0758E79F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766050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полевые работы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B50C6-27C2-4536-9670-CD441AEE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РЕЗУЛЬТАТОВ МОНИТОРИНГА СОСТОЯНИЯ ДОРОЖНЫХ КОНСТРУКЦИЙ АВТОМОБИЛЬНЫХ ДОРОГ ЯНАО ЗА 2021 – 2022 ГОДЫ</a:t>
            </a:r>
          </a:p>
        </p:txBody>
      </p:sp>
      <p:pic>
        <p:nvPicPr>
          <p:cNvPr id="38915" name="Рисунок 2">
            <a:extLst>
              <a:ext uri="{FF2B5EF4-FFF2-40B4-BE49-F238E27FC236}">
                <a16:creationId xmlns:a16="http://schemas.microsoft.com/office/drawing/2014/main" id="{CE01061B-8D89-411E-B22D-33DD14C8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4495" r="1003" b="2040"/>
          <a:stretch>
            <a:fillRect/>
          </a:stretch>
        </p:blipFill>
        <p:spPr bwMode="auto">
          <a:xfrm>
            <a:off x="2052638" y="2071689"/>
            <a:ext cx="835025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0DD558C5-161E-4D01-8C15-A7AC502F5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9288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38917" name="TextBox 4">
            <a:extLst>
              <a:ext uri="{FF2B5EF4-FFF2-40B4-BE49-F238E27FC236}">
                <a16:creationId xmlns:a16="http://schemas.microsoft.com/office/drawing/2014/main" id="{A579CAC8-2202-4D2B-8EFE-B22C68FF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9" y="1544638"/>
            <a:ext cx="820578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altLang="ru-RU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Графики и регрессионные зависимости изменения температуры грунтов земляного полотна</a:t>
            </a:r>
          </a:p>
        </p:txBody>
      </p:sp>
      <p:sp>
        <p:nvSpPr>
          <p:cNvPr id="38918" name="TextBox 5">
            <a:extLst>
              <a:ext uri="{FF2B5EF4-FFF2-40B4-BE49-F238E27FC236}">
                <a16:creationId xmlns:a16="http://schemas.microsoft.com/office/drawing/2014/main" id="{985377E0-DF69-47E7-836E-016C65CD4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75" y="2079625"/>
            <a:ext cx="22923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4 пост наблюдения  «</a:t>
            </a:r>
            <a:r>
              <a:rPr lang="ru-RU" altLang="ru-RU" sz="1400">
                <a:latin typeface="Times New Roman" panose="02020603050405020304" pitchFamily="18" charset="0"/>
                <a:cs typeface="Calibri" panose="020F0502020204030204" pitchFamily="34" charset="0"/>
              </a:rPr>
              <a:t>Сургут – Салехард, участок Пангоды – Правохеттинский</a:t>
            </a: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км </a:t>
            </a:r>
            <a:r>
              <a:rPr lang="ru-RU" altLang="ru-RU" sz="1400">
                <a:latin typeface="Times New Roman" panose="02020603050405020304" pitchFamily="18" charset="0"/>
                <a:cs typeface="Calibri" panose="020F0502020204030204" pitchFamily="34" charset="0"/>
              </a:rPr>
              <a:t>874+000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9" name="TextBox 5">
            <a:extLst>
              <a:ext uri="{FF2B5EF4-FFF2-40B4-BE49-F238E27FC236}">
                <a16:creationId xmlns:a16="http://schemas.microsoft.com/office/drawing/2014/main" id="{79F3DDF8-1E2B-4DD3-952C-D5951C64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307013"/>
            <a:ext cx="229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1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50 см от низа дорожной одежды</a:t>
            </a:r>
          </a:p>
        </p:txBody>
      </p:sp>
      <p:sp>
        <p:nvSpPr>
          <p:cNvPr id="38920" name="TextBox 5">
            <a:extLst>
              <a:ext uri="{FF2B5EF4-FFF2-40B4-BE49-F238E27FC236}">
                <a16:creationId xmlns:a16="http://schemas.microsoft.com/office/drawing/2014/main" id="{03819437-31A6-456C-81ED-1B00207A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697538"/>
            <a:ext cx="229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100 см от низа дорожной одежды</a:t>
            </a:r>
          </a:p>
        </p:txBody>
      </p:sp>
      <p:sp>
        <p:nvSpPr>
          <p:cNvPr id="38921" name="TextBox 5">
            <a:extLst>
              <a:ext uri="{FF2B5EF4-FFF2-40B4-BE49-F238E27FC236}">
                <a16:creationId xmlns:a16="http://schemas.microsoft.com/office/drawing/2014/main" id="{C675A15E-7C31-4688-B6D3-642DF5E9A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700" y="6108701"/>
            <a:ext cx="2292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150 см от низа дорожной одежды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3C652-91C2-4FBA-B32C-61B0ED7A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РЕЗУЛЬТАТОВ МОНИТОРИНГА СОСТОЯНИЯ ДОРОЖНЫХ КОНСТРУКЦИЙ АВТОМОБИЛЬНЫХ ДОРОГ ЯНАО ЗА 2021 – 2022 ГОДЫ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677CB07-FC66-4CA8-8805-3F47EA187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9288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26</a:t>
            </a:r>
          </a:p>
        </p:txBody>
      </p:sp>
      <p:pic>
        <p:nvPicPr>
          <p:cNvPr id="40964" name="Рисунок 3">
            <a:extLst>
              <a:ext uri="{FF2B5EF4-FFF2-40B4-BE49-F238E27FC236}">
                <a16:creationId xmlns:a16="http://schemas.microsoft.com/office/drawing/2014/main" id="{1E51DA98-F6AE-481A-B4D0-2E5FD82A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2205038"/>
            <a:ext cx="799147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6">
            <a:extLst>
              <a:ext uri="{FF2B5EF4-FFF2-40B4-BE49-F238E27FC236}">
                <a16:creationId xmlns:a16="http://schemas.microsoft.com/office/drawing/2014/main" id="{98AF6DF1-8293-4ECA-97C9-4565C37C6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558926"/>
            <a:ext cx="694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altLang="ru-RU" sz="1800">
                <a:latin typeface="Times New Roman" panose="02020603050405020304" pitchFamily="18" charset="0"/>
                <a:cs typeface="Calibri" panose="020F0502020204030204" pitchFamily="34" charset="0"/>
              </a:rPr>
              <a:t>Графики и регрессионные зависимости изменения объёмной влажности грунтов земляного полотна</a:t>
            </a:r>
          </a:p>
        </p:txBody>
      </p:sp>
      <p:sp>
        <p:nvSpPr>
          <p:cNvPr id="40966" name="TextBox 5">
            <a:extLst>
              <a:ext uri="{FF2B5EF4-FFF2-40B4-BE49-F238E27FC236}">
                <a16:creationId xmlns:a16="http://schemas.microsoft.com/office/drawing/2014/main" id="{81E9F5C4-1CF5-4065-89C7-F773E7FE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0" y="5424488"/>
            <a:ext cx="229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1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50 см от низа дорожной одежды</a:t>
            </a:r>
          </a:p>
        </p:txBody>
      </p:sp>
      <p:sp>
        <p:nvSpPr>
          <p:cNvPr id="40967" name="TextBox 5">
            <a:extLst>
              <a:ext uri="{FF2B5EF4-FFF2-40B4-BE49-F238E27FC236}">
                <a16:creationId xmlns:a16="http://schemas.microsoft.com/office/drawing/2014/main" id="{AB78B4D4-96B9-4710-BB1F-1AC39BAEB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5821363"/>
            <a:ext cx="229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100 см от низа дорожной одежды</a:t>
            </a:r>
          </a:p>
        </p:txBody>
      </p:sp>
      <p:sp>
        <p:nvSpPr>
          <p:cNvPr id="40968" name="TextBox 5">
            <a:extLst>
              <a:ext uri="{FF2B5EF4-FFF2-40B4-BE49-F238E27FC236}">
                <a16:creationId xmlns:a16="http://schemas.microsoft.com/office/drawing/2014/main" id="{C79E971B-EF89-4CBC-A6F2-0E6EF22C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6237288"/>
            <a:ext cx="229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ну глубине 150 см от низа дорожной одежды</a:t>
            </a:r>
          </a:p>
        </p:txBody>
      </p:sp>
      <p:sp>
        <p:nvSpPr>
          <p:cNvPr id="40969" name="TextBox 5">
            <a:extLst>
              <a:ext uri="{FF2B5EF4-FFF2-40B4-BE49-F238E27FC236}">
                <a16:creationId xmlns:a16="http://schemas.microsoft.com/office/drawing/2014/main" id="{D0B9D2F3-0E71-402F-88B3-83F733470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388" y="2357439"/>
            <a:ext cx="22923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4 пост наблюдения  «</a:t>
            </a:r>
            <a:r>
              <a:rPr lang="ru-RU" altLang="ru-RU" sz="1400">
                <a:latin typeface="Times New Roman" panose="02020603050405020304" pitchFamily="18" charset="0"/>
                <a:cs typeface="Calibri" panose="020F0502020204030204" pitchFamily="34" charset="0"/>
              </a:rPr>
              <a:t>Сургут – Салехард, участок Пангоды – Правохеттинский</a:t>
            </a:r>
            <a:r>
              <a:rPr lang="ru-RU" alt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км </a:t>
            </a:r>
            <a:r>
              <a:rPr lang="ru-RU" altLang="ru-RU" sz="1400">
                <a:latin typeface="Times New Roman" panose="02020603050405020304" pitchFamily="18" charset="0"/>
                <a:cs typeface="Calibri" panose="020F0502020204030204" pitchFamily="34" charset="0"/>
              </a:rPr>
              <a:t>874+000</a:t>
            </a:r>
            <a:endParaRPr lang="ru-RU" alt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034EDB0F-7AC4-469D-97CF-39D55AD89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69288" y="6440489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106BAD7-1768-4F84-848B-242AACEFB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Дополненная вторая версия информационной                  базы данных</a:t>
            </a:r>
          </a:p>
        </p:txBody>
      </p:sp>
      <p:sp>
        <p:nvSpPr>
          <p:cNvPr id="43012" name="TextBox 5">
            <a:extLst>
              <a:ext uri="{FF2B5EF4-FFF2-40B4-BE49-F238E27FC236}">
                <a16:creationId xmlns:a16="http://schemas.microsoft.com/office/drawing/2014/main" id="{7E41995B-779C-4C30-AA39-2C01FF2CA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1412876"/>
            <a:ext cx="900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за объёмной влажностью и температурой с постов стационарного мониторинга автомобильных дорог ЯНАО</a:t>
            </a:r>
          </a:p>
        </p:txBody>
      </p:sp>
      <p:pic>
        <p:nvPicPr>
          <p:cNvPr id="43013" name="Рисунок 3">
            <a:extLst>
              <a:ext uri="{FF2B5EF4-FFF2-40B4-BE49-F238E27FC236}">
                <a16:creationId xmlns:a16="http://schemas.microsoft.com/office/drawing/2014/main" id="{2A55DBC4-4271-40A8-9257-1C573195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058989"/>
            <a:ext cx="59467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A30D6F5-A65E-4561-AF7E-C8892A4D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914" y="1"/>
            <a:ext cx="7781925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Предварительная Карта-схема дорожно-климатического районирования территории ямало-ненецкого автономного округа</a:t>
            </a:r>
          </a:p>
        </p:txBody>
      </p:sp>
      <p:sp>
        <p:nvSpPr>
          <p:cNvPr id="45059" name="Номер слайда 2">
            <a:extLst>
              <a:ext uri="{FF2B5EF4-FFF2-40B4-BE49-F238E27FC236}">
                <a16:creationId xmlns:a16="http://schemas.microsoft.com/office/drawing/2014/main" id="{8B6CEEA2-6D42-422A-8A6A-271508767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CD26D812-5D68-473F-A1C8-C89AB78B7907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55662A56-D40E-445A-8E51-97D3C4D85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5061" name="Прямоугольник 6">
            <a:extLst>
              <a:ext uri="{FF2B5EF4-FFF2-40B4-BE49-F238E27FC236}">
                <a16:creationId xmlns:a16="http://schemas.microsoft.com/office/drawing/2014/main" id="{F974C858-D24D-4452-82C2-F39007AE4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5062" name="Рисунок 15">
            <a:extLst>
              <a:ext uri="{FF2B5EF4-FFF2-40B4-BE49-F238E27FC236}">
                <a16:creationId xmlns:a16="http://schemas.microsoft.com/office/drawing/2014/main" id="{4651DF8B-3BEA-4AD9-BAAE-E70785BA4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4" y="1417638"/>
            <a:ext cx="5259387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2">
            <a:extLst>
              <a:ext uri="{FF2B5EF4-FFF2-40B4-BE49-F238E27FC236}">
                <a16:creationId xmlns:a16="http://schemas.microsoft.com/office/drawing/2014/main" id="{5EAEDBB3-2121-43AF-8541-F68721C9BF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DCF348E2-DD62-460E-A0AE-DE204316209C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602468BD-9B80-4100-AAD5-D471840A6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6084" name="Прямоугольник 6">
            <a:extLst>
              <a:ext uri="{FF2B5EF4-FFF2-40B4-BE49-F238E27FC236}">
                <a16:creationId xmlns:a16="http://schemas.microsoft.com/office/drawing/2014/main" id="{B10F6A2E-7931-4E28-854F-A49F64BF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291A784B-B0A0-4133-857E-527FB280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6086" name="Rectangle 4">
            <a:extLst>
              <a:ext uri="{FF2B5EF4-FFF2-40B4-BE49-F238E27FC236}">
                <a16:creationId xmlns:a16="http://schemas.microsoft.com/office/drawing/2014/main" id="{DA82DA34-BBEC-469E-97AD-CA4D01DE9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6D2543B-A526-4337-BDC4-338A68E2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 Вывод</a:t>
            </a:r>
          </a:p>
        </p:txBody>
      </p:sp>
      <p:sp>
        <p:nvSpPr>
          <p:cNvPr id="46088" name="Прямоугольник 3">
            <a:extLst>
              <a:ext uri="{FF2B5EF4-FFF2-40B4-BE49-F238E27FC236}">
                <a16:creationId xmlns:a16="http://schemas.microsoft.com/office/drawing/2014/main" id="{D6D781F1-2A6F-44D6-9C30-F74E26CD5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1412876"/>
            <a:ext cx="87122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Ямало-Ненецкого автономного округа обследовано 11 участков автомобильных дорог. При выборе участков автомобильных дорог и оборудования на них стационарных постов наблюдения с целью последующего мониторинга водно-теплового режима грунтов земляного полотна и осуществления комплекса полевых работ учитывали: наличие действующей сети гидрометеостанций; соответствие конструктивных решений по земляному полотну и дорожным одеждам требованиям нормативных документов; в характерных грунтовых, климатических и гидрологических условиях. </a:t>
            </a:r>
            <a:endParaRPr lang="ru-RU" altLang="ru-RU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Величину объёма выборок, характеризующих количество отбираемых и испытываемых образцов грунта, определяли с использованием методов математической статистики и теории вероятностей с учётом показателей точности и доверительной вероятности. Весь парк испытательного оборудования, применяемый при полевых и лабораторных работах, имел свидетельства о поверке, выданные региональными центрами стандартизации и метрологии, что гарантировало обеспечение качества и достоверность результатов исследований.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Лабораторные исследования свойств грунтов выполнены на монолитах и пробах, отобранных при полевых работах с соблюдением правил ГОСТ 12071-2014. Всего было отобрано и испытано более 60 образцов грунта. Полевые и лабораторные исследования позволили установить состав и свойства грунтов рабочего слоя земляного полотна автомобильных дорог района исследований. Преобладающим видом грунтов, слагающих земляное полотно, обследованных титулов автомобильных дорог на территории ЯНАО являются пески (пылеватые, средней крупности и мелкие). Доля пылеватых песков составляет 72,7 % от общего количества проб, принятых к исследованиям. Лабораторные исследования состава и свойств грунтов земляного полотна по большей части выполнены с применением гостированных методов и приборов на базе Томского государственного архитектурно-строительного университета. 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экспериментальных работ, включающий в себя полевые и лабораторные исследования, позволил установить основные физико-механические характеристики (влажность верхней части рабочего слоя земляного полотна автомобильных дорог, их состав и свойства) типичных для территории Ямало-Ненецкого автономного округа песчаных грунтов, значения которых отражены в информационной базе, данных. Кроме того, экспериментально были получены значения модуля упругости грунтов.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1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Сформирована первая версия информационной базы данных, включающая в себя сведения о 27 признаках геокомплекса зонального и интразонального характера для территории ЯНАО. При формировании информационной базы данных применяли результаты полевых и лабораторных исследований, а также справочную литературу.</a:t>
            </a:r>
            <a:endParaRPr lang="ru-RU" altLang="ru-RU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2">
            <a:extLst>
              <a:ext uri="{FF2B5EF4-FFF2-40B4-BE49-F238E27FC236}">
                <a16:creationId xmlns:a16="http://schemas.microsoft.com/office/drawing/2014/main" id="{1F2AED81-991F-423B-AFAA-EE3ABD5A3A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A0433156-33AE-4B75-AEC3-80D0BAE108EB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3" name="Рисунок 2">
            <a:extLst>
              <a:ext uri="{FF2B5EF4-FFF2-40B4-BE49-F238E27FC236}">
                <a16:creationId xmlns:a16="http://schemas.microsoft.com/office/drawing/2014/main" id="{7429E82E-25B9-4443-AFE4-592EF01C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28088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2">
            <a:extLst>
              <a:ext uri="{FF2B5EF4-FFF2-40B4-BE49-F238E27FC236}">
                <a16:creationId xmlns:a16="http://schemas.microsoft.com/office/drawing/2014/main" id="{58521A5F-966E-48CF-9F6D-0C05EA1D6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21C027B1-9CC8-46E9-B898-4EAC23511295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3E0B8E7-40EF-452E-856B-195191529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08" name="Прямоугольник 6">
            <a:extLst>
              <a:ext uri="{FF2B5EF4-FFF2-40B4-BE49-F238E27FC236}">
                <a16:creationId xmlns:a16="http://schemas.microsoft.com/office/drawing/2014/main" id="{27C90EA6-5045-48E9-BB15-39C5597AB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09" name="Rectangle 2">
            <a:extLst>
              <a:ext uri="{FF2B5EF4-FFF2-40B4-BE49-F238E27FC236}">
                <a16:creationId xmlns:a16="http://schemas.microsoft.com/office/drawing/2014/main" id="{6DABCFED-F0F6-441F-954A-AB2EBDC92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7110" name="Rectangle 4">
            <a:extLst>
              <a:ext uri="{FF2B5EF4-FFF2-40B4-BE49-F238E27FC236}">
                <a16:creationId xmlns:a16="http://schemas.microsoft.com/office/drawing/2014/main" id="{7D6E95CE-6E2C-4BD9-AB5C-1681947C3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2713D64-8B96-40E6-B7F4-AA7FCEE4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 Вывод</a:t>
            </a:r>
          </a:p>
        </p:txBody>
      </p:sp>
      <p:sp>
        <p:nvSpPr>
          <p:cNvPr id="47112" name="Прямоугольник 3">
            <a:extLst>
              <a:ext uri="{FF2B5EF4-FFF2-40B4-BE49-F238E27FC236}">
                <a16:creationId xmlns:a16="http://schemas.microsoft.com/office/drawing/2014/main" id="{6F13B239-33F1-4AA5-864C-F83C0953C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412876"/>
            <a:ext cx="8424862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6"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температура воздуха на территории исследования за период с 1 августа 2021 г. по 31 августа 2022 г., за исключением декабря 2021 года, находится выше нормы за два 30-летних периода. Наибольшие аномалии температуры воздуха зафиксированы на метеостанциях «Тарко-Сале» и «Тазовский». Для метеостанции «Салехард» зимний период 2021 – 2022 года характеризуется климатической нормой по показателю «температура воздуха». Наибольшему изменению климата подвержена восточная часть территории Ямало-Ненецкого автономного округа. При помощи модели MERRA 2 смоделирована средняя месячная температура воздуха на высоте 2 метров от поверхности. Полученные изотермические карты подчёркивают зональность распределения температуры воздуха территории исследования.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6"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мониторинга на покрытии дорожных одежд стационарных постов, оборудованных на сети автомобильных дорог, новые повреждения и дефекты выявлены не были. Критические вертикальные перемещения створов дорожного покрытия не зафиксированы. Значения коэффициента уплотнения грунтов земляного полотна участков мониторинга находятся в пределах от 0,72 – 0,89. За период эксплуатации участков автомобильной дороги произошло разуплотнение грунтов в теле земляного полотна. К возможным причинам разуплотнения грунтов земляного полотна можно отнести водно-тепловые процессы в годовом цикле эксплуатации автомобильной дороги. Поэтому в следующем этапе исследования предусмотрено выполнение лабораторных работ по дальнейшему изучению свойств грунтов земляного полотна, пробы которых отобраны на оборудованных регистраторами участках стационарного наблюдения.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6"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измерений объёмной влажности и температуры показали наличие выбросов значений, которые были исключены при подборе уравнений, описывающих их изменение в теле земляного полотна. Подобраны регрессионные кривые с показателем P-value нижее 0,05, описывающие изменения объёмной влажности и температуры в годовом цикле водно-теплового режима. Амплитуда колебаний температуры, например, на первом участке мониторинга за 2021 – 2022 гг. на глубине 50 см составляет –15,2 °С, 100 см –10,9 °С, 150 см –7,0 °С. Изменение объёмной влажности в теле земляного полотна с достаточной точностью описывается модифицированной функцией Гаусса. Резкое изменение объёмной влажности в теле земляного полотна зафиксировано при переходе через температуру 0 °С. Очевидно, что фазовый переход воды оказывает влияние на электропроводимость грунтового массива и сказывается на фиксируемой величине объёмной влажности земляного полотна.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6"/>
            </a:pP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2">
            <a:extLst>
              <a:ext uri="{FF2B5EF4-FFF2-40B4-BE49-F238E27FC236}">
                <a16:creationId xmlns:a16="http://schemas.microsoft.com/office/drawing/2014/main" id="{A1231955-F47A-4894-945F-55ED2BFF1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C4DA5DC5-68A1-48B5-BA8D-6E19E1B351E1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31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D80A0C4C-7A4B-4F33-A3A3-9719EFDDF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8132" name="Прямоугольник 6">
            <a:extLst>
              <a:ext uri="{FF2B5EF4-FFF2-40B4-BE49-F238E27FC236}">
                <a16:creationId xmlns:a16="http://schemas.microsoft.com/office/drawing/2014/main" id="{37D5DCE0-694E-401A-9E9D-50363959D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8133" name="Rectangle 2">
            <a:extLst>
              <a:ext uri="{FF2B5EF4-FFF2-40B4-BE49-F238E27FC236}">
                <a16:creationId xmlns:a16="http://schemas.microsoft.com/office/drawing/2014/main" id="{1958B170-DBA5-4F30-8F47-3F255B584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8134" name="Rectangle 4">
            <a:extLst>
              <a:ext uri="{FF2B5EF4-FFF2-40B4-BE49-F238E27FC236}">
                <a16:creationId xmlns:a16="http://schemas.microsoft.com/office/drawing/2014/main" id="{104ADD91-E19D-47BF-8EDB-6568613CA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2498F69-99F5-4A41-84D3-CCC0907E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7885113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Общий  Вывод</a:t>
            </a:r>
          </a:p>
        </p:txBody>
      </p:sp>
      <p:sp>
        <p:nvSpPr>
          <p:cNvPr id="48136" name="Прямоугольник 3">
            <a:extLst>
              <a:ext uri="{FF2B5EF4-FFF2-40B4-BE49-F238E27FC236}">
                <a16:creationId xmlns:a16="http://schemas.microsoft.com/office/drawing/2014/main" id="{5DE29577-9B87-4812-B26C-E6ED5E6A5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557339"/>
            <a:ext cx="84248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48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48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9"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Составлена методологическая схема исследования, направленная на обеспечение качества проектирования транспортных сооружений в условиях Арктики за счёт детального учёта природно-климатических условий района исследования. Дополнена вторая версия информационной базы данных, включающая в себя сведения о признаках геокомплекса, характерного для территории ЯНАО. Информационная база дополнена фильтрационными свойствами грунтов земляного полотна, а также значениями максимальной плотности образцов грунта, отбор которых произведён на участков стационарного мониторинга. Включены в информационную базу сведения, полученные со стационарных постов мониторинга по температуре и объёмной влажности за первый год мониторинга (2021 – 2022 гг.).</a:t>
            </a:r>
          </a:p>
          <a:p>
            <a:pPr algn="just">
              <a:spcBef>
                <a:spcPct val="0"/>
              </a:spcBef>
              <a:buFont typeface="Calibri" panose="020F0502020204030204" pitchFamily="34" charset="0"/>
              <a:buAutoNum type="arabicPeriod" startAt="9"/>
            </a:pPr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метода покомпонентного районирования построена предварительная карта схема дорожно-климатического районирования территории ЯНАО, включающая одну дорожно-климатическую зону – I и три подзоны – 1, 2 и 3.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2">
            <a:extLst>
              <a:ext uri="{FF2B5EF4-FFF2-40B4-BE49-F238E27FC236}">
                <a16:creationId xmlns:a16="http://schemas.microsoft.com/office/drawing/2014/main" id="{3FB8B917-EC5E-4822-9C70-B8BBE90A2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A6A0F613-42C4-4532-8D2F-5A27AABF1633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32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9C14CF5-AE25-4406-B48B-704D16B9D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9156" name="Прямоугольник 6">
            <a:extLst>
              <a:ext uri="{FF2B5EF4-FFF2-40B4-BE49-F238E27FC236}">
                <a16:creationId xmlns:a16="http://schemas.microsoft.com/office/drawing/2014/main" id="{3B4E08FA-D284-4C6B-AB7D-2CD62B2CA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263" y="10475913"/>
            <a:ext cx="474662" cy="249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9157" name="Rectangle 2">
            <a:extLst>
              <a:ext uri="{FF2B5EF4-FFF2-40B4-BE49-F238E27FC236}">
                <a16:creationId xmlns:a16="http://schemas.microsoft.com/office/drawing/2014/main" id="{A7488655-CB26-4EF3-8060-092201BC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9158" name="Rectangle 4">
            <a:extLst>
              <a:ext uri="{FF2B5EF4-FFF2-40B4-BE49-F238E27FC236}">
                <a16:creationId xmlns:a16="http://schemas.microsoft.com/office/drawing/2014/main" id="{F8706D24-2403-49DD-B6A4-480EC2314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9159" name="Рисунок 2">
            <a:extLst>
              <a:ext uri="{FF2B5EF4-FFF2-40B4-BE49-F238E27FC236}">
                <a16:creationId xmlns:a16="http://schemas.microsoft.com/office/drawing/2014/main" id="{5766282C-A302-497F-8591-FF5D05E1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027614"/>
            <a:ext cx="10795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8797AD-6FC2-47DC-BBE0-F59FDB4B6880}"/>
              </a:ext>
            </a:extLst>
          </p:cNvPr>
          <p:cNvSpPr txBox="1"/>
          <p:nvPr/>
        </p:nvSpPr>
        <p:spPr>
          <a:xfrm>
            <a:off x="3143251" y="5067300"/>
            <a:ext cx="7273925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Ефименко Сергей Владимирович  –  д-р. </a:t>
            </a:r>
            <a:r>
              <a:rPr lang="ru-RU" sz="1400" b="1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наук,  проректор по научной работе Томского государственного архитектурно-строительного университета</a:t>
            </a:r>
            <a:b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(3822) 65-32-65</a:t>
            </a:r>
            <a:b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634003, г. Томск, пл. Соляная 2, ТГАСУ, 2 корпус</a:t>
            </a:r>
            <a:b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ru-RU" sz="1400" b="1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svefimenko</a:t>
            </a: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b="1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tsuab</a:t>
            </a: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4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2464DB-84E4-47F0-82FF-CA439769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Карта дорожно-климатического районирования по ОДН 218.046-01</a:t>
            </a:r>
          </a:p>
        </p:txBody>
      </p:sp>
      <p:sp>
        <p:nvSpPr>
          <p:cNvPr id="11267" name="Номер слайда 2">
            <a:extLst>
              <a:ext uri="{FF2B5EF4-FFF2-40B4-BE49-F238E27FC236}">
                <a16:creationId xmlns:a16="http://schemas.microsoft.com/office/drawing/2014/main" id="{E2AFAB30-B8C6-4B65-837B-B0E229FBA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7A54EA21-7923-4845-AE1E-75192E306946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86D885B0-5C54-4DF9-8E07-1B65E4ED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484313"/>
            <a:ext cx="765175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7E5C878-CD81-4F32-8277-96EC9A49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Карта дорожно-климатического районирования по СТО 218.3.001-2006</a:t>
            </a:r>
          </a:p>
        </p:txBody>
      </p:sp>
      <p:sp>
        <p:nvSpPr>
          <p:cNvPr id="12291" name="Номер слайда 2">
            <a:extLst>
              <a:ext uri="{FF2B5EF4-FFF2-40B4-BE49-F238E27FC236}">
                <a16:creationId xmlns:a16="http://schemas.microsoft.com/office/drawing/2014/main" id="{3EC6254A-DF41-45BA-B8B4-2072732D3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3865E2D3-7475-442F-8B08-DCAE70E5AD67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2" name="Рисунок 5">
            <a:extLst>
              <a:ext uri="{FF2B5EF4-FFF2-40B4-BE49-F238E27FC236}">
                <a16:creationId xmlns:a16="http://schemas.microsoft.com/office/drawing/2014/main" id="{CD86DA3B-0E54-4D6F-A820-C5585D5AE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484313"/>
            <a:ext cx="748982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>
            <a:extLst>
              <a:ext uri="{FF2B5EF4-FFF2-40B4-BE49-F238E27FC236}">
                <a16:creationId xmlns:a16="http://schemas.microsoft.com/office/drawing/2014/main" id="{2F16FDFB-4578-488F-B84A-2C3B1B43CA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</a:p>
        </p:txBody>
      </p:sp>
      <p:pic>
        <p:nvPicPr>
          <p:cNvPr id="13315" name="Рисунок 7">
            <a:extLst>
              <a:ext uri="{FF2B5EF4-FFF2-40B4-BE49-F238E27FC236}">
                <a16:creationId xmlns:a16="http://schemas.microsoft.com/office/drawing/2014/main" id="{18CFEAA0-B42A-417C-8FE2-A5EC2696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6537" r="21651" b="7652"/>
          <a:stretch>
            <a:fillRect/>
          </a:stretch>
        </p:blipFill>
        <p:spPr bwMode="auto">
          <a:xfrm>
            <a:off x="2063750" y="1844676"/>
            <a:ext cx="370363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386F11-DF89-4350-AC57-DAD2C052DD3C}"/>
              </a:ext>
            </a:extLst>
          </p:cNvPr>
          <p:cNvSpPr txBox="1"/>
          <p:nvPr/>
        </p:nvSpPr>
        <p:spPr>
          <a:xfrm>
            <a:off x="1524000" y="0"/>
            <a:ext cx="7812088" cy="124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дорожно-климатического районирования территории ЯНАО </a:t>
            </a:r>
          </a:p>
          <a:p>
            <a:pPr algn="ctr">
              <a:defRPr/>
            </a:pP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СП 34.13330.2021 и СН</a:t>
            </a:r>
            <a:r>
              <a:rPr lang="ru-RU" sz="2500" b="1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5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 2.05.02-85*</a:t>
            </a:r>
          </a:p>
        </p:txBody>
      </p:sp>
      <p:pic>
        <p:nvPicPr>
          <p:cNvPr id="13317" name="Picture 6" descr="C:\Users\Пользователь\Downloads\СНиП 2.05.jpg">
            <a:extLst>
              <a:ext uri="{FF2B5EF4-FFF2-40B4-BE49-F238E27FC236}">
                <a16:creationId xmlns:a16="http://schemas.microsoft.com/office/drawing/2014/main" id="{35A7A61C-2143-4C09-8CAF-1F724890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1" t="6575" r="18867" b="9142"/>
          <a:stretch>
            <a:fillRect/>
          </a:stretch>
        </p:blipFill>
        <p:spPr bwMode="auto">
          <a:xfrm>
            <a:off x="6456363" y="1916113"/>
            <a:ext cx="37449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E5243-7F50-4C9F-99B2-1DD4439C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975"/>
            <a:ext cx="781208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cap="all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МЕТОДОЛОГИческая</a:t>
            </a:r>
            <a:r>
              <a:rPr lang="ru-RU" sz="22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схема работ</a:t>
            </a:r>
          </a:p>
        </p:txBody>
      </p:sp>
      <p:sp>
        <p:nvSpPr>
          <p:cNvPr id="14339" name="Номер слайда 2">
            <a:extLst>
              <a:ext uri="{FF2B5EF4-FFF2-40B4-BE49-F238E27FC236}">
                <a16:creationId xmlns:a16="http://schemas.microsoft.com/office/drawing/2014/main" id="{9501F783-E5C7-4C1C-9094-DD448ED1BE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4340" name="Rectangle 8">
            <a:extLst>
              <a:ext uri="{FF2B5EF4-FFF2-40B4-BE49-F238E27FC236}">
                <a16:creationId xmlns:a16="http://schemas.microsoft.com/office/drawing/2014/main" id="{464E9817-2DA1-4061-8E77-8A40B27B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1" name="Rectangle 10">
            <a:extLst>
              <a:ext uri="{FF2B5EF4-FFF2-40B4-BE49-F238E27FC236}">
                <a16:creationId xmlns:a16="http://schemas.microsoft.com/office/drawing/2014/main" id="{6649771D-333B-4CBD-8BC2-F3609146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34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42" name="Rectangle 11">
            <a:extLst>
              <a:ext uri="{FF2B5EF4-FFF2-40B4-BE49-F238E27FC236}">
                <a16:creationId xmlns:a16="http://schemas.microsoft.com/office/drawing/2014/main" id="{4764946F-EB62-4504-BB87-DED721CF5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1631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3" name="Rectangle 14">
            <a:extLst>
              <a:ext uri="{FF2B5EF4-FFF2-40B4-BE49-F238E27FC236}">
                <a16:creationId xmlns:a16="http://schemas.microsoft.com/office/drawing/2014/main" id="{13FBF3EE-CFFD-4C20-AF60-B41DDA162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0489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344" name="Rectangle 16">
            <a:extLst>
              <a:ext uri="{FF2B5EF4-FFF2-40B4-BE49-F238E27FC236}">
                <a16:creationId xmlns:a16="http://schemas.microsoft.com/office/drawing/2014/main" id="{669EE290-F0C1-47DD-BD68-A64E9FA2D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99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209EDD25-2D4E-4889-A90F-9AD1B495F091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7812088" cy="119697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20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346" name="Группа 13">
            <a:extLst>
              <a:ext uri="{FF2B5EF4-FFF2-40B4-BE49-F238E27FC236}">
                <a16:creationId xmlns:a16="http://schemas.microsoft.com/office/drawing/2014/main" id="{A08671E6-C59E-4345-8CA9-5869F772C437}"/>
              </a:ext>
            </a:extLst>
          </p:cNvPr>
          <p:cNvGrpSpPr>
            <a:grpSpLocks/>
          </p:cNvGrpSpPr>
          <p:nvPr/>
        </p:nvGrpSpPr>
        <p:grpSpPr bwMode="auto">
          <a:xfrm>
            <a:off x="1971675" y="1484314"/>
            <a:ext cx="8445500" cy="4681537"/>
            <a:chOff x="2533650" y="2152650"/>
            <a:chExt cx="4160520" cy="255270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6DE1ED1-CF87-4872-A4C5-3299638DFEE6}"/>
                </a:ext>
              </a:extLst>
            </p:cNvPr>
            <p:cNvSpPr/>
            <p:nvPr/>
          </p:nvSpPr>
          <p:spPr>
            <a:xfrm>
              <a:off x="2533650" y="2152650"/>
              <a:ext cx="899795" cy="194373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anchor="ctr"/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latin typeface="Times New Roman"/>
                  <a:ea typeface="Times New Roman"/>
                  <a:cs typeface="Times New Roman"/>
                </a:rPr>
                <a:t>Стадия 1</a:t>
              </a:r>
              <a:endParaRPr lang="ru-RU" sz="1400" dirty="0">
                <a:ea typeface="Times New Roman"/>
                <a:cs typeface="Times New Roman"/>
              </a:endParaRPr>
            </a:p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latin typeface="Times New Roman"/>
                  <a:ea typeface="Times New Roman"/>
                  <a:cs typeface="Times New Roman"/>
                </a:rPr>
                <a:t>Выделение однородных территорий (дорожных районов) в административных образованиях Российской Федерации в таксономической системе «зона–</a:t>
              </a:r>
              <a:r>
                <a:rPr lang="ru-RU" sz="1400" dirty="0" err="1">
                  <a:latin typeface="Times New Roman"/>
                  <a:ea typeface="Times New Roman"/>
                  <a:cs typeface="Times New Roman"/>
                </a:rPr>
                <a:t>подзона</a:t>
              </a:r>
              <a:r>
                <a:rPr lang="ru-RU" sz="1400" dirty="0">
                  <a:latin typeface="Times New Roman"/>
                  <a:ea typeface="Times New Roman"/>
                  <a:cs typeface="Times New Roman"/>
                </a:rPr>
                <a:t>–район»</a:t>
              </a:r>
              <a:endParaRPr lang="ru-RU" sz="1400" dirty="0">
                <a:ea typeface="Times New Roman"/>
                <a:cs typeface="Times New Roman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313117C-0DC1-4F16-880A-3212A380F7AB}"/>
                </a:ext>
              </a:extLst>
            </p:cNvPr>
            <p:cNvSpPr/>
            <p:nvPr/>
          </p:nvSpPr>
          <p:spPr>
            <a:xfrm>
              <a:off x="3579255" y="2152650"/>
              <a:ext cx="3024197" cy="57563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1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информационной базы для моделирования показателями геокомплекса зонального, интразонального и регионального характеров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D666819-ED7C-4305-A259-E02BD0A044FB}"/>
                </a:ext>
              </a:extLst>
            </p:cNvPr>
            <p:cNvSpPr/>
            <p:nvPr/>
          </p:nvSpPr>
          <p:spPr>
            <a:xfrm>
              <a:off x="3586293" y="2833024"/>
              <a:ext cx="3024198" cy="57563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2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Уточнение дислокации границ зон, подзон и дорожных районов с привлечением информационно-вычислительных технологий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440AC2F1-871C-4F01-8FE5-9CED6AE268E4}"/>
                </a:ext>
              </a:extLst>
            </p:cNvPr>
            <p:cNvSpPr/>
            <p:nvPr/>
          </p:nvSpPr>
          <p:spPr>
            <a:xfrm>
              <a:off x="3579255" y="3513398"/>
              <a:ext cx="3024197" cy="57563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3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Картирование и составление легенды дорожного районирования территории административных образований Западно-Сибирского региона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BD1A4A7-A7E9-4E32-96CC-BF005AC2D867}"/>
                </a:ext>
              </a:extLst>
            </p:cNvPr>
            <p:cNvSpPr/>
            <p:nvPr/>
          </p:nvSpPr>
          <p:spPr>
            <a:xfrm>
              <a:off x="2628279" y="4237052"/>
              <a:ext cx="3951712" cy="4682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по стадии 1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Карта-схема распространения границ дорожно-климатических зон с разделением их на подзоны и однородные по геокомплексу дорожные районы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lnSpc>
                  <a:spcPct val="115000"/>
                </a:lnSpc>
                <a:defRPr/>
              </a:pPr>
              <a:r>
                <a:rPr lang="ru-RU" altLang="ru-RU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56F0ED39-1411-4AA3-806E-EFE54ACC6FC9}"/>
                </a:ext>
              </a:extLst>
            </p:cNvPr>
            <p:cNvCxnSpPr/>
            <p:nvPr/>
          </p:nvCxnSpPr>
          <p:spPr>
            <a:xfrm>
              <a:off x="3436921" y="2439168"/>
              <a:ext cx="143115" cy="0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F53FCA8E-9008-418A-9C3E-24082E39479E}"/>
                </a:ext>
              </a:extLst>
            </p:cNvPr>
            <p:cNvCxnSpPr/>
            <p:nvPr/>
          </p:nvCxnSpPr>
          <p:spPr>
            <a:xfrm>
              <a:off x="5090180" y="2733478"/>
              <a:ext cx="0" cy="108202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99025C40-04F0-458F-90B8-000E692AA8FD}"/>
                </a:ext>
              </a:extLst>
            </p:cNvPr>
            <p:cNvCxnSpPr/>
            <p:nvPr/>
          </p:nvCxnSpPr>
          <p:spPr>
            <a:xfrm>
              <a:off x="5087052" y="3413852"/>
              <a:ext cx="0" cy="108202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0BE43C00-3996-436D-A9F7-39D0D7D74654}"/>
                </a:ext>
              </a:extLst>
            </p:cNvPr>
            <p:cNvCxnSpPr/>
            <p:nvPr/>
          </p:nvCxnSpPr>
          <p:spPr>
            <a:xfrm>
              <a:off x="6605016" y="3785201"/>
              <a:ext cx="89154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2D6D0CAF-3A54-44B2-94C0-8544768D0178}"/>
                </a:ext>
              </a:extLst>
            </p:cNvPr>
            <p:cNvCxnSpPr/>
            <p:nvPr/>
          </p:nvCxnSpPr>
          <p:spPr>
            <a:xfrm>
              <a:off x="6692606" y="3783470"/>
              <a:ext cx="0" cy="34191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91AB20A-5326-4056-A7FB-5D9776ADC29F}"/>
                </a:ext>
              </a:extLst>
            </p:cNvPr>
            <p:cNvCxnSpPr/>
            <p:nvPr/>
          </p:nvCxnSpPr>
          <p:spPr>
            <a:xfrm flipH="1">
              <a:off x="4603744" y="4127119"/>
              <a:ext cx="2088081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1D0BF4E8-AADE-4EE6-8BAD-5D439D836B3D}"/>
                </a:ext>
              </a:extLst>
            </p:cNvPr>
            <p:cNvCxnSpPr/>
            <p:nvPr/>
          </p:nvCxnSpPr>
          <p:spPr>
            <a:xfrm>
              <a:off x="4603744" y="4127119"/>
              <a:ext cx="0" cy="108202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EB24144E-750D-4C5B-98FA-B1B9CF5F82A9}"/>
              </a:ext>
            </a:extLst>
          </p:cNvPr>
          <p:cNvCxnSpPr>
            <a:stCxn id="27" idx="2"/>
          </p:cNvCxnSpPr>
          <p:nvPr/>
        </p:nvCxnSpPr>
        <p:spPr>
          <a:xfrm flipH="1">
            <a:off x="6173788" y="6165850"/>
            <a:ext cx="0" cy="1793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6BFE3-F90A-475B-B210-115FB111C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3975"/>
            <a:ext cx="781208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cap="all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МЕТОДОЛОГИческая</a:t>
            </a:r>
            <a:r>
              <a:rPr lang="ru-RU" sz="22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схема работ</a:t>
            </a:r>
          </a:p>
        </p:txBody>
      </p:sp>
      <p:sp>
        <p:nvSpPr>
          <p:cNvPr id="15363" name="Номер слайда 2">
            <a:extLst>
              <a:ext uri="{FF2B5EF4-FFF2-40B4-BE49-F238E27FC236}">
                <a16:creationId xmlns:a16="http://schemas.microsoft.com/office/drawing/2014/main" id="{AB3A69E2-DDBA-47B4-8A26-6AE8BEDDF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5364" name="Rectangle 8">
            <a:extLst>
              <a:ext uri="{FF2B5EF4-FFF2-40B4-BE49-F238E27FC236}">
                <a16:creationId xmlns:a16="http://schemas.microsoft.com/office/drawing/2014/main" id="{2448D710-8251-4FD6-988F-E0A0DFD40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65" name="Rectangle 10">
            <a:extLst>
              <a:ext uri="{FF2B5EF4-FFF2-40B4-BE49-F238E27FC236}">
                <a16:creationId xmlns:a16="http://schemas.microsoft.com/office/drawing/2014/main" id="{36400A07-B4AD-4E1B-AF62-501069A5C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345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5366" name="Rectangle 11">
            <a:extLst>
              <a:ext uri="{FF2B5EF4-FFF2-40B4-BE49-F238E27FC236}">
                <a16:creationId xmlns:a16="http://schemas.microsoft.com/office/drawing/2014/main" id="{33694F04-3AD7-4A23-A5A3-135AB8D2A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1631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67" name="Rectangle 14">
            <a:extLst>
              <a:ext uri="{FF2B5EF4-FFF2-40B4-BE49-F238E27FC236}">
                <a16:creationId xmlns:a16="http://schemas.microsoft.com/office/drawing/2014/main" id="{AEC9E55D-67C1-4801-8273-5D6E8440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0489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368" name="Rectangle 16">
            <a:extLst>
              <a:ext uri="{FF2B5EF4-FFF2-40B4-BE49-F238E27FC236}">
                <a16:creationId xmlns:a16="http://schemas.microsoft.com/office/drawing/2014/main" id="{348D97C0-50E0-42FC-A3ED-09A1E112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4997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A0FE056-092C-45C7-A8DF-53EBCBB2950E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7812088" cy="119697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ru-RU" sz="2000" b="1" cap="all" dirty="0">
              <a:solidFill>
                <a:srgbClr val="861F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370" name="Группа 3">
            <a:extLst>
              <a:ext uri="{FF2B5EF4-FFF2-40B4-BE49-F238E27FC236}">
                <a16:creationId xmlns:a16="http://schemas.microsoft.com/office/drawing/2014/main" id="{F455C394-2DCF-48B0-91CE-3C6F15995003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1863725"/>
            <a:ext cx="8642350" cy="4445000"/>
            <a:chOff x="2532062" y="1863408"/>
            <a:chExt cx="4172585" cy="3131185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A5CF2301-7D7F-41EB-B97C-61582BE8335E}"/>
                </a:ext>
              </a:extLst>
            </p:cNvPr>
            <p:cNvSpPr/>
            <p:nvPr/>
          </p:nvSpPr>
          <p:spPr>
            <a:xfrm>
              <a:off x="2532062" y="1871028"/>
              <a:ext cx="899795" cy="24834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/>
                  <a:ea typeface="Times New Roman"/>
                  <a:cs typeface="Times New Roman"/>
                </a:rPr>
                <a:t>Стадия 2</a:t>
              </a:r>
              <a:endParaRPr lang="ru-RU" sz="1200" dirty="0">
                <a:ea typeface="Times New Roman"/>
                <a:cs typeface="Times New Roman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dirty="0">
                  <a:latin typeface="Times New Roman"/>
                  <a:ea typeface="Times New Roman"/>
                  <a:cs typeface="Times New Roman"/>
                </a:rPr>
                <a:t>Назначение расчётных показателей свойств и состояния грунтов земляного полотна с учётом  элементов </a:t>
              </a:r>
              <a:r>
                <a:rPr lang="ru-RU" sz="1200" dirty="0" err="1">
                  <a:latin typeface="Times New Roman"/>
                  <a:ea typeface="Times New Roman"/>
                  <a:cs typeface="Times New Roman"/>
                </a:rPr>
                <a:t>геокомплекса</a:t>
              </a:r>
              <a:r>
                <a:rPr lang="ru-RU" sz="1200" dirty="0">
                  <a:latin typeface="Times New Roman"/>
                  <a:ea typeface="Times New Roman"/>
                  <a:cs typeface="Times New Roman"/>
                </a:rPr>
                <a:t>, характеризующих     дорожный район</a:t>
              </a:r>
              <a:endParaRPr lang="ru-RU" sz="1200" dirty="0">
                <a:ea typeface="Times New Roman"/>
                <a:cs typeface="Times New Roman"/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E750F450-27DC-4565-8056-8E28F28D9678}"/>
                </a:ext>
              </a:extLst>
            </p:cNvPr>
            <p:cNvSpPr/>
            <p:nvPr/>
          </p:nvSpPr>
          <p:spPr>
            <a:xfrm>
              <a:off x="2637833" y="4527152"/>
              <a:ext cx="3951080" cy="46744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по стадии 2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Уточнение нормативной базы для проектирования дорожных одежд на территориях дорожных районов в пределах административных образований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E8F3F831-1181-4165-BE6D-3920FACC3441}"/>
                </a:ext>
              </a:extLst>
            </p:cNvPr>
            <p:cNvSpPr/>
            <p:nvPr/>
          </p:nvSpPr>
          <p:spPr>
            <a:xfrm>
              <a:off x="3588238" y="1863408"/>
              <a:ext cx="3023668" cy="57591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1</a:t>
              </a:r>
              <a:endPara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Исследование состава и свойств глинистых грунтов, отбор проб которых осуществлён на сети автомобильных дорог административных образований, региона исследования</a:t>
              </a:r>
              <a:endPara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8736253B-078D-4496-9BA2-EC54649D230D}"/>
                </a:ext>
              </a:extLst>
            </p:cNvPr>
            <p:cNvSpPr/>
            <p:nvPr/>
          </p:nvSpPr>
          <p:spPr>
            <a:xfrm>
              <a:off x="3588238" y="2544441"/>
              <a:ext cx="3023668" cy="50322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2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базы исходных данных и прогноз расчётных значений влажности глинистых грунтов земляного полотна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60B89360-91BB-4876-8DD9-4747B669CB14}"/>
                </a:ext>
              </a:extLst>
            </p:cNvPr>
            <p:cNvSpPr/>
            <p:nvPr/>
          </p:nvSpPr>
          <p:spPr>
            <a:xfrm>
              <a:off x="3588238" y="3151667"/>
              <a:ext cx="3023668" cy="57591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3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Выявление связей и закономерностей, определяющих прочность и деформируемость грунтов земляного полотна в различных природно-климатических условиях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E7A60ACA-DDB3-4102-9F51-4FA2257BB105}"/>
                </a:ext>
              </a:extLst>
            </p:cNvPr>
            <p:cNvSpPr/>
            <p:nvPr/>
          </p:nvSpPr>
          <p:spPr>
            <a:xfrm>
              <a:off x="3581340" y="3853947"/>
              <a:ext cx="3023668" cy="50322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1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Этап 4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сводных таблиц расчётных значений показателей свойств глинистых грунтов для проектирования дорожных одежд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algn="ctr" eaLnBrk="1" hangingPunct="1">
                <a:defRPr/>
              </a:pPr>
              <a:r>
                <a:rPr lang="ru-RU" altLang="ru-RU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altLang="ru-RU" sz="12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4762AF54-FD57-4E07-99A5-23338126E457}"/>
                </a:ext>
              </a:extLst>
            </p:cNvPr>
            <p:cNvCxnSpPr/>
            <p:nvPr/>
          </p:nvCxnSpPr>
          <p:spPr>
            <a:xfrm>
              <a:off x="3435714" y="2147451"/>
              <a:ext cx="143327" cy="0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D803566E-7DDE-4D82-91F4-C0424E9CA083}"/>
                </a:ext>
              </a:extLst>
            </p:cNvPr>
            <p:cNvCxnSpPr/>
            <p:nvPr/>
          </p:nvCxnSpPr>
          <p:spPr>
            <a:xfrm>
              <a:off x="5094324" y="2435968"/>
              <a:ext cx="0" cy="107355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>
              <a:extLst>
                <a:ext uri="{FF2B5EF4-FFF2-40B4-BE49-F238E27FC236}">
                  <a16:creationId xmlns:a16="http://schemas.microsoft.com/office/drawing/2014/main" id="{C45366B6-67D2-4069-A189-2FD1B1DEAD99}"/>
                </a:ext>
              </a:extLst>
            </p:cNvPr>
            <p:cNvCxnSpPr/>
            <p:nvPr/>
          </p:nvCxnSpPr>
          <p:spPr>
            <a:xfrm>
              <a:off x="5098922" y="3040958"/>
              <a:ext cx="0" cy="107355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>
              <a:extLst>
                <a:ext uri="{FF2B5EF4-FFF2-40B4-BE49-F238E27FC236}">
                  <a16:creationId xmlns:a16="http://schemas.microsoft.com/office/drawing/2014/main" id="{2C73DF01-A534-4A12-9643-575069761B50}"/>
                </a:ext>
              </a:extLst>
            </p:cNvPr>
            <p:cNvCxnSpPr/>
            <p:nvPr/>
          </p:nvCxnSpPr>
          <p:spPr>
            <a:xfrm>
              <a:off x="5101988" y="3741001"/>
              <a:ext cx="0" cy="108473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EB292B39-896B-412A-BE69-F94D341E9776}"/>
                </a:ext>
              </a:extLst>
            </p:cNvPr>
            <p:cNvCxnSpPr/>
            <p:nvPr/>
          </p:nvCxnSpPr>
          <p:spPr>
            <a:xfrm>
              <a:off x="6609606" y="4102205"/>
              <a:ext cx="89676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6AC88E12-7BFD-47B0-932E-EE59163D96E1}"/>
                </a:ext>
              </a:extLst>
            </p:cNvPr>
            <p:cNvCxnSpPr/>
            <p:nvPr/>
          </p:nvCxnSpPr>
          <p:spPr>
            <a:xfrm>
              <a:off x="6704647" y="4101087"/>
              <a:ext cx="0" cy="30529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2B49EB32-E7C6-4856-8C77-31FEE8C8F9FD}"/>
                </a:ext>
              </a:extLst>
            </p:cNvPr>
            <p:cNvCxnSpPr/>
            <p:nvPr/>
          </p:nvCxnSpPr>
          <p:spPr>
            <a:xfrm flipH="1">
              <a:off x="4612223" y="4408614"/>
              <a:ext cx="208782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DE912C07-2BF7-42E6-9AED-C6E807CF4047}"/>
                </a:ext>
              </a:extLst>
            </p:cNvPr>
            <p:cNvCxnSpPr/>
            <p:nvPr/>
          </p:nvCxnSpPr>
          <p:spPr>
            <a:xfrm>
              <a:off x="4612223" y="4411969"/>
              <a:ext cx="0" cy="107355"/>
            </a:xfrm>
            <a:prstGeom prst="straightConnector1">
              <a:avLst/>
            </a:prstGeom>
            <a:ln w="3175">
              <a:headEnd w="sm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F7B0BD5-2C63-460D-9956-745C93BCB7FC}"/>
              </a:ext>
            </a:extLst>
          </p:cNvPr>
          <p:cNvCxnSpPr>
            <a:endCxn id="48" idx="0"/>
          </p:cNvCxnSpPr>
          <p:nvPr/>
        </p:nvCxnSpPr>
        <p:spPr>
          <a:xfrm>
            <a:off x="2706688" y="1628776"/>
            <a:ext cx="0" cy="246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6DEC24-AB96-413A-9891-080794DB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812088" cy="1196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Элементы </a:t>
            </a:r>
            <a:r>
              <a:rPr lang="ru-RU" sz="1800" b="1" cap="all" dirty="0" err="1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геокомплекса</a:t>
            </a:r>
            <a:r>
              <a:rPr lang="ru-RU" sz="1800" b="1" cap="all" dirty="0">
                <a:solidFill>
                  <a:srgbClr val="861F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подлежащие учёту при дорожно-климатическом районировании территорий</a:t>
            </a:r>
          </a:p>
        </p:txBody>
      </p:sp>
      <p:sp>
        <p:nvSpPr>
          <p:cNvPr id="16387" name="Номер слайда 2">
            <a:extLst>
              <a:ext uri="{FF2B5EF4-FFF2-40B4-BE49-F238E27FC236}">
                <a16:creationId xmlns:a16="http://schemas.microsoft.com/office/drawing/2014/main" id="{9243C53C-8944-4B6A-A7C3-F6DFE45B4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B2668A15-1307-4625-878F-B7FF1CC5100E}" type="slidenum">
              <a:rPr lang="ru-RU" altLang="ru-RU" sz="1400">
                <a:solidFill>
                  <a:schemeClr val="bg1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ru-RU" altLang="ru-RU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88" name="Рисунок 2">
            <a:extLst>
              <a:ext uri="{FF2B5EF4-FFF2-40B4-BE49-F238E27FC236}">
                <a16:creationId xmlns:a16="http://schemas.microsoft.com/office/drawing/2014/main" id="{1FF6FA1C-AE3B-4A34-B757-3863A13F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71625"/>
            <a:ext cx="88773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 ТГАСУ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ТГАСУ 2</Template>
  <TotalTime>19306</TotalTime>
  <Words>2126</Words>
  <Application>Microsoft Office PowerPoint</Application>
  <PresentationFormat>Широкоэкранный</PresentationFormat>
  <Paragraphs>203</Paragraphs>
  <Slides>32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Calibri</vt:lpstr>
      <vt:lpstr>Arial</vt:lpstr>
      <vt:lpstr>Times New Roman</vt:lpstr>
      <vt:lpstr>Symbol</vt:lpstr>
      <vt:lpstr>Шаблон ТГАСУ 2</vt:lpstr>
      <vt:lpstr>Формула</vt:lpstr>
      <vt:lpstr>Презентация PowerPoint</vt:lpstr>
      <vt:lpstr>Карта дорожно-климатического районирования по СНиП 2.05.02-85*</vt:lpstr>
      <vt:lpstr>Презентация PowerPoint</vt:lpstr>
      <vt:lpstr> Карта дорожно-климатического районирования по ОДН 218.046-01</vt:lpstr>
      <vt:lpstr> Карта дорожно-климатического районирования по СТО 218.3.001-2006</vt:lpstr>
      <vt:lpstr>Презентация PowerPoint</vt:lpstr>
      <vt:lpstr>МЕТОДОЛОГИческая схема работ</vt:lpstr>
      <vt:lpstr>МЕТОДОЛОГИческая схема работ</vt:lpstr>
      <vt:lpstr>Элементы геокомплекса, подлежащие учёту при дорожно-климатическом районировании территорий</vt:lpstr>
      <vt:lpstr>Элементы информационной базы для целей  дорожно-климатического районирования</vt:lpstr>
      <vt:lpstr>Элементы исходных данных для моделирования, включающие зональные факторы для некоторых опорных пунктов на территории ЯНАО</vt:lpstr>
      <vt:lpstr>Элементы исходных данных для моделирования, включающие интразональные факторы для некоторых опорных пунктов На территории ЯНАО</vt:lpstr>
      <vt:lpstr>Алгоритм выделения однородных территорий в таксономической системе «зона–подзона–дорожный район»</vt:lpstr>
      <vt:lpstr>Карта-схема дорожно-климатического районирования территории  Западной Сибири</vt:lpstr>
      <vt:lpstr> полевые работы </vt:lpstr>
      <vt:lpstr> полевые работы </vt:lpstr>
      <vt:lpstr> полевые работы </vt:lpstr>
      <vt:lpstr> полевые работы </vt:lpstr>
      <vt:lpstr> полевые работы </vt:lpstr>
      <vt:lpstr>Лабораторные исследования</vt:lpstr>
      <vt:lpstr>Презентация PowerPoint</vt:lpstr>
      <vt:lpstr>АНАЛИЗ КЛИМАТИЧЕСКИХ УСЛОВИЙ ПЕРВОГО ГОДА НАБЛЮДЕНИЯ В РАЙОНЕ ИССЛЕДОВАНИЯ</vt:lpstr>
      <vt:lpstr>Дополненная вторая версия информационной                   базы данных</vt:lpstr>
      <vt:lpstr> полевые работы </vt:lpstr>
      <vt:lpstr>АНАЛИЗ РЕЗУЛЬТАТОВ МОНИТОРИНГА СОСТОЯНИЯ ДОРОЖНЫХ КОНСТРУКЦИЙ АВТОМОБИЛЬНЫХ ДОРОГ ЯНАО ЗА 2021 – 2022 ГОДЫ</vt:lpstr>
      <vt:lpstr>АНАЛИЗ РЕЗУЛЬТАТОВ МОНИТОРИНГА СОСТОЯНИЯ ДОРОЖНЫХ КОНСТРУКЦИЙ АВТОМОБИЛЬНЫХ ДОРОГ ЯНАО ЗА 2021 – 2022 ГОДЫ</vt:lpstr>
      <vt:lpstr>Дополненная вторая версия информационной                  базы данных</vt:lpstr>
      <vt:lpstr>Предварительная Карта-схема дорожно-климатического районирования территории ямало-ненецкого автономного округа</vt:lpstr>
      <vt:lpstr>Общий  Вывод</vt:lpstr>
      <vt:lpstr>Общий  Вывод</vt:lpstr>
      <vt:lpstr>Общий  Вывод</vt:lpstr>
      <vt:lpstr>Презентация PowerPoint</vt:lpstr>
    </vt:vector>
  </TitlesOfParts>
  <Company>ТГАСУ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Сухоруков</dc:creator>
  <cp:lastModifiedBy>Dmitri Opanasyuk</cp:lastModifiedBy>
  <cp:revision>315</cp:revision>
  <cp:lastPrinted>2016-04-11T09:38:39Z</cp:lastPrinted>
  <dcterms:created xsi:type="dcterms:W3CDTF">2014-04-21T06:07:25Z</dcterms:created>
  <dcterms:modified xsi:type="dcterms:W3CDTF">2023-06-29T08:45:24Z</dcterms:modified>
</cp:coreProperties>
</file>