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414" r:id="rId2"/>
    <p:sldId id="526" r:id="rId3"/>
    <p:sldId id="527" r:id="rId4"/>
    <p:sldId id="524" r:id="rId5"/>
    <p:sldId id="529" r:id="rId6"/>
    <p:sldId id="530" r:id="rId7"/>
    <p:sldId id="516" r:id="rId8"/>
    <p:sldId id="528" r:id="rId9"/>
    <p:sldId id="481" r:id="rId10"/>
    <p:sldId id="533" r:id="rId11"/>
    <p:sldId id="535" r:id="rId12"/>
    <p:sldId id="489" r:id="rId13"/>
    <p:sldId id="520" r:id="rId14"/>
    <p:sldId id="519" r:id="rId15"/>
    <p:sldId id="532" r:id="rId16"/>
    <p:sldId id="521" r:id="rId17"/>
    <p:sldId id="508" r:id="rId18"/>
  </p:sldIdLst>
  <p:sldSz cx="9144000" cy="5143500" type="screen16x9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>
      <p:cViewPr varScale="1">
        <p:scale>
          <a:sx n="145" d="100"/>
          <a:sy n="145" d="100"/>
        </p:scale>
        <p:origin x="246" y="126"/>
      </p:cViewPr>
      <p:guideLst>
        <p:guide orient="horz" pos="162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5925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8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7425" cy="341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34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5925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pPr>
              <a:defRPr/>
            </a:pPr>
            <a:fld id="{B6C7D577-D630-4C3C-BF20-1E3D53F6C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79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84760" y="8685360"/>
            <a:ext cx="2953440" cy="438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5378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997C20-9CB8-43D2-91B8-D7FCA1095024}" type="slidenum">
              <a:rPr lang="ru-RU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</a:t>
            </a:fld>
            <a:endParaRPr lang="ru-RU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BB21735-B4B9-46E1-90DB-7384AD1EFF89}" type="slidenum">
              <a:rPr lang="ru-RU" sz="1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94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84760" y="8685360"/>
            <a:ext cx="2953440" cy="438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0356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84760" y="8685360"/>
            <a:ext cx="2953440" cy="438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6706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6C7D577-D630-4C3C-BF20-1E3D53F6C25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6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F6E3910-8FE0-485E-8D78-0BA74DC059E3}" type="slidenum">
              <a:rPr lang="ru-RU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7</a:t>
            </a:fld>
            <a:endParaRPr lang="ru-RU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C8DF7E72-95C1-46B3-92EA-98E1B6CCC1C8}" type="slidenum">
              <a:rPr lang="ru-RU" sz="1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7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27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997C20-9CB8-43D2-91B8-D7FCA1095024}" type="slidenum">
              <a:rPr lang="ru-RU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10</a:t>
            </a:fld>
            <a:endParaRPr lang="ru-RU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BB21735-B4B9-46E1-90DB-7384AD1EFF89}" type="slidenum">
              <a:rPr lang="ru-RU" sz="1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10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17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997C20-9CB8-43D2-91B8-D7FCA1095024}" type="slidenum">
              <a:rPr lang="ru-RU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11</a:t>
            </a:fld>
            <a:endParaRPr lang="ru-RU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BB21735-B4B9-46E1-90DB-7384AD1EFF89}" type="slidenum">
              <a:rPr lang="ru-RU" sz="1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11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236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4BF4F50-999B-43D0-86D6-99514D423174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ea typeface="MS Gothic" charset="-128"/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A9A69D32-DA26-4937-A192-33400FD95D38}" type="slidenum">
              <a:rPr 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17</a:t>
            </a:fld>
            <a:endParaRPr 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2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C84A3-65FC-46F6-B9D5-1F01418CD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0DA7-A034-4148-AD5C-D1D5DF14C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8293" y="96442"/>
            <a:ext cx="2052637" cy="449699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6442"/>
            <a:ext cx="6008688" cy="44969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C044-134D-4A25-B1D3-EE13424CE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BCF2-6E23-4177-A76D-97C8861EB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B6A8-21C7-43C5-A6A8-803CC9D64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5" y="1200153"/>
            <a:ext cx="4030663" cy="3393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200153"/>
            <a:ext cx="4030662" cy="3393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1C217-A937-4A0A-8261-415EE0712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C0A02-BF63-4B70-A237-54E0728FC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C6B76-C869-4AB6-8B9C-7DFAD5DBC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B443-3574-460C-BD4F-4D86CDD8A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19C5C-35A5-4085-93A2-BD2057DD7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78ACE-6B63-45DD-9705-A9FB13209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5" y="96441"/>
            <a:ext cx="8213725" cy="10751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5" y="1200153"/>
            <a:ext cx="8213725" cy="3393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5" y="4767262"/>
            <a:ext cx="2117725" cy="26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4" y="4767262"/>
            <a:ext cx="2117725" cy="26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A124D722-7D90-4B66-98EF-753073FAC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arkov\Desktop\Вячеслав Марков\ФОТО\Фото 2019\М-4 Дон Воронеж.jpg"/>
          <p:cNvPicPr>
            <a:picLocks noChangeAspect="1" noChangeArrowheads="1"/>
          </p:cNvPicPr>
          <p:nvPr/>
        </p:nvPicPr>
        <p:blipFill rotWithShape="1">
          <a:blip r:embed="rId2" cstate="print"/>
          <a:srcRect t="1701" b="12201"/>
          <a:stretch/>
        </p:blipFill>
        <p:spPr bwMode="auto">
          <a:xfrm>
            <a:off x="179511" y="339502"/>
            <a:ext cx="8784977" cy="48039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7" y="169662"/>
            <a:ext cx="1224136" cy="6738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72008" y="72008"/>
            <a:ext cx="8028384" cy="987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182563" algn="ctr"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051175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Lato Light"/>
              </a:rPr>
              <a:t>Вопросы контроля качества геоматериалов, поставляемых на дорожные объекты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829" r="2966"/>
          <a:stretch/>
        </p:blipFill>
        <p:spPr>
          <a:xfrm>
            <a:off x="395536" y="33468"/>
            <a:ext cx="3564396" cy="506546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490891"/>
              </p:ext>
            </p:extLst>
          </p:nvPr>
        </p:nvGraphicFramePr>
        <p:xfrm>
          <a:off x="4499992" y="679451"/>
          <a:ext cx="4464496" cy="318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7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3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69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Тех.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характеристика (показатель)</a:t>
                      </a:r>
                      <a:endParaRPr lang="ru-RU" sz="14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Значение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61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Прочность при растяжении 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5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(12,5*)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кН/м</a:t>
                      </a:r>
                      <a:endParaRPr lang="ru-RU" sz="1300" dirty="0" smtClean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Относительное удлинение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20%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89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Прочность при статическом продавливании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1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(3*)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кН</a:t>
                      </a:r>
                      <a:endParaRPr lang="ru-RU" sz="1300" dirty="0" smtClean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89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Ударная прочность 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(метод падающего конуса)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≤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50 (30*)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мм</a:t>
                      </a:r>
                      <a:endParaRPr lang="ru-RU" sz="1300" dirty="0" smtClean="0">
                        <a:solidFill>
                          <a:schemeClr val="tx1"/>
                        </a:solidFill>
                        <a:latin typeface="Lato Light"/>
                      </a:endParaRP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 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Морозостойкость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УФ-стойкость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25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Устойчивость к агрессивным средам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499992" y="3867894"/>
            <a:ext cx="4464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tx1"/>
                </a:solidFill>
                <a:latin typeface="Lato Light"/>
              </a:rPr>
              <a:t>Примечание * </a:t>
            </a:r>
          </a:p>
          <a:p>
            <a:r>
              <a:rPr lang="ru-RU" sz="1050" dirty="0">
                <a:solidFill>
                  <a:schemeClr val="tx1"/>
                </a:solidFill>
                <a:latin typeface="Lato Light"/>
              </a:rPr>
              <a:t>Требования при </a:t>
            </a:r>
            <a:r>
              <a:rPr lang="ru-RU" sz="1050" dirty="0">
                <a:solidFill>
                  <a:schemeClr val="tx1"/>
                </a:solidFill>
                <a:latin typeface="Lato Light"/>
              </a:rPr>
              <a:t>укладке геотекстиля на контакте со </a:t>
            </a:r>
            <a:r>
              <a:rPr lang="ru-RU" sz="1050" dirty="0">
                <a:solidFill>
                  <a:schemeClr val="tx1"/>
                </a:solidFill>
                <a:latin typeface="Lato Light"/>
              </a:rPr>
              <a:t>слоем щебня / щебеночной смеси </a:t>
            </a:r>
            <a:r>
              <a:rPr lang="ru-RU" sz="1050" dirty="0" smtClean="0">
                <a:solidFill>
                  <a:schemeClr val="tx1"/>
                </a:solidFill>
                <a:latin typeface="Lato Light"/>
              </a:rPr>
              <a:t>(ОДМ 218.2.046-2014, табл. 6.2, 6.8 и ОДМ 218.2.104-2019, п.4.10)</a:t>
            </a:r>
            <a:endParaRPr lang="ru-RU" sz="1050" dirty="0">
              <a:solidFill>
                <a:schemeClr val="tx1"/>
              </a:solidFill>
              <a:latin typeface="Lato Ligh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852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451560"/>
              </p:ext>
            </p:extLst>
          </p:nvPr>
        </p:nvGraphicFramePr>
        <p:xfrm>
          <a:off x="4499992" y="731237"/>
          <a:ext cx="4464496" cy="2992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7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3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69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Тех.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характеристика (показатель)</a:t>
                      </a:r>
                      <a:endParaRPr lang="ru-RU" sz="14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Значение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61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Прочность при растяжении 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30 кН/м</a:t>
                      </a:r>
                      <a:endParaRPr lang="ru-RU" sz="1300" dirty="0" smtClean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Относительное удлинение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≤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20%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09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Прочность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объемных георешеток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15 кН/м</a:t>
                      </a:r>
                      <a:endParaRPr lang="ru-RU" sz="1300" dirty="0" smtClean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894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Lato Light"/>
                          <a:ea typeface="+mn-ea"/>
                          <a:cs typeface="+mn-cs"/>
                        </a:rPr>
                        <a:t>Устойчивость к циклическим нагрузкам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Lato Ligh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Lato Light"/>
                          <a:ea typeface="+mn-ea"/>
                          <a:cs typeface="+mn-cs"/>
                        </a:rPr>
                        <a:t>остаточная прочность)</a:t>
                      </a:r>
                      <a:endParaRPr lang="ru-RU" sz="1300" kern="1200" dirty="0" smtClean="0">
                        <a:solidFill>
                          <a:schemeClr val="tx1"/>
                        </a:solidFill>
                        <a:latin typeface="Lato Ligh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90%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  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Морозостойкость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90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УФ-стойкость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90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258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Устойчивость к агрессивным средам</a:t>
                      </a:r>
                      <a:endParaRPr lang="ru-RU" sz="1300" dirty="0">
                        <a:solidFill>
                          <a:schemeClr val="tx1"/>
                        </a:solidFill>
                        <a:latin typeface="Lato Ligh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3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≥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90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Lato Light"/>
                        </a:rPr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1470"/>
            <a:ext cx="3621338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78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51520" y="483518"/>
            <a:ext cx="8640960" cy="0"/>
          </a:xfrm>
          <a:prstGeom prst="line">
            <a:avLst/>
          </a:prstGeom>
          <a:noFill/>
          <a:ln w="38160">
            <a:solidFill>
              <a:srgbClr val="E77817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33" y="87474"/>
            <a:ext cx="8249667" cy="378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600" b="1" dirty="0" smtClean="0">
                <a:solidFill>
                  <a:schemeClr val="tx1"/>
                </a:solidFill>
                <a:latin typeface="Arial Narrow" pitchFamily="34" charset="0"/>
              </a:rPr>
              <a:t>Документы подтверждающие качество</a:t>
            </a:r>
            <a:endParaRPr lang="ru-RU" sz="2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351" t="1807" r="3150" b="2232"/>
          <a:stretch>
            <a:fillRect/>
          </a:stretch>
        </p:blipFill>
        <p:spPr bwMode="auto">
          <a:xfrm>
            <a:off x="35499" y="627533"/>
            <a:ext cx="3168350" cy="4392489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2"/>
          <p:cNvPicPr/>
          <p:nvPr/>
        </p:nvPicPr>
        <p:blipFill>
          <a:blip r:embed="rId3" cstate="print"/>
          <a:srcRect b="3534"/>
          <a:stretch/>
        </p:blipFill>
        <p:spPr>
          <a:xfrm>
            <a:off x="6084168" y="627535"/>
            <a:ext cx="3024336" cy="4392488"/>
          </a:xfrm>
          <a:prstGeom prst="rect">
            <a:avLst/>
          </a:prstGeom>
          <a:ln w="9360">
            <a:solidFill>
              <a:srgbClr val="808080"/>
            </a:solidFill>
            <a:miter/>
          </a:ln>
        </p:spPr>
      </p:pic>
      <p:pic>
        <p:nvPicPr>
          <p:cNvPr id="7" name="Picture 2" descr="C:\Users\markov\Desktop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27534"/>
            <a:ext cx="2952328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kov\Desktop\Реес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61" y="0"/>
            <a:ext cx="7496547" cy="5144432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87824" y="123478"/>
            <a:ext cx="2232248" cy="576064"/>
          </a:xfrm>
          <a:prstGeom prst="rect">
            <a:avLst/>
          </a:prstGeom>
          <a:noFill/>
          <a:ln w="31750">
            <a:solidFill>
              <a:srgbClr val="CC009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 dirty="0" smtClean="0">
                <a:solidFill>
                  <a:srgbClr val="CC0099"/>
                </a:solidFill>
                <a:latin typeface="Arial Narrow" pitchFamily="34" charset="0"/>
              </a:rPr>
              <a:t>fsa.gov.ru</a:t>
            </a:r>
            <a:endParaRPr lang="ru-RU" sz="3200" b="1" dirty="0">
              <a:solidFill>
                <a:srgbClr val="CC0099"/>
              </a:solidFill>
              <a:latin typeface="Arial Narrow" pitchFamily="34" charset="0"/>
            </a:endParaRPr>
          </a:p>
        </p:txBody>
      </p:sp>
      <p:pic>
        <p:nvPicPr>
          <p:cNvPr id="3076" name="Picture 4" descr="C:\Users\markov\Desktop\рр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1851670"/>
            <a:ext cx="3360373" cy="1440160"/>
          </a:xfrm>
          <a:prstGeom prst="rect">
            <a:avLst/>
          </a:prstGeo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71600" y="2859782"/>
            <a:ext cx="1944216" cy="288033"/>
          </a:xfrm>
          <a:prstGeom prst="rect">
            <a:avLst/>
          </a:prstGeom>
          <a:noFill/>
          <a:ln w="31750">
            <a:solidFill>
              <a:srgbClr val="CC009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3200" b="1" dirty="0">
              <a:solidFill>
                <a:srgbClr val="CC0099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ov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3672408" cy="5143500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44008" y="411510"/>
            <a:ext cx="4464496" cy="36724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    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Орган по сертификации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     	Сертификационный Центр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см. </a:t>
            </a:r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ahoma" pitchFamily="32" charset="0"/>
              </a:rPr>
              <a:t>Реестр аккредитованных лиц</a:t>
            </a:r>
            <a:endParaRPr lang="en-US" sz="2000" b="1" dirty="0" smtClean="0">
              <a:solidFill>
                <a:srgbClr val="FF0000"/>
              </a:solidFill>
              <a:latin typeface="Arial Narrow" pitchFamily="34" charset="0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Arial Narrow" pitchFamily="34" charset="0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Arial Narrow" pitchFamily="34" charset="0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Arial Narrow" pitchFamily="34" charset="0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Arial Narrow" pitchFamily="34" charset="0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    На основании Протокола испытаний</a:t>
            </a:r>
          </a:p>
          <a:p>
            <a:pPr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Испытательная Лаборатория/Центр 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см. </a:t>
            </a:r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ahoma" pitchFamily="32" charset="0"/>
              </a:rPr>
              <a:t>Реестр аккредитованных лиц </a:t>
            </a:r>
            <a:endParaRPr lang="ru-RU" sz="2000" b="1" dirty="0">
              <a:solidFill>
                <a:srgbClr val="FF0000"/>
              </a:solidFill>
              <a:latin typeface="Arial Narrow" pitchFamily="34" charset="0"/>
              <a:cs typeface="Tahoma" pitchFamily="32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95536" y="1131590"/>
            <a:ext cx="3528392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95536" y="3507854"/>
            <a:ext cx="3528392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pic>
        <p:nvPicPr>
          <p:cNvPr id="2051" name="Picture 3" descr="C:\Users\markov\Desktop\рр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5358" y="4086225"/>
            <a:ext cx="5093146" cy="1057275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 bwMode="auto">
          <a:xfrm>
            <a:off x="3923928" y="3627786"/>
            <a:ext cx="623677" cy="264192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3923928" y="1240512"/>
            <a:ext cx="623677" cy="264192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2899"/>
          <a:stretch/>
        </p:blipFill>
        <p:spPr>
          <a:xfrm>
            <a:off x="150737" y="51470"/>
            <a:ext cx="4007600" cy="50405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376114" y="1131590"/>
            <a:ext cx="3547814" cy="43204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76114" y="3507854"/>
            <a:ext cx="3547814" cy="36004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275855" y="4083918"/>
            <a:ext cx="504057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28" y="51470"/>
            <a:ext cx="4564967" cy="504056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 bwMode="auto">
          <a:xfrm>
            <a:off x="3823449" y="4215770"/>
            <a:ext cx="623677" cy="264192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1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351" t="1807" r="3150" b="2232"/>
          <a:stretch>
            <a:fillRect/>
          </a:stretch>
        </p:blipFill>
        <p:spPr bwMode="auto">
          <a:xfrm>
            <a:off x="179512" y="-1"/>
            <a:ext cx="3744414" cy="5143501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 bwMode="auto">
          <a:xfrm>
            <a:off x="539551" y="411510"/>
            <a:ext cx="3024336" cy="64807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charset="0"/>
              <a:ea typeface="MS Gothic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494" t="4500" r="32282" b="25500"/>
          <a:stretch/>
        </p:blipFill>
        <p:spPr>
          <a:xfrm>
            <a:off x="4423836" y="51470"/>
            <a:ext cx="4684668" cy="5092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" y="0"/>
            <a:ext cx="9218613" cy="51435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sz="240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928688" y="2196705"/>
            <a:ext cx="7358062" cy="5357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4000" b="1" dirty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Спасибо  за  внимание!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563888" y="3435846"/>
            <a:ext cx="5472608" cy="17076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dirty="0" smtClean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Вячеслав Марков</a:t>
            </a:r>
          </a:p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Руководитель инжинирингового центра</a:t>
            </a:r>
          </a:p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+7 (926) 351-2158</a:t>
            </a:r>
          </a:p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markov@gexa.ru</a:t>
            </a:r>
            <a:endParaRPr lang="ru-RU" sz="2000" dirty="0" smtClean="0">
              <a:solidFill>
                <a:srgbClr val="000000"/>
              </a:solidFill>
              <a:latin typeface="Arial Narrow" pitchFamily="34" charset="0"/>
              <a:cs typeface="Tahoma" pitchFamily="32" charset="0"/>
            </a:endParaRPr>
          </a:p>
          <a:p>
            <a:pPr algn="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 </a:t>
            </a:r>
            <a:endParaRPr lang="ru-RU" sz="200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4" y="195486"/>
            <a:ext cx="1962043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/>
          <p:cNvPicPr/>
          <p:nvPr/>
        </p:nvPicPr>
        <p:blipFill>
          <a:blip r:embed="rId3" cstate="print"/>
          <a:stretch/>
        </p:blipFill>
        <p:spPr>
          <a:xfrm>
            <a:off x="179512" y="843558"/>
            <a:ext cx="3096344" cy="1656184"/>
          </a:xfrm>
          <a:prstGeom prst="rect">
            <a:avLst/>
          </a:prstGeom>
          <a:ln w="9360">
            <a:solidFill>
              <a:srgbClr val="22228B"/>
            </a:solidFill>
            <a:miter/>
          </a:ln>
        </p:spPr>
      </p:pic>
      <p:sp>
        <p:nvSpPr>
          <p:cNvPr id="39" name="CustomShape 2"/>
          <p:cNvSpPr/>
          <p:nvPr/>
        </p:nvSpPr>
        <p:spPr>
          <a:xfrm>
            <a:off x="3815916" y="654537"/>
            <a:ext cx="5328084" cy="4488963"/>
          </a:xfrm>
          <a:prstGeom prst="rect">
            <a:avLst/>
          </a:prstGeom>
          <a:noFill/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93" tIns="35096" rIns="67493" bIns="35096" anchor="ctr"/>
          <a:lstStyle/>
          <a:p>
            <a:pPr>
              <a:lnSpc>
                <a:spcPts val="1875"/>
              </a:lnSpc>
              <a:spcBef>
                <a:spcPts val="563"/>
              </a:spcBef>
            </a:pPr>
            <a:r>
              <a:rPr lang="ru-RU" b="1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Тканый геотекстиль Геоспан ТН </a:t>
            </a:r>
            <a:r>
              <a:rPr lang="ru-RU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производится на ткацком оборудовании из прочных полипропиленовых нитей, </a:t>
            </a: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основа - первичный высококачественный полипропилен.</a:t>
            </a:r>
            <a:endParaRPr lang="ru-RU" dirty="0">
              <a:solidFill>
                <a:schemeClr val="tx1"/>
              </a:solidFill>
              <a:latin typeface="Lato Ligh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Bef>
                <a:spcPts val="563"/>
              </a:spcBef>
            </a:pPr>
            <a:endParaRPr lang="ru-RU" sz="1500" dirty="0">
              <a:solidFill>
                <a:schemeClr val="tx1"/>
              </a:solidFill>
              <a:latin typeface="Lato Ligh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98835" indent="-197644">
              <a:lnSpc>
                <a:spcPts val="1575"/>
              </a:lnSpc>
              <a:spcBef>
                <a:spcPts val="563"/>
              </a:spcBef>
              <a:buFont typeface="StarSymbol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Прочность при продавливании 2,0-5,0 кН</a:t>
            </a:r>
          </a:p>
          <a:p>
            <a:pPr marL="198835" indent="-197644">
              <a:lnSpc>
                <a:spcPts val="1575"/>
              </a:lnSpc>
              <a:spcBef>
                <a:spcPts val="563"/>
              </a:spcBef>
              <a:buFont typeface="StarSymbol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Прочность при растяжении 20-50 кН/м</a:t>
            </a:r>
            <a:endParaRPr lang="ru-RU" dirty="0">
              <a:solidFill>
                <a:schemeClr val="tx1"/>
              </a:solidFill>
              <a:latin typeface="Lato Ligh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98835" indent="-197644">
              <a:lnSpc>
                <a:spcPts val="1575"/>
              </a:lnSpc>
              <a:spcBef>
                <a:spcPts val="563"/>
              </a:spcBef>
              <a:buFont typeface="StarSymbol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Долговечность </a:t>
            </a:r>
            <a:r>
              <a:rPr lang="ru-RU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– 50 лет доказана в независимых </a:t>
            </a: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лабораториях</a:t>
            </a:r>
            <a:r>
              <a:rPr lang="ru-RU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lnSpc>
                <a:spcPts val="1125"/>
              </a:lnSpc>
              <a:spcBef>
                <a:spcPts val="563"/>
              </a:spcBef>
            </a:pPr>
            <a:endParaRPr lang="ru-RU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125"/>
              </a:lnSpc>
              <a:spcBef>
                <a:spcPts val="563"/>
              </a:spcBef>
            </a:pPr>
            <a:endParaRPr lang="ru-RU" dirty="0" smtClean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125"/>
              </a:lnSpc>
              <a:spcBef>
                <a:spcPts val="563"/>
              </a:spcBef>
            </a:pPr>
            <a:endParaRPr lang="ru-RU" dirty="0" smtClean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125"/>
              </a:lnSpc>
              <a:spcBef>
                <a:spcPts val="563"/>
              </a:spcBef>
            </a:pPr>
            <a:endParaRPr lang="ru-RU" dirty="0">
              <a:solidFill>
                <a:schemeClr val="tx1"/>
              </a:solidFill>
              <a:latin typeface="Lato Ligh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125"/>
              </a:lnSpc>
              <a:spcBef>
                <a:spcPts val="563"/>
              </a:spcBef>
            </a:pPr>
            <a:r>
              <a:rPr lang="ru-RU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Р - Разделение               А - Армирование       </a:t>
            </a:r>
          </a:p>
          <a:p>
            <a:pPr>
              <a:lnSpc>
                <a:spcPts val="1125"/>
              </a:lnSpc>
              <a:spcBef>
                <a:spcPts val="563"/>
              </a:spcBef>
            </a:pPr>
            <a:r>
              <a:rPr lang="ru-RU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ГОСТ Р 56419                 </a:t>
            </a:r>
            <a:r>
              <a:rPr lang="ru-RU" dirty="0" smtClean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ГОСТ </a:t>
            </a:r>
            <a:r>
              <a:rPr lang="ru-RU" dirty="0">
                <a:solidFill>
                  <a:schemeClr val="tx1"/>
                </a:solidFill>
                <a:latin typeface="Lato Light"/>
                <a:ea typeface="Open Sans Light" panose="020B0306030504020204" pitchFamily="34" charset="0"/>
                <a:cs typeface="Open Sans Light" panose="020B0306030504020204" pitchFamily="34" charset="0"/>
              </a:rPr>
              <a:t>Р 56338</a:t>
            </a:r>
          </a:p>
        </p:txBody>
      </p:sp>
      <p:pic>
        <p:nvPicPr>
          <p:cNvPr id="14" name="Picture 4" descr="C:\Users\omg\Desktop\Логотипы гекса\лого ге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74"/>
            <a:ext cx="2370013" cy="5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omg\Desktop\Логотипы гекса\гекса лого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8672" r="6666" b="41873"/>
          <a:stretch/>
        </p:blipFill>
        <p:spPr bwMode="auto">
          <a:xfrm>
            <a:off x="6930262" y="60471"/>
            <a:ext cx="2106234" cy="5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333" b="50870"/>
          <a:stretch/>
        </p:blipFill>
        <p:spPr>
          <a:xfrm>
            <a:off x="2627785" y="1383618"/>
            <a:ext cx="542555" cy="54644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Picture 2" descr="C:\Users\omg\Desktop\Разные картинки\рулоны 3\5463251325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6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7092">
            <a:off x="156323" y="2321110"/>
            <a:ext cx="3101798" cy="31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30" y="3630128"/>
            <a:ext cx="597806" cy="597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26" y="3651870"/>
            <a:ext cx="597806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1" descr="C:\Users\SLAVA MARKOV\Desktop\Фото Белгород лучшее\Belgorod Crop m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73526"/>
            <a:ext cx="3456384" cy="222483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43000" y="141480"/>
            <a:ext cx="6777372" cy="347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marL="257175" indent="-257175" algn="ctr"/>
            <a:r>
              <a:rPr lang="ru-RU" b="1" dirty="0">
                <a:solidFill>
                  <a:schemeClr val="tx1"/>
                </a:solidFill>
                <a:latin typeface="Lato Light"/>
              </a:rPr>
              <a:t>700 дорожных объектов: Федеральные + Региональные</a:t>
            </a:r>
            <a:endParaRPr lang="ru-RU" dirty="0">
              <a:solidFill>
                <a:schemeClr val="tx1"/>
              </a:solidFill>
              <a:latin typeface="Lato Light"/>
            </a:endParaRPr>
          </a:p>
        </p:txBody>
      </p:sp>
      <p:pic>
        <p:nvPicPr>
          <p:cNvPr id="12" name="Рисунок 11" descr="C:\Users\markov\Desktop\img_0531.jpg"/>
          <p:cNvPicPr/>
          <p:nvPr/>
        </p:nvPicPr>
        <p:blipFill>
          <a:blip r:embed="rId4" cstate="print"/>
          <a:srcRect l="7143" t="4439" b="13841"/>
          <a:stretch>
            <a:fillRect/>
          </a:stretch>
        </p:blipFill>
        <p:spPr bwMode="auto">
          <a:xfrm>
            <a:off x="4764140" y="2978778"/>
            <a:ext cx="3480268" cy="2052228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5576" y="573526"/>
            <a:ext cx="3776108" cy="222855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Рисунок 6" descr="C:\Users\markov\Desktop\img_0489.jpg"/>
          <p:cNvPicPr/>
          <p:nvPr/>
        </p:nvPicPr>
        <p:blipFill rotWithShape="1">
          <a:blip r:embed="rId7" cstate="print"/>
          <a:srcRect l="4377" r="4781" b="17800"/>
          <a:stretch/>
        </p:blipFill>
        <p:spPr bwMode="auto">
          <a:xfrm>
            <a:off x="755576" y="2994892"/>
            <a:ext cx="3772407" cy="203611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88024" y="4769283"/>
            <a:ext cx="209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3"/>
                </a:solidFill>
              </a:rPr>
              <a:t>А-121 Сортавала, Карелия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9009" y="2548351"/>
            <a:ext cx="849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3"/>
                </a:solidFill>
              </a:rPr>
              <a:t>Белгород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5634" y="2542855"/>
            <a:ext cx="3132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3"/>
                </a:solidFill>
              </a:rPr>
              <a:t>Симферополь-Евпатория-Мирный, Крым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9299" y="4748105"/>
            <a:ext cx="209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3"/>
                </a:solidFill>
              </a:rPr>
              <a:t>А-121 Сортавала, Карелия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088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markov\Desktop\geomembr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2539" y="465516"/>
            <a:ext cx="2393597" cy="1494166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31641" y="87474"/>
            <a:ext cx="6187157" cy="378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3000" b="1" dirty="0" err="1">
                <a:solidFill>
                  <a:srgbClr val="000000"/>
                </a:solidFill>
                <a:latin typeface="Lato Light"/>
              </a:rPr>
              <a:t>Геосинтетические</a:t>
            </a:r>
            <a:r>
              <a:rPr lang="ru-RU" sz="3000" b="1" dirty="0">
                <a:solidFill>
                  <a:srgbClr val="000000"/>
                </a:solidFill>
                <a:latin typeface="Lato Light"/>
              </a:rPr>
              <a:t> материалы</a:t>
            </a:r>
          </a:p>
        </p:txBody>
      </p:sp>
      <p:pic>
        <p:nvPicPr>
          <p:cNvPr id="9" name="Picture 2" descr="C:\Users\markov\Desktop\Fortrac-600x261.jpg"/>
          <p:cNvPicPr>
            <a:picLocks noChangeAspect="1" noChangeArrowheads="1"/>
          </p:cNvPicPr>
          <p:nvPr/>
        </p:nvPicPr>
        <p:blipFill>
          <a:blip r:embed="rId4" cstate="print"/>
          <a:srcRect l="8820" r="23625"/>
          <a:stretch>
            <a:fillRect/>
          </a:stretch>
        </p:blipFill>
        <p:spPr bwMode="auto">
          <a:xfrm>
            <a:off x="539552" y="519523"/>
            <a:ext cx="2502278" cy="1440159"/>
          </a:xfrm>
          <a:prstGeom prst="rect">
            <a:avLst/>
          </a:prstGeom>
          <a:noFill/>
        </p:spPr>
      </p:pic>
      <p:pic>
        <p:nvPicPr>
          <p:cNvPr id="10" name="Picture 3" descr="C:\Users\markov\Desktop\geodrain-600x419.jpg"/>
          <p:cNvPicPr>
            <a:picLocks noChangeAspect="1" noChangeArrowheads="1"/>
          </p:cNvPicPr>
          <p:nvPr/>
        </p:nvPicPr>
        <p:blipFill>
          <a:blip r:embed="rId5" cstate="print"/>
          <a:srcRect l="11499" r="3206" b="8467"/>
          <a:stretch>
            <a:fillRect/>
          </a:stretch>
        </p:blipFill>
        <p:spPr bwMode="auto">
          <a:xfrm>
            <a:off x="6201515" y="519521"/>
            <a:ext cx="2393597" cy="1440161"/>
          </a:xfrm>
          <a:prstGeom prst="rect">
            <a:avLst/>
          </a:prstGeom>
          <a:noFill/>
        </p:spPr>
      </p:pic>
      <p:pic>
        <p:nvPicPr>
          <p:cNvPr id="16" name="Picture 4" descr="C:\Users\markov\Desktop\Wowen_geotextile-600x271.jpg"/>
          <p:cNvPicPr>
            <a:picLocks noChangeAspect="1" noChangeArrowheads="1"/>
          </p:cNvPicPr>
          <p:nvPr/>
        </p:nvPicPr>
        <p:blipFill>
          <a:blip r:embed="rId6" cstate="print"/>
          <a:srcRect r="32588"/>
          <a:stretch>
            <a:fillRect/>
          </a:stretch>
        </p:blipFill>
        <p:spPr bwMode="auto">
          <a:xfrm>
            <a:off x="3419872" y="2031691"/>
            <a:ext cx="2407423" cy="1476163"/>
          </a:xfrm>
          <a:prstGeom prst="rect">
            <a:avLst/>
          </a:prstGeom>
          <a:noFill/>
        </p:spPr>
      </p:pic>
      <p:pic>
        <p:nvPicPr>
          <p:cNvPr id="17" name="Picture 5" descr="C:\Users\markov\Desktop\armdor-600x3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070394"/>
            <a:ext cx="2502278" cy="1437460"/>
          </a:xfrm>
          <a:prstGeom prst="rect">
            <a:avLst/>
          </a:prstGeom>
          <a:noFill/>
        </p:spPr>
      </p:pic>
      <p:pic>
        <p:nvPicPr>
          <p:cNvPr id="18" name="Picture 7" descr="C:\Users\markov\Desktop\stabilenk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2180" y="2031691"/>
            <a:ext cx="2412268" cy="1476163"/>
          </a:xfrm>
          <a:prstGeom prst="rect">
            <a:avLst/>
          </a:prstGeom>
          <a:noFill/>
        </p:spPr>
      </p:pic>
      <p:pic>
        <p:nvPicPr>
          <p:cNvPr id="19" name="Picture 9" descr="Typar (Тайпар) геотекстиль"/>
          <p:cNvPicPr>
            <a:picLocks noChangeAspect="1" noChangeArrowheads="1"/>
          </p:cNvPicPr>
          <p:nvPr/>
        </p:nvPicPr>
        <p:blipFill>
          <a:blip r:embed="rId9" cstate="print"/>
          <a:srcRect l="3249"/>
          <a:stretch>
            <a:fillRect/>
          </a:stretch>
        </p:blipFill>
        <p:spPr bwMode="auto">
          <a:xfrm>
            <a:off x="467544" y="3579862"/>
            <a:ext cx="2537768" cy="1492898"/>
          </a:xfrm>
          <a:prstGeom prst="rect">
            <a:avLst/>
          </a:prstGeom>
          <a:noFill/>
        </p:spPr>
      </p:pic>
      <p:pic>
        <p:nvPicPr>
          <p:cNvPr id="20" name="Picture 11" descr="Объёмная георешётка (Геосоты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3579862"/>
            <a:ext cx="2393596" cy="1453523"/>
          </a:xfrm>
          <a:prstGeom prst="rect">
            <a:avLst/>
          </a:prstGeom>
          <a:noFill/>
        </p:spPr>
      </p:pic>
      <p:pic>
        <p:nvPicPr>
          <p:cNvPr id="21" name="Picture 13" descr="Геомат противоэрозионный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434" y="3579862"/>
            <a:ext cx="2389014" cy="1476164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7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99591" y="272584"/>
            <a:ext cx="7308813" cy="4680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3000" b="1" dirty="0" smtClean="0">
                <a:solidFill>
                  <a:srgbClr val="000000"/>
                </a:solidFill>
                <a:latin typeface="Lato Light"/>
              </a:rPr>
              <a:t>Проблемы качества геоматериалов</a:t>
            </a:r>
            <a:endParaRPr lang="ru-RU" sz="3000" b="1" dirty="0">
              <a:solidFill>
                <a:srgbClr val="000000"/>
              </a:solidFill>
              <a:latin typeface="Lato Ligh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65770" y="1203598"/>
            <a:ext cx="8064896" cy="36724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lnSpc>
                <a:spcPct val="80000"/>
              </a:lnSpc>
              <a:spcBef>
                <a:spcPts val="750"/>
              </a:spcBef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 Narrow" pitchFamily="34" charset="0"/>
                <a:cs typeface="Tahoma" pitchFamily="32" charset="0"/>
              </a:rPr>
              <a:t>  </a:t>
            </a: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Несоответствие проекту по основным показателям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Lato Light"/>
                <a:cs typeface="Tahoma" pitchFamily="32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(прочность, плотность, повреждаемость…)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Lato Light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   Недолговечные материалы, 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Lato Light"/>
                <a:cs typeface="Tahoma" pitchFamily="32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изготовленные из вторичного сырья 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>
              <a:solidFill>
                <a:srgbClr val="000000"/>
              </a:solidFill>
              <a:latin typeface="Lato Light"/>
              <a:cs typeface="Tahoma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 Контрафактные материалы, поставляемые </a:t>
            </a:r>
          </a:p>
          <a:p>
            <a:pPr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Lato Light"/>
                <a:cs typeface="Tahoma" pitchFamily="32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Lato Light"/>
                <a:cs typeface="Tahoma" pitchFamily="32" charset="0"/>
              </a:rPr>
              <a:t>под марками известных производителей</a:t>
            </a:r>
          </a:p>
          <a:p>
            <a:pPr>
              <a:lnSpc>
                <a:spcPct val="80000"/>
              </a:lnSpc>
              <a:spcBef>
                <a:spcPts val="750"/>
              </a:spcBef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2000" b="1" dirty="0" smtClean="0">
              <a:solidFill>
                <a:srgbClr val="000000"/>
              </a:solidFill>
              <a:latin typeface="Lato Light"/>
              <a:cs typeface="Tahoma" pitchFamily="32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85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60421" y="123478"/>
            <a:ext cx="6187250" cy="68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>
                <a:solidFill>
                  <a:schemeClr val="tx1"/>
                </a:solidFill>
                <a:latin typeface="Arial Narrow" pitchFamily="34" charset="0"/>
              </a:rPr>
              <a:t>Визуальный контроль</a:t>
            </a:r>
          </a:p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chemeClr val="tx1"/>
                </a:solidFill>
                <a:latin typeface="Arial Narrow" pitchFamily="34" charset="0"/>
              </a:rPr>
              <a:t>Образец этикетки для рулона</a:t>
            </a:r>
            <a:endParaRPr lang="ru-RU" sz="195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4396545" cy="2850177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4155926"/>
            <a:ext cx="4504049" cy="864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chemeClr val="tx1"/>
                </a:solidFill>
                <a:latin typeface="Arial Narrow" pitchFamily="34" charset="0"/>
              </a:rPr>
              <a:t>Нет данных </a:t>
            </a:r>
            <a:r>
              <a:rPr lang="ru-RU" sz="1950" b="1" dirty="0">
                <a:solidFill>
                  <a:schemeClr val="tx1"/>
                </a:solidFill>
                <a:latin typeface="Arial Narrow" pitchFamily="34" charset="0"/>
              </a:rPr>
              <a:t>о </a:t>
            </a:r>
            <a:r>
              <a:rPr lang="ru-RU" sz="1950" b="1" dirty="0" smtClean="0">
                <a:solidFill>
                  <a:schemeClr val="tx1"/>
                </a:solidFill>
                <a:latin typeface="Arial Narrow" pitchFamily="34" charset="0"/>
              </a:rPr>
              <a:t>производителе и СТО</a:t>
            </a:r>
            <a:endParaRPr lang="ru-RU" sz="195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>
                <a:solidFill>
                  <a:schemeClr val="tx1"/>
                </a:solidFill>
                <a:latin typeface="Arial Narrow" pitchFamily="34" charset="0"/>
              </a:rPr>
              <a:t>Качество материала под сомнением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16016" y="4227934"/>
            <a:ext cx="432048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>
                <a:solidFill>
                  <a:schemeClr val="tx1"/>
                </a:solidFill>
                <a:latin typeface="Arial Narrow" pitchFamily="34" charset="0"/>
              </a:rPr>
              <a:t>Указаны все необходимые данные </a:t>
            </a:r>
          </a:p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chemeClr val="tx1"/>
                </a:solidFill>
                <a:latin typeface="Arial Narrow" pitchFamily="34" charset="0"/>
              </a:rPr>
              <a:t>(СТО</a:t>
            </a:r>
            <a:r>
              <a:rPr lang="ru-RU" sz="1950" b="1" dirty="0">
                <a:solidFill>
                  <a:schemeClr val="tx1"/>
                </a:solidFill>
                <a:latin typeface="Arial Narrow" pitchFamily="34" charset="0"/>
              </a:rPr>
              <a:t>, номер </a:t>
            </a:r>
            <a:r>
              <a:rPr lang="ru-RU" sz="1950" b="1" dirty="0" smtClean="0">
                <a:solidFill>
                  <a:schemeClr val="tx1"/>
                </a:solidFill>
                <a:latin typeface="Arial Narrow" pitchFamily="34" charset="0"/>
              </a:rPr>
              <a:t>партии и рулона)</a:t>
            </a:r>
            <a:endParaRPr lang="ru-RU" sz="195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03598"/>
            <a:ext cx="4464496" cy="28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0" y="735808"/>
            <a:ext cx="9010650" cy="594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484188" indent="-484188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000">
                <a:solidFill>
                  <a:srgbClr val="000000"/>
                </a:solidFill>
                <a:latin typeface="Calibri" pitchFamily="34" charset="0"/>
              </a:rPr>
              <a:t>	</a:t>
            </a:r>
            <a:endParaRPr lang="ru-RU" sz="2400" b="1">
              <a:solidFill>
                <a:srgbClr val="000000"/>
              </a:solidFill>
              <a:latin typeface="Century Gothic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-20537"/>
            <a:ext cx="4320480" cy="510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00651" y="888608"/>
            <a:ext cx="1800200" cy="995360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rgbClr val="000000"/>
                </a:solidFill>
                <a:latin typeface="Arial Narrow" pitchFamily="34" charset="0"/>
              </a:rPr>
              <a:t>Срок действия</a:t>
            </a:r>
          </a:p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rgbClr val="000000"/>
                </a:solidFill>
                <a:latin typeface="Arial Narrow" pitchFamily="34" charset="0"/>
              </a:rPr>
              <a:t> с 01.04.2019</a:t>
            </a:r>
          </a:p>
          <a:p>
            <a:pPr algn="ctr">
              <a:lnSpc>
                <a:spcPct val="80000"/>
              </a:lnSpc>
              <a:spcBef>
                <a:spcPts val="563"/>
              </a:spcBef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ru-RU" sz="1950" b="1" dirty="0" smtClean="0">
                <a:solidFill>
                  <a:srgbClr val="000000"/>
                </a:solidFill>
                <a:latin typeface="Arial Narrow" pitchFamily="34" charset="0"/>
              </a:rPr>
              <a:t>до 01.04.2022</a:t>
            </a:r>
            <a:endParaRPr lang="ru-RU" sz="195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2120214"/>
            <a:ext cx="31907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 Narrow" pitchFamily="34" charset="0"/>
                <a:ea typeface="+mn-ea"/>
              </a:rPr>
              <a:t>Стандарт устанавливает виды контроля качества и категории испытаний геосинтетических материалов при серийном (массовом) производстве, а также при осуществлении входного и строительного контроля на объектах строительства.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395536" y="0"/>
            <a:ext cx="8136904" cy="10595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484188" indent="-484188"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600" b="1" dirty="0" smtClean="0">
                <a:solidFill>
                  <a:srgbClr val="000000"/>
                </a:solidFill>
                <a:latin typeface="Arial Narrow" pitchFamily="34" charset="0"/>
              </a:rPr>
              <a:t>Показатели геоматериалов ПНСТ 317-2018, </a:t>
            </a:r>
          </a:p>
          <a:p>
            <a:pPr marL="484188" indent="-484188" algn="ctr">
              <a:lnSpc>
                <a:spcPct val="80000"/>
              </a:lnSpc>
              <a:spcBef>
                <a:spcPts val="7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600" b="1" dirty="0" smtClean="0">
                <a:solidFill>
                  <a:srgbClr val="000000"/>
                </a:solidFill>
                <a:latin typeface="Arial Narrow" pitchFamily="34" charset="0"/>
              </a:rPr>
              <a:t>определяемых при входном контроле </a:t>
            </a:r>
            <a:endParaRPr lang="ru-RU" sz="2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85064"/>
              </p:ext>
            </p:extLst>
          </p:nvPr>
        </p:nvGraphicFramePr>
        <p:xfrm>
          <a:off x="251520" y="1042382"/>
          <a:ext cx="8712967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58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14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№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Наименование показателя</a:t>
                      </a:r>
                      <a:r>
                        <a:rPr lang="ru-RU" sz="1800" baseline="0" dirty="0" smtClean="0">
                          <a:latin typeface="Arial Narrow" pitchFamily="34" charset="0"/>
                        </a:rPr>
                        <a:t> качества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Метод</a:t>
                      </a:r>
                      <a:r>
                        <a:rPr lang="ru-RU" sz="1800" baseline="0" dirty="0" smtClean="0">
                          <a:latin typeface="Arial Narrow" pitchFamily="34" charset="0"/>
                        </a:rPr>
                        <a:t> испытания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Функция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1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Прочность при растяжении (продольная и поперечная), кН/м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55030 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Все</a:t>
                      </a:r>
                      <a:endParaRPr lang="ru-RU" sz="15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83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2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Прочность швов для объёмных георешеток </a:t>
                      </a:r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геосотовых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материалов), кН/м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ГОСТ Р 56338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Все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3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Напряжение в материале при 2% удлинении, кН/м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55030 </a:t>
                      </a:r>
                      <a:endParaRPr lang="ru-RU" sz="1500" dirty="0" smtClean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Армирование</a:t>
                      </a:r>
                      <a:endParaRPr lang="ru-RU" sz="1500" dirty="0" smtClean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83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4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Устойчивость к циклическим нагрузкам,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%  остаточная прочность</a:t>
                      </a:r>
                      <a:endParaRPr lang="ru-RU" sz="150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(механическая повреждаемость при укладке и уплотнении слоёв)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56336 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Армирование</a:t>
                      </a:r>
                      <a:endParaRPr lang="ru-RU" sz="1500" dirty="0" smtClean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5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Относительное удлинение при максимальной нагрузке,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%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55030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Все</a:t>
                      </a:r>
                      <a:endParaRPr lang="ru-RU" sz="15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83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6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Теплостойкость, 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Относительное удлинение после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нагрева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, %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ГОСТ Р 55034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Геосетки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в Асфальтобетон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7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Прочность при статическом продавливании, кН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56335 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Разделение</a:t>
                      </a:r>
                      <a:endParaRPr lang="ru-RU" sz="15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8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Прочность при динамическом продавливании (пробой конусом), мм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56337 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Разделение</a:t>
                      </a:r>
                      <a:endParaRPr lang="ru-RU" sz="15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7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Narrow" pitchFamily="34" charset="0"/>
                        </a:rPr>
                        <a:t>9</a:t>
                      </a:r>
                      <a:endParaRPr lang="ru-RU" sz="1500" dirty="0">
                        <a:latin typeface="Arial Narrow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Коэффициент фильтрации при 2 кПа, м/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сут</a:t>
                      </a:r>
                      <a:endParaRPr lang="ru-RU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ГОСТ Р 52608 </a:t>
                      </a:r>
                      <a:endParaRPr lang="ru-RU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Дренирование</a:t>
                      </a:r>
                      <a:endParaRPr lang="ru-RU" sz="15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1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611560" y="87474"/>
            <a:ext cx="7704856" cy="756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484188" indent="-484188" algn="ctr">
              <a:lnSpc>
                <a:spcPct val="80000"/>
              </a:lnSpc>
              <a:spcBef>
                <a:spcPts val="750"/>
              </a:spcBef>
              <a:tabLst>
                <a:tab pos="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600" b="1" dirty="0" smtClean="0">
                <a:solidFill>
                  <a:srgbClr val="000000"/>
                </a:solidFill>
                <a:latin typeface="Arial Narrow" pitchFamily="34" charset="0"/>
              </a:rPr>
              <a:t>Определение прочности на разрывной машине (ширина образца по ГОСТ Р 55030 = 20 см)</a:t>
            </a:r>
            <a:endParaRPr lang="ru-RU" sz="2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4098" name="Picture 2" descr="C:\Users\markov\Desktop\Испыт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50" y="915568"/>
            <a:ext cx="3702394" cy="4090639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755576" y="1545636"/>
            <a:ext cx="2952328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31640" y="1491630"/>
            <a:ext cx="2160240" cy="1404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SLAVAMARKOV\Desktop\Презентация РАДОР 2016\Фото для презентации\IMG_6841.JPG"/>
          <p:cNvPicPr>
            <a:picLocks noChangeAspect="1" noChangeArrowheads="1"/>
          </p:cNvPicPr>
          <p:nvPr/>
        </p:nvPicPr>
        <p:blipFill>
          <a:blip r:embed="rId3" cstate="print"/>
          <a:srcRect l="24586" r="21513"/>
          <a:stretch>
            <a:fillRect/>
          </a:stretch>
        </p:blipFill>
        <p:spPr bwMode="auto">
          <a:xfrm>
            <a:off x="4932040" y="915567"/>
            <a:ext cx="3816424" cy="4086454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3438" y="0"/>
            <a:ext cx="69056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S Gothic"/>
        <a:cs typeface=""/>
      </a:majorFont>
      <a:minorFont>
        <a:latin typeface="Calibri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7303</TotalTime>
  <Words>487</Words>
  <Application>Microsoft Office PowerPoint</Application>
  <PresentationFormat>Экран (16:9)</PresentationFormat>
  <Paragraphs>160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Arial Unicode MS</vt:lpstr>
      <vt:lpstr>MS Gothic</vt:lpstr>
      <vt:lpstr>Arial</vt:lpstr>
      <vt:lpstr>Arial Narrow</vt:lpstr>
      <vt:lpstr>Calibri</vt:lpstr>
      <vt:lpstr>Century Gothic</vt:lpstr>
      <vt:lpstr>Lato Light</vt:lpstr>
      <vt:lpstr>Open Sans Light</vt:lpstr>
      <vt:lpstr>StarSymbol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Материалы ГЕОСПАН  в строительстве ЖД</dc:title>
  <dc:creator>meetings2</dc:creator>
  <cp:lastModifiedBy>Вячеслав Марков</cp:lastModifiedBy>
  <cp:revision>772</cp:revision>
  <cp:lastPrinted>1601-01-01T00:00:00Z</cp:lastPrinted>
  <dcterms:created xsi:type="dcterms:W3CDTF">1601-01-01T00:00:00Z</dcterms:created>
  <dcterms:modified xsi:type="dcterms:W3CDTF">2023-06-23T14:05:18Z</dcterms:modified>
</cp:coreProperties>
</file>