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4" r:id="rId6"/>
    <p:sldId id="261" r:id="rId7"/>
    <p:sldId id="265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256" autoAdjust="0"/>
  </p:normalViewPr>
  <p:slideViewPr>
    <p:cSldViewPr snapToGrid="0">
      <p:cViewPr varScale="1">
        <p:scale>
          <a:sx n="65" d="100"/>
          <a:sy n="65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ACB84-631E-4FBD-A6BE-89A57387E23B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98857-5AFF-4594-9FDB-9F752D52F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54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Наши сильные стороны: Производство базовых станций </a:t>
            </a:r>
            <a:r>
              <a:rPr lang="en-US" dirty="0" err="1"/>
              <a:t>LoRaWAN</a:t>
            </a:r>
            <a:r>
              <a:rPr lang="ru-RU" dirty="0"/>
              <a:t> и оконечных устройств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98857-5AFF-4594-9FDB-9F752D52F85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53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Город потребляет огромное количество ресурсов. Для того, чтобы оптимизировать распределение этих ресурсов, сделать более эффективным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98857-5AFF-4594-9FDB-9F752D52F85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711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 чем бы мы не говорили ранее это невозможно реализовать без каналов связи и общения элементов инфраструктуры умного города между всеми составляющими.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98857-5AFF-4594-9FDB-9F752D52F85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46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Взаимодействие с инфраструктурой это симбиоз различных технологий связи: Это </a:t>
            </a:r>
            <a:r>
              <a:rPr lang="en-US" dirty="0"/>
              <a:t>2G/3G/2G/5G</a:t>
            </a:r>
            <a:r>
              <a:rPr lang="ru-RU" dirty="0"/>
              <a:t>. Эти каналы необходимы для передачи больших объемов информации, видеопотоков и т.к. Но не во всех случаях необходим быстрый и дорогой канал связи. Так как быстрый и дорогой подразумевает высокое энергопотребление а следовательно наличие проводного питания. А это не всегда возможно осуществить. И для дорожного знака или опоры освещения не нужен высокоскоростной канал передачи данных. И тут применимы </a:t>
            </a:r>
            <a:r>
              <a:rPr lang="en-US" dirty="0"/>
              <a:t>IoT</a:t>
            </a:r>
            <a:r>
              <a:rPr lang="ru-RU" dirty="0"/>
              <a:t> технологии которыми мы располагаем.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98857-5AFF-4594-9FDB-9F752D52F85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030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98857-5AFF-4594-9FDB-9F752D52F85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479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98857-5AFF-4594-9FDB-9F752D52F85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399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CE2E0-44C1-436F-9408-20D40F0D9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2A2E64-377B-435F-BFF2-5688C1602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3B68D8-C63D-492A-AF80-69064C509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251-15B0-4991-9BA0-5ABE5221DE2B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ADA30C-B0CC-4645-BFF8-1DBB7F804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DFFEE3-94BD-4CDC-936D-5B3EABF27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A23-322A-45CD-9F28-DE16F5FFC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4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C21251-0345-4619-B9F9-66FF6CB9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7B7957-AD8F-4D59-BE17-E2F3F2A2D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6AC22E-DAF3-426C-989A-83588EB13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251-15B0-4991-9BA0-5ABE5221DE2B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7B631E-18CE-47FB-922C-8983B0C8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6C7039-0A8F-4B4C-9196-C80A078B9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A23-322A-45CD-9F28-DE16F5FFC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2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E8C925-9B2B-4F4B-ACAE-745A631B8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C371E0-28E8-441F-B6E1-4C55C2D2A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5FBF1D-E328-48FF-873C-4E26B1EE1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251-15B0-4991-9BA0-5ABE5221DE2B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856555-04B5-44FF-8513-4612AE720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DB446-43BB-4303-859A-871E5E2F5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A23-322A-45CD-9F28-DE16F5FFC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42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73D07-590B-493B-8007-FFBCD6F2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4D2D6D-0FD1-4BD8-93ED-CE2DFF262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DB21BA-E6C1-4B6F-8426-A616D808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251-15B0-4991-9BA0-5ABE5221DE2B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EC9D41-0394-4217-AF70-58ED62D2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76CEBC-2FEC-4384-8D23-D51DA755B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A23-322A-45CD-9F28-DE16F5FFC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3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57B73-FD9E-41FA-93B7-41CC3C5B5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2998D9-2E66-4229-A77D-1B3DC5149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C3213A-5776-4574-B88D-4AC8062AA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251-15B0-4991-9BA0-5ABE5221DE2B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5FCB91-9605-40E5-AA01-7B70BF85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A83565-C5B6-495F-9739-24AB74C4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A23-322A-45CD-9F28-DE16F5FFC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72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7DA45-B9DE-4FD4-B050-CDED8DFA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BE8395-0EB4-46E5-A025-5E2523EC2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E06A88-AD43-41DA-AC38-D91E0D6D4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C7F26-C8BD-4D51-8F4C-7754072E4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251-15B0-4991-9BA0-5ABE5221DE2B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BEA81C-7DB7-44FD-B785-0A183DF0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542F2B-7670-4DBA-B61F-6548DE68A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A23-322A-45CD-9F28-DE16F5FFC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9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F9AC6-4443-496C-A66A-BC2C6A570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70A7FB-C317-4D2D-A1BE-2B2401EE2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AB9536-1D67-408C-AEE5-ED1AC2712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FA9E15-E9AE-4027-818E-24ED6631A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D6E5E3-7ED4-4BE6-B7CE-F49C53270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3FF9A2D-528B-4383-82ED-F709D11E5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251-15B0-4991-9BA0-5ABE5221DE2B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916D650-FE26-4FDC-81C3-FD806DF8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0C766B-7C1D-49F6-BF92-677A8F76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A23-322A-45CD-9F28-DE16F5FFC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60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4644E-3ABD-4424-98A5-D8E9AED9C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B74ECDF-8F2C-4F11-8E7F-E393DF26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251-15B0-4991-9BA0-5ABE5221DE2B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9FF382-F858-4AD7-8750-5AD2D099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08AA1B-ECF2-4F36-A070-3ECDA933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A23-322A-45CD-9F28-DE16F5FFC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12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C018637-84CF-4506-8209-3A74DF511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251-15B0-4991-9BA0-5ABE5221DE2B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D02A8E-A788-459A-AD6E-942BC6CA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BEE08A-256C-4BCA-9370-7BC62965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A23-322A-45CD-9F28-DE16F5FFC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91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81380-B91F-4B9A-8837-3E9FA013E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B93487-34A9-4D46-8DBB-E871E0C11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48FD63-5D9E-4D9A-BD70-160B6B46F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2EA1FF-9746-4E87-91D5-06A999FAB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251-15B0-4991-9BA0-5ABE5221DE2B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4F1A32-B5BF-4B1B-83B8-DCC622D4F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37A16-7635-4D02-9A76-C0E8FE879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A23-322A-45CD-9F28-DE16F5FFC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10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EA6B4-D7BC-4C22-B1AB-380317537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54DD57-BBFA-4715-A18A-2FF5D4775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94E3BA-C625-4EE3-99B6-FF397DA0E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AF9F91-1CD6-41DC-B468-32A7B7FB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251-15B0-4991-9BA0-5ABE5221DE2B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AC6F00-9733-40CD-8E15-3D2D2966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1A5A86-70C5-42EA-903A-79BE9B906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A23-322A-45CD-9F28-DE16F5FFC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78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748C8-DCE5-423A-9F19-56DADEE78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6D2EA1-BF47-4874-889D-18A80E8FE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EF1FF4-87F0-4703-9893-3FD16B19C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87251-15B0-4991-9BA0-5ABE5221DE2B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A15BE2-7F7F-4E93-8D33-9AFD2422A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8F9E9E-2481-4140-8ABD-9F97C5300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F1A23-322A-45CD-9F28-DE16F5FFC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00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логотип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9EE9B08-4EC2-458D-B017-9906907FB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" y="1962055"/>
            <a:ext cx="3284647" cy="32846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CC5D7F-58E0-40B8-9F19-51A40D6637E8}"/>
              </a:ext>
            </a:extLst>
          </p:cNvPr>
          <p:cNvSpPr txBox="1"/>
          <p:nvPr/>
        </p:nvSpPr>
        <p:spPr>
          <a:xfrm>
            <a:off x="3145512" y="2521059"/>
            <a:ext cx="7874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Museo Sans Cyrl 500" panose="02000000000000000000" pitchFamily="50" charset="-52"/>
              </a:rPr>
              <a:t>Взаимодействия</a:t>
            </a:r>
          </a:p>
          <a:p>
            <a:pPr algn="ctr"/>
            <a:r>
              <a:rPr lang="ru-RU" sz="2800" dirty="0">
                <a:latin typeface="Museo Sans Cyrl 500" panose="02000000000000000000" pitchFamily="50" charset="-52"/>
              </a:rPr>
              <a:t>БЕСПИЛОТНЫХ АППАРАТОВ с инфраструктурой умного города.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59A30B-5DE4-4CF2-A3C4-D51F869B3C9B}"/>
              </a:ext>
            </a:extLst>
          </p:cNvPr>
          <p:cNvSpPr txBox="1"/>
          <p:nvPr/>
        </p:nvSpPr>
        <p:spPr>
          <a:xfrm>
            <a:off x="184380" y="6374167"/>
            <a:ext cx="2961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Данилин Фёдор Викторович</a:t>
            </a:r>
          </a:p>
        </p:txBody>
      </p:sp>
    </p:spTree>
    <p:extLst>
      <p:ext uri="{BB962C8B-B14F-4D97-AF65-F5344CB8AC3E}">
        <p14:creationId xmlns:p14="http://schemas.microsoft.com/office/powerpoint/2010/main" val="277935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2DED50-44DC-43B2-92F0-9EA4F1B7E11C}"/>
              </a:ext>
            </a:extLst>
          </p:cNvPr>
          <p:cNvSpPr txBox="1"/>
          <p:nvPr/>
        </p:nvSpPr>
        <p:spPr>
          <a:xfrm>
            <a:off x="6432921" y="1432345"/>
            <a:ext cx="54547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ru-RU" sz="2400" dirty="0">
                <a:latin typeface="Museo Sans Cyrl 300" panose="02000000000000000000" pitchFamily="50" charset="-52"/>
              </a:rPr>
              <a:t>Телеметрия</a:t>
            </a:r>
          </a:p>
          <a:p>
            <a:pPr algn="just"/>
            <a:endParaRPr lang="ru-RU" sz="2400" dirty="0">
              <a:latin typeface="Museo Sans Cyrl 300" panose="02000000000000000000" pitchFamily="50" charset="-52"/>
            </a:endParaRPr>
          </a:p>
          <a:p>
            <a:pPr marL="285750" indent="-285750" algn="just">
              <a:buBlip>
                <a:blip r:embed="rId3"/>
              </a:buBlip>
            </a:pPr>
            <a:r>
              <a:rPr lang="ru-RU" sz="2400" dirty="0">
                <a:latin typeface="Museo Sans Cyrl 300" panose="02000000000000000000" pitchFamily="50" charset="-52"/>
              </a:rPr>
              <a:t>Видеомониторинг</a:t>
            </a:r>
            <a:endParaRPr lang="en-US" sz="2400" dirty="0">
              <a:latin typeface="Museo Sans Cyrl 300" panose="02000000000000000000" pitchFamily="50" charset="-52"/>
            </a:endParaRPr>
          </a:p>
          <a:p>
            <a:pPr algn="just"/>
            <a:endParaRPr lang="ru-RU" sz="2400" dirty="0">
              <a:latin typeface="Museo Sans Cyrl 300" panose="02000000000000000000" pitchFamily="50" charset="-52"/>
            </a:endParaRPr>
          </a:p>
          <a:p>
            <a:pPr marL="285750" indent="-285750" algn="just">
              <a:buBlip>
                <a:blip r:embed="rId3"/>
              </a:buBlip>
            </a:pPr>
            <a:r>
              <a:rPr lang="ru-RU" sz="2400" dirty="0">
                <a:latin typeface="Museo Sans Cyrl 300" panose="02000000000000000000" pitchFamily="50" charset="-52"/>
              </a:rPr>
              <a:t>Мониторинг транспорта</a:t>
            </a:r>
            <a:endParaRPr lang="en-US" sz="2400" dirty="0">
              <a:latin typeface="Museo Sans Cyrl 300" panose="02000000000000000000" pitchFamily="50" charset="-52"/>
            </a:endParaRPr>
          </a:p>
          <a:p>
            <a:pPr algn="just"/>
            <a:endParaRPr lang="ru-RU" sz="2400" dirty="0">
              <a:latin typeface="Museo Sans Cyrl 300" panose="02000000000000000000" pitchFamily="50" charset="-52"/>
            </a:endParaRPr>
          </a:p>
          <a:p>
            <a:pPr marL="285750" indent="-285750" algn="just">
              <a:buBlip>
                <a:blip r:embed="rId3"/>
              </a:buBlip>
            </a:pPr>
            <a:r>
              <a:rPr lang="ru-RU" sz="2400" dirty="0">
                <a:latin typeface="Museo Sans Cyrl 300" panose="02000000000000000000" pitchFamily="50" charset="-52"/>
              </a:rPr>
              <a:t>Безопасность</a:t>
            </a:r>
            <a:endParaRPr lang="en-US" sz="2400" dirty="0">
              <a:latin typeface="Museo Sans Cyrl 300" panose="02000000000000000000" pitchFamily="50" charset="-52"/>
            </a:endParaRPr>
          </a:p>
          <a:p>
            <a:pPr algn="just"/>
            <a:endParaRPr lang="ru-RU" sz="2400" dirty="0">
              <a:latin typeface="Museo Sans Cyrl 300" panose="02000000000000000000" pitchFamily="50" charset="-52"/>
            </a:endParaRPr>
          </a:p>
          <a:p>
            <a:pPr marL="285750" indent="-285750" algn="just">
              <a:buBlip>
                <a:blip r:embed="rId3"/>
              </a:buBlip>
            </a:pPr>
            <a:r>
              <a:rPr lang="ru-RU" sz="2400" dirty="0">
                <a:latin typeface="Museo Sans Cyrl 300" panose="02000000000000000000" pitchFamily="50" charset="-52"/>
              </a:rPr>
              <a:t>Навигация</a:t>
            </a:r>
            <a:r>
              <a:rPr lang="en-US" sz="2400" dirty="0">
                <a:latin typeface="Museo Sans Cyrl 300" panose="02000000000000000000" pitchFamily="50" charset="-52"/>
              </a:rPr>
              <a:t> </a:t>
            </a:r>
          </a:p>
          <a:p>
            <a:pPr marL="285750" indent="-285750" algn="just">
              <a:buBlip>
                <a:blip r:embed="rId3"/>
              </a:buBlip>
            </a:pPr>
            <a:endParaRPr lang="en-US" sz="2400" dirty="0">
              <a:latin typeface="Museo Sans Cyrl 300" panose="02000000000000000000" pitchFamily="50" charset="-52"/>
            </a:endParaRPr>
          </a:p>
          <a:p>
            <a:pPr marL="285750" indent="-285750" algn="just">
              <a:buBlip>
                <a:blip r:embed="rId3"/>
              </a:buBlip>
            </a:pPr>
            <a:r>
              <a:rPr lang="ru-RU" sz="2400" dirty="0">
                <a:latin typeface="Museo Sans Cyrl 300" panose="02000000000000000000" pitchFamily="50" charset="-52"/>
              </a:rPr>
              <a:t>Контрактное производство</a:t>
            </a:r>
          </a:p>
          <a:p>
            <a:pPr algn="just"/>
            <a:endParaRPr lang="ru-RU" sz="2400" b="1" dirty="0">
              <a:latin typeface="Museo Sans Cyrl 100" panose="02000000000000000000" pitchFamily="50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4FA628-9268-4A21-9198-61D63AD283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6" r="27275" b="22725"/>
          <a:stretch/>
        </p:blipFill>
        <p:spPr>
          <a:xfrm>
            <a:off x="1" y="0"/>
            <a:ext cx="6095999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D9AC433-8205-4279-B8C7-98EE05E87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77" y="1319487"/>
            <a:ext cx="6240344" cy="1325563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Museo Sans Cyrl 500" panose="02000000000000000000" pitchFamily="50" charset="-52"/>
              </a:rPr>
              <a:t>ПОЛНЫЙ ЦИКЛ</a:t>
            </a:r>
            <a:br>
              <a:rPr lang="ru-RU" sz="3600" b="1" dirty="0">
                <a:latin typeface="Museo Sans Cyrl 500" panose="02000000000000000000" pitchFamily="50" charset="-52"/>
              </a:rPr>
            </a:br>
            <a:r>
              <a:rPr lang="ru-RU" sz="3600" b="1" dirty="0">
                <a:latin typeface="Museo Sans Cyrl 500" panose="02000000000000000000" pitchFamily="50" charset="-52"/>
              </a:rPr>
              <a:t>ПРОИЗВОДСТВА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FA3562-3FCF-4F90-A09A-41C1275CAD84}"/>
              </a:ext>
            </a:extLst>
          </p:cNvPr>
          <p:cNvSpPr txBox="1"/>
          <p:nvPr/>
        </p:nvSpPr>
        <p:spPr>
          <a:xfrm>
            <a:off x="401088" y="2887681"/>
            <a:ext cx="46204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00"/>
                </a:solidFill>
                <a:latin typeface="Museo Sans Cyrl 500" panose="02000000000000000000" pitchFamily="50" charset="-52"/>
              </a:rPr>
              <a:t>1 </a:t>
            </a:r>
            <a:r>
              <a:rPr lang="ru-RU" sz="2400" b="1" dirty="0">
                <a:solidFill>
                  <a:srgbClr val="000000"/>
                </a:solidFill>
                <a:latin typeface="Museo Sans Cyrl 500" panose="02000000000000000000" pitchFamily="50" charset="-52"/>
              </a:rPr>
              <a:t>млн</a:t>
            </a:r>
            <a:r>
              <a:rPr lang="en-US" sz="2400" b="1" dirty="0">
                <a:solidFill>
                  <a:srgbClr val="000000"/>
                </a:solidFill>
                <a:latin typeface="Museo Sans Cyrl 500" panose="02000000000000000000" pitchFamily="50" charset="-52"/>
              </a:rPr>
              <a:t>+</a:t>
            </a:r>
          </a:p>
          <a:p>
            <a:pPr algn="just"/>
            <a:r>
              <a:rPr lang="ru-RU" sz="2400" b="1" dirty="0">
                <a:solidFill>
                  <a:srgbClr val="000000"/>
                </a:solidFill>
                <a:latin typeface="Museo Sans Cyrl 100" panose="02000000000000000000" pitchFamily="50" charset="-52"/>
              </a:rPr>
              <a:t>устройств</a:t>
            </a:r>
            <a:endParaRPr lang="en-US" sz="2400" b="1" dirty="0">
              <a:solidFill>
                <a:srgbClr val="000000"/>
              </a:solidFill>
              <a:latin typeface="Museo Sans Cyrl 100" panose="02000000000000000000" pitchFamily="50" charset="-52"/>
            </a:endParaRPr>
          </a:p>
          <a:p>
            <a:pPr algn="just"/>
            <a:endParaRPr lang="en-US" sz="2400" b="1" i="0" dirty="0">
              <a:solidFill>
                <a:srgbClr val="000000"/>
              </a:solidFill>
              <a:effectLst/>
              <a:latin typeface="Museo Sans Cyrl 100" panose="02000000000000000000" pitchFamily="50" charset="-52"/>
            </a:endParaRP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Museo Sans Cyrl 500" panose="02000000000000000000" pitchFamily="50" charset="-52"/>
              </a:rPr>
              <a:t>2</a:t>
            </a:r>
            <a:r>
              <a:rPr lang="ru-RU" sz="2400" b="1" dirty="0">
                <a:solidFill>
                  <a:srgbClr val="000000"/>
                </a:solidFill>
                <a:latin typeface="Museo Sans Cyrl 500" panose="02000000000000000000" pitchFamily="50" charset="-52"/>
              </a:rPr>
              <a:t>5</a:t>
            </a:r>
            <a:r>
              <a:rPr lang="en-US" sz="2400" b="1" dirty="0">
                <a:solidFill>
                  <a:srgbClr val="000000"/>
                </a:solidFill>
                <a:latin typeface="Museo Sans Cyrl 500" panose="02000000000000000000" pitchFamily="50" charset="-52"/>
              </a:rPr>
              <a:t>0+</a:t>
            </a:r>
          </a:p>
          <a:p>
            <a:pPr algn="just"/>
            <a:r>
              <a:rPr lang="ru-RU" sz="2400" b="1" i="0" dirty="0">
                <a:solidFill>
                  <a:srgbClr val="000000"/>
                </a:solidFill>
                <a:effectLst/>
                <a:latin typeface="Museo Sans Cyrl 100" panose="02000000000000000000" pitchFamily="50" charset="-52"/>
              </a:rPr>
              <a:t>наименований продукции</a:t>
            </a:r>
            <a:endParaRPr lang="en-US" sz="2400" b="1" i="0" dirty="0">
              <a:solidFill>
                <a:srgbClr val="000000"/>
              </a:solidFill>
              <a:effectLst/>
              <a:latin typeface="Museo Sans Cyrl 100" panose="02000000000000000000" pitchFamily="50" charset="-52"/>
            </a:endParaRPr>
          </a:p>
          <a:p>
            <a:pPr algn="just"/>
            <a:endParaRPr lang="en-US" sz="2400" b="1" dirty="0">
              <a:solidFill>
                <a:srgbClr val="000000"/>
              </a:solidFill>
              <a:latin typeface="Museo Sans Cyrl 100" panose="02000000000000000000" pitchFamily="50" charset="-52"/>
            </a:endParaRPr>
          </a:p>
          <a:p>
            <a:pPr algn="just"/>
            <a:r>
              <a:rPr lang="ru-RU" sz="2400" b="1" dirty="0">
                <a:solidFill>
                  <a:srgbClr val="000000"/>
                </a:solidFill>
                <a:latin typeface="Museo Sans Cyrl 100" panose="02000000000000000000" pitchFamily="50" charset="-52"/>
              </a:rPr>
              <a:t>более</a:t>
            </a:r>
            <a:endParaRPr lang="en-US" sz="2400" b="1" i="0" dirty="0">
              <a:solidFill>
                <a:srgbClr val="000000"/>
              </a:solidFill>
              <a:effectLst/>
              <a:latin typeface="Museo Sans Cyrl 100" panose="02000000000000000000" pitchFamily="50" charset="-52"/>
            </a:endParaRPr>
          </a:p>
          <a:p>
            <a:pPr algn="just"/>
            <a:r>
              <a:rPr lang="en-US" sz="2400" b="1" i="0" dirty="0">
                <a:solidFill>
                  <a:srgbClr val="000000"/>
                </a:solidFill>
                <a:effectLst/>
                <a:latin typeface="Museo Sans Cyrl 500" panose="02000000000000000000" pitchFamily="50" charset="-52"/>
              </a:rPr>
              <a:t>2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Museo Sans Cyrl 500" panose="02000000000000000000" pitchFamily="50" charset="-52"/>
              </a:rPr>
              <a:t>7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Museo Sans Cyrl 500" panose="02000000000000000000" pitchFamily="50" charset="-52"/>
              </a:rPr>
              <a:t>+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Museo Sans Cyrl 500" panose="02000000000000000000" pitchFamily="50" charset="-52"/>
              </a:rPr>
              <a:t>ЛЕТ</a:t>
            </a:r>
            <a:endParaRPr lang="en-US" sz="2400" b="1" i="0" dirty="0">
              <a:solidFill>
                <a:srgbClr val="000000"/>
              </a:solidFill>
              <a:effectLst/>
              <a:latin typeface="Museo Sans Cyrl 500" panose="02000000000000000000" pitchFamily="50" charset="-52"/>
            </a:endParaRPr>
          </a:p>
          <a:p>
            <a:pPr algn="just"/>
            <a:r>
              <a:rPr lang="ru-RU" sz="2400" b="1" dirty="0">
                <a:solidFill>
                  <a:srgbClr val="000000"/>
                </a:solidFill>
                <a:latin typeface="Museo Sans Cyrl 100" panose="02000000000000000000" pitchFamily="50" charset="-52"/>
              </a:rPr>
              <a:t>на рынке</a:t>
            </a:r>
            <a:endParaRPr lang="en-US" sz="2400" b="1" i="0" dirty="0">
              <a:solidFill>
                <a:srgbClr val="000000"/>
              </a:solidFill>
              <a:effectLst/>
              <a:latin typeface="Museo Sans Cyrl 100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7008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CBA8D1C-CF9C-4C5E-AFF8-6FC5D274F6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"/>
            <a:ext cx="597341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2534E-8DC7-408F-B17E-B16AA6643CC4}"/>
              </a:ext>
            </a:extLst>
          </p:cNvPr>
          <p:cNvSpPr txBox="1"/>
          <p:nvPr/>
        </p:nvSpPr>
        <p:spPr>
          <a:xfrm>
            <a:off x="575033" y="867906"/>
            <a:ext cx="7579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Museo Sans Cyrl 500" panose="02000000000000000000" pitchFamily="50" charset="-52"/>
              </a:rPr>
              <a:t>Что такое </a:t>
            </a:r>
            <a:r>
              <a:rPr lang="en-US" sz="2800" dirty="0">
                <a:latin typeface="Museo Sans Cyrl 500" panose="02000000000000000000" pitchFamily="50" charset="-52"/>
              </a:rPr>
              <a:t>Smart-</a:t>
            </a:r>
            <a:r>
              <a:rPr lang="ru-RU" sz="2800" dirty="0">
                <a:latin typeface="Museo Sans Cyrl 500" panose="02000000000000000000" pitchFamily="50" charset="-52"/>
              </a:rPr>
              <a:t>город и что туда входит: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FAEE3D-FC91-40BD-AF98-702B29FBB4A9}"/>
              </a:ext>
            </a:extLst>
          </p:cNvPr>
          <p:cNvSpPr txBox="1"/>
          <p:nvPr/>
        </p:nvSpPr>
        <p:spPr>
          <a:xfrm>
            <a:off x="1073369" y="4351779"/>
            <a:ext cx="191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Museo Sans Cyrl 300" panose="02000000000000000000" pitchFamily="50" charset="-52"/>
              </a:rPr>
              <a:t>Электричество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9073D-8B91-4AD4-BE98-31BA9809FED3}"/>
              </a:ext>
            </a:extLst>
          </p:cNvPr>
          <p:cNvSpPr txBox="1"/>
          <p:nvPr/>
        </p:nvSpPr>
        <p:spPr>
          <a:xfrm>
            <a:off x="1074596" y="3278063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Museo Sans Cyrl 300" panose="02000000000000000000" pitchFamily="50" charset="-52"/>
              </a:rPr>
              <a:t>Вода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5B7737-7BC2-4FC5-ADAF-EE074B2EAB57}"/>
              </a:ext>
            </a:extLst>
          </p:cNvPr>
          <p:cNvSpPr txBox="1"/>
          <p:nvPr/>
        </p:nvSpPr>
        <p:spPr>
          <a:xfrm>
            <a:off x="1073369" y="3754461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Museo Sans Cyrl 300" panose="02000000000000000000" pitchFamily="50" charset="-52"/>
              </a:rPr>
              <a:t>Качество воздуха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EDDC94-E00B-42CC-AEAD-FB7B1F7D54BA}"/>
              </a:ext>
            </a:extLst>
          </p:cNvPr>
          <p:cNvSpPr txBox="1"/>
          <p:nvPr/>
        </p:nvSpPr>
        <p:spPr>
          <a:xfrm>
            <a:off x="7086600" y="1422210"/>
            <a:ext cx="369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Museo Sans Cyrl 300" panose="02000000000000000000" pitchFamily="50" charset="-52"/>
              </a:rPr>
              <a:t>Город-улица-дом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FBB230F-96B5-4E06-988B-BA6BEA81FA01}"/>
              </a:ext>
            </a:extLst>
          </p:cNvPr>
          <p:cNvGrpSpPr/>
          <p:nvPr/>
        </p:nvGrpSpPr>
        <p:grpSpPr>
          <a:xfrm>
            <a:off x="-39441" y="7042505"/>
            <a:ext cx="4404050" cy="2804483"/>
            <a:chOff x="6074001" y="2125712"/>
            <a:chExt cx="4404050" cy="280448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09A5029-7422-4A5D-BBE0-7F78737AA88E}"/>
                </a:ext>
              </a:extLst>
            </p:cNvPr>
            <p:cNvSpPr txBox="1"/>
            <p:nvPr/>
          </p:nvSpPr>
          <p:spPr>
            <a:xfrm>
              <a:off x="6074001" y="3525005"/>
              <a:ext cx="3732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atin typeface="Museo Sans Cyrl 300" panose="02000000000000000000" pitchFamily="50" charset="-52"/>
                </a:rPr>
                <a:t>Освещение, опоры освещения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5FB633-CEB1-4908-B2DF-42F92306A5B7}"/>
                </a:ext>
              </a:extLst>
            </p:cNvPr>
            <p:cNvSpPr txBox="1"/>
            <p:nvPr/>
          </p:nvSpPr>
          <p:spPr>
            <a:xfrm>
              <a:off x="6104738" y="2458970"/>
              <a:ext cx="4373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atin typeface="Museo Sans Cyrl 300" panose="02000000000000000000" pitchFamily="50" charset="-52"/>
                </a:rPr>
                <a:t>Дороги и дорожная инфраструктура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413929-C934-48DB-8F1D-0B0BF9061C37}"/>
                </a:ext>
              </a:extLst>
            </p:cNvPr>
            <p:cNvSpPr txBox="1"/>
            <p:nvPr/>
          </p:nvSpPr>
          <p:spPr>
            <a:xfrm>
              <a:off x="6087737" y="4204449"/>
              <a:ext cx="3695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atin typeface="Museo Sans Cyrl 300" panose="02000000000000000000" pitchFamily="50" charset="-52"/>
                </a:rPr>
                <a:t>Магистральные трубопроводы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2726F7-9C01-46AB-ACF7-F57FFD6811D9}"/>
                </a:ext>
              </a:extLst>
            </p:cNvPr>
            <p:cNvSpPr txBox="1"/>
            <p:nvPr/>
          </p:nvSpPr>
          <p:spPr>
            <a:xfrm>
              <a:off x="6087737" y="3179576"/>
              <a:ext cx="27959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atin typeface="Museo Sans Cyrl 300" panose="02000000000000000000" pitchFamily="50" charset="-52"/>
                </a:rPr>
                <a:t>Светофорные объекты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EDDC80-486F-4951-AAF6-0A8DF0751E48}"/>
                </a:ext>
              </a:extLst>
            </p:cNvPr>
            <p:cNvSpPr txBox="1"/>
            <p:nvPr/>
          </p:nvSpPr>
          <p:spPr>
            <a:xfrm>
              <a:off x="6092436" y="3840257"/>
              <a:ext cx="3918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atin typeface="Museo Sans Cyrl 300" panose="02000000000000000000" pitchFamily="50" charset="-52"/>
                </a:rPr>
                <a:t>Трансформаторные подстанции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5FB5BF-4A79-4D34-AB85-B6367607FFC9}"/>
                </a:ext>
              </a:extLst>
            </p:cNvPr>
            <p:cNvSpPr txBox="1"/>
            <p:nvPr/>
          </p:nvSpPr>
          <p:spPr>
            <a:xfrm>
              <a:off x="6104738" y="4560863"/>
              <a:ext cx="2319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atin typeface="Museo Sans Cyrl 300" panose="02000000000000000000" pitchFamily="50" charset="-52"/>
                </a:rPr>
                <a:t>Видеонаблюдение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27BD44-2DE8-4AFE-8E04-45F0B10BD537}"/>
                </a:ext>
              </a:extLst>
            </p:cNvPr>
            <p:cNvSpPr txBox="1"/>
            <p:nvPr/>
          </p:nvSpPr>
          <p:spPr>
            <a:xfrm>
              <a:off x="6104738" y="2125712"/>
              <a:ext cx="1423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atin typeface="Museo Sans Cyrl 300" panose="02000000000000000000" pitchFamily="50" charset="-52"/>
                </a:rPr>
                <a:t>Транспорт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0F6002-57AB-4DD5-882B-8B5AAC382C44}"/>
                </a:ext>
              </a:extLst>
            </p:cNvPr>
            <p:cNvSpPr txBox="1"/>
            <p:nvPr/>
          </p:nvSpPr>
          <p:spPr>
            <a:xfrm>
              <a:off x="6092436" y="2804560"/>
              <a:ext cx="2571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atin typeface="Museo Sans Cyrl 300" panose="02000000000000000000" pitchFamily="50" charset="-52"/>
                </a:rPr>
                <a:t>Дорожное покрытие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29D6130-1376-41A8-83DD-E34FFE35F427}"/>
              </a:ext>
            </a:extLst>
          </p:cNvPr>
          <p:cNvSpPr txBox="1"/>
          <p:nvPr/>
        </p:nvSpPr>
        <p:spPr>
          <a:xfrm>
            <a:off x="1074656" y="276427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Museo Sans Cyrl 300" panose="02000000000000000000" pitchFamily="50" charset="-52"/>
              </a:rPr>
              <a:t>Время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49945B-70B3-460A-BA31-1A8C50D1A39B}"/>
              </a:ext>
            </a:extLst>
          </p:cNvPr>
          <p:cNvSpPr txBox="1"/>
          <p:nvPr/>
        </p:nvSpPr>
        <p:spPr>
          <a:xfrm>
            <a:off x="6096000" y="1810580"/>
            <a:ext cx="59734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Координированное управление инцидентами и событиями между городскими ведомствами.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Централизованное </a:t>
            </a:r>
            <a:r>
              <a:rPr lang="ru-RU" sz="2000" dirty="0">
                <a:latin typeface="Museo Sans Cyrl 300" panose="02000000000000000000" pitchFamily="50" charset="-52"/>
              </a:rPr>
              <a:t>управление</a:t>
            </a:r>
            <a:r>
              <a:rPr lang="ru-RU" sz="2000" dirty="0"/>
              <a:t> уличным освещением.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Автоматизация зданий.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Умная энергетика и управление водоснабжением и очисткой сточных вод.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Интеллектуальное управление движением (ИТС) и уличным освещением.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Автоматизация общественного транспорта.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Мониторинг и автоматизация парковок.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Решения для образования, здравоохранения.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Цифровое ЖКХ.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Безопасный Город.</a:t>
            </a:r>
          </a:p>
          <a:p>
            <a:endParaRPr lang="ru-RU" sz="2000" dirty="0"/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E747681A-CC12-4D37-9E4D-6E86CC3BF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190" y="1409325"/>
            <a:ext cx="4472608" cy="1456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Museo Sans Cyrl 300" panose="02000000000000000000" pitchFamily="50" charset="-52"/>
              </a:rPr>
              <a:t>Грамотное распределение и управление ресурсами.</a:t>
            </a:r>
          </a:p>
        </p:txBody>
      </p:sp>
    </p:spTree>
    <p:extLst>
      <p:ext uri="{BB962C8B-B14F-4D97-AF65-F5344CB8AC3E}">
        <p14:creationId xmlns:p14="http://schemas.microsoft.com/office/powerpoint/2010/main" val="3328926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E594E2-B0A0-48EF-9DD5-EB5D3B8D678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231834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CC834D-2059-4F4E-A922-1573A8D68294}"/>
              </a:ext>
            </a:extLst>
          </p:cNvPr>
          <p:cNvSpPr txBox="1"/>
          <p:nvPr/>
        </p:nvSpPr>
        <p:spPr>
          <a:xfrm>
            <a:off x="659876" y="930163"/>
            <a:ext cx="9228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Museo Sans Cyrl 500" panose="02000000000000000000" pitchFamily="50" charset="-52"/>
              </a:rPr>
              <a:t>Где и как могут быть полезны беспилотные аппараты в умном городе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56BF2C-2E2C-4B7D-AE1F-72A8FD1D77EB}"/>
              </a:ext>
            </a:extLst>
          </p:cNvPr>
          <p:cNvSpPr txBox="1"/>
          <p:nvPr/>
        </p:nvSpPr>
        <p:spPr>
          <a:xfrm>
            <a:off x="914401" y="1755572"/>
            <a:ext cx="5082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Мониторинг состояния дорожного покрытия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F6D35A-8BE5-475F-848E-8DC247910A0F}"/>
              </a:ext>
            </a:extLst>
          </p:cNvPr>
          <p:cNvSpPr txBox="1"/>
          <p:nvPr/>
        </p:nvSpPr>
        <p:spPr>
          <a:xfrm>
            <a:off x="914401" y="2403835"/>
            <a:ext cx="3617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Мониторинг состояния воздуха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0702E8-BAE4-400F-B370-779C88AB99C9}"/>
              </a:ext>
            </a:extLst>
          </p:cNvPr>
          <p:cNvSpPr txBox="1"/>
          <p:nvPr/>
        </p:nvSpPr>
        <p:spPr>
          <a:xfrm>
            <a:off x="888466" y="2949487"/>
            <a:ext cx="5444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Мониторинг состояния дорожной инфраструктуры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2B6D00-202D-46FF-AB81-74FCCCE6F2FD}"/>
              </a:ext>
            </a:extLst>
          </p:cNvPr>
          <p:cNvSpPr txBox="1"/>
          <p:nvPr/>
        </p:nvSpPr>
        <p:spPr>
          <a:xfrm>
            <a:off x="914401" y="3854300"/>
            <a:ext cx="3991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Определение аварийных ситуаций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3E9FF9-E1DB-4C42-BA27-AAB0C979C817}"/>
              </a:ext>
            </a:extLst>
          </p:cNvPr>
          <p:cNvSpPr txBox="1"/>
          <p:nvPr/>
        </p:nvSpPr>
        <p:spPr>
          <a:xfrm>
            <a:off x="6584625" y="1755572"/>
            <a:ext cx="5453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Мониторинг скопления людей и анализ поведения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980820-8011-45C3-816D-58E808CE4AF0}"/>
              </a:ext>
            </a:extLst>
          </p:cNvPr>
          <p:cNvSpPr txBox="1"/>
          <p:nvPr/>
        </p:nvSpPr>
        <p:spPr>
          <a:xfrm>
            <a:off x="6584625" y="2773167"/>
            <a:ext cx="514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Мониторинг плотности дорожного трафика и его эффективное перераспределение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202228-1EA7-4D82-B3AD-842F6404118B}"/>
              </a:ext>
            </a:extLst>
          </p:cNvPr>
          <p:cNvSpPr txBox="1"/>
          <p:nvPr/>
        </p:nvSpPr>
        <p:spPr>
          <a:xfrm>
            <a:off x="6584625" y="3715800"/>
            <a:ext cx="5147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Мониторинг теплопотерь в зимнее время на магистралях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C27BF2-3370-4A13-BC4F-88886670D43F}"/>
              </a:ext>
            </a:extLst>
          </p:cNvPr>
          <p:cNvSpPr txBox="1"/>
          <p:nvPr/>
        </p:nvSpPr>
        <p:spPr>
          <a:xfrm>
            <a:off x="914401" y="4507955"/>
            <a:ext cx="2852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Уборка и вывоз отходов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D84D6D-52A1-449F-9B85-DF1348F842C8}"/>
              </a:ext>
            </a:extLst>
          </p:cNvPr>
          <p:cNvSpPr txBox="1"/>
          <p:nvPr/>
        </p:nvSpPr>
        <p:spPr>
          <a:xfrm>
            <a:off x="6584625" y="4645470"/>
            <a:ext cx="2096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Службы доставки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3807DC-7894-4227-BC78-8E311A3F2530}"/>
              </a:ext>
            </a:extLst>
          </p:cNvPr>
          <p:cNvSpPr txBox="1"/>
          <p:nvPr/>
        </p:nvSpPr>
        <p:spPr>
          <a:xfrm>
            <a:off x="888466" y="5217491"/>
            <a:ext cx="5343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Составление тепловых и кадастровых карт при помощи БПЛА</a:t>
            </a:r>
          </a:p>
        </p:txBody>
      </p:sp>
    </p:spTree>
    <p:extLst>
      <p:ext uri="{BB962C8B-B14F-4D97-AF65-F5344CB8AC3E}">
        <p14:creationId xmlns:p14="http://schemas.microsoft.com/office/powerpoint/2010/main" val="2674776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F03CB0-7AE4-4FE1-8BB9-3F8A041FF13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16858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9FCCE68-EA1B-4618-819E-A290D9F634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6225" y="732770"/>
            <a:ext cx="10515600" cy="132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Museo Sans Cyrl 500" panose="02000000000000000000" pitchFamily="50" charset="-52"/>
              </a:rPr>
              <a:t>Беспилотные аппараты и их взаимодействие с инфраструктурой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DF0046-FF3E-4EA8-ABB1-1325F91108E1}"/>
              </a:ext>
            </a:extLst>
          </p:cNvPr>
          <p:cNvSpPr txBox="1"/>
          <p:nvPr/>
        </p:nvSpPr>
        <p:spPr>
          <a:xfrm>
            <a:off x="4154362" y="2058333"/>
            <a:ext cx="74967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Museo Sans Cyrl 300" panose="02000000000000000000" pitchFamily="50" charset="-52"/>
              </a:rPr>
              <a:t>Умный город подразумевает общение всех беспилотных устройств со всей инфраструктурой города. Это считывание дорожных знаков, разметки дорожной инфраструктуры. Взаимодействие с другими участниками дорожного движения</a:t>
            </a:r>
            <a:r>
              <a:rPr lang="en-US" sz="2000" dirty="0">
                <a:latin typeface="Museo Sans Cyrl 300" panose="02000000000000000000" pitchFamily="50" charset="-52"/>
              </a:rPr>
              <a:t> </a:t>
            </a:r>
            <a:r>
              <a:rPr lang="ru-RU" sz="2000" dirty="0">
                <a:latin typeface="Museo Sans Cyrl 300" panose="02000000000000000000" pitchFamily="50" charset="-52"/>
              </a:rPr>
              <a:t>и т.д.</a:t>
            </a:r>
          </a:p>
          <a:p>
            <a:pPr algn="just"/>
            <a:r>
              <a:rPr lang="ru-RU" sz="2000" dirty="0">
                <a:latin typeface="Museo Sans Cyrl 300" panose="02000000000000000000" pitchFamily="50" charset="-52"/>
              </a:rPr>
              <a:t>Это позволит оперативно управлять и распределять ресурсы, управлять и оптимизировать транспортные потоки. Быстро выявлять и устранять аварийные ситуации (порывы труб, аварии, перераспределять потоки)</a:t>
            </a:r>
          </a:p>
          <a:p>
            <a:pPr algn="just"/>
            <a:endParaRPr lang="ru-RU" sz="2000" dirty="0">
              <a:latin typeface="Museo Sans Cyrl 300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40804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CC713-D33C-422D-B32A-E6AAE967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820"/>
            <a:ext cx="10515600" cy="1325563"/>
          </a:xfrm>
        </p:spPr>
        <p:txBody>
          <a:bodyPr/>
          <a:lstStyle/>
          <a:p>
            <a:r>
              <a:rPr lang="ru-RU" dirty="0"/>
              <a:t>Что может предложить Вега-Абсолют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0E4596-1861-459F-BC9C-82625499CB37}"/>
              </a:ext>
            </a:extLst>
          </p:cNvPr>
          <p:cNvSpPr txBox="1"/>
          <p:nvPr/>
        </p:nvSpPr>
        <p:spPr>
          <a:xfrm>
            <a:off x="3568225" y="2170294"/>
            <a:ext cx="79869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Museo Sans Cyrl 300" panose="02000000000000000000" pitchFamily="50" charset="-52"/>
              </a:rPr>
              <a:t>Обновленную линейку Базовых станций </a:t>
            </a:r>
            <a:r>
              <a:rPr lang="en-US" dirty="0" err="1">
                <a:latin typeface="Museo Sans Cyrl 300" panose="02000000000000000000" pitchFamily="50" charset="-52"/>
              </a:rPr>
              <a:t>LoRaWAN</a:t>
            </a:r>
            <a:r>
              <a:rPr lang="ru-RU" dirty="0">
                <a:latin typeface="Museo Sans Cyrl 300" panose="02000000000000000000" pitchFamily="50" charset="-52"/>
              </a:rPr>
              <a:t> нашего производства. Базовые станции могут собирать информацию с тысяч объектов инфраструктуры и передавать в центры обработки информации. Выступать в качестве резервного помехоустойчивого канала обмена информаций между беспилотными аппаратами с большой зоной покрытия. </a:t>
            </a:r>
          </a:p>
          <a:p>
            <a:pPr algn="just"/>
            <a:r>
              <a:rPr lang="ru-RU" dirty="0">
                <a:latin typeface="Museo Sans Cyrl 300" panose="02000000000000000000" pitchFamily="50" charset="-52"/>
              </a:rPr>
              <a:t>Реализована возможность обнаружения </a:t>
            </a:r>
            <a:r>
              <a:rPr lang="en-US" dirty="0">
                <a:latin typeface="Museo Sans Cyrl 300" panose="02000000000000000000" pitchFamily="50" charset="-52"/>
              </a:rPr>
              <a:t>IoT</a:t>
            </a:r>
            <a:r>
              <a:rPr lang="ru-RU" dirty="0">
                <a:latin typeface="Museo Sans Cyrl 300" panose="02000000000000000000" pitchFamily="50" charset="-52"/>
              </a:rPr>
              <a:t> устройств внутри сети по средствам триангуляции. Это может быть полезным в аварийных ситуация, когда другие каналы связи недоступны.</a:t>
            </a:r>
          </a:p>
        </p:txBody>
      </p:sp>
      <p:pic>
        <p:nvPicPr>
          <p:cNvPr id="17" name="Рисунок 16" descr="Изображение выглядит как машина, игрушка, Масштабная модель, двигатель&#10;&#10;Автоматически созданное описание">
            <a:extLst>
              <a:ext uri="{FF2B5EF4-FFF2-40B4-BE49-F238E27FC236}">
                <a16:creationId xmlns:a16="http://schemas.microsoft.com/office/drawing/2014/main" id="{0D0B646E-53B6-41CA-A0FD-85288778C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1" y="1411686"/>
            <a:ext cx="3601597" cy="240106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бел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D000D4A9-3035-4B3C-9C21-D3A59426A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2000"/>
            <a:ext cx="3890855" cy="259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4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CC713-D33C-422D-B32A-E6AAE967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820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Museo Sans Cyrl 500" panose="02000000000000000000" pitchFamily="50" charset="-52"/>
              </a:rPr>
              <a:t>Модули Вега </a:t>
            </a:r>
            <a:r>
              <a:rPr lang="en-US" sz="2800" dirty="0">
                <a:latin typeface="Museo Sans Cyrl 500" panose="02000000000000000000" pitchFamily="50" charset="-52"/>
              </a:rPr>
              <a:t>RF32WL, </a:t>
            </a:r>
            <a:r>
              <a:rPr lang="ru-RU" sz="2800" dirty="0">
                <a:latin typeface="Museo Sans Cyrl 500" panose="02000000000000000000" pitchFamily="50" charset="-52"/>
              </a:rPr>
              <a:t>Вега </a:t>
            </a:r>
            <a:r>
              <a:rPr lang="en-US" sz="2800" dirty="0">
                <a:latin typeface="Museo Sans Cyrl 500" panose="02000000000000000000" pitchFamily="50" charset="-52"/>
              </a:rPr>
              <a:t>RM868-UFL, </a:t>
            </a:r>
            <a:r>
              <a:rPr lang="ru-RU" sz="2800" dirty="0">
                <a:latin typeface="Museo Sans Cyrl 500" panose="02000000000000000000" pitchFamily="50" charset="-52"/>
              </a:rPr>
              <a:t>Вега </a:t>
            </a:r>
            <a:r>
              <a:rPr lang="en-US" sz="2800" dirty="0">
                <a:latin typeface="Museo Sans Cyrl 500" panose="02000000000000000000" pitchFamily="50" charset="-52"/>
              </a:rPr>
              <a:t>RM868-CPA</a:t>
            </a:r>
            <a:endParaRPr lang="ru-RU" sz="2800" dirty="0">
              <a:latin typeface="Museo Sans Cyrl 500" panose="02000000000000000000" pitchFamily="50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0E4596-1861-459F-BC9C-82625499CB37}"/>
              </a:ext>
            </a:extLst>
          </p:cNvPr>
          <p:cNvSpPr txBox="1"/>
          <p:nvPr/>
        </p:nvSpPr>
        <p:spPr>
          <a:xfrm>
            <a:off x="838200" y="3244334"/>
            <a:ext cx="157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Museo Sans Cyrl 300" panose="02000000000000000000" pitchFamily="50" charset="-52"/>
              </a:rPr>
              <a:t>Вега </a:t>
            </a:r>
            <a:r>
              <a:rPr lang="en-US" dirty="0">
                <a:latin typeface="Museo Sans Cyrl 300" panose="02000000000000000000" pitchFamily="50" charset="-52"/>
              </a:rPr>
              <a:t>RF32WL</a:t>
            </a:r>
            <a:endParaRPr lang="ru-RU" dirty="0">
              <a:latin typeface="Museo Sans Cyrl 300" panose="020000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66505F-D946-4AB8-9124-41DE243A90C5}"/>
              </a:ext>
            </a:extLst>
          </p:cNvPr>
          <p:cNvSpPr txBox="1"/>
          <p:nvPr/>
        </p:nvSpPr>
        <p:spPr>
          <a:xfrm>
            <a:off x="6708709" y="3244334"/>
            <a:ext cx="211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Museo Sans Cyrl 300" panose="02000000000000000000" pitchFamily="50" charset="-52"/>
              </a:rPr>
              <a:t>Вега </a:t>
            </a:r>
            <a:r>
              <a:rPr lang="en-US" dirty="0">
                <a:latin typeface="Museo Sans Cyrl 300" panose="02000000000000000000" pitchFamily="50" charset="-52"/>
              </a:rPr>
              <a:t>RM868-CPA</a:t>
            </a:r>
            <a:endParaRPr lang="ru-RU" dirty="0">
              <a:latin typeface="Museo Sans Cyrl 300" panose="02000000000000000000" pitchFamily="50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435CB5-5403-40B3-8CC2-4D9BCB124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49" y="1530257"/>
            <a:ext cx="1819470" cy="17062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2DE630-801F-451B-97EA-927114936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35" y="3874139"/>
            <a:ext cx="1884784" cy="17674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6E812A-0B7D-4F4C-A748-590DBAEAA18F}"/>
              </a:ext>
            </a:extLst>
          </p:cNvPr>
          <p:cNvSpPr txBox="1"/>
          <p:nvPr/>
        </p:nvSpPr>
        <p:spPr>
          <a:xfrm>
            <a:off x="2657670" y="1556304"/>
            <a:ext cx="38084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useo Sans Cyrl 300" panose="02000000000000000000" pitchFamily="50" charset="-52"/>
              </a:rPr>
              <a:t>Компактный размер: 14 х 14 х 2.1 мм</a:t>
            </a:r>
          </a:p>
          <a:p>
            <a:r>
              <a:rPr lang="ru-RU" sz="1600" dirty="0">
                <a:latin typeface="Museo Sans Cyrl 300" panose="02000000000000000000" pitchFamily="50" charset="-52"/>
              </a:rPr>
              <a:t>Двухъядерный 32-битный процессор </a:t>
            </a:r>
            <a:r>
              <a:rPr lang="ru-RU" sz="1600" dirty="0" err="1">
                <a:latin typeface="Museo Sans Cyrl 300" panose="02000000000000000000" pitchFamily="50" charset="-52"/>
              </a:rPr>
              <a:t>Arm</a:t>
            </a:r>
            <a:r>
              <a:rPr lang="ru-RU" sz="1600" baseline="30000" dirty="0">
                <a:latin typeface="Museo Sans Cyrl 300" panose="02000000000000000000" pitchFamily="50" charset="-52"/>
              </a:rPr>
              <a:t>®</a:t>
            </a:r>
            <a:r>
              <a:rPr lang="ru-RU" sz="1600" dirty="0">
                <a:latin typeface="Museo Sans Cyrl 300" panose="02000000000000000000" pitchFamily="50" charset="-52"/>
              </a:rPr>
              <a:t> </a:t>
            </a:r>
            <a:r>
              <a:rPr lang="ru-RU" sz="1600" dirty="0" err="1">
                <a:latin typeface="Museo Sans Cyrl 300" panose="02000000000000000000" pitchFamily="50" charset="-52"/>
              </a:rPr>
              <a:t>Cortex</a:t>
            </a:r>
            <a:r>
              <a:rPr lang="ru-RU" sz="1600" baseline="30000" dirty="0">
                <a:latin typeface="Museo Sans Cyrl 300" panose="02000000000000000000" pitchFamily="50" charset="-52"/>
              </a:rPr>
              <a:t>®</a:t>
            </a:r>
            <a:r>
              <a:rPr lang="ru-RU" sz="1600" dirty="0">
                <a:latin typeface="Museo Sans Cyrl 300" panose="02000000000000000000" pitchFamily="50" charset="-52"/>
              </a:rPr>
              <a:t>-M4/M0+</a:t>
            </a:r>
          </a:p>
          <a:p>
            <a:r>
              <a:rPr lang="ru-RU" sz="1600" dirty="0">
                <a:latin typeface="Museo Sans Cyrl 300" panose="02000000000000000000" pitchFamily="50" charset="-52"/>
              </a:rPr>
              <a:t>Память: флэш-память 256 КБ, SRAM 64 КБ</a:t>
            </a:r>
          </a:p>
          <a:p>
            <a:r>
              <a:rPr lang="ru-RU" sz="1600" dirty="0">
                <a:latin typeface="Museo Sans Cyrl 300" panose="02000000000000000000" pitchFamily="50" charset="-52"/>
              </a:rPr>
              <a:t>36 контактов ввода/вывода</a:t>
            </a:r>
          </a:p>
          <a:p>
            <a:r>
              <a:rPr lang="ru-RU" sz="1600" dirty="0">
                <a:latin typeface="Museo Sans Cyrl 300" panose="02000000000000000000" pitchFamily="50" charset="-52"/>
              </a:rPr>
              <a:t>Разработан и произведен в России</a:t>
            </a:r>
          </a:p>
          <a:p>
            <a:endParaRPr lang="ru-RU" sz="1600" dirty="0">
              <a:latin typeface="Museo Sans Cyrl 300" panose="02000000000000000000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64DF35-A21C-48F1-B119-E2163E14D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019" y="1380939"/>
            <a:ext cx="2207585" cy="18691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C74B01-9526-4E50-8AE9-9C05CC27B0AD}"/>
              </a:ext>
            </a:extLst>
          </p:cNvPr>
          <p:cNvSpPr txBox="1"/>
          <p:nvPr/>
        </p:nvSpPr>
        <p:spPr>
          <a:xfrm>
            <a:off x="8575882" y="1536366"/>
            <a:ext cx="3788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Компактный размер: 28 х 23 х 1 мм</a:t>
            </a:r>
          </a:p>
          <a:p>
            <a:r>
              <a:rPr lang="ru-RU" sz="1600" dirty="0"/>
              <a:t>Разъем для подключения внешней антенны</a:t>
            </a:r>
          </a:p>
          <a:p>
            <a:r>
              <a:rPr lang="ru-RU" sz="1600" dirty="0"/>
              <a:t>Идеально подходит для интеграции в приборы учета</a:t>
            </a:r>
          </a:p>
          <a:p>
            <a:r>
              <a:rPr lang="ru-RU" sz="1600" dirty="0"/>
              <a:t>Разработан и произведен в России</a:t>
            </a:r>
          </a:p>
          <a:p>
            <a:endParaRPr lang="ru-RU" sz="16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A4FF20B-028D-480F-B06B-820F3B6441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42" y="3772400"/>
            <a:ext cx="2447300" cy="186919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0F654B-1E15-409F-AF85-D5DF53DF31EC}"/>
              </a:ext>
            </a:extLst>
          </p:cNvPr>
          <p:cNvSpPr/>
          <p:nvPr/>
        </p:nvSpPr>
        <p:spPr>
          <a:xfrm>
            <a:off x="2657670" y="3887272"/>
            <a:ext cx="38084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Museo Sans Cyrl"/>
              </a:rPr>
              <a:t>Вега модули предназначен для интеграции в различные устройства для организации обмена данными межу аналогичными устройствами или с базовыми станциями сетей </a:t>
            </a:r>
            <a:r>
              <a:rPr lang="ru-RU" dirty="0" err="1">
                <a:solidFill>
                  <a:srgbClr val="000000"/>
                </a:solidFill>
                <a:latin typeface="Museo Sans Cyrl"/>
              </a:rPr>
              <a:t>LoRaWAN</a:t>
            </a:r>
            <a:r>
              <a:rPr lang="ru-RU" baseline="30000" dirty="0">
                <a:solidFill>
                  <a:srgbClr val="000000"/>
                </a:solidFill>
                <a:latin typeface="Museo Sans Cyrl"/>
              </a:rPr>
              <a:t>®</a:t>
            </a:r>
            <a:r>
              <a:rPr lang="ru-RU" dirty="0">
                <a:solidFill>
                  <a:srgbClr val="000000"/>
                </a:solidFill>
                <a:latin typeface="Museo Sans Cyrl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958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8543F-8845-469A-9A72-A34D3D190DB9}"/>
              </a:ext>
            </a:extLst>
          </p:cNvPr>
          <p:cNvSpPr txBox="1"/>
          <p:nvPr/>
        </p:nvSpPr>
        <p:spPr>
          <a:xfrm>
            <a:off x="399696" y="2872899"/>
            <a:ext cx="3715104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г. </a:t>
            </a:r>
            <a:r>
              <a:rPr lang="en-US" sz="2200" dirty="0" err="1"/>
              <a:t>Новосибирск</a:t>
            </a:r>
            <a:r>
              <a:rPr lang="en-US" sz="2200" dirty="0"/>
              <a:t>,</a:t>
            </a:r>
            <a:r>
              <a:rPr lang="ru-RU" sz="2200" dirty="0"/>
              <a:t> </a:t>
            </a:r>
            <a:r>
              <a:rPr lang="en-US" sz="2200" dirty="0" err="1"/>
              <a:t>ул.Большевистская</a:t>
            </a:r>
            <a:r>
              <a:rPr lang="en-US" sz="2200" dirty="0"/>
              <a:t> 119а.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vega-absolute.ru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Iotvega.com</a:t>
            </a:r>
          </a:p>
        </p:txBody>
      </p:sp>
      <p:pic>
        <p:nvPicPr>
          <p:cNvPr id="14" name="Рисунок 13" descr="Изображение выглядит как текст, логотип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495157A6-88D8-4351-AF28-3480ECE4CA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4754880" y="577677"/>
            <a:ext cx="5502628" cy="5486001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42603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569</Words>
  <Application>Microsoft Office PowerPoint</Application>
  <PresentationFormat>Широкоэкранный</PresentationFormat>
  <Paragraphs>92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Museo Sans Cyrl</vt:lpstr>
      <vt:lpstr>Museo Sans Cyrl 100</vt:lpstr>
      <vt:lpstr>Museo Sans Cyrl 300</vt:lpstr>
      <vt:lpstr>Museo Sans Cyrl 500</vt:lpstr>
      <vt:lpstr>Тема Office</vt:lpstr>
      <vt:lpstr>Презентация PowerPoint</vt:lpstr>
      <vt:lpstr>ПОЛНЫЙ ЦИКЛ ПРОИЗВОДСТВА</vt:lpstr>
      <vt:lpstr>Презентация PowerPoint</vt:lpstr>
      <vt:lpstr>Презентация PowerPoint</vt:lpstr>
      <vt:lpstr>Беспилотные аппараты и их взаимодействие с инфраструктурой</vt:lpstr>
      <vt:lpstr>Что может предложить Вега-Абсолют</vt:lpstr>
      <vt:lpstr>Модули Вега RF32WL, Вега RM868-UFL, Вега RM868-CPA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Федор Данилин</dc:creator>
  <cp:lastModifiedBy>Федор Данилин</cp:lastModifiedBy>
  <cp:revision>9</cp:revision>
  <dcterms:created xsi:type="dcterms:W3CDTF">2024-06-20T20:35:45Z</dcterms:created>
  <dcterms:modified xsi:type="dcterms:W3CDTF">2024-06-21T05:59:44Z</dcterms:modified>
</cp:coreProperties>
</file>