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67" r:id="rId4"/>
    <p:sldId id="268" r:id="rId5"/>
    <p:sldId id="269" r:id="rId6"/>
    <p:sldId id="274" r:id="rId7"/>
    <p:sldId id="270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43" autoAdjust="0"/>
    <p:restoredTop sz="94660"/>
  </p:normalViewPr>
  <p:slideViewPr>
    <p:cSldViewPr snapToGrid="0">
      <p:cViewPr varScale="1">
        <p:scale>
          <a:sx n="61" d="100"/>
          <a:sy n="61" d="100"/>
        </p:scale>
        <p:origin x="816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47BCBC4-899C-4FB9-AE32-1BC6773BFA97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F1694CB-B181-4B7C-AD2A-8E56F79C2283}">
      <dgm:prSet phldrT="[Текст]" custT="1"/>
      <dgm:spPr>
        <a:solidFill>
          <a:srgbClr val="00B0F0"/>
        </a:solidFill>
      </dgm:spPr>
      <dgm:t>
        <a:bodyPr/>
        <a:lstStyle/>
        <a:p>
          <a:r>
            <a:rPr lang="ru-RU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Основные виды </a:t>
          </a:r>
          <a:r>
            <a:rPr lang="ru-RU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обеспечения</a:t>
          </a:r>
          <a:r>
            <a:rPr lang="ru-RU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полётов дирижабля</a:t>
          </a:r>
        </a:p>
      </dgm:t>
    </dgm:pt>
    <dgm:pt modelId="{C9BDE2F4-B420-4B12-A1B5-A3723B665635}" type="parTrans" cxnId="{134ED540-0572-45B4-BB78-40CB6B8D9F87}">
      <dgm:prSet/>
      <dgm:spPr/>
      <dgm:t>
        <a:bodyPr/>
        <a:lstStyle/>
        <a:p>
          <a:endParaRPr lang="ru-RU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A120171-3FC5-4503-9895-FF558D41BF4B}" type="sibTrans" cxnId="{134ED540-0572-45B4-BB78-40CB6B8D9F87}">
      <dgm:prSet/>
      <dgm:spPr/>
      <dgm:t>
        <a:bodyPr/>
        <a:lstStyle/>
        <a:p>
          <a:endParaRPr lang="ru-RU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DC3C461-D821-409B-B15F-32A6EE1000DC}">
      <dgm:prSet phldrT="[Текст]" custT="1"/>
      <dgm:spPr/>
      <dgm:t>
        <a:bodyPr/>
        <a:lstStyle/>
        <a:p>
          <a:r>
            <a:rPr lang="ru-RU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Организационное обеспечение</a:t>
          </a:r>
        </a:p>
      </dgm:t>
    </dgm:pt>
    <dgm:pt modelId="{7E45C906-5EDD-4ABC-A5BC-329F23534819}" type="parTrans" cxnId="{BBA06389-5AA4-40DF-B76B-5E9BE7694B19}">
      <dgm:prSet custT="1"/>
      <dgm:spPr/>
      <dgm:t>
        <a:bodyPr/>
        <a:lstStyle/>
        <a:p>
          <a:endParaRPr lang="ru-RU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2AFD790-65BC-4781-9F0F-0EDC888CA847}" type="sibTrans" cxnId="{BBA06389-5AA4-40DF-B76B-5E9BE7694B19}">
      <dgm:prSet/>
      <dgm:spPr/>
      <dgm:t>
        <a:bodyPr/>
        <a:lstStyle/>
        <a:p>
          <a:endParaRPr lang="ru-RU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7AAE169-69B8-4827-A774-731CBA3C05B5}">
      <dgm:prSet phldrT="[Текст]" custT="1"/>
      <dgm:spPr/>
      <dgm:t>
        <a:bodyPr/>
        <a:lstStyle/>
        <a:p>
          <a:r>
            <a:rPr lang="ru-RU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Комплекс непосредственно «лётных» видов обеспечения</a:t>
          </a:r>
        </a:p>
      </dgm:t>
    </dgm:pt>
    <dgm:pt modelId="{299B63FA-4BE5-4070-918C-EA243C76F710}" type="parTrans" cxnId="{6E292702-6598-47BD-9D0A-D7DDC0F8D101}">
      <dgm:prSet custT="1"/>
      <dgm:spPr/>
      <dgm:t>
        <a:bodyPr/>
        <a:lstStyle/>
        <a:p>
          <a:endParaRPr lang="ru-RU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71D7DC4-8D2C-4C83-8C60-EA362BE56D0D}" type="sibTrans" cxnId="{6E292702-6598-47BD-9D0A-D7DDC0F8D101}">
      <dgm:prSet/>
      <dgm:spPr/>
      <dgm:t>
        <a:bodyPr/>
        <a:lstStyle/>
        <a:p>
          <a:endParaRPr lang="ru-RU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DA44586-0700-4C34-89AE-C8856CA6B3BF}">
      <dgm:prSet phldrT="[Текст]" custT="1"/>
      <dgm:spPr/>
      <dgm:t>
        <a:bodyPr/>
        <a:lstStyle/>
        <a:p>
          <a:r>
            <a:rPr lang="ru-RU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Инженерно-авиационное обеспечение</a:t>
          </a:r>
        </a:p>
      </dgm:t>
    </dgm:pt>
    <dgm:pt modelId="{BD9CC4CF-565C-45D6-9B99-3B0BA9F976AE}" type="parTrans" cxnId="{222EA96B-4F94-455F-A515-83910A54DE22}">
      <dgm:prSet custT="1"/>
      <dgm:spPr/>
      <dgm:t>
        <a:bodyPr/>
        <a:lstStyle/>
        <a:p>
          <a:endParaRPr lang="ru-RU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D76089B-D44D-4AC7-8DCF-17D15F63A0D6}" type="sibTrans" cxnId="{222EA96B-4F94-455F-A515-83910A54DE22}">
      <dgm:prSet/>
      <dgm:spPr/>
      <dgm:t>
        <a:bodyPr/>
        <a:lstStyle/>
        <a:p>
          <a:endParaRPr lang="ru-RU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A1ED98B-C1C4-4626-81BD-3024A7C40D58}">
      <dgm:prSet phldrT="[Текст]" custT="1"/>
      <dgm:spPr/>
      <dgm:t>
        <a:bodyPr/>
        <a:lstStyle/>
        <a:p>
          <a:r>
            <a:rPr lang="ru-RU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Аэродромно-техническое обеспечение</a:t>
          </a:r>
        </a:p>
      </dgm:t>
    </dgm:pt>
    <dgm:pt modelId="{E7E85531-09B9-4F32-9B94-7CD72C09FF82}" type="parTrans" cxnId="{BF06CECB-4C05-4526-BBA5-ECD7CF9E151D}">
      <dgm:prSet/>
      <dgm:spPr/>
      <dgm:t>
        <a:bodyPr/>
        <a:lstStyle/>
        <a:p>
          <a:endParaRPr lang="ru-RU"/>
        </a:p>
      </dgm:t>
    </dgm:pt>
    <dgm:pt modelId="{EC1D8D7A-2E83-4ADA-A9D3-0C42A7A4D56B}" type="sibTrans" cxnId="{BF06CECB-4C05-4526-BBA5-ECD7CF9E151D}">
      <dgm:prSet/>
      <dgm:spPr/>
      <dgm:t>
        <a:bodyPr/>
        <a:lstStyle/>
        <a:p>
          <a:endParaRPr lang="ru-RU"/>
        </a:p>
      </dgm:t>
    </dgm:pt>
    <dgm:pt modelId="{7CFED646-7B10-459B-AAFE-BCAF87A43045}" type="pres">
      <dgm:prSet presAssocID="{E47BCBC4-899C-4FB9-AE32-1BC6773BFA97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22EB6086-C955-43A1-A42A-911CFDCBB1B4}" type="pres">
      <dgm:prSet presAssocID="{AF1694CB-B181-4B7C-AD2A-8E56F79C2283}" presName="root1" presStyleCnt="0"/>
      <dgm:spPr/>
    </dgm:pt>
    <dgm:pt modelId="{46CDDA5C-8CE5-49F0-80BF-AB04D70FA154}" type="pres">
      <dgm:prSet presAssocID="{AF1694CB-B181-4B7C-AD2A-8E56F79C2283}" presName="LevelOneTextNode" presStyleLbl="node0" presStyleIdx="0" presStyleCnt="1" custLinFactNeighborX="-3973" custLinFactNeighborY="-98">
        <dgm:presLayoutVars>
          <dgm:chPref val="3"/>
        </dgm:presLayoutVars>
      </dgm:prSet>
      <dgm:spPr/>
    </dgm:pt>
    <dgm:pt modelId="{EE0449A5-2167-4165-9386-30BEA55943F7}" type="pres">
      <dgm:prSet presAssocID="{AF1694CB-B181-4B7C-AD2A-8E56F79C2283}" presName="level2hierChild" presStyleCnt="0"/>
      <dgm:spPr/>
    </dgm:pt>
    <dgm:pt modelId="{1513A781-B5EA-41EC-96A0-AE1F7584ED09}" type="pres">
      <dgm:prSet presAssocID="{7E45C906-5EDD-4ABC-A5BC-329F23534819}" presName="conn2-1" presStyleLbl="parChTrans1D2" presStyleIdx="0" presStyleCnt="4"/>
      <dgm:spPr/>
    </dgm:pt>
    <dgm:pt modelId="{3DB9AE96-C954-435A-B445-D652F43FC270}" type="pres">
      <dgm:prSet presAssocID="{7E45C906-5EDD-4ABC-A5BC-329F23534819}" presName="connTx" presStyleLbl="parChTrans1D2" presStyleIdx="0" presStyleCnt="4"/>
      <dgm:spPr/>
    </dgm:pt>
    <dgm:pt modelId="{F59BC81D-CB9F-47A2-887A-55CF63B27473}" type="pres">
      <dgm:prSet presAssocID="{7DC3C461-D821-409B-B15F-32A6EE1000DC}" presName="root2" presStyleCnt="0"/>
      <dgm:spPr/>
    </dgm:pt>
    <dgm:pt modelId="{8964B98B-2344-429A-8B53-0C5032E25FA5}" type="pres">
      <dgm:prSet presAssocID="{7DC3C461-D821-409B-B15F-32A6EE1000DC}" presName="LevelTwoTextNode" presStyleLbl="node2" presStyleIdx="0" presStyleCnt="4" custScaleX="324323">
        <dgm:presLayoutVars>
          <dgm:chPref val="3"/>
        </dgm:presLayoutVars>
      </dgm:prSet>
      <dgm:spPr/>
    </dgm:pt>
    <dgm:pt modelId="{5153EB51-50D4-474B-854C-D663F3471A11}" type="pres">
      <dgm:prSet presAssocID="{7DC3C461-D821-409B-B15F-32A6EE1000DC}" presName="level3hierChild" presStyleCnt="0"/>
      <dgm:spPr/>
    </dgm:pt>
    <dgm:pt modelId="{BDE80D71-489F-4136-9D1A-F348C30171FA}" type="pres">
      <dgm:prSet presAssocID="{299B63FA-4BE5-4070-918C-EA243C76F710}" presName="conn2-1" presStyleLbl="parChTrans1D2" presStyleIdx="1" presStyleCnt="4"/>
      <dgm:spPr/>
    </dgm:pt>
    <dgm:pt modelId="{FD6BB4F3-41E2-48A3-8A17-8BCD275D495E}" type="pres">
      <dgm:prSet presAssocID="{299B63FA-4BE5-4070-918C-EA243C76F710}" presName="connTx" presStyleLbl="parChTrans1D2" presStyleIdx="1" presStyleCnt="4"/>
      <dgm:spPr/>
    </dgm:pt>
    <dgm:pt modelId="{39F3E838-3B08-4F4A-A714-062561EBC749}" type="pres">
      <dgm:prSet presAssocID="{87AAE169-69B8-4827-A774-731CBA3C05B5}" presName="root2" presStyleCnt="0"/>
      <dgm:spPr/>
    </dgm:pt>
    <dgm:pt modelId="{330D9D46-5785-4959-AF6A-6E9EB05C0BA8}" type="pres">
      <dgm:prSet presAssocID="{87AAE169-69B8-4827-A774-731CBA3C05B5}" presName="LevelTwoTextNode" presStyleLbl="node2" presStyleIdx="1" presStyleCnt="4" custScaleX="324929">
        <dgm:presLayoutVars>
          <dgm:chPref val="3"/>
        </dgm:presLayoutVars>
      </dgm:prSet>
      <dgm:spPr/>
    </dgm:pt>
    <dgm:pt modelId="{68136E20-5711-44D3-8000-1E065A9DBB90}" type="pres">
      <dgm:prSet presAssocID="{87AAE169-69B8-4827-A774-731CBA3C05B5}" presName="level3hierChild" presStyleCnt="0"/>
      <dgm:spPr/>
    </dgm:pt>
    <dgm:pt modelId="{8BFFDE4F-2BFC-4F8E-BFD3-FCFA334E736B}" type="pres">
      <dgm:prSet presAssocID="{BD9CC4CF-565C-45D6-9B99-3B0BA9F976AE}" presName="conn2-1" presStyleLbl="parChTrans1D2" presStyleIdx="2" presStyleCnt="4"/>
      <dgm:spPr/>
    </dgm:pt>
    <dgm:pt modelId="{76353738-B952-446A-AC29-97F1D292E7BC}" type="pres">
      <dgm:prSet presAssocID="{BD9CC4CF-565C-45D6-9B99-3B0BA9F976AE}" presName="connTx" presStyleLbl="parChTrans1D2" presStyleIdx="2" presStyleCnt="4"/>
      <dgm:spPr/>
    </dgm:pt>
    <dgm:pt modelId="{7E2DAD19-9946-4EF5-AD43-E57D417E5A1C}" type="pres">
      <dgm:prSet presAssocID="{5DA44586-0700-4C34-89AE-C8856CA6B3BF}" presName="root2" presStyleCnt="0"/>
      <dgm:spPr/>
    </dgm:pt>
    <dgm:pt modelId="{5A900800-63DE-4A3B-97DF-DD011915EBBB}" type="pres">
      <dgm:prSet presAssocID="{5DA44586-0700-4C34-89AE-C8856CA6B3BF}" presName="LevelTwoTextNode" presStyleLbl="node2" presStyleIdx="2" presStyleCnt="4" custScaleX="325189">
        <dgm:presLayoutVars>
          <dgm:chPref val="3"/>
        </dgm:presLayoutVars>
      </dgm:prSet>
      <dgm:spPr/>
    </dgm:pt>
    <dgm:pt modelId="{2EB3532D-38C5-452F-BF54-F130C3EF8419}" type="pres">
      <dgm:prSet presAssocID="{5DA44586-0700-4C34-89AE-C8856CA6B3BF}" presName="level3hierChild" presStyleCnt="0"/>
      <dgm:spPr/>
    </dgm:pt>
    <dgm:pt modelId="{A4B1CE28-E25A-4621-A0CF-844565DA9B7E}" type="pres">
      <dgm:prSet presAssocID="{E7E85531-09B9-4F32-9B94-7CD72C09FF82}" presName="conn2-1" presStyleLbl="parChTrans1D2" presStyleIdx="3" presStyleCnt="4"/>
      <dgm:spPr/>
    </dgm:pt>
    <dgm:pt modelId="{10DB2CC9-AA19-424B-8269-782AE2DD05DE}" type="pres">
      <dgm:prSet presAssocID="{E7E85531-09B9-4F32-9B94-7CD72C09FF82}" presName="connTx" presStyleLbl="parChTrans1D2" presStyleIdx="3" presStyleCnt="4"/>
      <dgm:spPr/>
    </dgm:pt>
    <dgm:pt modelId="{BCD0FCD8-959D-4105-859C-B88A0CF6B447}" type="pres">
      <dgm:prSet presAssocID="{1A1ED98B-C1C4-4626-81BD-3024A7C40D58}" presName="root2" presStyleCnt="0"/>
      <dgm:spPr/>
    </dgm:pt>
    <dgm:pt modelId="{60CDE6BE-51E2-47A8-93C1-19BE14E5471C}" type="pres">
      <dgm:prSet presAssocID="{1A1ED98B-C1C4-4626-81BD-3024A7C40D58}" presName="LevelTwoTextNode" presStyleLbl="node2" presStyleIdx="3" presStyleCnt="4" custScaleX="325774">
        <dgm:presLayoutVars>
          <dgm:chPref val="3"/>
        </dgm:presLayoutVars>
      </dgm:prSet>
      <dgm:spPr/>
    </dgm:pt>
    <dgm:pt modelId="{7A4518DD-4543-4F0A-BB29-EE7CD622CF07}" type="pres">
      <dgm:prSet presAssocID="{1A1ED98B-C1C4-4626-81BD-3024A7C40D58}" presName="level3hierChild" presStyleCnt="0"/>
      <dgm:spPr/>
    </dgm:pt>
  </dgm:ptLst>
  <dgm:cxnLst>
    <dgm:cxn modelId="{6E292702-6598-47BD-9D0A-D7DDC0F8D101}" srcId="{AF1694CB-B181-4B7C-AD2A-8E56F79C2283}" destId="{87AAE169-69B8-4827-A774-731CBA3C05B5}" srcOrd="1" destOrd="0" parTransId="{299B63FA-4BE5-4070-918C-EA243C76F710}" sibTransId="{771D7DC4-8D2C-4C83-8C60-EA362BE56D0D}"/>
    <dgm:cxn modelId="{A9F8BA1E-9077-4EDC-8C4B-2D2CD5952ED5}" type="presOf" srcId="{299B63FA-4BE5-4070-918C-EA243C76F710}" destId="{BDE80D71-489F-4136-9D1A-F348C30171FA}" srcOrd="0" destOrd="0" presId="urn:microsoft.com/office/officeart/2008/layout/HorizontalMultiLevelHierarchy"/>
    <dgm:cxn modelId="{134ED540-0572-45B4-BB78-40CB6B8D9F87}" srcId="{E47BCBC4-899C-4FB9-AE32-1BC6773BFA97}" destId="{AF1694CB-B181-4B7C-AD2A-8E56F79C2283}" srcOrd="0" destOrd="0" parTransId="{C9BDE2F4-B420-4B12-A1B5-A3723B665635}" sibTransId="{FA120171-3FC5-4503-9895-FF558D41BF4B}"/>
    <dgm:cxn modelId="{222EA96B-4F94-455F-A515-83910A54DE22}" srcId="{AF1694CB-B181-4B7C-AD2A-8E56F79C2283}" destId="{5DA44586-0700-4C34-89AE-C8856CA6B3BF}" srcOrd="2" destOrd="0" parTransId="{BD9CC4CF-565C-45D6-9B99-3B0BA9F976AE}" sibTransId="{2D76089B-D44D-4AC7-8DCF-17D15F63A0D6}"/>
    <dgm:cxn modelId="{1BB9936E-E5EE-46F5-9A6F-FDA19C668FE9}" type="presOf" srcId="{1A1ED98B-C1C4-4626-81BD-3024A7C40D58}" destId="{60CDE6BE-51E2-47A8-93C1-19BE14E5471C}" srcOrd="0" destOrd="0" presId="urn:microsoft.com/office/officeart/2008/layout/HorizontalMultiLevelHierarchy"/>
    <dgm:cxn modelId="{FA510E79-9BC1-4830-BD55-30630D0E0088}" type="presOf" srcId="{5DA44586-0700-4C34-89AE-C8856CA6B3BF}" destId="{5A900800-63DE-4A3B-97DF-DD011915EBBB}" srcOrd="0" destOrd="0" presId="urn:microsoft.com/office/officeart/2008/layout/HorizontalMultiLevelHierarchy"/>
    <dgm:cxn modelId="{54E76C5A-618E-427D-AEA5-29692C08C0C8}" type="presOf" srcId="{E47BCBC4-899C-4FB9-AE32-1BC6773BFA97}" destId="{7CFED646-7B10-459B-AAFE-BCAF87A43045}" srcOrd="0" destOrd="0" presId="urn:microsoft.com/office/officeart/2008/layout/HorizontalMultiLevelHierarchy"/>
    <dgm:cxn modelId="{BBA06389-5AA4-40DF-B76B-5E9BE7694B19}" srcId="{AF1694CB-B181-4B7C-AD2A-8E56F79C2283}" destId="{7DC3C461-D821-409B-B15F-32A6EE1000DC}" srcOrd="0" destOrd="0" parTransId="{7E45C906-5EDD-4ABC-A5BC-329F23534819}" sibTransId="{C2AFD790-65BC-4781-9F0F-0EDC888CA847}"/>
    <dgm:cxn modelId="{04C2CF8D-8769-4A2F-A306-EDB7C85048FD}" type="presOf" srcId="{87AAE169-69B8-4827-A774-731CBA3C05B5}" destId="{330D9D46-5785-4959-AF6A-6E9EB05C0BA8}" srcOrd="0" destOrd="0" presId="urn:microsoft.com/office/officeart/2008/layout/HorizontalMultiLevelHierarchy"/>
    <dgm:cxn modelId="{2152128F-7390-4279-B6D9-5753A47A4CD5}" type="presOf" srcId="{BD9CC4CF-565C-45D6-9B99-3B0BA9F976AE}" destId="{8BFFDE4F-2BFC-4F8E-BFD3-FCFA334E736B}" srcOrd="0" destOrd="0" presId="urn:microsoft.com/office/officeart/2008/layout/HorizontalMultiLevelHierarchy"/>
    <dgm:cxn modelId="{B3F22990-474A-43AD-B7C9-0D0AB59B8C5F}" type="presOf" srcId="{7E45C906-5EDD-4ABC-A5BC-329F23534819}" destId="{3DB9AE96-C954-435A-B445-D652F43FC270}" srcOrd="1" destOrd="0" presId="urn:microsoft.com/office/officeart/2008/layout/HorizontalMultiLevelHierarchy"/>
    <dgm:cxn modelId="{C79A6E9C-0F32-4FDE-BDD2-06E9DDE158CD}" type="presOf" srcId="{7E45C906-5EDD-4ABC-A5BC-329F23534819}" destId="{1513A781-B5EA-41EC-96A0-AE1F7584ED09}" srcOrd="0" destOrd="0" presId="urn:microsoft.com/office/officeart/2008/layout/HorizontalMultiLevelHierarchy"/>
    <dgm:cxn modelId="{FDB7D8B4-9794-47DE-918E-DB9C0A13F9CE}" type="presOf" srcId="{E7E85531-09B9-4F32-9B94-7CD72C09FF82}" destId="{A4B1CE28-E25A-4621-A0CF-844565DA9B7E}" srcOrd="0" destOrd="0" presId="urn:microsoft.com/office/officeart/2008/layout/HorizontalMultiLevelHierarchy"/>
    <dgm:cxn modelId="{17706DB7-BE6D-4C7B-8F3B-86BB0B4B6F64}" type="presOf" srcId="{BD9CC4CF-565C-45D6-9B99-3B0BA9F976AE}" destId="{76353738-B952-446A-AC29-97F1D292E7BC}" srcOrd="1" destOrd="0" presId="urn:microsoft.com/office/officeart/2008/layout/HorizontalMultiLevelHierarchy"/>
    <dgm:cxn modelId="{BB9563B8-5647-4591-98EB-C2A29C3C32F7}" type="presOf" srcId="{AF1694CB-B181-4B7C-AD2A-8E56F79C2283}" destId="{46CDDA5C-8CE5-49F0-80BF-AB04D70FA154}" srcOrd="0" destOrd="0" presId="urn:microsoft.com/office/officeart/2008/layout/HorizontalMultiLevelHierarchy"/>
    <dgm:cxn modelId="{4811AFC7-7289-4BD6-8131-64F057052B8D}" type="presOf" srcId="{7DC3C461-D821-409B-B15F-32A6EE1000DC}" destId="{8964B98B-2344-429A-8B53-0C5032E25FA5}" srcOrd="0" destOrd="0" presId="urn:microsoft.com/office/officeart/2008/layout/HorizontalMultiLevelHierarchy"/>
    <dgm:cxn modelId="{BF06CECB-4C05-4526-BBA5-ECD7CF9E151D}" srcId="{AF1694CB-B181-4B7C-AD2A-8E56F79C2283}" destId="{1A1ED98B-C1C4-4626-81BD-3024A7C40D58}" srcOrd="3" destOrd="0" parTransId="{E7E85531-09B9-4F32-9B94-7CD72C09FF82}" sibTransId="{EC1D8D7A-2E83-4ADA-A9D3-0C42A7A4D56B}"/>
    <dgm:cxn modelId="{C57F00D3-C502-4A1C-8223-4FAC7EFEE118}" type="presOf" srcId="{E7E85531-09B9-4F32-9B94-7CD72C09FF82}" destId="{10DB2CC9-AA19-424B-8269-782AE2DD05DE}" srcOrd="1" destOrd="0" presId="urn:microsoft.com/office/officeart/2008/layout/HorizontalMultiLevelHierarchy"/>
    <dgm:cxn modelId="{D7145FF9-3873-4E91-A28B-73A005260ADB}" type="presOf" srcId="{299B63FA-4BE5-4070-918C-EA243C76F710}" destId="{FD6BB4F3-41E2-48A3-8A17-8BCD275D495E}" srcOrd="1" destOrd="0" presId="urn:microsoft.com/office/officeart/2008/layout/HorizontalMultiLevelHierarchy"/>
    <dgm:cxn modelId="{B889A641-1015-4AD1-BFC8-058461CD41C7}" type="presParOf" srcId="{7CFED646-7B10-459B-AAFE-BCAF87A43045}" destId="{22EB6086-C955-43A1-A42A-911CFDCBB1B4}" srcOrd="0" destOrd="0" presId="urn:microsoft.com/office/officeart/2008/layout/HorizontalMultiLevelHierarchy"/>
    <dgm:cxn modelId="{9EEA3375-4C6E-44CE-BEE7-2899552F8901}" type="presParOf" srcId="{22EB6086-C955-43A1-A42A-911CFDCBB1B4}" destId="{46CDDA5C-8CE5-49F0-80BF-AB04D70FA154}" srcOrd="0" destOrd="0" presId="urn:microsoft.com/office/officeart/2008/layout/HorizontalMultiLevelHierarchy"/>
    <dgm:cxn modelId="{5C20E699-1F2C-40DE-8B30-CA16EFE8C7E1}" type="presParOf" srcId="{22EB6086-C955-43A1-A42A-911CFDCBB1B4}" destId="{EE0449A5-2167-4165-9386-30BEA55943F7}" srcOrd="1" destOrd="0" presId="urn:microsoft.com/office/officeart/2008/layout/HorizontalMultiLevelHierarchy"/>
    <dgm:cxn modelId="{449F5C0B-5FBA-4CCF-93E2-EDC4DDF6714E}" type="presParOf" srcId="{EE0449A5-2167-4165-9386-30BEA55943F7}" destId="{1513A781-B5EA-41EC-96A0-AE1F7584ED09}" srcOrd="0" destOrd="0" presId="urn:microsoft.com/office/officeart/2008/layout/HorizontalMultiLevelHierarchy"/>
    <dgm:cxn modelId="{E3972E34-A672-452D-9F81-6F4A4925979E}" type="presParOf" srcId="{1513A781-B5EA-41EC-96A0-AE1F7584ED09}" destId="{3DB9AE96-C954-435A-B445-D652F43FC270}" srcOrd="0" destOrd="0" presId="urn:microsoft.com/office/officeart/2008/layout/HorizontalMultiLevelHierarchy"/>
    <dgm:cxn modelId="{59CE2636-518A-44E6-BEFC-486EBA0FC724}" type="presParOf" srcId="{EE0449A5-2167-4165-9386-30BEA55943F7}" destId="{F59BC81D-CB9F-47A2-887A-55CF63B27473}" srcOrd="1" destOrd="0" presId="urn:microsoft.com/office/officeart/2008/layout/HorizontalMultiLevelHierarchy"/>
    <dgm:cxn modelId="{A900352A-B229-4988-97EF-4FBBE2DECB6E}" type="presParOf" srcId="{F59BC81D-CB9F-47A2-887A-55CF63B27473}" destId="{8964B98B-2344-429A-8B53-0C5032E25FA5}" srcOrd="0" destOrd="0" presId="urn:microsoft.com/office/officeart/2008/layout/HorizontalMultiLevelHierarchy"/>
    <dgm:cxn modelId="{E1996B9C-6E69-47E0-92DD-1C1D52611BA3}" type="presParOf" srcId="{F59BC81D-CB9F-47A2-887A-55CF63B27473}" destId="{5153EB51-50D4-474B-854C-D663F3471A11}" srcOrd="1" destOrd="0" presId="urn:microsoft.com/office/officeart/2008/layout/HorizontalMultiLevelHierarchy"/>
    <dgm:cxn modelId="{547C6D50-331A-493D-8609-3893AC734DCF}" type="presParOf" srcId="{EE0449A5-2167-4165-9386-30BEA55943F7}" destId="{BDE80D71-489F-4136-9D1A-F348C30171FA}" srcOrd="2" destOrd="0" presId="urn:microsoft.com/office/officeart/2008/layout/HorizontalMultiLevelHierarchy"/>
    <dgm:cxn modelId="{F9D8CD84-9185-4931-BFD9-1D57C684706B}" type="presParOf" srcId="{BDE80D71-489F-4136-9D1A-F348C30171FA}" destId="{FD6BB4F3-41E2-48A3-8A17-8BCD275D495E}" srcOrd="0" destOrd="0" presId="urn:microsoft.com/office/officeart/2008/layout/HorizontalMultiLevelHierarchy"/>
    <dgm:cxn modelId="{B8E082E5-2E08-4CBD-8D32-D4013CAB0053}" type="presParOf" srcId="{EE0449A5-2167-4165-9386-30BEA55943F7}" destId="{39F3E838-3B08-4F4A-A714-062561EBC749}" srcOrd="3" destOrd="0" presId="urn:microsoft.com/office/officeart/2008/layout/HorizontalMultiLevelHierarchy"/>
    <dgm:cxn modelId="{46D9EDC1-9375-4FF3-BEEA-930C041C7EBE}" type="presParOf" srcId="{39F3E838-3B08-4F4A-A714-062561EBC749}" destId="{330D9D46-5785-4959-AF6A-6E9EB05C0BA8}" srcOrd="0" destOrd="0" presId="urn:microsoft.com/office/officeart/2008/layout/HorizontalMultiLevelHierarchy"/>
    <dgm:cxn modelId="{C67FC307-5A32-4234-B90F-946B8D568952}" type="presParOf" srcId="{39F3E838-3B08-4F4A-A714-062561EBC749}" destId="{68136E20-5711-44D3-8000-1E065A9DBB90}" srcOrd="1" destOrd="0" presId="urn:microsoft.com/office/officeart/2008/layout/HorizontalMultiLevelHierarchy"/>
    <dgm:cxn modelId="{06F43679-2DBF-4FDE-961A-6DD3EE24AFA1}" type="presParOf" srcId="{EE0449A5-2167-4165-9386-30BEA55943F7}" destId="{8BFFDE4F-2BFC-4F8E-BFD3-FCFA334E736B}" srcOrd="4" destOrd="0" presId="urn:microsoft.com/office/officeart/2008/layout/HorizontalMultiLevelHierarchy"/>
    <dgm:cxn modelId="{E4FB2B4B-44EA-4915-99B7-C1EC5B9E9869}" type="presParOf" srcId="{8BFFDE4F-2BFC-4F8E-BFD3-FCFA334E736B}" destId="{76353738-B952-446A-AC29-97F1D292E7BC}" srcOrd="0" destOrd="0" presId="urn:microsoft.com/office/officeart/2008/layout/HorizontalMultiLevelHierarchy"/>
    <dgm:cxn modelId="{3F7B120A-0E85-43F8-8FA0-07B846BA2112}" type="presParOf" srcId="{EE0449A5-2167-4165-9386-30BEA55943F7}" destId="{7E2DAD19-9946-4EF5-AD43-E57D417E5A1C}" srcOrd="5" destOrd="0" presId="urn:microsoft.com/office/officeart/2008/layout/HorizontalMultiLevelHierarchy"/>
    <dgm:cxn modelId="{5F8410D3-F932-4FCA-9BC0-93F386970C57}" type="presParOf" srcId="{7E2DAD19-9946-4EF5-AD43-E57D417E5A1C}" destId="{5A900800-63DE-4A3B-97DF-DD011915EBBB}" srcOrd="0" destOrd="0" presId="urn:microsoft.com/office/officeart/2008/layout/HorizontalMultiLevelHierarchy"/>
    <dgm:cxn modelId="{6B6B7AD0-79F9-48D5-ACB2-F2C44E3FB965}" type="presParOf" srcId="{7E2DAD19-9946-4EF5-AD43-E57D417E5A1C}" destId="{2EB3532D-38C5-452F-BF54-F130C3EF8419}" srcOrd="1" destOrd="0" presId="urn:microsoft.com/office/officeart/2008/layout/HorizontalMultiLevelHierarchy"/>
    <dgm:cxn modelId="{4C8CE2F7-CB5E-49E7-912E-7A10BAE1E766}" type="presParOf" srcId="{EE0449A5-2167-4165-9386-30BEA55943F7}" destId="{A4B1CE28-E25A-4621-A0CF-844565DA9B7E}" srcOrd="6" destOrd="0" presId="urn:microsoft.com/office/officeart/2008/layout/HorizontalMultiLevelHierarchy"/>
    <dgm:cxn modelId="{C3713671-5044-4BB2-9B97-C1F870B52873}" type="presParOf" srcId="{A4B1CE28-E25A-4621-A0CF-844565DA9B7E}" destId="{10DB2CC9-AA19-424B-8269-782AE2DD05DE}" srcOrd="0" destOrd="0" presId="urn:microsoft.com/office/officeart/2008/layout/HorizontalMultiLevelHierarchy"/>
    <dgm:cxn modelId="{CBEEF07A-CBC4-45BF-82E7-0C20B41D09F2}" type="presParOf" srcId="{EE0449A5-2167-4165-9386-30BEA55943F7}" destId="{BCD0FCD8-959D-4105-859C-B88A0CF6B447}" srcOrd="7" destOrd="0" presId="urn:microsoft.com/office/officeart/2008/layout/HorizontalMultiLevelHierarchy"/>
    <dgm:cxn modelId="{C29E8CA1-7245-433A-99B7-517E38FF80A4}" type="presParOf" srcId="{BCD0FCD8-959D-4105-859C-B88A0CF6B447}" destId="{60CDE6BE-51E2-47A8-93C1-19BE14E5471C}" srcOrd="0" destOrd="0" presId="urn:microsoft.com/office/officeart/2008/layout/HorizontalMultiLevelHierarchy"/>
    <dgm:cxn modelId="{31DB436B-5CC5-42BE-93BA-66245D63E042}" type="presParOf" srcId="{BCD0FCD8-959D-4105-859C-B88A0CF6B447}" destId="{7A4518DD-4543-4F0A-BB29-EE7CD622CF07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B1CE28-E25A-4621-A0CF-844565DA9B7E}">
      <dsp:nvSpPr>
        <dsp:cNvPr id="0" name=""/>
        <dsp:cNvSpPr/>
      </dsp:nvSpPr>
      <dsp:spPr>
        <a:xfrm>
          <a:off x="1681018" y="2509691"/>
          <a:ext cx="663505" cy="179306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31752" y="0"/>
              </a:lnTo>
              <a:lnTo>
                <a:pt x="331752" y="1793063"/>
              </a:lnTo>
              <a:lnTo>
                <a:pt x="663505" y="179306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600" kern="1200"/>
        </a:p>
      </dsp:txBody>
      <dsp:txXfrm>
        <a:off x="1964973" y="3358425"/>
        <a:ext cx="95594" cy="95594"/>
      </dsp:txXfrm>
    </dsp:sp>
    <dsp:sp modelId="{8BFFDE4F-2BFC-4F8E-BFD3-FCFA334E736B}">
      <dsp:nvSpPr>
        <dsp:cNvPr id="0" name=""/>
        <dsp:cNvSpPr/>
      </dsp:nvSpPr>
      <dsp:spPr>
        <a:xfrm>
          <a:off x="1681018" y="2509691"/>
          <a:ext cx="663505" cy="60096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31752" y="0"/>
              </a:lnTo>
              <a:lnTo>
                <a:pt x="331752" y="600960"/>
              </a:lnTo>
              <a:lnTo>
                <a:pt x="663505" y="60096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32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990390" y="2787791"/>
        <a:ext cx="44760" cy="44760"/>
      </dsp:txXfrm>
    </dsp:sp>
    <dsp:sp modelId="{BDE80D71-489F-4136-9D1A-F348C30171FA}">
      <dsp:nvSpPr>
        <dsp:cNvPr id="0" name=""/>
        <dsp:cNvSpPr/>
      </dsp:nvSpPr>
      <dsp:spPr>
        <a:xfrm>
          <a:off x="1681018" y="1918548"/>
          <a:ext cx="663505" cy="591142"/>
        </a:xfrm>
        <a:custGeom>
          <a:avLst/>
          <a:gdLst/>
          <a:ahLst/>
          <a:cxnLst/>
          <a:rect l="0" t="0" r="0" b="0"/>
          <a:pathLst>
            <a:path>
              <a:moveTo>
                <a:pt x="0" y="591142"/>
              </a:moveTo>
              <a:lnTo>
                <a:pt x="331752" y="591142"/>
              </a:lnTo>
              <a:lnTo>
                <a:pt x="331752" y="0"/>
              </a:lnTo>
              <a:lnTo>
                <a:pt x="663505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32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990554" y="2191903"/>
        <a:ext cx="44432" cy="44432"/>
      </dsp:txXfrm>
    </dsp:sp>
    <dsp:sp modelId="{1513A781-B5EA-41EC-96A0-AE1F7584ED09}">
      <dsp:nvSpPr>
        <dsp:cNvPr id="0" name=""/>
        <dsp:cNvSpPr/>
      </dsp:nvSpPr>
      <dsp:spPr>
        <a:xfrm>
          <a:off x="1681018" y="726445"/>
          <a:ext cx="663505" cy="1783245"/>
        </a:xfrm>
        <a:custGeom>
          <a:avLst/>
          <a:gdLst/>
          <a:ahLst/>
          <a:cxnLst/>
          <a:rect l="0" t="0" r="0" b="0"/>
          <a:pathLst>
            <a:path>
              <a:moveTo>
                <a:pt x="0" y="1783245"/>
              </a:moveTo>
              <a:lnTo>
                <a:pt x="331752" y="1783245"/>
              </a:lnTo>
              <a:lnTo>
                <a:pt x="331752" y="0"/>
              </a:lnTo>
              <a:lnTo>
                <a:pt x="663505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32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965203" y="1570500"/>
        <a:ext cx="95134" cy="95134"/>
      </dsp:txXfrm>
    </dsp:sp>
    <dsp:sp modelId="{46CDDA5C-8CE5-49F0-80BF-AB04D70FA154}">
      <dsp:nvSpPr>
        <dsp:cNvPr id="0" name=""/>
        <dsp:cNvSpPr/>
      </dsp:nvSpPr>
      <dsp:spPr>
        <a:xfrm rot="16200000">
          <a:off x="-1305514" y="2032849"/>
          <a:ext cx="5019382" cy="953682"/>
        </a:xfrm>
        <a:prstGeom prst="rect">
          <a:avLst/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Основные виды </a:t>
          </a:r>
          <a:r>
            <a:rPr lang="ru-RU" sz="28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обеспечения</a:t>
          </a:r>
          <a:r>
            <a:rPr lang="ru-RU" sz="32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полётов дирижабля</a:t>
          </a:r>
        </a:p>
      </dsp:txBody>
      <dsp:txXfrm>
        <a:off x="-1305514" y="2032849"/>
        <a:ext cx="5019382" cy="953682"/>
      </dsp:txXfrm>
    </dsp:sp>
    <dsp:sp modelId="{8964B98B-2344-429A-8B53-0C5032E25FA5}">
      <dsp:nvSpPr>
        <dsp:cNvPr id="0" name=""/>
        <dsp:cNvSpPr/>
      </dsp:nvSpPr>
      <dsp:spPr>
        <a:xfrm>
          <a:off x="2344523" y="249603"/>
          <a:ext cx="10145079" cy="95368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Организационное обеспечение</a:t>
          </a:r>
        </a:p>
      </dsp:txBody>
      <dsp:txXfrm>
        <a:off x="2344523" y="249603"/>
        <a:ext cx="10145079" cy="953682"/>
      </dsp:txXfrm>
    </dsp:sp>
    <dsp:sp modelId="{330D9D46-5785-4959-AF6A-6E9EB05C0BA8}">
      <dsp:nvSpPr>
        <dsp:cNvPr id="0" name=""/>
        <dsp:cNvSpPr/>
      </dsp:nvSpPr>
      <dsp:spPr>
        <a:xfrm>
          <a:off x="2344523" y="1441707"/>
          <a:ext cx="10164035" cy="95368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Комплекс непосредственно «лётных» видов обеспечения</a:t>
          </a:r>
        </a:p>
      </dsp:txBody>
      <dsp:txXfrm>
        <a:off x="2344523" y="1441707"/>
        <a:ext cx="10164035" cy="953682"/>
      </dsp:txXfrm>
    </dsp:sp>
    <dsp:sp modelId="{5A900800-63DE-4A3B-97DF-DD011915EBBB}">
      <dsp:nvSpPr>
        <dsp:cNvPr id="0" name=""/>
        <dsp:cNvSpPr/>
      </dsp:nvSpPr>
      <dsp:spPr>
        <a:xfrm>
          <a:off x="2344523" y="2633810"/>
          <a:ext cx="10172168" cy="95368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Инженерно-авиационное обеспечение</a:t>
          </a:r>
        </a:p>
      </dsp:txBody>
      <dsp:txXfrm>
        <a:off x="2344523" y="2633810"/>
        <a:ext cx="10172168" cy="953682"/>
      </dsp:txXfrm>
    </dsp:sp>
    <dsp:sp modelId="{60CDE6BE-51E2-47A8-93C1-19BE14E5471C}">
      <dsp:nvSpPr>
        <dsp:cNvPr id="0" name=""/>
        <dsp:cNvSpPr/>
      </dsp:nvSpPr>
      <dsp:spPr>
        <a:xfrm>
          <a:off x="2344523" y="3825913"/>
          <a:ext cx="10190467" cy="95368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Аэродромно-техническое обеспечение</a:t>
          </a:r>
        </a:p>
      </dsp:txBody>
      <dsp:txXfrm>
        <a:off x="2344523" y="3825913"/>
        <a:ext cx="10190467" cy="95368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87846-64AD-47D9-84C8-CD8D4FB399E2}" type="datetimeFigureOut">
              <a:rPr lang="ru-RU" smtClean="0"/>
              <a:t>13.05.2024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157D7-7653-4D2C-B5BA-BA0B2FB54B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2553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87846-64AD-47D9-84C8-CD8D4FB399E2}" type="datetimeFigureOut">
              <a:rPr lang="ru-RU" smtClean="0"/>
              <a:t>13.05.2024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157D7-7653-4D2C-B5BA-BA0B2FB54B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5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87846-64AD-47D9-84C8-CD8D4FB399E2}" type="datetimeFigureOut">
              <a:rPr lang="ru-RU" smtClean="0"/>
              <a:t>13.05.2024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157D7-7653-4D2C-B5BA-BA0B2FB54B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97306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87846-64AD-47D9-84C8-CD8D4FB399E2}" type="datetimeFigureOut">
              <a:rPr lang="ru-RU" smtClean="0"/>
              <a:t>13.05.2024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157D7-7653-4D2C-B5BA-BA0B2FB54B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24535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87846-64AD-47D9-84C8-CD8D4FB399E2}" type="datetimeFigureOut">
              <a:rPr lang="ru-RU" smtClean="0"/>
              <a:t>13.05.2024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157D7-7653-4D2C-B5BA-BA0B2FB54B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15203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87846-64AD-47D9-84C8-CD8D4FB399E2}" type="datetimeFigureOut">
              <a:rPr lang="ru-RU" smtClean="0"/>
              <a:t>13.05.2024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157D7-7653-4D2C-B5BA-BA0B2FB54B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36637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87846-64AD-47D9-84C8-CD8D4FB399E2}" type="datetimeFigureOut">
              <a:rPr lang="ru-RU" smtClean="0"/>
              <a:t>13.05.2024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157D7-7653-4D2C-B5BA-BA0B2FB54B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33649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87846-64AD-47D9-84C8-CD8D4FB399E2}" type="datetimeFigureOut">
              <a:rPr lang="ru-RU" smtClean="0"/>
              <a:t>13.05.2024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157D7-7653-4D2C-B5BA-BA0B2FB54B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29160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87846-64AD-47D9-84C8-CD8D4FB399E2}" type="datetimeFigureOut">
              <a:rPr lang="ru-RU" smtClean="0"/>
              <a:t>13.05.2024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157D7-7653-4D2C-B5BA-BA0B2FB54B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38583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87846-64AD-47D9-84C8-CD8D4FB399E2}" type="datetimeFigureOut">
              <a:rPr lang="ru-RU" smtClean="0"/>
              <a:t>13.05.2024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157D7-7653-4D2C-B5BA-BA0B2FB54B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04314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87846-64AD-47D9-84C8-CD8D4FB399E2}" type="datetimeFigureOut">
              <a:rPr lang="ru-RU" smtClean="0"/>
              <a:t>13.05.2024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157D7-7653-4D2C-B5BA-BA0B2FB54B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7747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787846-64AD-47D9-84C8-CD8D4FB399E2}" type="datetimeFigureOut">
              <a:rPr lang="ru-RU" smtClean="0"/>
              <a:t>13.05.2024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F157D7-7653-4D2C-B5BA-BA0B2FB54B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4299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microsoft.com/office/2007/relationships/hdphoto" Target="../media/hdphoto1.wdp"/><Relationship Id="rId7" Type="http://schemas.openxmlformats.org/officeDocument/2006/relationships/diagramColors" Target="../diagrams/colors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113692" y="3034955"/>
            <a:ext cx="12339145" cy="2693000"/>
          </a:xfrm>
        </p:spPr>
        <p:txBody>
          <a:bodyPr>
            <a:noAutofit/>
          </a:bodyPr>
          <a:lstStyle/>
          <a:p>
            <a:r>
              <a:rPr lang="ru-RU" sz="5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 основных видах обеспечения полётов (авиационных работ) дирижаблей в Российской Федерации</a:t>
            </a:r>
            <a:r>
              <a:rPr lang="en-US" sz="5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5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опыту организации и эксплуатации воздухоплавательной базы «Киржач-Д» и авиационного эксплуатанта АОН)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11151" y="6099183"/>
            <a:ext cx="1219200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3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Докладчик: КУЛИКОВ Игорь Николаевич, кандидат военных наук, доцент (г. Москва)</a:t>
            </a:r>
          </a:p>
        </p:txBody>
      </p:sp>
    </p:spTree>
    <p:extLst>
      <p:ext uri="{BB962C8B-B14F-4D97-AF65-F5344CB8AC3E}">
        <p14:creationId xmlns:p14="http://schemas.microsoft.com/office/powerpoint/2010/main" val="15325648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280" b="95541" l="3665" r="96859">
                        <a14:foregroundMark x1="81675" y1="68153" x2="81675" y2="681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"/>
            <a:ext cx="4188668" cy="15180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460710" y="-14049"/>
            <a:ext cx="68031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лицензии на разработку авиационной техники: компания и производственно-техническая база; проектирование нового изделия (воздухоплавательного воздушного судна - на основе технического задания); разработку эскизного проекта; разработку РКД; постройка опытного образца (ов) воздушного судна; проведение испытаний и сертификации единичного экземпляра дирижабля;</a:t>
            </a:r>
          </a:p>
          <a:p>
            <a:pPr fontAlgn="base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Создание серии дирижаблей (5), обеспечение их опытной эксплуатации и сертификация типа (МАК)</a:t>
            </a:r>
          </a:p>
          <a:p>
            <a:pPr marL="342900" indent="-342900">
              <a:buAutoNum type="arabicParenR"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709516222"/>
              </p:ext>
            </p:extLst>
          </p:nvPr>
        </p:nvGraphicFramePr>
        <p:xfrm>
          <a:off x="-641874" y="1782212"/>
          <a:ext cx="13300217" cy="502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193" y="42236"/>
            <a:ext cx="1277563" cy="1895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04906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447" y="81188"/>
            <a:ext cx="1202871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000" b="1" dirty="0"/>
              <a:t>Организационное обеспечение</a:t>
            </a:r>
            <a:r>
              <a:rPr lang="ru-RU" sz="2000" dirty="0"/>
              <a:t> (сертификация и лицензирование авиационной деятельности, кадрово-финансовое, документационное, бухгалтерское и юридическое обеспечение, планирование и организация всех видов авиационных и аэродромных работ, организация взаимодействия подразделений, материально-финансовое обеспечение текущей и экспедиционной деятельности и т. д.);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647" y="1502806"/>
            <a:ext cx="3411142" cy="2679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3688" y="1525811"/>
            <a:ext cx="1888801" cy="2664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3107" y="4189232"/>
            <a:ext cx="1847850" cy="2633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6244" y="4189231"/>
            <a:ext cx="1816100" cy="2633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7444" y="4235228"/>
            <a:ext cx="1828800" cy="258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7947" y="1472757"/>
            <a:ext cx="1979384" cy="2717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2344" y="1525811"/>
            <a:ext cx="1823286" cy="2631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80584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418" y="186535"/>
            <a:ext cx="7864608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000" b="1" dirty="0"/>
              <a:t>Организация лётной службы</a:t>
            </a:r>
            <a:r>
              <a:rPr lang="ru-RU" sz="2000" dirty="0"/>
              <a:t> (подбор и подготовка лётного, штурманского и операторского состава к полётам (авиационным работам) в различных метеоусловиях, проверка и повышение его классной квалификации, организация, планирование и безопасность полётов, обеспечение ротации и отдыха лётных экипажей);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000" b="1" dirty="0"/>
              <a:t>Штурманское</a:t>
            </a:r>
            <a:r>
              <a:rPr lang="ru-RU" sz="2000" dirty="0"/>
              <a:t>, аэронавигационное и диспетчерское обеспечение полетов;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000" b="1" dirty="0"/>
              <a:t>Метеорологическое</a:t>
            </a:r>
            <a:r>
              <a:rPr lang="ru-RU" sz="2000" dirty="0"/>
              <a:t> и орнитологическое обеспе­чение безопасности полетов;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000" b="1" dirty="0"/>
              <a:t>Медицинское обеспечение полетов.</a:t>
            </a:r>
            <a:endParaRPr lang="ru-RU" sz="20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2815" y="70682"/>
            <a:ext cx="4378061" cy="3222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0D9574B-F8B3-4326-88F6-1C2841B5A9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687" y="3914079"/>
            <a:ext cx="6625351" cy="286660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94E7AD0-4F79-4135-8F70-FE0002B3E4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5117" y="3914079"/>
            <a:ext cx="4346698" cy="2877015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6101" y="2943921"/>
            <a:ext cx="3131004" cy="179732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98388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657" y="22305"/>
            <a:ext cx="5758544" cy="7478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dirty="0"/>
              <a:t>Инженерно-авиационное обеспечение</a:t>
            </a:r>
            <a:r>
              <a:rPr lang="ru-RU" sz="2000" dirty="0"/>
              <a:t>:</a:t>
            </a:r>
          </a:p>
          <a:p>
            <a:pPr lvl="1"/>
            <a:r>
              <a:rPr lang="ru-RU" sz="2000" dirty="0"/>
              <a:t> </a:t>
            </a:r>
            <a:r>
              <a:rPr lang="ru-RU" sz="2000" b="1" dirty="0"/>
              <a:t>Инженерно-авиационная служба </a:t>
            </a:r>
            <a:r>
              <a:rPr lang="ru-RU" sz="2000" dirty="0"/>
              <a:t>(подготовка инженерно-технического состава, текущая деятельность и документооборот по подготовке и обслуживанию воздушных судов);</a:t>
            </a:r>
          </a:p>
          <a:p>
            <a:pPr lvl="1"/>
            <a:r>
              <a:rPr lang="ru-RU" sz="2000" dirty="0"/>
              <a:t> Создание и использование материальных запасов и резервов (складские и логистические функции);</a:t>
            </a:r>
          </a:p>
          <a:p>
            <a:pPr lvl="1"/>
            <a:r>
              <a:rPr lang="ru-RU" sz="2000" dirty="0"/>
              <a:t> Формирование, подготовка и организация деятельности причальных аэродромных команд (постоянного и переменного состава) в различных условиях полётов;</a:t>
            </a:r>
          </a:p>
          <a:p>
            <a:pPr lvl="1"/>
            <a:r>
              <a:rPr lang="ru-RU" sz="2000" dirty="0"/>
              <a:t> Организация и проведение регламентно-ремонтных работ (в части касающейся).</a:t>
            </a:r>
          </a:p>
          <a:p>
            <a:pPr marL="358775" lvl="1" indent="-358775"/>
            <a:r>
              <a:rPr lang="ru-RU" sz="2000" b="1" dirty="0" err="1"/>
              <a:t>Газо</a:t>
            </a:r>
            <a:r>
              <a:rPr lang="en-US" sz="2000" b="1" dirty="0"/>
              <a:t>/</a:t>
            </a:r>
            <a:r>
              <a:rPr lang="ru-RU" sz="2000" b="1" dirty="0"/>
              <a:t>топливообеспечение </a:t>
            </a:r>
            <a:r>
              <a:rPr lang="ru-RU" sz="2000" dirty="0"/>
              <a:t>дирижаблей и специальной техники, включая организацию доставки, хранения и использования Г-ГСМ, а также утилизацию отходов;</a:t>
            </a:r>
          </a:p>
          <a:p>
            <a:pPr marL="358775" lvl="1" indent="-358775"/>
            <a:r>
              <a:rPr lang="ru-RU" sz="2000" b="1" dirty="0"/>
              <a:t>Аварийно-спасательное и противопожарное обеспечение</a:t>
            </a:r>
            <a:r>
              <a:rPr lang="ru-RU" sz="2000" dirty="0"/>
              <a:t> (в авиационном ангаре, на лётном поле и на борту воздушного судна)</a:t>
            </a:r>
          </a:p>
          <a:p>
            <a:pPr marL="358775" lvl="1" indent="-358775"/>
            <a:endParaRPr lang="ru-RU" sz="2000" dirty="0"/>
          </a:p>
          <a:p>
            <a:pPr lvl="1"/>
            <a:endParaRPr lang="ru-RU" sz="2000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222" y="50983"/>
            <a:ext cx="2466793" cy="1752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3707" y="82513"/>
            <a:ext cx="3547694" cy="1614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1619" y="4313862"/>
            <a:ext cx="3709408" cy="2474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0989" y="3798364"/>
            <a:ext cx="1751011" cy="2458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0421" y="3772676"/>
            <a:ext cx="1768918" cy="2474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1057" y="1622159"/>
            <a:ext cx="3406497" cy="302029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89923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210" y="81118"/>
            <a:ext cx="12102789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700" b="1" dirty="0"/>
              <a:t>Радиотехническое обеспечение, связь</a:t>
            </a:r>
            <a:r>
              <a:rPr lang="ru-RU" sz="1700" dirty="0"/>
              <a:t> и интернет; </a:t>
            </a:r>
          </a:p>
          <a:p>
            <a:pPr lvl="0"/>
            <a:r>
              <a:rPr lang="ru-RU" sz="1700" b="1" dirty="0"/>
              <a:t>Аэродромно-техническое обеспечение</a:t>
            </a:r>
            <a:r>
              <a:rPr lang="ru-RU" sz="1700" dirty="0"/>
              <a:t>:</a:t>
            </a:r>
          </a:p>
          <a:p>
            <a:pPr lvl="1" indent="-100013"/>
            <a:r>
              <a:rPr lang="ru-RU" sz="1700" dirty="0"/>
              <a:t> Проектирование, строительство и сертификация воздухоплавательного аэродрома (на основании требований ФАП и СНиП);</a:t>
            </a:r>
          </a:p>
          <a:p>
            <a:pPr lvl="1" indent="-100013"/>
            <a:r>
              <a:rPr lang="ru-RU" sz="1700" dirty="0"/>
              <a:t> Подготовка и содержание лётного поля, включая стартово-причальный круг, рулёжные дорожки, стояночные площадки, ограждения, указатели и пр.;</a:t>
            </a:r>
          </a:p>
          <a:p>
            <a:pPr lvl="1" indent="-100013"/>
            <a:r>
              <a:rPr lang="ru-RU" sz="1700" dirty="0"/>
              <a:t> Подготовка и использование мобильных автомобильных мачт;</a:t>
            </a:r>
          </a:p>
          <a:p>
            <a:pPr lvl="1" indent="-100013"/>
            <a:r>
              <a:rPr lang="ru-RU" sz="1700" dirty="0"/>
              <a:t> Подготовка и использование стационарных причальных мачт;</a:t>
            </a:r>
          </a:p>
          <a:p>
            <a:pPr lvl="1" indent="-100013"/>
            <a:r>
              <a:rPr lang="ru-RU" sz="1700" dirty="0"/>
              <a:t> Подготовка и использование специальной аэродромной техники (кормовых удерживающих устройств, автомобилей балластного обеспечения, транспортных мобильных средств оперативного реагирования и др.).</a:t>
            </a:r>
            <a:endParaRPr lang="en-US" sz="1700" dirty="0"/>
          </a:p>
          <a:p>
            <a:pPr marL="357188" lvl="1" indent="-357188"/>
            <a:r>
              <a:rPr lang="ru-RU" sz="1700" b="1" dirty="0"/>
              <a:t>Электро-светотехническое обеспечение</a:t>
            </a:r>
            <a:r>
              <a:rPr lang="ru-RU" sz="1700" dirty="0"/>
              <a:t> полётов (средства стационарного, аварийного и мобильного электропитания и освещения); </a:t>
            </a:r>
          </a:p>
          <a:p>
            <a:pPr marL="357188" lvl="0" indent="-357188"/>
            <a:r>
              <a:rPr lang="ru-RU" sz="1700" b="1" dirty="0"/>
              <a:t>Обеспечение безопасности</a:t>
            </a:r>
            <a:r>
              <a:rPr lang="ru-RU" sz="1700" dirty="0"/>
              <a:t> на аэродроме, включая техническое обеспечение охранно-сигнальными системами и организация круглосуточного дежурства специалистами служба авиационной безопасности;</a:t>
            </a:r>
          </a:p>
          <a:p>
            <a:pPr lvl="0"/>
            <a:r>
              <a:rPr lang="ru-RU" sz="1700" b="1" dirty="0"/>
              <a:t>Обеспечение эксплуатация авиационного ангара:</a:t>
            </a:r>
            <a:endParaRPr lang="ru-RU" sz="1700" dirty="0"/>
          </a:p>
          <a:p>
            <a:pPr lvl="1" indent="-100013"/>
            <a:r>
              <a:rPr lang="ru-RU" sz="1700" dirty="0"/>
              <a:t> Содержание и эксплуатация зданий, сооружений и помещений;</a:t>
            </a:r>
          </a:p>
          <a:p>
            <a:pPr lvl="1" indent="-100013"/>
            <a:r>
              <a:rPr lang="ru-RU" sz="1700" dirty="0"/>
              <a:t> Содержание и эксплуатация инженерных и тепловых сетей, включая водоснабжение, канализацию, противопожарное оборудование, банно-прачечное обеспечение и пр.; </a:t>
            </a:r>
          </a:p>
          <a:p>
            <a:pPr lvl="1" indent="-100013"/>
            <a:r>
              <a:rPr lang="ru-RU" sz="1700" dirty="0"/>
              <a:t> Проведение всех видов снегоуборочных работ и травоудаления;</a:t>
            </a:r>
          </a:p>
          <a:p>
            <a:pPr lvl="1" indent="-100013"/>
            <a:r>
              <a:rPr lang="ru-RU" sz="1700" dirty="0"/>
              <a:t> Эксплуатация подъемно-крановых механизмов и специальной мобильной подъёмной техники;</a:t>
            </a:r>
          </a:p>
          <a:p>
            <a:pPr lvl="1" indent="-100013"/>
            <a:r>
              <a:rPr lang="ru-RU" sz="1700" dirty="0"/>
              <a:t> Организация и обеспечение питания и отдыха личного состава.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5" y="5498315"/>
            <a:ext cx="1905000" cy="1348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995" y="5498315"/>
            <a:ext cx="1767682" cy="1337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0251" y="5510921"/>
            <a:ext cx="1767682" cy="1325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5504" y="5514259"/>
            <a:ext cx="1657831" cy="1325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1901" y="5522665"/>
            <a:ext cx="1657831" cy="131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3283" y="5520087"/>
            <a:ext cx="1657831" cy="1313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2390" y="5530707"/>
            <a:ext cx="1657831" cy="1296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74641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0F52532-D593-45BC-ACF3-B9DD0D7451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5864" y="249660"/>
            <a:ext cx="8480271" cy="635867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094BBA4-514D-44B6-87B2-916D1F78B0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9" y="2616796"/>
            <a:ext cx="12130271" cy="1871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95890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1098</TotalTime>
  <Words>536</Words>
  <Application>Microsoft Office PowerPoint</Application>
  <PresentationFormat>Широкоэкранный</PresentationFormat>
  <Paragraphs>36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Times New Roman</vt:lpstr>
      <vt:lpstr>Тема Office</vt:lpstr>
      <vt:lpstr>Об основных видах обеспечения полётов (авиационных работ) дирижаблей в Российской Федерации (по опыту организации и эксплуатации воздухоплавательной базы «Киржач-Д» и авиационного эксплуатанта АОН)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Безопасность эксплуатации дирижаблей в контексте развития авиационных и космических технологий. Исторический аспект.</dc:title>
  <dc:creator>Пользователь</dc:creator>
  <cp:lastModifiedBy>Игорь</cp:lastModifiedBy>
  <cp:revision>71</cp:revision>
  <dcterms:created xsi:type="dcterms:W3CDTF">2020-03-08T10:10:14Z</dcterms:created>
  <dcterms:modified xsi:type="dcterms:W3CDTF">2024-05-13T18:03:59Z</dcterms:modified>
</cp:coreProperties>
</file>