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30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86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343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3557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963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9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073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140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812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49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15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208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5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37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72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02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19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26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52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inobrnauki.gov.ru/press-center/news/novosti-ministerstva/70586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780928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dirty="0"/>
              <a:t>«Обновление образовательных программ для обеспечения предприятий квалифицированными кадрами»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877272"/>
            <a:ext cx="2232248" cy="83894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Сибриков Дмитрий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 Губин Евгений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76D23-A322-F2FC-BEE6-55E0E99ED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Новая система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FDBBF9-D191-AB9C-9049-821878AC3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0" algn="just">
              <a:lnSpc>
                <a:spcPct val="107000"/>
              </a:lnSpc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В рамках </a:t>
            </a:r>
            <a:r>
              <a:rPr lang="ru-RU" sz="2400" dirty="0"/>
              <a:t>формирования</a:t>
            </a:r>
            <a:r>
              <a:rPr lang="ru-RU" sz="2400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 новой системы высшего образования в России запускаются несколько проектов: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228600" algn="just">
              <a:lnSpc>
                <a:spcPct val="107000"/>
              </a:lnSpc>
            </a:pPr>
            <a:r>
              <a:rPr lang="ru-RU" sz="2400" dirty="0">
                <a:solidFill>
                  <a:srgbClr val="000000"/>
                </a:solidFill>
                <a:latin typeface="stk"/>
                <a:cs typeface="Times New Roman" panose="02020603050405020304" pitchFamily="18" charset="0"/>
              </a:rPr>
              <a:t>«Приоритет-2030», </a:t>
            </a:r>
          </a:p>
          <a:p>
            <a:pPr marL="457200" indent="228600" algn="just">
              <a:lnSpc>
                <a:spcPct val="107000"/>
              </a:lnSpc>
            </a:pPr>
            <a:r>
              <a:rPr lang="ru-RU" sz="2400" dirty="0">
                <a:solidFill>
                  <a:srgbClr val="000000"/>
                </a:solidFill>
                <a:latin typeface="stk"/>
                <a:cs typeface="Times New Roman" panose="02020603050405020304" pitchFamily="18" charset="0"/>
              </a:rPr>
              <a:t>«Передовые инженерные школы» (ПИШ)</a:t>
            </a:r>
          </a:p>
          <a:p>
            <a:pPr marL="457200" indent="228600" algn="just">
              <a:lnSpc>
                <a:spcPct val="107000"/>
              </a:lnSpc>
            </a:pPr>
            <a:r>
              <a:rPr lang="ru-RU" sz="2400" dirty="0">
                <a:solidFill>
                  <a:srgbClr val="000000"/>
                </a:solidFill>
                <a:latin typeface="stk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solidFill>
                  <a:srgbClr val="000000"/>
                </a:solidFill>
                <a:latin typeface="stk"/>
                <a:cs typeface="Times New Roman" panose="02020603050405020304" pitchFamily="18" charset="0"/>
              </a:rPr>
              <a:t>Профессионалитет</a:t>
            </a:r>
            <a:r>
              <a:rPr lang="ru-RU" sz="2400" dirty="0">
                <a:solidFill>
                  <a:srgbClr val="000000"/>
                </a:solidFill>
                <a:latin typeface="stk"/>
                <a:cs typeface="Times New Roman" panose="02020603050405020304" pitchFamily="18" charset="0"/>
              </a:rPr>
              <a:t>» (СПО)</a:t>
            </a:r>
          </a:p>
          <a:p>
            <a:pPr marL="0" indent="4572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130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027B9-AFD9-8B37-1DB1-13FB77582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088"/>
            <a:ext cx="7773338" cy="1596177"/>
          </a:xfrm>
        </p:spPr>
        <p:txBody>
          <a:bodyPr>
            <a:normAutofit/>
          </a:bodyPr>
          <a:lstStyle/>
          <a:p>
            <a:r>
              <a:rPr lang="ru-RU" dirty="0"/>
              <a:t>Программа «Приоритет 2030»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DE076D-C41D-FB12-DED1-9103A6F453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24" t="7000" r="15738" b="27201"/>
          <a:stretch/>
        </p:blipFill>
        <p:spPr>
          <a:xfrm>
            <a:off x="323528" y="2996952"/>
            <a:ext cx="6120680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FC127C-85C9-CF2D-FED2-6E2473AE1EF1}"/>
              </a:ext>
            </a:extLst>
          </p:cNvPr>
          <p:cNvSpPr txBox="1"/>
          <p:nvPr/>
        </p:nvSpPr>
        <p:spPr>
          <a:xfrm>
            <a:off x="228600" y="1268760"/>
            <a:ext cx="8686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0" i="0" dirty="0">
                <a:solidFill>
                  <a:srgbClr val="343434"/>
                </a:solidFill>
                <a:effectLst/>
                <a:highlight>
                  <a:srgbClr val="F4F4F6"/>
                </a:highlight>
                <a:latin typeface="Geometria"/>
              </a:rPr>
              <a:t>Программа «Приоритет 2030» позволит сконцентрировать ресурсы для обеспечения вклада российских университетов в достижение национальных целей развития Российской Федерации на период до 2030 года, повысить научно-образовательный потенциал университетов и научных организаций, а также обеспечить участие образовательных организаций высшего образования в социально-экономическом развитии субъектов Российской Федерации.</a:t>
            </a:r>
          </a:p>
          <a:p>
            <a:pPr algn="just"/>
            <a:r>
              <a:rPr lang="ru-RU" sz="1200" b="0" i="0" dirty="0">
                <a:solidFill>
                  <a:srgbClr val="343434"/>
                </a:solidFill>
                <a:effectLst/>
                <a:highlight>
                  <a:srgbClr val="F4F4F6"/>
                </a:highlight>
                <a:latin typeface="Geometria"/>
              </a:rPr>
              <a:t>Цель программы «Приоритет 2030» – к 2030 году сформировать в России более 100 прогрессивных современных университетов - центров научно-технологического и социально-экономического развития страны.</a:t>
            </a:r>
          </a:p>
        </p:txBody>
      </p:sp>
    </p:spTree>
    <p:extLst>
      <p:ext uri="{BB962C8B-B14F-4D97-AF65-F5344CB8AC3E}">
        <p14:creationId xmlns:p14="http://schemas.microsoft.com/office/powerpoint/2010/main" val="513438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C8D53-00C5-3062-780A-F421EA2E8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339" y="198515"/>
            <a:ext cx="7773338" cy="1286270"/>
          </a:xfrm>
        </p:spPr>
        <p:txBody>
          <a:bodyPr>
            <a:normAutofit/>
          </a:bodyPr>
          <a:lstStyle/>
          <a:p>
            <a:r>
              <a:rPr lang="ru-RU" dirty="0"/>
              <a:t>Передовые инженерные школы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9EDA44-E318-C349-9781-A550F9C314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01" r="1963" b="6600"/>
          <a:stretch/>
        </p:blipFill>
        <p:spPr>
          <a:xfrm>
            <a:off x="323528" y="3700775"/>
            <a:ext cx="5964438" cy="2874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1AEE5E-1255-1F7F-166F-6D9B9609B5EF}"/>
              </a:ext>
            </a:extLst>
          </p:cNvPr>
          <p:cNvSpPr txBox="1"/>
          <p:nvPr/>
        </p:nvSpPr>
        <p:spPr>
          <a:xfrm>
            <a:off x="683568" y="1484784"/>
            <a:ext cx="79208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343434"/>
                </a:solidFill>
                <a:highlight>
                  <a:srgbClr val="F4F4F6"/>
                </a:highlight>
                <a:latin typeface="Geometria"/>
              </a:rPr>
              <a:t>Постановление правительства от 08.04.2022 № 619 «О мерах государственной поддержки программ развития передовых инженерных школ».</a:t>
            </a:r>
          </a:p>
          <a:p>
            <a:endParaRPr lang="ru-RU" sz="1200" dirty="0">
              <a:solidFill>
                <a:srgbClr val="343434"/>
              </a:solidFill>
              <a:highlight>
                <a:srgbClr val="F4F4F6"/>
              </a:highlight>
              <a:latin typeface="Geometria"/>
            </a:endParaRPr>
          </a:p>
          <a:p>
            <a:pPr algn="just"/>
            <a:r>
              <a:rPr lang="ru-RU" sz="1200" dirty="0">
                <a:solidFill>
                  <a:srgbClr val="343434"/>
                </a:solidFill>
                <a:highlight>
                  <a:srgbClr val="F4F4F6"/>
                </a:highlight>
                <a:latin typeface="Geometria"/>
              </a:rPr>
              <a:t>Предоставление грантов в форме субсидий из федерального бюджета на поддержку программ развития передовых инженерных школ, обеспечение прохождения практик и стажировок, в том числе в формате работы с наставниками, для талантливых студентов лучших магистерских программ, обеспечение повышения квалификации и (или) профессиональной переподготовки, в том числе в форме стажировки на базе высокотехнологичных компаний, для </a:t>
            </a:r>
            <a:r>
              <a:rPr lang="ru-RU" sz="1200" dirty="0" err="1">
                <a:solidFill>
                  <a:srgbClr val="343434"/>
                </a:solidFill>
                <a:highlight>
                  <a:srgbClr val="F4F4F6"/>
                </a:highlight>
                <a:latin typeface="Geometria"/>
              </a:rPr>
              <a:t>профессорскопреподавательского</a:t>
            </a:r>
            <a:r>
              <a:rPr lang="ru-RU" sz="1200" dirty="0">
                <a:solidFill>
                  <a:srgbClr val="343434"/>
                </a:solidFill>
                <a:highlight>
                  <a:srgbClr val="F4F4F6"/>
                </a:highlight>
                <a:latin typeface="Geometria"/>
              </a:rPr>
              <a:t> состава и управленческих команд передовых инженерных школ, а также образовательных организаций высшего образования, реализующих образовательные программы инженерного профиля.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030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0FD23-71B3-DDB6-598B-042F09CB3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67" y="260648"/>
            <a:ext cx="7773338" cy="1596177"/>
          </a:xfrm>
        </p:spPr>
        <p:txBody>
          <a:bodyPr>
            <a:normAutofit/>
          </a:bodyPr>
          <a:lstStyle/>
          <a:p>
            <a:r>
              <a:rPr lang="ru-RU" dirty="0"/>
              <a:t>Повышение качества образования выпускников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EB537A-04A4-DC81-7E01-1AF20C3D4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24" y="1628800"/>
            <a:ext cx="3744416" cy="374441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1.Целевое обучение (меры поддержки, социальные гарантии); </a:t>
            </a:r>
          </a:p>
          <a:p>
            <a:pPr marL="0" indent="0">
              <a:buNone/>
            </a:pPr>
            <a:r>
              <a:rPr lang="ru-RU" sz="2400" dirty="0"/>
              <a:t>2. Базовые кафедры; </a:t>
            </a:r>
          </a:p>
          <a:p>
            <a:pPr marL="0" indent="0">
              <a:buNone/>
            </a:pPr>
            <a:r>
              <a:rPr lang="ru-RU" sz="2400" dirty="0"/>
              <a:t>3. Студенческие КБ; </a:t>
            </a:r>
          </a:p>
          <a:p>
            <a:pPr marL="0" indent="0">
              <a:buNone/>
            </a:pPr>
            <a:r>
              <a:rPr lang="ru-RU" sz="2400" dirty="0"/>
              <a:t>4. Наставничество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70EEC0-4E16-71A7-1CC1-8BFD97B430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6602" r="17713" b="8000"/>
          <a:stretch/>
        </p:blipFill>
        <p:spPr>
          <a:xfrm>
            <a:off x="273402" y="3472407"/>
            <a:ext cx="4320480" cy="306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27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6D662-5CC7-474A-5D54-9140DA632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347058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minobrnauki.gov.ru/upload/iblock/712/350bjs231b8dwye831wgqemxr02nnf7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minobrnauki.gov.ru/upload/iblock/712/350bjs231b8dwye831wgqemxr02nnf7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9681" t="25219" r="17819" b="15719"/>
          <a:stretch>
            <a:fillRect/>
          </a:stretch>
        </p:blipFill>
        <p:spPr bwMode="auto">
          <a:xfrm>
            <a:off x="1259632" y="3212976"/>
            <a:ext cx="613148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9552" y="404664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 июле 2023 года прошло заседание Бюро Союза машиностроителей России и Лиги содействия оборонным предприятиям, посвященное вопросам обеспечения квалифицированными инженерными кадрами предприятий машиностроительного и оборонно-промышленного комплексов. С развернутым докладом на нем выступил </a:t>
            </a:r>
            <a:r>
              <a:rPr lang="ru-RU" b="1" dirty="0"/>
              <a:t>глава </a:t>
            </a:r>
            <a:r>
              <a:rPr lang="ru-RU" b="1" dirty="0" err="1"/>
              <a:t>Минобрнауки</a:t>
            </a:r>
            <a:r>
              <a:rPr lang="ru-RU" b="1" dirty="0"/>
              <a:t> России Валерий Николаевич Фальков</a:t>
            </a:r>
            <a:r>
              <a:rPr lang="ru-RU" dirty="0"/>
              <a:t>. (14.07.2023) Так же было отмечено, что в последнее время потребность в инженерно-технических кадрах существенно возросла. Это косвенно подтверждается количеством вакансий для выпускников, предоставляемых в адрес Университета не только профильных, но и смежных отраслей.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6106070"/>
            <a:ext cx="77768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Рисунок 1  Заседание Бюро Союза машиностроителей России </a:t>
            </a:r>
            <a:r>
              <a:rPr lang="ru-RU" sz="1000" dirty="0"/>
              <a:t>(</a:t>
            </a:r>
            <a:r>
              <a:rPr lang="ru-RU" sz="1000" u="sng" dirty="0">
                <a:hlinkClick r:id="rId3"/>
              </a:rPr>
              <a:t>https://minobrnauki.gov.ru/press-center/news/novosti-ministerstva/70586/</a:t>
            </a:r>
            <a:r>
              <a:rPr lang="ru-RU" sz="1000" u="sng" dirty="0"/>
              <a:t>)</a:t>
            </a:r>
            <a:endParaRPr lang="ru-RU" sz="10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CF63E-9225-8131-2ECB-B7B90B20F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Способы обновления образовательных программ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0787B0-0006-3FCD-147D-3A24214D1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400" dirty="0"/>
              <a:t>Введение </a:t>
            </a:r>
            <a:r>
              <a:rPr lang="ru-RU" sz="2400" dirty="0" err="1"/>
              <a:t>профстандартов</a:t>
            </a:r>
            <a:r>
              <a:rPr lang="ru-RU" sz="2400" dirty="0"/>
              <a:t>;</a:t>
            </a:r>
          </a:p>
          <a:p>
            <a:pPr marL="514350" indent="-514350">
              <a:buAutoNum type="arabicPeriod"/>
            </a:pPr>
            <a:r>
              <a:rPr lang="ru-RU" sz="2400" dirty="0"/>
              <a:t>Корректировка или изменение Федеральных государственных образовательных стандартов;</a:t>
            </a:r>
          </a:p>
          <a:p>
            <a:pPr marL="514350" indent="-514350">
              <a:buAutoNum type="arabicPeriod"/>
            </a:pPr>
            <a:r>
              <a:rPr lang="ru-RU" sz="2400" dirty="0"/>
              <a:t>Мониторинг требований работодателей;</a:t>
            </a:r>
          </a:p>
          <a:p>
            <a:pPr marL="514350" indent="-514350">
              <a:buAutoNum type="arabicPeriod"/>
            </a:pPr>
            <a:r>
              <a:rPr lang="ru-RU" sz="2400" dirty="0"/>
              <a:t> Внесение изменений по инициативе образовательной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3199813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6136" y="1052736"/>
            <a:ext cx="3024336" cy="5616624"/>
          </a:xfrm>
        </p:spPr>
        <p:txBody>
          <a:bodyPr>
            <a:normAutofit/>
          </a:bodyPr>
          <a:lstStyle/>
          <a:p>
            <a:pPr marL="0" indent="360363" algn="just">
              <a:buNone/>
            </a:pPr>
            <a:r>
              <a:rPr lang="ru-RU" sz="1700" dirty="0"/>
              <a:t>С 1 июля 2016 года работодатели обязаны применять </a:t>
            </a:r>
            <a:r>
              <a:rPr lang="ru-RU" sz="1700" dirty="0" err="1"/>
              <a:t>профстандарты</a:t>
            </a:r>
            <a:r>
              <a:rPr lang="ru-RU" sz="1700" dirty="0"/>
              <a:t> в части тех требований к квалификации работников, которые установлены в ТК РФ, иных нормативных правовых актах.</a:t>
            </a:r>
          </a:p>
          <a:p>
            <a:pPr marL="0" indent="360363" algn="just">
              <a:buNone/>
            </a:pPr>
            <a:r>
              <a:rPr lang="ru-RU" sz="1700" dirty="0"/>
              <a:t>В настоящее время Минтруд утвердил более 1500 </a:t>
            </a:r>
            <a:r>
              <a:rPr lang="ru-RU" sz="1700" dirty="0" err="1"/>
              <a:t>профстандартов</a:t>
            </a:r>
            <a:r>
              <a:rPr lang="ru-RU" sz="1700" dirty="0"/>
              <a:t> по 40 группам.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 l="46208" t="17344" r="25013" b="13750"/>
          <a:stretch>
            <a:fillRect/>
          </a:stretch>
        </p:blipFill>
        <p:spPr bwMode="auto">
          <a:xfrm>
            <a:off x="755576" y="260648"/>
            <a:ext cx="4464496" cy="6009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Овал 7"/>
          <p:cNvSpPr/>
          <p:nvPr/>
        </p:nvSpPr>
        <p:spPr>
          <a:xfrm>
            <a:off x="4211960" y="4149080"/>
            <a:ext cx="129614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23928" y="1484784"/>
            <a:ext cx="129614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55576" y="4653136"/>
            <a:ext cx="244827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24EC7C-B577-8F9B-9449-34D4FD019CD5}"/>
              </a:ext>
            </a:extLst>
          </p:cNvPr>
          <p:cNvSpPr txBox="1"/>
          <p:nvPr/>
        </p:nvSpPr>
        <p:spPr>
          <a:xfrm>
            <a:off x="5796136" y="260648"/>
            <a:ext cx="2860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/>
              <a:t>Введение </a:t>
            </a:r>
            <a:r>
              <a:rPr lang="ru-RU" sz="1800" b="1" dirty="0" err="1"/>
              <a:t>профстандартов</a:t>
            </a:r>
            <a:endParaRPr lang="ru-RU" sz="1800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32925" t="20297" r="12284" b="13751"/>
          <a:stretch>
            <a:fillRect/>
          </a:stretch>
        </p:blipFill>
        <p:spPr bwMode="auto">
          <a:xfrm>
            <a:off x="611560" y="332656"/>
            <a:ext cx="542639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 l="46207" t="22266" r="25014" b="11782"/>
          <a:stretch>
            <a:fillRect/>
          </a:stretch>
        </p:blipFill>
        <p:spPr bwMode="auto">
          <a:xfrm>
            <a:off x="5076056" y="1844824"/>
            <a:ext cx="3744416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Овал 5"/>
          <p:cNvSpPr/>
          <p:nvPr/>
        </p:nvSpPr>
        <p:spPr>
          <a:xfrm>
            <a:off x="1907704" y="908720"/>
            <a:ext cx="122413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55576" y="404664"/>
            <a:ext cx="122413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148064" y="1844824"/>
            <a:ext cx="23762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76056" y="3573016"/>
            <a:ext cx="108012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004048" y="3933056"/>
            <a:ext cx="129614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E6F47-FA16-96F0-D116-F70D4CF88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+mn-lt"/>
                <a:ea typeface="+mn-ea"/>
                <a:cs typeface="+mn-cs"/>
              </a:rPr>
              <a:t>Корректировка или изменение Федеральных государственных образовательных стандартов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6E77777A-B071-7FD6-4AAB-7E2830F9D231}"/>
              </a:ext>
            </a:extLst>
          </p:cNvPr>
          <p:cNvSpPr/>
          <p:nvPr/>
        </p:nvSpPr>
        <p:spPr>
          <a:xfrm>
            <a:off x="328092" y="1633366"/>
            <a:ext cx="2088232" cy="121500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2097C5BD-2444-6D43-2162-17D82B6F467E}"/>
              </a:ext>
            </a:extLst>
          </p:cNvPr>
          <p:cNvSpPr/>
          <p:nvPr/>
        </p:nvSpPr>
        <p:spPr>
          <a:xfrm>
            <a:off x="2405561" y="2195613"/>
            <a:ext cx="2088232" cy="1143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A47DA93-F87C-2205-4A09-25F8B6BFF2B7}"/>
              </a:ext>
            </a:extLst>
          </p:cNvPr>
          <p:cNvSpPr/>
          <p:nvPr/>
        </p:nvSpPr>
        <p:spPr>
          <a:xfrm>
            <a:off x="4621064" y="2621369"/>
            <a:ext cx="1872208" cy="100811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73482DF-0DCD-F6D4-01BC-E8C19C14785E}"/>
              </a:ext>
            </a:extLst>
          </p:cNvPr>
          <p:cNvSpPr/>
          <p:nvPr/>
        </p:nvSpPr>
        <p:spPr>
          <a:xfrm>
            <a:off x="6814592" y="2995228"/>
            <a:ext cx="1872208" cy="100811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1D4F19-E19A-D97D-419D-AC4F6454D75D}"/>
              </a:ext>
            </a:extLst>
          </p:cNvPr>
          <p:cNvSpPr txBox="1"/>
          <p:nvPr/>
        </p:nvSpPr>
        <p:spPr>
          <a:xfrm>
            <a:off x="457200" y="1852465"/>
            <a:ext cx="1997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стандарты первого поколения (утверждались с 2000 года и именовались государственными образовательными стандартами)</a:t>
            </a:r>
            <a:endParaRPr lang="ru-RU" sz="9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271022-AD1B-6861-DD25-A5074703B6E8}"/>
              </a:ext>
            </a:extLst>
          </p:cNvPr>
          <p:cNvSpPr txBox="1"/>
          <p:nvPr/>
        </p:nvSpPr>
        <p:spPr>
          <a:xfrm>
            <a:off x="2509931" y="2392205"/>
            <a:ext cx="1997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стандарты второго поколения (утверждались с 2005 года и именовались государственными образовательными стандартами</a:t>
            </a:r>
            <a:r>
              <a:rPr lang="ru-RU" sz="900" dirty="0">
                <a:solidFill>
                  <a:srgbClr val="2021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)</a:t>
            </a:r>
            <a:endParaRPr lang="ru-RU" sz="900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72F794-59B3-849C-AF2D-CEFA886BAA70}"/>
              </a:ext>
            </a:extLst>
          </p:cNvPr>
          <p:cNvSpPr/>
          <p:nvPr/>
        </p:nvSpPr>
        <p:spPr>
          <a:xfrm>
            <a:off x="875747" y="3283199"/>
            <a:ext cx="1656184" cy="9144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4A2E1B-AF0B-E9BE-00F3-74433FA63811}"/>
              </a:ext>
            </a:extLst>
          </p:cNvPr>
          <p:cNvSpPr txBox="1"/>
          <p:nvPr/>
        </p:nvSpPr>
        <p:spPr>
          <a:xfrm>
            <a:off x="1104102" y="3507495"/>
            <a:ext cx="1349896" cy="509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ориентированные на получение</a:t>
            </a:r>
            <a:r>
              <a:rPr lang="ru-RU" sz="900" b="0" i="0" u="none" strike="noStrike" dirty="0">
                <a:solidFill>
                  <a:srgbClr val="0645A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ru-RU" sz="9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знаний, умений и навыков</a:t>
            </a:r>
            <a:endParaRPr lang="ru-RU" sz="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56278B-49DE-214E-8201-24851E4E69BA}"/>
              </a:ext>
            </a:extLst>
          </p:cNvPr>
          <p:cNvSpPr txBox="1"/>
          <p:nvPr/>
        </p:nvSpPr>
        <p:spPr>
          <a:xfrm>
            <a:off x="4729076" y="2878716"/>
            <a:ext cx="1656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стандарты третьего поколения (утверждаются с 2009 года), </a:t>
            </a:r>
          </a:p>
          <a:p>
            <a:pPr algn="ctr"/>
            <a:r>
              <a:rPr lang="ru-RU" sz="9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3+, 3++</a:t>
            </a:r>
            <a:endParaRPr lang="ru-RU" sz="900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2D23ADFD-4412-38A0-40A8-428B4CAD1254}"/>
              </a:ext>
            </a:extLst>
          </p:cNvPr>
          <p:cNvSpPr/>
          <p:nvPr/>
        </p:nvSpPr>
        <p:spPr>
          <a:xfrm>
            <a:off x="3125915" y="3941416"/>
            <a:ext cx="1656184" cy="9144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32E319-5909-41C3-FB06-44841C28C866}"/>
              </a:ext>
            </a:extLst>
          </p:cNvPr>
          <p:cNvSpPr txBox="1"/>
          <p:nvPr/>
        </p:nvSpPr>
        <p:spPr>
          <a:xfrm>
            <a:off x="3125915" y="4016629"/>
            <a:ext cx="165618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высшее образование должно вырабатывать общекультурные и профессиональные компетенции</a:t>
            </a:r>
            <a:endParaRPr lang="ru-RU" sz="900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CC725D6-B73B-BD80-4CFC-3C0D9581A2E6}"/>
              </a:ext>
            </a:extLst>
          </p:cNvPr>
          <p:cNvSpPr/>
          <p:nvPr/>
        </p:nvSpPr>
        <p:spPr>
          <a:xfrm>
            <a:off x="4970253" y="4197598"/>
            <a:ext cx="1656184" cy="110360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E0F8DE-BC8B-5BA1-2B05-81CA8A4C43DE}"/>
              </a:ext>
            </a:extLst>
          </p:cNvPr>
          <p:cNvSpPr txBox="1"/>
          <p:nvPr/>
        </p:nvSpPr>
        <p:spPr>
          <a:xfrm>
            <a:off x="4970253" y="4272812"/>
            <a:ext cx="1656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высшее образование должно вырабатывать универсальные, общепрофессиональные и профессиональные компетенции</a:t>
            </a:r>
            <a:endParaRPr lang="ru-RU" sz="9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E2FE16-6595-DC07-70C1-C5A19314D7D3}"/>
              </a:ext>
            </a:extLst>
          </p:cNvPr>
          <p:cNvSpPr txBox="1"/>
          <p:nvPr/>
        </p:nvSpPr>
        <p:spPr>
          <a:xfrm>
            <a:off x="6952148" y="3284721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Проекты образовательных стандартов</a:t>
            </a:r>
            <a:endParaRPr lang="ru-RU" sz="900" dirty="0"/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99D1471F-A655-80C8-F810-D4BF7C4B1509}"/>
              </a:ext>
            </a:extLst>
          </p:cNvPr>
          <p:cNvCxnSpPr>
            <a:stCxn id="5" idx="3"/>
          </p:cNvCxnSpPr>
          <p:nvPr/>
        </p:nvCxnSpPr>
        <p:spPr>
          <a:xfrm flipH="1">
            <a:off x="2531931" y="3171225"/>
            <a:ext cx="179444" cy="111974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207916FE-5630-EFA7-D1D4-5B22B484FEF3}"/>
              </a:ext>
            </a:extLst>
          </p:cNvPr>
          <p:cNvCxnSpPr>
            <a:cxnSpLocks/>
          </p:cNvCxnSpPr>
          <p:nvPr/>
        </p:nvCxnSpPr>
        <p:spPr>
          <a:xfrm flipH="1">
            <a:off x="4621064" y="3544273"/>
            <a:ext cx="340479" cy="397143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4C9E80E2-AF78-08BD-AFBF-FC686A2A55C7}"/>
              </a:ext>
            </a:extLst>
          </p:cNvPr>
          <p:cNvCxnSpPr>
            <a:cxnSpLocks/>
            <a:stCxn id="6" idx="4"/>
            <a:endCxn id="20" idx="0"/>
          </p:cNvCxnSpPr>
          <p:nvPr/>
        </p:nvCxnSpPr>
        <p:spPr>
          <a:xfrm>
            <a:off x="5557168" y="3629481"/>
            <a:ext cx="241177" cy="568117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0D1693F1-ED7D-8D75-3938-9EAF90ABED02}"/>
              </a:ext>
            </a:extLst>
          </p:cNvPr>
          <p:cNvSpPr/>
          <p:nvPr/>
        </p:nvSpPr>
        <p:spPr>
          <a:xfrm>
            <a:off x="6978013" y="4454918"/>
            <a:ext cx="1656184" cy="110360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6C298A10-1E59-E94D-53D4-25C3F722529C}"/>
              </a:ext>
            </a:extLst>
          </p:cNvPr>
          <p:cNvCxnSpPr>
            <a:cxnSpLocks/>
            <a:stCxn id="7" idx="4"/>
            <a:endCxn id="33" idx="0"/>
          </p:cNvCxnSpPr>
          <p:nvPr/>
        </p:nvCxnSpPr>
        <p:spPr>
          <a:xfrm>
            <a:off x="7750696" y="4003340"/>
            <a:ext cx="55409" cy="451578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8" name="Рисунок 3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496D3E0B-6D50-DD95-88A3-DBFCCD62F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1200" y="45521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60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C1988-02B2-E244-0590-FEA5393A4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116632"/>
            <a:ext cx="8856984" cy="841835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+mn-lt"/>
                <a:ea typeface="+mn-ea"/>
                <a:cs typeface="+mn-cs"/>
              </a:rPr>
              <a:t>Изменение в подходе образовательных стандартов 4 поколения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5069A7-8062-8776-BC2E-B0224D42A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6894"/>
            <a:ext cx="8229600" cy="3993307"/>
          </a:xfrm>
        </p:spPr>
        <p:txBody>
          <a:bodyPr>
            <a:normAutofit fontScale="85000" lnSpcReduction="20000"/>
          </a:bodyPr>
          <a:lstStyle/>
          <a:p>
            <a:pPr>
              <a:buAutoNum type="arabicPeriod"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Два уровня высшего образования — </a:t>
            </a:r>
            <a:r>
              <a:rPr lang="ru-RU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базовый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 </a:t>
            </a:r>
            <a:r>
              <a:rPr lang="ru-RU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специализированный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а также выделят аспирантуру в отдельный уровень профессионального образования (над высшим). К специализированному уровню отнесли магистратуру, ординатуру и ассистентуру-стажировку. Соответственно, базовый — это то, что мы сейчас называем бакалавриатом и специалитетом;</a:t>
            </a:r>
          </a:p>
          <a:p>
            <a:pPr marL="514350" indent="-514350">
              <a:buAutoNum type="arabicPeriod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Ограничение перечня специальностей и направлений подготовки, после которых возможно обучение по конкретной программе магистратуры;</a:t>
            </a:r>
          </a:p>
          <a:p>
            <a:pPr marL="514350" indent="-514350">
              <a:buAutoNum type="arabicPeriod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Минимальный объем контрактной работы;</a:t>
            </a:r>
          </a:p>
          <a:p>
            <a:pPr marL="514350" indent="-514350">
              <a:buAutoNum type="arabicPeriod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Введение базовых компетенций</a:t>
            </a:r>
          </a:p>
          <a:p>
            <a:pPr marL="514350" indent="-514350">
              <a:buAutoNum type="arabicPeriod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Общепрофессиональные и профессиональные компетенции разрабатываются на основе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профстандартов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(как и в стандартах 3++)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A95B51-ECDB-DA8C-181F-9F0B3CAD4175}"/>
              </a:ext>
            </a:extLst>
          </p:cNvPr>
          <p:cNvSpPr txBox="1"/>
          <p:nvPr/>
        </p:nvSpPr>
        <p:spPr>
          <a:xfrm>
            <a:off x="285374" y="5229200"/>
            <a:ext cx="8573252" cy="1063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35000"/>
              </a:lnSpc>
            </a:pPr>
            <a:r>
              <a:rPr lang="ru-RU" sz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осуществляет выбор профессиональных стандартов, соответствующих профессиональной деятельности выпускников, из реестра профессиональных стандартов (перечня видов профессиональной деятельности), размещенного на специализированном сайте Министерства труда и социальной защиты Российской Федерации «Профессиональные стандарты» (http://profstandart.rosmintrud.ru) (при наличии соответствующих профессиональных стандартов).</a:t>
            </a:r>
            <a:endParaRPr lang="ru-RU" sz="12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CE74C83-B6DC-3A85-9F8A-5074BA1A4FCB}"/>
              </a:ext>
            </a:extLst>
          </p:cNvPr>
          <p:cNvSpPr/>
          <p:nvPr/>
        </p:nvSpPr>
        <p:spPr>
          <a:xfrm>
            <a:off x="251520" y="5099175"/>
            <a:ext cx="8784976" cy="13541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7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00648-0DEB-3422-950C-ED81DEB28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+mn-lt"/>
                <a:ea typeface="+mn-ea"/>
                <a:cs typeface="+mn-cs"/>
              </a:rPr>
              <a:t>Мониторинг требований работодателей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C5DCE8-202A-D033-5146-87B1E3E14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412" y="1191890"/>
            <a:ext cx="3853548" cy="36490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400" dirty="0"/>
              <a:t>«Анкета кадрового обеспечения предприятия»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D51D8D-D94F-268E-BD51-9C9D707C9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5" t="22001" r="16138" b="15001"/>
          <a:stretch/>
        </p:blipFill>
        <p:spPr>
          <a:xfrm>
            <a:off x="376172" y="1695946"/>
            <a:ext cx="5256584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5F92A0-2885-11F3-77BC-EF634F1708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62" t="37353" r="16527" b="27470"/>
          <a:stretch/>
        </p:blipFill>
        <p:spPr>
          <a:xfrm>
            <a:off x="3779912" y="4869160"/>
            <a:ext cx="5112568" cy="1809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889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D1738-C301-79B3-156F-29A0DA917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+mn-lt"/>
                <a:ea typeface="+mn-ea"/>
                <a:cs typeface="+mn-cs"/>
              </a:rPr>
              <a:t>Внесение изменений по инициативе образовательной организации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B5BFCA-B154-9B34-B463-4E5B76018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2568" y="2034774"/>
            <a:ext cx="3851920" cy="3626474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ru-RU" sz="1800" dirty="0"/>
              <a:t>Изменение требований законодательства;</a:t>
            </a:r>
          </a:p>
          <a:p>
            <a:pPr>
              <a:buAutoNum type="arabicPeriod"/>
            </a:pPr>
            <a:r>
              <a:rPr lang="ru-RU" sz="1800" dirty="0"/>
              <a:t>Корректировка содержания и наименования дисциплин с учетом введения в учебный процесс результатов научных исследований (дисциплины по выбору);</a:t>
            </a:r>
          </a:p>
          <a:p>
            <a:pPr>
              <a:buAutoNum type="arabicPeriod"/>
            </a:pPr>
            <a:r>
              <a:rPr lang="ru-RU" sz="1800" dirty="0"/>
              <a:t>Оптимизация учебных планов.</a:t>
            </a:r>
          </a:p>
        </p:txBody>
      </p:sp>
      <p:pic>
        <p:nvPicPr>
          <p:cNvPr id="5" name="Рисунок 4" descr="Изображение выглядит как в помещении, мебель, стена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5FA35F1A-CF7F-F036-290A-5EBA2D0262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55" y="1700808"/>
            <a:ext cx="4427984" cy="3320988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5BE8FA6-C3BD-FC9C-E944-1FC157710C2A}"/>
              </a:ext>
            </a:extLst>
          </p:cNvPr>
          <p:cNvSpPr/>
          <p:nvPr/>
        </p:nvSpPr>
        <p:spPr>
          <a:xfrm>
            <a:off x="1027603" y="5315680"/>
            <a:ext cx="3106688" cy="914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C6EC6-59E2-9D86-FBB1-14D46A9D345E}"/>
              </a:ext>
            </a:extLst>
          </p:cNvPr>
          <p:cNvSpPr txBox="1"/>
          <p:nvPr/>
        </p:nvSpPr>
        <p:spPr>
          <a:xfrm>
            <a:off x="960767" y="5403548"/>
            <a:ext cx="32403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400" dirty="0"/>
              <a:t>Введение в учебный план изменений для получения навыков по ручной дуговой сварке</a:t>
            </a:r>
          </a:p>
        </p:txBody>
      </p:sp>
    </p:spTree>
    <p:extLst>
      <p:ext uri="{BB962C8B-B14F-4D97-AF65-F5344CB8AC3E}">
        <p14:creationId xmlns:p14="http://schemas.microsoft.com/office/powerpoint/2010/main" val="2144204296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151</TotalTime>
  <Words>712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Geometria</vt:lpstr>
      <vt:lpstr>stk</vt:lpstr>
      <vt:lpstr>Times New Roman</vt:lpstr>
      <vt:lpstr>Tw Cen MT</vt:lpstr>
      <vt:lpstr>Капля</vt:lpstr>
      <vt:lpstr>«Обновление образовательных программ для обеспечения предприятий квалифицированными кадрами»</vt:lpstr>
      <vt:lpstr>Презентация PowerPoint</vt:lpstr>
      <vt:lpstr>Способы обновления образовательных программ</vt:lpstr>
      <vt:lpstr>Презентация PowerPoint</vt:lpstr>
      <vt:lpstr>Презентация PowerPoint</vt:lpstr>
      <vt:lpstr>Корректировка или изменение Федеральных государственных образовательных стандартов</vt:lpstr>
      <vt:lpstr>Изменение в подходе образовательных стандартов 4 поколения</vt:lpstr>
      <vt:lpstr>Мониторинг требований работодателей</vt:lpstr>
      <vt:lpstr>Внесение изменений по инициативе образовательной организации</vt:lpstr>
      <vt:lpstr>Новая система образования</vt:lpstr>
      <vt:lpstr>Программа «Приоритет 2030»</vt:lpstr>
      <vt:lpstr>Передовые инженерные школы</vt:lpstr>
      <vt:lpstr>Повышение качества образования выпускников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«Обновление образовательных программ для обеспечения предприятий квалифицированными кадрами»</dc:title>
  <dc:creator>admin</dc:creator>
  <cp:lastModifiedBy>Сибриков Дмитрий Александрович</cp:lastModifiedBy>
  <cp:revision>8</cp:revision>
  <dcterms:created xsi:type="dcterms:W3CDTF">2024-06-19T21:56:22Z</dcterms:created>
  <dcterms:modified xsi:type="dcterms:W3CDTF">2024-06-20T04:00:57Z</dcterms:modified>
</cp:coreProperties>
</file>