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411" r:id="rId3"/>
    <p:sldId id="410" r:id="rId4"/>
    <p:sldId id="415" r:id="rId5"/>
    <p:sldId id="419" r:id="rId6"/>
    <p:sldId id="401" r:id="rId7"/>
    <p:sldId id="402" r:id="rId8"/>
    <p:sldId id="458" r:id="rId9"/>
    <p:sldId id="459" r:id="rId10"/>
    <p:sldId id="460" r:id="rId11"/>
    <p:sldId id="451" r:id="rId12"/>
    <p:sldId id="467" r:id="rId13"/>
    <p:sldId id="486" r:id="rId14"/>
    <p:sldId id="461" r:id="rId15"/>
    <p:sldId id="462" r:id="rId16"/>
    <p:sldId id="471" r:id="rId17"/>
    <p:sldId id="454" r:id="rId18"/>
    <p:sldId id="485" r:id="rId19"/>
    <p:sldId id="487" r:id="rId20"/>
    <p:sldId id="489" r:id="rId21"/>
    <p:sldId id="488" r:id="rId22"/>
    <p:sldId id="482" r:id="rId23"/>
    <p:sldId id="481" r:id="rId24"/>
    <p:sldId id="480" r:id="rId25"/>
    <p:sldId id="450" r:id="rId26"/>
    <p:sldId id="465" r:id="rId27"/>
    <p:sldId id="455" r:id="rId28"/>
    <p:sldId id="408" r:id="rId29"/>
    <p:sldId id="484" r:id="rId30"/>
    <p:sldId id="483" r:id="rId31"/>
    <p:sldId id="397" r:id="rId32"/>
  </p:sldIdLst>
  <p:sldSz cx="9144000" cy="5143500" type="screen16x9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00FF00"/>
    <a:srgbClr val="CCCCFF"/>
    <a:srgbClr val="FFCCFF"/>
    <a:srgbClr val="BE129D"/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703" autoAdjust="0"/>
    <p:restoredTop sz="94431" autoAdjust="0"/>
  </p:normalViewPr>
  <p:slideViewPr>
    <p:cSldViewPr>
      <p:cViewPr>
        <p:scale>
          <a:sx n="120" d="100"/>
          <a:sy n="120" d="100"/>
        </p:scale>
        <p:origin x="-552" y="3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42"/>
    </p:cViewPr>
  </p:sorterViewPr>
  <p:notesViewPr>
    <p:cSldViewPr>
      <p:cViewPr varScale="1">
        <p:scale>
          <a:sx n="61" d="100"/>
          <a:sy n="61" d="100"/>
        </p:scale>
        <p:origin x="-3259" y="-96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57CAB5-EE18-4076-8F4C-5D91AF60B067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BE9182-6E2A-4F91-8B63-0410D43CD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A6848BB-55BF-4B90-9FEA-7A7F329BB667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4" tIns="46342" rIns="92684" bIns="4634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2684" tIns="46342" rIns="92684" bIns="4634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7FB40B-A095-43A0-91CD-334809C902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5EFC33-6964-4237-84FC-EC5A5FCC87E0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2ABFA2-B1E6-4AE3-BC99-2A3B1846A097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756B1-68D4-4196-A451-40B79FDE84DD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3793B-76D6-4493-8D1D-EA43C30C0A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C58B-1360-42B8-A217-8C845CADB194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1E487-1574-47F4-9B5D-A894BB2895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D915B-5808-4CA8-B0BD-C3B5E6F52D55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2C0D7-9156-4587-A95E-5637BE57D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1588" y="842963"/>
            <a:ext cx="7666037" cy="8842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492250"/>
            <a:ext cx="91440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bitter-kya\Desktop\ДОКУМЕНТЫ\КАРТЫ JPEG\2020\логотип_фку_сибуправтодор_1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4227513"/>
            <a:ext cx="2016125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bitter-kya\Desktop\MT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4227513"/>
            <a:ext cx="2185988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-1588" y="0"/>
            <a:ext cx="7310438" cy="915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827088" y="79375"/>
            <a:ext cx="0" cy="763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5"/>
          <p:cNvSpPr txBox="1">
            <a:spLocks/>
          </p:cNvSpPr>
          <p:nvPr userDrawn="1"/>
        </p:nvSpPr>
        <p:spPr bwMode="auto">
          <a:xfrm>
            <a:off x="-36513" y="268288"/>
            <a:ext cx="68262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77E8740-700D-44DB-BC84-8A1520D8D9C7}" type="slidenum">
              <a:rPr lang="ru-RU" sz="2000" smtClean="0">
                <a:solidFill>
                  <a:srgbClr val="FFFFFF"/>
                </a:solidFill>
                <a:latin typeface="Europe" pitchFamily="50" charset="0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 smtClean="0">
              <a:solidFill>
                <a:srgbClr val="FFFFFF"/>
              </a:solidFill>
              <a:latin typeface="Europe" pitchFamily="50" charset="0"/>
              <a:cs typeface="+mn-cs"/>
            </a:endParaRPr>
          </a:p>
        </p:txBody>
      </p:sp>
      <p:pic>
        <p:nvPicPr>
          <p:cNvPr id="5" name="Picture 3" descr="C:\Users\bitter-kya\Desktop\ДОКУМЕНТЫ\КАРТЫ JPEG\2020\логотип_фку_сибуправтодор_1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566025" y="512763"/>
            <a:ext cx="12239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bitter-kya\Desktop\MT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66025" y="80963"/>
            <a:ext cx="132715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79662"/>
            <a:ext cx="8229600" cy="857250"/>
          </a:xfrm>
        </p:spPr>
        <p:txBody>
          <a:bodyPr/>
          <a:lstStyle>
            <a:lvl1pPr>
              <a:defRPr sz="2000" b="1" baseline="0">
                <a:solidFill>
                  <a:schemeClr val="bg1"/>
                </a:solidFill>
                <a:latin typeface="Europe" pitchFamily="50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95E4F-381A-47D0-A5BB-D89D8EA24550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8A89A-396C-4063-B34F-992EE8B6C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A091D-2B29-4087-B660-E155BEB583D9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28705-D941-458C-8445-BD2755F82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B8871-991B-4D42-889E-11E5BC1C4C76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40159-2964-4E73-AE55-D94952071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9442-27F3-43CF-A5DE-14FF50852E0F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DF681-B7BD-4818-B710-0C7E7FF3BC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B85D4-6376-427B-BF5D-95D32A42C327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29F06-09BB-4C82-B8D5-7342C3502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B19C4-3F83-4066-8684-4CDFE55F17C3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B7F4-7346-48EB-8703-A9BBE05F3C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714E-4D0A-43F5-BA78-BFB0E672B2BB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84080-170E-48F3-B063-A6643CC612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DAAB-D868-4DF5-8D6B-57B76F31B239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9BF5B-5C8D-4733-8EE1-1999285E3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F39407-EF6E-48C6-9878-93470510BA0B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E73039-6539-4CD6-A3D4-0AD2EB30D1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6" r:id="rId1"/>
    <p:sldLayoutId id="2147485437" r:id="rId2"/>
    <p:sldLayoutId id="2147485438" r:id="rId3"/>
    <p:sldLayoutId id="2147485439" r:id="rId4"/>
    <p:sldLayoutId id="2147485440" r:id="rId5"/>
    <p:sldLayoutId id="2147485441" r:id="rId6"/>
    <p:sldLayoutId id="2147485442" r:id="rId7"/>
    <p:sldLayoutId id="2147485443" r:id="rId8"/>
    <p:sldLayoutId id="2147485444" r:id="rId9"/>
    <p:sldLayoutId id="2147485445" r:id="rId10"/>
    <p:sldLayoutId id="2147485446" r:id="rId11"/>
    <p:sldLayoutId id="2147485447" r:id="rId12"/>
    <p:sldLayoutId id="2147485448" r:id="rId13"/>
    <p:sldLayoutId id="21474854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3"/>
          <p:cNvSpPr>
            <a:spLocks noChangeArrowheads="1"/>
          </p:cNvSpPr>
          <p:nvPr/>
        </p:nvSpPr>
        <p:spPr bwMode="auto">
          <a:xfrm>
            <a:off x="0" y="3003550"/>
            <a:ext cx="7239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altLang="ru-RU" sz="1600">
              <a:solidFill>
                <a:schemeClr val="bg1"/>
              </a:solidFill>
              <a:latin typeface="Calibri" pitchFamily="34" charset="0"/>
            </a:endParaRPr>
          </a:p>
          <a:p>
            <a:pPr algn="just"/>
            <a:endParaRPr lang="ru-RU" alt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Прямоугольник 3"/>
          <p:cNvSpPr>
            <a:spLocks noChangeArrowheads="1"/>
          </p:cNvSpPr>
          <p:nvPr/>
        </p:nvSpPr>
        <p:spPr bwMode="auto">
          <a:xfrm>
            <a:off x="87313" y="1312863"/>
            <a:ext cx="9237662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>
                <a:solidFill>
                  <a:schemeClr val="bg1"/>
                </a:solidFill>
                <a:latin typeface="Garamond" pitchFamily="18" charset="0"/>
              </a:rPr>
              <a:t>О мерах, принимаемых ФКУ «Сибуправтодор»                                  в части обеспечения контроля качества                           дорожных работ.</a:t>
            </a:r>
            <a:endParaRPr lang="ru-RU" sz="28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0" y="3076575"/>
            <a:ext cx="7643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                            Симонов Юрий Александрович</a:t>
            </a:r>
          </a:p>
          <a:p>
            <a:pPr algn="r"/>
            <a:r>
              <a:rPr lang="ru-RU" altLang="ru-RU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заместитель начальника ФКУ «Сибуправтодор»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00438" y="4143375"/>
            <a:ext cx="2857500" cy="7858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0" y="1177925"/>
            <a:ext cx="4573588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9" descr="D:\Users\suzdorf-iv\Desktop\ФОТО 2015-2023\фото 2023\DSC02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425" y="1166813"/>
            <a:ext cx="442436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Оснащение отдела контроля качества Управления </a:t>
            </a: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Users\suzdorf-iv\Desktop\БКД агломерации\2023\IMG_65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813" y="1058863"/>
            <a:ext cx="5157787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D:\Users\suzdorf-iv\Desktop\БКД агломерации\2023\IMG_38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2950" y="1058863"/>
            <a:ext cx="29527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Оснащение отдела контроля качества Управления </a:t>
            </a: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1663" y="1203325"/>
            <a:ext cx="33178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1203325"/>
            <a:ext cx="547846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Оснащение отдела контроля качества Управления </a:t>
            </a: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1058863"/>
          <a:ext cx="7992890" cy="3816422"/>
        </p:xfrm>
        <a:graphic>
          <a:graphicData uri="http://schemas.openxmlformats.org/drawingml/2006/table">
            <a:tbl>
              <a:tblPr/>
              <a:tblGrid>
                <a:gridCol w="1507894"/>
                <a:gridCol w="1339178"/>
                <a:gridCol w="1391900"/>
                <a:gridCol w="1251306"/>
                <a:gridCol w="1251306"/>
                <a:gridCol w="1251306"/>
              </a:tblGrid>
              <a:tr h="790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5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Объекты </a:t>
                      </a:r>
                    </a:p>
                  </a:txBody>
                  <a:tcPr marL="8049" marR="8049" marT="8049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A9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5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Кемеровская область 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A9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Новосибирская </a:t>
                      </a:r>
                      <a:r>
                        <a:rPr lang="ru-RU" sz="17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область 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A9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5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Омская  область 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A9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5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Томская область 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A9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5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Всего 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A98"/>
                    </a:solidFill>
                  </a:tcPr>
                </a:tc>
              </a:tr>
              <a:tr h="74852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Всего объектов:</a:t>
                      </a:r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49" marR="8049" marT="8049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778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592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234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971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49" marR="8049" marT="80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79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</a:t>
                      </a:r>
                    </a:p>
                  </a:txBody>
                  <a:tcPr marL="8049" marR="8049" marT="8049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251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</a:tr>
              <a:tr h="379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2018</a:t>
                      </a:r>
                    </a:p>
                  </a:txBody>
                  <a:tcPr marL="8049" marR="8049" marT="8049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343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</a:tr>
              <a:tr h="379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2019</a:t>
                      </a:r>
                    </a:p>
                  </a:txBody>
                  <a:tcPr marL="8049" marR="8049" marT="8049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146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124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362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</a:tr>
              <a:tr h="379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2020</a:t>
                      </a:r>
                    </a:p>
                  </a:txBody>
                  <a:tcPr marL="8049" marR="8049" marT="8049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285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</a:tr>
              <a:tr h="379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2021</a:t>
                      </a:r>
                    </a:p>
                  </a:txBody>
                  <a:tcPr marL="8049" marR="8049" marT="8049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144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125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383</a:t>
                      </a: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</a:tr>
              <a:tr h="379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49" marR="8049" marT="8049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347</a:t>
                      </a:r>
                      <a:endParaRPr lang="ru-RU" sz="18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</a:tr>
            </a:tbl>
          </a:graphicData>
        </a:graphic>
      </p:graphicFrame>
      <p:sp>
        <p:nvSpPr>
          <p:cNvPr id="18496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Объекты национального проекта</a:t>
            </a:r>
          </a:p>
        </p:txBody>
      </p:sp>
      <p:pic>
        <p:nvPicPr>
          <p:cNvPr id="18497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3" y="1058863"/>
            <a:ext cx="4481512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4550" y="1066800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Проверка АБЗ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8863"/>
            <a:ext cx="5113337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7825" y="1058863"/>
            <a:ext cx="3402013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Проверка АБЗ</a:t>
            </a: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Users\suzdorf-iv\Desktop\ФОТО 2015-2023\фото 2023\20230620_1450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87425"/>
            <a:ext cx="42989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D:\Users\suzdorf-iv\Desktop\ФОТО 2015-2023\фото 2023\20230620_1443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1071563"/>
            <a:ext cx="63023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Проверка АБЗ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Контроль качества покрытия</a:t>
            </a:r>
          </a:p>
        </p:txBody>
      </p:sp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058863"/>
            <a:ext cx="4392612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8" descr="D:\Users\suzdorf-iv\Desktop\ФОТО 2015-2023\андрей отбирает керн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88" y="1058863"/>
            <a:ext cx="4506912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Контроль качества покрытия</a:t>
            </a:r>
          </a:p>
        </p:txBody>
      </p:sp>
      <p:graphicFrame>
        <p:nvGraphicFramePr>
          <p:cNvPr id="1026" name="Диаграмма 5"/>
          <p:cNvGraphicFramePr>
            <a:graphicFrameLocks/>
          </p:cNvGraphicFramePr>
          <p:nvPr/>
        </p:nvGraphicFramePr>
        <p:xfrm>
          <a:off x="1568450" y="936625"/>
          <a:ext cx="7375525" cy="3846513"/>
        </p:xfrm>
        <a:graphic>
          <a:graphicData uri="http://schemas.openxmlformats.org/presentationml/2006/ole">
            <p:oleObj spid="_x0000_s1026" r:id="rId3" imgW="7376799" imgH="3846909" progId="Excel.Chart.8">
              <p:embed/>
            </p:oleObj>
          </a:graphicData>
        </a:graphic>
      </p:graphicFrame>
      <p:pic>
        <p:nvPicPr>
          <p:cNvPr id="1028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8" y="1563688"/>
            <a:ext cx="372268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908175" y="1419225"/>
            <a:ext cx="1727200" cy="557213"/>
          </a:xfrm>
          <a:prstGeom prst="rect">
            <a:avLst/>
          </a:prstGeom>
          <a:solidFill>
            <a:schemeClr val="bg1"/>
          </a:solidFill>
          <a:ln w="12700">
            <a:solidFill>
              <a:srgbClr val="004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4A98"/>
                </a:solidFill>
                <a:latin typeface="Garamond" pitchFamily="18" charset="0"/>
              </a:rPr>
              <a:t>914 проб </a:t>
            </a: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000125"/>
            <a:ext cx="79311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Улица Владимировская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0" descr="C:\Users\pozdnyakov-in\Desktop\55555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2346325" y="1271588"/>
            <a:ext cx="67310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992188" y="290513"/>
            <a:ext cx="6100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Сеть дорог ФКУ «Сибуправтодор»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2803525"/>
            <a:ext cx="2381250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1311275"/>
            <a:ext cx="223361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000125"/>
            <a:ext cx="828675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Прямоугольник 5"/>
          <p:cNvSpPr>
            <a:spLocks noChangeArrowheads="1"/>
          </p:cNvSpPr>
          <p:nvPr/>
        </p:nvSpPr>
        <p:spPr bwMode="auto">
          <a:xfrm>
            <a:off x="1000125" y="285750"/>
            <a:ext cx="2305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Улица Орджоникидзе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000125"/>
            <a:ext cx="8001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Прямоугольник 2"/>
          <p:cNvSpPr>
            <a:spLocks noChangeArrowheads="1"/>
          </p:cNvSpPr>
          <p:nvPr/>
        </p:nvSpPr>
        <p:spPr bwMode="auto">
          <a:xfrm>
            <a:off x="1071563" y="214313"/>
            <a:ext cx="4652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Улица Петухова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79388" y="842963"/>
            <a:ext cx="8856662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Обследовано объектов по гарантийным обязательствам в 2023 году – </a:t>
            </a:r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100 %.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колейность на а/б покрытии –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101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объект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сетка трещин –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150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объектов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выкрашивание, выбоины на покрытии -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342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объекта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износ горизонтальной разметки –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объектов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просадка люков, дождеприемников –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145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объектов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просадка а/б покрытия - 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объектов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пучина на а/б покрытии –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объектов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выкрашивание а/б покрытия на месте отбора проб или совсем не заделанные  вырубки –                                 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объекта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971550" y="298450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Обследование гарантийных объектов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25" y="1139825"/>
            <a:ext cx="4389438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4863" y="1131888"/>
            <a:ext cx="4421187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Обследование гарантийных объектов</a:t>
            </a:r>
          </a:p>
        </p:txBody>
      </p:sp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58863"/>
            <a:ext cx="44688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58863"/>
            <a:ext cx="44164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Обследование гарантийных объектов</a:t>
            </a:r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O:\00Obmen\для Суздорф И.В\СГУПС 21.02.19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1347788"/>
            <a:ext cx="4572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 descr="O:\06lab\фото суперпейв\IMG_16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1347788"/>
            <a:ext cx="4249738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 семинаров</a:t>
            </a:r>
          </a:p>
        </p:txBody>
      </p:sp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4" descr="C:\Users\bondareva-na\Desktop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8863"/>
            <a:ext cx="4760912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3" descr="C:\Users\bondareva-na\Desktop\1.jpg"/>
          <p:cNvPicPr>
            <a:picLocks noChangeAspect="1" noChangeArrowheads="1"/>
          </p:cNvPicPr>
          <p:nvPr/>
        </p:nvPicPr>
        <p:blipFill>
          <a:blip r:embed="rId3"/>
          <a:srcRect r="19182"/>
          <a:stretch>
            <a:fillRect/>
          </a:stretch>
        </p:blipFill>
        <p:spPr bwMode="auto">
          <a:xfrm>
            <a:off x="5003800" y="1058863"/>
            <a:ext cx="39243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 семинаров</a:t>
            </a:r>
          </a:p>
        </p:txBody>
      </p:sp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peschinskaya-sa\Desktop\БКД\2021\фото-Семинар 15.04.21\Фото-17.jpg"/>
          <p:cNvPicPr>
            <a:picLocks noChangeAspect="1" noChangeArrowheads="1"/>
          </p:cNvPicPr>
          <p:nvPr/>
        </p:nvPicPr>
        <p:blipFill>
          <a:blip r:embed="rId2"/>
          <a:srcRect r="12820"/>
          <a:stretch>
            <a:fillRect/>
          </a:stretch>
        </p:blipFill>
        <p:spPr bwMode="auto">
          <a:xfrm>
            <a:off x="61913" y="1131888"/>
            <a:ext cx="415607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C:\Users\peschinskaya-sa\Desktop\БКД\2021\фото-Семинар 15.04.21\Фото-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3238" y="1131888"/>
            <a:ext cx="4748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 семинаров</a:t>
            </a: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D:\Users\suzdorf-iv\Desktop\ФОТО 2015-2021\фото 2022\DSC_01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211263"/>
            <a:ext cx="438626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 descr="D:\Users\suzdorf-iv\Desktop\ФОТО 2015-2021\фото 2022\DSC_01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0" y="1211263"/>
            <a:ext cx="45370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 семинаров</a:t>
            </a: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" y="1303338"/>
            <a:ext cx="4789488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Практические занятия для студентов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1303338"/>
            <a:ext cx="4103687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900113" y="252413"/>
            <a:ext cx="5903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 управления качеством дорожных работ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716463" y="2381250"/>
            <a:ext cx="3671887" cy="118745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4787900" y="3830638"/>
            <a:ext cx="3671888" cy="1189037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97" name="TextBox 12"/>
          <p:cNvSpPr txBox="1">
            <a:spLocks noChangeArrowheads="1"/>
          </p:cNvSpPr>
          <p:nvPr/>
        </p:nvSpPr>
        <p:spPr bwMode="auto">
          <a:xfrm>
            <a:off x="4859338" y="2392363"/>
            <a:ext cx="3384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уровень </a:t>
            </a:r>
          </a:p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Техническое управление </a:t>
            </a:r>
          </a:p>
        </p:txBody>
      </p:sp>
      <p:sp>
        <p:nvSpPr>
          <p:cNvPr id="8198" name="TextBox 13"/>
          <p:cNvSpPr txBox="1">
            <a:spLocks noChangeArrowheads="1"/>
          </p:cNvSpPr>
          <p:nvPr/>
        </p:nvSpPr>
        <p:spPr bwMode="auto">
          <a:xfrm>
            <a:off x="4932363" y="3849688"/>
            <a:ext cx="3384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уровень </a:t>
            </a:r>
          </a:p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Оперативное управление </a:t>
            </a:r>
          </a:p>
        </p:txBody>
      </p:sp>
      <p:sp>
        <p:nvSpPr>
          <p:cNvPr id="8199" name="TextBox 16"/>
          <p:cNvSpPr txBox="1">
            <a:spLocks noChangeArrowheads="1"/>
          </p:cNvSpPr>
          <p:nvPr/>
        </p:nvSpPr>
        <p:spPr bwMode="auto">
          <a:xfrm>
            <a:off x="4643438" y="2940050"/>
            <a:ext cx="3816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ФКУ (органы управления  дорожным хозяйством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0" name="TextBox 17"/>
          <p:cNvSpPr txBox="1">
            <a:spLocks noChangeArrowheads="1"/>
          </p:cNvSpPr>
          <p:nvPr/>
        </p:nvSpPr>
        <p:spPr bwMode="auto">
          <a:xfrm>
            <a:off x="4932363" y="4491038"/>
            <a:ext cx="3384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Подрядные организации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6434138" y="2143125"/>
            <a:ext cx="215900" cy="215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6443663" y="3597275"/>
            <a:ext cx="215900" cy="215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433388" y="2333625"/>
            <a:ext cx="3671887" cy="118903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углом вверх 23"/>
          <p:cNvSpPr/>
          <p:nvPr/>
        </p:nvSpPr>
        <p:spPr>
          <a:xfrm rot="10800000">
            <a:off x="2143125" y="1492250"/>
            <a:ext cx="2519363" cy="809625"/>
          </a:xfrm>
          <a:prstGeom prst="bentUpArrow">
            <a:avLst>
              <a:gd name="adj1" fmla="val 11960"/>
              <a:gd name="adj2" fmla="val 22009"/>
              <a:gd name="adj3" fmla="val 413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4130675" y="2895600"/>
            <a:ext cx="576263" cy="16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06" name="TextBox 25"/>
          <p:cNvSpPr txBox="1">
            <a:spLocks noChangeArrowheads="1"/>
          </p:cNvSpPr>
          <p:nvPr/>
        </p:nvSpPr>
        <p:spPr bwMode="auto">
          <a:xfrm>
            <a:off x="539750" y="2409825"/>
            <a:ext cx="3384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Мониторинг качества дорожных работ</a:t>
            </a:r>
          </a:p>
        </p:txBody>
      </p:sp>
      <p:sp>
        <p:nvSpPr>
          <p:cNvPr id="8207" name="TextBox 27"/>
          <p:cNvSpPr txBox="1">
            <a:spLocks noChangeArrowheads="1"/>
          </p:cNvSpPr>
          <p:nvPr/>
        </p:nvSpPr>
        <p:spPr bwMode="auto">
          <a:xfrm>
            <a:off x="506413" y="3057525"/>
            <a:ext cx="3382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ФКУ «Росдортехнология»</a:t>
            </a: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4787900" y="922338"/>
            <a:ext cx="3671888" cy="118745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Росавтодор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9" name="TextBox 6"/>
          <p:cNvSpPr txBox="1">
            <a:spLocks noChangeArrowheads="1"/>
          </p:cNvSpPr>
          <p:nvPr/>
        </p:nvSpPr>
        <p:spPr bwMode="auto">
          <a:xfrm>
            <a:off x="4932363" y="987425"/>
            <a:ext cx="3384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уровень </a:t>
            </a:r>
          </a:p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Стратегическое управление </a:t>
            </a:r>
          </a:p>
        </p:txBody>
      </p:sp>
      <p:pic>
        <p:nvPicPr>
          <p:cNvPr id="8210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3275" y="1373188"/>
            <a:ext cx="448468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3" y="1373188"/>
            <a:ext cx="44831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Практические занятия для студентов</a:t>
            </a:r>
          </a:p>
        </p:txBody>
      </p:sp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68313" y="1779588"/>
            <a:ext cx="8229600" cy="857250"/>
          </a:xfrm>
        </p:spPr>
        <p:txBody>
          <a:bodyPr/>
          <a:lstStyle/>
          <a:p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uzdorf-iv\Desktop\фото редактор\DSC013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987425"/>
            <a:ext cx="352742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4" descr="C:\Users\suzdorf-iv\Desktop\фото редактор\DSC013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987425"/>
            <a:ext cx="3744912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1042988" y="268288"/>
            <a:ext cx="6119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Оснащение отдела контроля качества Управления </a:t>
            </a:r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Оснащение отдела контроля качества Управления </a:t>
            </a:r>
          </a:p>
        </p:txBody>
      </p:sp>
      <p:pic>
        <p:nvPicPr>
          <p:cNvPr id="10243" name="Picture 5" descr="D:\Users\suzdorf-iv\Desktop\ФОТО 2015-2021\фото 2023\DSC024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1058863"/>
            <a:ext cx="5329237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047750"/>
            <a:ext cx="3348038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Users\suzdorf-iv\Desktop\ФОТО 2015 2016 2017 2018\фото 2019\оборудование новое\DSC015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058863"/>
            <a:ext cx="4106863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 descr="C:\Users\suzdorf-iv\Desktop\ФОТО 2015 2016 2017 2018\фото 2019\оборудование новое\DSC015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058863"/>
            <a:ext cx="412908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1042988" y="268288"/>
            <a:ext cx="6119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Оснащение отдела контроля качества Управления </a:t>
            </a: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Users\suzdorf-iv\Desktop\ФОТО 2015 2016 2017 2018\фото 2019\оборудование новое\DSC015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1123950"/>
            <a:ext cx="460692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1042988" y="268288"/>
            <a:ext cx="6119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Оснащение отдела контроля качества Управления </a:t>
            </a:r>
          </a:p>
        </p:txBody>
      </p:sp>
      <p:pic>
        <p:nvPicPr>
          <p:cNvPr id="12292" name="Picture 9" descr="E:\DCIM\100MSDCF\DSC024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7575" y="1131888"/>
            <a:ext cx="44164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Users\suzdorf-iv\Desktop\ФОТО 2015-2021\фото 2023\DSC024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58863"/>
            <a:ext cx="4751388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D:\Users\suzdorf-iv\Desktop\ФОТО 2015-2021\фото 2019-2020\DSC_1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058863"/>
            <a:ext cx="416877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Оснащение отдела контроля качества Управления </a:t>
            </a: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58863"/>
            <a:ext cx="446405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58863"/>
            <a:ext cx="4422775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971550" y="268288"/>
            <a:ext cx="611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Оснащение отдела контроля качества Управления 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3506" t="32452" r="17908" b="32405"/>
          <a:stretch>
            <a:fillRect/>
          </a:stretch>
        </p:blipFill>
        <p:spPr bwMode="auto">
          <a:xfrm>
            <a:off x="7308850" y="0"/>
            <a:ext cx="17859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15675</TotalTime>
  <Words>301</Words>
  <Application>Microsoft Office PowerPoint</Application>
  <PresentationFormat>Экран (16:9)</PresentationFormat>
  <Paragraphs>106</Paragraphs>
  <Slides>31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Europe</vt:lpstr>
      <vt:lpstr>Times New Roman</vt:lpstr>
      <vt:lpstr>Garamond</vt:lpstr>
      <vt:lpstr>Wingdings</vt:lpstr>
      <vt:lpstr>Тема Office</vt:lpstr>
      <vt:lpstr>Диаграмма Microsoft Office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Биттер Константин Яковлевич</dc:creator>
  <cp:lastModifiedBy>simonov-yua</cp:lastModifiedBy>
  <cp:revision>1033</cp:revision>
  <dcterms:created xsi:type="dcterms:W3CDTF">2015-10-02T05:48:48Z</dcterms:created>
  <dcterms:modified xsi:type="dcterms:W3CDTF">2023-06-28T11:40:07Z</dcterms:modified>
</cp:coreProperties>
</file>