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embedTrueTypeFonts="1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8288000" cy="10287000"/>
  <p:notesSz cx="18288000" cy="10287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33" d="100"/>
          <a:sy n="33" d="100"/>
        </p:scale>
        <p:origin x="-1829" y="-720"/>
      </p:cViewPr>
      <p:guideLst>
        <p:guide pos="2160" orient="horz"/>
        <p:guide pos="2880"/>
      </p:guideLst>
    </p:cSldViewPr>
  </p:slideViewPr>
  <p:gridSpacing cx="76200" cy="762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presProps" Target="presProps.xml" /><Relationship Id="rId16" Type="http://schemas.openxmlformats.org/officeDocument/2006/relationships/tableStyles" Target="tableStyles.xml" /><Relationship Id="rId17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 bwMode="auto">
          <a:xfrm rot="-5400000">
            <a:off x="3889087" y="-4032309"/>
            <a:ext cx="10335479" cy="18400096"/>
          </a:xfrm>
          <a:custGeom>
            <a:avLst/>
            <a:gdLst/>
            <a:ahLst/>
            <a:cxnLst/>
            <a:rect l="l" t="t" r="r" b="b"/>
            <a:pathLst>
              <a:path w="10335479" h="18400096" fill="norm" stroke="1" extrusionOk="0">
                <a:moveTo>
                  <a:pt x="0" y="0"/>
                </a:moveTo>
                <a:lnTo>
                  <a:pt x="10335479" y="0"/>
                </a:lnTo>
                <a:lnTo>
                  <a:pt x="10335479" y="18400097"/>
                </a:lnTo>
                <a:lnTo>
                  <a:pt x="0" y="184000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</a:blip>
            <a:stretch/>
          </a:blipFill>
          <a:ln cap="sq">
            <a:noFill/>
            <a:prstDash val="solid"/>
            <a:miter/>
          </a:ln>
        </p:spPr>
        <p:txBody>
          <a:bodyPr/>
          <a:p>
            <a:pPr>
              <a:defRPr/>
            </a:pPr>
            <a:endParaRPr/>
          </a:p>
        </p:txBody>
      </p:sp>
      <p:sp>
        <p:nvSpPr>
          <p:cNvPr id="3" name="Freeform 3"/>
          <p:cNvSpPr/>
          <p:nvPr/>
        </p:nvSpPr>
        <p:spPr bwMode="auto">
          <a:xfrm rot="-5400000">
            <a:off x="8188602" y="458406"/>
            <a:ext cx="11437052" cy="8971163"/>
          </a:xfrm>
          <a:custGeom>
            <a:avLst/>
            <a:gdLst/>
            <a:ahLst/>
            <a:cxnLst/>
            <a:rect l="l" t="t" r="r" b="b"/>
            <a:pathLst>
              <a:path w="11437052" h="8971163" fill="norm" stroke="1" extrusionOk="0">
                <a:moveTo>
                  <a:pt x="0" y="0"/>
                </a:moveTo>
                <a:lnTo>
                  <a:pt x="11437052" y="0"/>
                </a:lnTo>
                <a:lnTo>
                  <a:pt x="11437052" y="8971163"/>
                </a:lnTo>
                <a:lnTo>
                  <a:pt x="0" y="89711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/>
          </a:blipFill>
        </p:spPr>
      </p:sp>
      <p:grpSp>
        <p:nvGrpSpPr>
          <p:cNvPr id="4" name="Group 4"/>
          <p:cNvGrpSpPr/>
          <p:nvPr/>
        </p:nvGrpSpPr>
        <p:grpSpPr bwMode="auto">
          <a:xfrm rot="-5400000">
            <a:off x="-5375538" y="3601739"/>
            <a:ext cx="9082182" cy="5189105"/>
            <a:chOff x="0" y="0"/>
            <a:chExt cx="12109576" cy="6918806"/>
          </a:xfrm>
        </p:grpSpPr>
        <p:sp>
          <p:nvSpPr>
            <p:cNvPr id="5" name="Freeform 5"/>
            <p:cNvSpPr/>
            <p:nvPr/>
          </p:nvSpPr>
          <p:spPr bwMode="auto">
            <a:xfrm>
              <a:off x="0" y="0"/>
              <a:ext cx="6759832" cy="6796906"/>
            </a:xfrm>
            <a:custGeom>
              <a:avLst/>
              <a:gdLst/>
              <a:ahLst/>
              <a:cxnLst/>
              <a:rect l="l" t="t" r="r" b="b"/>
              <a:pathLst>
                <a:path w="6759832" h="6796906" fill="norm" stroke="1" extrusionOk="0">
                  <a:moveTo>
                    <a:pt x="0" y="0"/>
                  </a:moveTo>
                  <a:lnTo>
                    <a:pt x="6759832" y="0"/>
                  </a:lnTo>
                  <a:lnTo>
                    <a:pt x="6759832" y="6796906"/>
                  </a:lnTo>
                  <a:lnTo>
                    <a:pt x="0" y="67969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/>
            </a:blipFill>
          </p:spPr>
        </p:sp>
        <p:sp>
          <p:nvSpPr>
            <p:cNvPr id="6" name="Freeform 6"/>
            <p:cNvSpPr/>
            <p:nvPr/>
          </p:nvSpPr>
          <p:spPr bwMode="auto">
            <a:xfrm>
              <a:off x="5349745" y="121901"/>
              <a:ext cx="6759832" cy="6796906"/>
            </a:xfrm>
            <a:custGeom>
              <a:avLst/>
              <a:gdLst/>
              <a:ahLst/>
              <a:cxnLst/>
              <a:rect l="l" t="t" r="r" b="b"/>
              <a:pathLst>
                <a:path w="6759832" h="6796906" fill="norm" stroke="1" extrusionOk="0">
                  <a:moveTo>
                    <a:pt x="0" y="0"/>
                  </a:moveTo>
                  <a:lnTo>
                    <a:pt x="6759831" y="0"/>
                  </a:lnTo>
                  <a:lnTo>
                    <a:pt x="6759831" y="6796905"/>
                  </a:lnTo>
                  <a:lnTo>
                    <a:pt x="0" y="67969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/>
            </a:blipFill>
          </p:spPr>
        </p:sp>
      </p:grpSp>
      <p:sp>
        <p:nvSpPr>
          <p:cNvPr id="7" name="Freeform 7"/>
          <p:cNvSpPr/>
          <p:nvPr/>
        </p:nvSpPr>
        <p:spPr bwMode="auto">
          <a:xfrm>
            <a:off x="472215" y="334405"/>
            <a:ext cx="6264636" cy="2641588"/>
          </a:xfrm>
          <a:custGeom>
            <a:avLst/>
            <a:gdLst/>
            <a:ahLst/>
            <a:cxnLst/>
            <a:rect l="l" t="t" r="r" b="b"/>
            <a:pathLst>
              <a:path w="6264636" h="2641588" fill="norm" stroke="1" extrusionOk="0">
                <a:moveTo>
                  <a:pt x="0" y="0"/>
                </a:moveTo>
                <a:lnTo>
                  <a:pt x="6264636" y="0"/>
                </a:lnTo>
                <a:lnTo>
                  <a:pt x="6264636" y="2641588"/>
                </a:lnTo>
                <a:lnTo>
                  <a:pt x="0" y="26415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/>
          </a:blipFill>
        </p:spPr>
      </p:sp>
      <p:sp>
        <p:nvSpPr>
          <p:cNvPr id="8" name="Freeform 8"/>
          <p:cNvSpPr/>
          <p:nvPr/>
        </p:nvSpPr>
        <p:spPr bwMode="auto">
          <a:xfrm>
            <a:off x="10216153" y="500567"/>
            <a:ext cx="7465949" cy="1824160"/>
          </a:xfrm>
          <a:custGeom>
            <a:avLst/>
            <a:gdLst/>
            <a:ahLst/>
            <a:cxnLst/>
            <a:rect l="l" t="t" r="r" b="b"/>
            <a:pathLst>
              <a:path w="7465949" h="1824160" fill="norm" stroke="1" extrusionOk="0">
                <a:moveTo>
                  <a:pt x="0" y="0"/>
                </a:moveTo>
                <a:lnTo>
                  <a:pt x="7465949" y="0"/>
                </a:lnTo>
                <a:lnTo>
                  <a:pt x="7465949" y="1824160"/>
                </a:lnTo>
                <a:lnTo>
                  <a:pt x="0" y="182416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/>
          </a:blipFill>
        </p:spPr>
      </p:sp>
      <p:sp>
        <p:nvSpPr>
          <p:cNvPr id="9" name="TextBox 9"/>
          <p:cNvSpPr txBox="1"/>
          <p:nvPr/>
        </p:nvSpPr>
        <p:spPr bwMode="auto">
          <a:xfrm>
            <a:off x="2006717" y="4020657"/>
            <a:ext cx="141732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BD0101"/>
                </a:solidFill>
                <a:latin typeface="Arial"/>
                <a:cs typeface="Arial"/>
              </a:rPr>
              <a:t>Деятельность МТУ  Ространснадзора по СФО в сфере транспортной безопасности в рамках появления новых угроз</a:t>
            </a:r>
            <a:endParaRPr lang="en-US" sz="4000" b="1">
              <a:solidFill>
                <a:srgbClr val="BD0101"/>
              </a:solidFill>
              <a:latin typeface="Arial"/>
              <a:cs typeface="Arial"/>
            </a:endParaRPr>
          </a:p>
        </p:txBody>
      </p:sp>
      <p:sp>
        <p:nvSpPr>
          <p:cNvPr id="10" name="AutoShape 10"/>
          <p:cNvSpPr/>
          <p:nvPr/>
        </p:nvSpPr>
        <p:spPr bwMode="auto">
          <a:xfrm flipV="1">
            <a:off x="1981199" y="7505700"/>
            <a:ext cx="10744199" cy="0"/>
          </a:xfrm>
          <a:prstGeom prst="line">
            <a:avLst/>
          </a:prstGeom>
          <a:ln w="19050" cap="flat">
            <a:solidFill>
              <a:srgbClr val="1260A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TextBox 11"/>
          <p:cNvSpPr txBox="1"/>
          <p:nvPr/>
        </p:nvSpPr>
        <p:spPr bwMode="auto">
          <a:xfrm>
            <a:off x="2006716" y="7734459"/>
            <a:ext cx="12271798" cy="9150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01"/>
              </a:lnSpc>
              <a:defRPr/>
            </a:pPr>
            <a:r>
              <a:rPr lang="ru-RU" sz="2800" i="1">
                <a:solidFill>
                  <a:srgbClr val="1260A4"/>
                </a:solidFill>
                <a:latin typeface="Times New Roman"/>
                <a:cs typeface="Times New Roman"/>
              </a:rPr>
              <a:t>заместитель начальника МТУ Ространснадзора по СФО по вопросам  обеспечения транспортной безопасности </a:t>
            </a:r>
            <a:endParaRPr lang="en-US" sz="2800" i="1">
              <a:solidFill>
                <a:srgbClr val="1260A4"/>
              </a:solidFill>
              <a:latin typeface="Times New Roman"/>
              <a:cs typeface="Times New Roman"/>
            </a:endParaRPr>
          </a:p>
        </p:txBody>
      </p:sp>
      <p:sp>
        <p:nvSpPr>
          <p:cNvPr id="2115999446" name=""/>
          <p:cNvSpPr txBox="1"/>
          <p:nvPr/>
        </p:nvSpPr>
        <p:spPr bwMode="auto">
          <a:xfrm flipH="0" flipV="0">
            <a:off x="2006716" y="6788123"/>
            <a:ext cx="6310146" cy="54912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lnSpc>
                <a:spcPts val="3600"/>
              </a:lnSpc>
              <a:defRPr/>
            </a:pPr>
            <a:r>
              <a:rPr lang="ru-RU" sz="2600" b="1" i="1">
                <a:solidFill>
                  <a:srgbClr val="1260A4"/>
                </a:solidFill>
                <a:latin typeface="Times New Roman"/>
                <a:cs typeface="Times New Roman"/>
              </a:rPr>
              <a:t>Менщиков </a:t>
            </a:r>
            <a:r>
              <a:rPr lang="ru-RU" sz="2600" b="1" i="1">
                <a:solidFill>
                  <a:srgbClr val="1260A4"/>
                </a:solidFill>
                <a:latin typeface="Times New Roman"/>
                <a:cs typeface="Times New Roman"/>
              </a:rPr>
              <a:t>Алексей Викторович</a:t>
            </a:r>
            <a:endParaRPr sz="2400" i="1">
              <a:solidFill>
                <a:srgbClr val="1260A4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-52388"/>
            <a:ext cx="18405476" cy="1033938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-3352800" y="1402364"/>
            <a:ext cx="5194299" cy="90836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9372601" y="9227"/>
            <a:ext cx="8974137" cy="1032852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6" name="TextBox 15"/>
          <p:cNvSpPr txBox="1"/>
          <p:nvPr/>
        </p:nvSpPr>
        <p:spPr bwMode="auto">
          <a:xfrm>
            <a:off x="4560888" y="646450"/>
            <a:ext cx="9283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400" b="1">
                <a:latin typeface="Arial"/>
                <a:cs typeface="Arial"/>
              </a:rPr>
              <a:t>БЛОКИРОВАНИЕ УГРОЗ ОТ ПРИМЕНЕНИЯ БПЛА</a:t>
            </a:r>
            <a:endParaRPr lang="ru-RU" b="1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1551941" y="2476500"/>
            <a:ext cx="15951200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defRPr/>
            </a:pPr>
            <a:endParaRPr lang="ru-RU" sz="2800">
              <a:latin typeface="Arial"/>
              <a:cs typeface="Arial"/>
            </a:endParaRPr>
          </a:p>
          <a:p>
            <a:pPr algn="just">
              <a:defRPr/>
            </a:pPr>
            <a:r>
              <a:rPr lang="ru-RU" sz="2800" b="1">
                <a:latin typeface="Arial"/>
                <a:cs typeface="Arial"/>
              </a:rPr>
              <a:t>В </a:t>
            </a:r>
            <a:r>
              <a:rPr lang="ru-RU" sz="2800" b="1">
                <a:latin typeface="Arial"/>
                <a:cs typeface="Arial"/>
              </a:rPr>
              <a:t>настоящее время большую проблему составляет организация защиты объектов транспортной инфраструктуры и транспортных средств от </a:t>
            </a:r>
            <a:r>
              <a:rPr lang="ru-RU" sz="2800" b="1">
                <a:latin typeface="Arial"/>
                <a:cs typeface="Arial"/>
              </a:rPr>
              <a:t>угрозы применения беспилотных аппаратов (БПЛА)</a:t>
            </a:r>
            <a:endParaRPr/>
          </a:p>
          <a:p>
            <a:pPr algn="just">
              <a:defRPr/>
            </a:pPr>
            <a:endParaRPr lang="ru-RU" sz="280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1551941" y="5109686"/>
            <a:ext cx="15951200" cy="138499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2800">
                <a:latin typeface="Arial"/>
                <a:cs typeface="Arial"/>
              </a:rPr>
              <a:t>Необходимо вносить конкретные </a:t>
            </a:r>
            <a:r>
              <a:rPr lang="ru-RU" sz="2800">
                <a:latin typeface="Arial"/>
                <a:cs typeface="Arial"/>
              </a:rPr>
              <a:t>требования по противодействию БПА, в Федеральном законе «О транспортной безопасности», постановлениях Правительства РФ </a:t>
            </a:r>
            <a:r>
              <a:rPr lang="ru-RU" sz="2800">
                <a:latin typeface="Arial"/>
                <a:cs typeface="Arial"/>
              </a:rPr>
              <a:t>                          «Об утверждениях </a:t>
            </a:r>
            <a:r>
              <a:rPr lang="ru-RU" sz="2800">
                <a:latin typeface="Arial"/>
                <a:cs typeface="Arial"/>
              </a:rPr>
              <a:t>требований по обеспечению транспортной безопасности</a:t>
            </a:r>
            <a:r>
              <a:rPr lang="ru-RU" sz="2800">
                <a:latin typeface="Arial"/>
                <a:cs typeface="Arial"/>
              </a:rPr>
              <a:t>».</a:t>
            </a:r>
            <a:endParaRPr lang="ru-RU" sz="280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582421" y="6819900"/>
            <a:ext cx="15951200" cy="181588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2800" b="1">
                <a:latin typeface="Arial"/>
                <a:cs typeface="Arial"/>
              </a:rPr>
              <a:t>СУБЪЕКТАМ ТРАНСПОРТНОЙ ИНФРАСТРУКТУРЫ </a:t>
            </a:r>
            <a:r>
              <a:rPr lang="ru-RU" sz="2800">
                <a:latin typeface="Arial"/>
                <a:cs typeface="Arial"/>
              </a:rPr>
              <a:t>- о рассмотреть вопрос о внесении </a:t>
            </a:r>
            <a:r>
              <a:rPr lang="ru-RU" sz="2800">
                <a:latin typeface="Arial"/>
                <a:cs typeface="Arial"/>
              </a:rPr>
              <a:t>в оценку (дополнительную оценку) уязвимости сведений </a:t>
            </a:r>
            <a:r>
              <a:rPr lang="ru-RU" sz="2800">
                <a:latin typeface="Arial"/>
                <a:cs typeface="Arial"/>
              </a:rPr>
              <a:t>о </a:t>
            </a:r>
            <a:r>
              <a:rPr lang="ru-RU" sz="2800">
                <a:latin typeface="Arial"/>
                <a:cs typeface="Arial"/>
              </a:rPr>
              <a:t>потенциальных угрозах совершения актов незаконного вмешательства с использованием беспилотных аппаратов и определить дополнительные меры по противодействию угрозам с применением беспилотных аппаратов.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-52388"/>
            <a:ext cx="18405476" cy="1033938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-3352800" y="1402364"/>
            <a:ext cx="5194299" cy="90836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9372601" y="9227"/>
            <a:ext cx="8974137" cy="1032852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9" name="TextBox 8"/>
          <p:cNvSpPr txBox="1"/>
          <p:nvPr/>
        </p:nvSpPr>
        <p:spPr bwMode="auto">
          <a:xfrm>
            <a:off x="1574800" y="2723465"/>
            <a:ext cx="15722600" cy="20621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3200">
                <a:latin typeface="Arial"/>
                <a:cs typeface="Arial"/>
              </a:rPr>
              <a:t>В положения </a:t>
            </a:r>
            <a:r>
              <a:rPr lang="ru-RU" sz="3200">
                <a:latin typeface="Arial"/>
                <a:cs typeface="Arial"/>
              </a:rPr>
              <a:t>других видов надзора (</a:t>
            </a:r>
            <a:r>
              <a:rPr lang="ru-RU" sz="3200">
                <a:latin typeface="Arial"/>
                <a:cs typeface="Arial"/>
              </a:rPr>
              <a:t>автодорнадзора</a:t>
            </a:r>
            <a:r>
              <a:rPr lang="ru-RU" sz="3200">
                <a:latin typeface="Arial"/>
                <a:cs typeface="Arial"/>
              </a:rPr>
              <a:t>, </a:t>
            </a:r>
            <a:r>
              <a:rPr lang="ru-RU" sz="3200">
                <a:latin typeface="Arial"/>
                <a:cs typeface="Arial"/>
              </a:rPr>
              <a:t>желдорнадзора</a:t>
            </a:r>
            <a:r>
              <a:rPr lang="ru-RU" sz="3200">
                <a:latin typeface="Arial"/>
                <a:cs typeface="Arial"/>
              </a:rPr>
              <a:t> и речного надзора) внесены дополнения обязывающие выявлять нарушения транспортной безопасности при осуществлении своих полномочий по своему основному виду </a:t>
            </a:r>
            <a:r>
              <a:rPr lang="ru-RU" sz="3200">
                <a:latin typeface="Arial"/>
                <a:cs typeface="Arial"/>
              </a:rPr>
              <a:t>надзора.</a:t>
            </a:r>
            <a:endParaRPr lang="ru-RU" sz="120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1841500" y="646450"/>
            <a:ext cx="154559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400" b="1">
                <a:latin typeface="Arial"/>
                <a:cs typeface="Arial"/>
              </a:rPr>
              <a:t>БЕЗОПАСНОСТЬ НА ТРАСПОРТЕ</a:t>
            </a:r>
            <a:endParaRPr/>
          </a:p>
          <a:p>
            <a:pPr algn="ctr">
              <a:defRPr/>
            </a:pPr>
            <a:r>
              <a:rPr lang="ru-RU" sz="4400" b="1">
                <a:latin typeface="Arial"/>
                <a:cs typeface="Arial"/>
              </a:rPr>
              <a:t>ПРИОРИТЕТНАЯ ЗАДАЧА</a:t>
            </a:r>
            <a:endParaRPr lang="ru-RU" b="1"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1574800" y="5467147"/>
            <a:ext cx="15836900" cy="20928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2800">
                <a:latin typeface="Arial"/>
                <a:cs typeface="Arial"/>
              </a:rPr>
              <a:t>За период 2023 и 2024 годов из профильных территориальных отделов МТУ было получено информация о более чем </a:t>
            </a:r>
            <a:r>
              <a:rPr lang="ru-RU" sz="4800">
                <a:latin typeface="Arial"/>
                <a:cs typeface="Arial"/>
              </a:rPr>
              <a:t>143 </a:t>
            </a:r>
            <a:r>
              <a:rPr lang="ru-RU" sz="2800">
                <a:latin typeface="Arial"/>
                <a:cs typeface="Arial"/>
              </a:rPr>
              <a:t>выявленных нарушениях, по которым было вынесено </a:t>
            </a:r>
            <a:r>
              <a:rPr lang="ru-RU" sz="5400">
                <a:latin typeface="Arial"/>
                <a:cs typeface="Arial"/>
              </a:rPr>
              <a:t>124 </a:t>
            </a:r>
            <a:r>
              <a:rPr lang="ru-RU" sz="2800">
                <a:latin typeface="Arial"/>
                <a:cs typeface="Arial"/>
              </a:rPr>
              <a:t>предостережения</a:t>
            </a:r>
            <a:endParaRPr lang="ru-RU" sz="28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-52388"/>
            <a:ext cx="18405476" cy="1033938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-3352800" y="1402364"/>
            <a:ext cx="5194299" cy="90836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9372601" y="9227"/>
            <a:ext cx="8974137" cy="1032852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9" name="TextBox 8"/>
          <p:cNvSpPr txBox="1"/>
          <p:nvPr/>
        </p:nvSpPr>
        <p:spPr bwMode="auto">
          <a:xfrm>
            <a:off x="1574800" y="2723465"/>
            <a:ext cx="15722600" cy="46474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3600">
                <a:solidFill>
                  <a:schemeClr val="accent2"/>
                </a:solidFill>
                <a:latin typeface="Arial"/>
                <a:cs typeface="Arial"/>
              </a:rPr>
              <a:t>ОБЩАЯ ЗАДАЧА ПО ОБЕСПЕЧЕНИЮ ТРАНСПОРТНОЙ БЕЗОПАСНОСТИ - </a:t>
            </a:r>
            <a:r>
              <a:rPr lang="ru-RU" sz="3600">
                <a:latin typeface="Arial"/>
                <a:cs typeface="Arial"/>
              </a:rPr>
              <a:t>это </a:t>
            </a:r>
            <a:r>
              <a:rPr lang="ru-RU" sz="3600">
                <a:latin typeface="Arial"/>
                <a:cs typeface="Arial"/>
              </a:rPr>
              <a:t>сохранение здоровья, жизни населения и обеспечение бесперебойного функционирования транспортного </a:t>
            </a:r>
            <a:r>
              <a:rPr lang="ru-RU" sz="3600">
                <a:latin typeface="Arial"/>
                <a:cs typeface="Arial"/>
              </a:rPr>
              <a:t>комплекса.</a:t>
            </a:r>
            <a:endParaRPr/>
          </a:p>
          <a:p>
            <a:pPr algn="just">
              <a:defRPr/>
            </a:pPr>
            <a:endParaRPr lang="ru-RU" sz="3600">
              <a:latin typeface="Arial"/>
              <a:cs typeface="Arial"/>
            </a:endParaRPr>
          </a:p>
          <a:p>
            <a:pPr algn="just">
              <a:defRPr/>
            </a:pPr>
            <a:r>
              <a:rPr lang="ru-RU" sz="3600">
                <a:latin typeface="Arial"/>
                <a:cs typeface="Arial"/>
              </a:rPr>
              <a:t>Всем участникам процесса необходимо проводить весь </a:t>
            </a:r>
            <a:r>
              <a:rPr lang="ru-RU" sz="3600">
                <a:latin typeface="Arial"/>
                <a:cs typeface="Arial"/>
              </a:rPr>
              <a:t>предусмотренный законодательством комплекс </a:t>
            </a:r>
            <a:r>
              <a:rPr lang="ru-RU" sz="3600">
                <a:latin typeface="Arial"/>
                <a:cs typeface="Arial"/>
              </a:rPr>
              <a:t>мероприятий.</a:t>
            </a:r>
            <a:endParaRPr lang="ru-RU" sz="3200">
              <a:latin typeface="Arial"/>
              <a:cs typeface="Arial"/>
            </a:endParaRPr>
          </a:p>
          <a:p>
            <a:pPr algn="just">
              <a:defRPr/>
            </a:pPr>
            <a:endParaRPr lang="ru-RU" sz="3200">
              <a:latin typeface="Arial"/>
              <a:cs typeface="Arial"/>
            </a:endParaRPr>
          </a:p>
          <a:p>
            <a:pPr algn="just">
              <a:defRPr/>
            </a:pPr>
            <a:endParaRPr lang="ru-RU" sz="120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1841500" y="646450"/>
            <a:ext cx="15455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400" b="1">
                <a:latin typeface="Arial"/>
                <a:cs typeface="Arial"/>
              </a:rPr>
              <a:t>ТРАНСПОРТНАЯ БЕЗОПАСНОСТЬ</a:t>
            </a:r>
            <a:endParaRPr lang="ru-RU" b="1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58738" y="27059"/>
            <a:ext cx="18405476" cy="1033938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-3352800" y="1402364"/>
            <a:ext cx="5194299" cy="90836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9372601" y="-41521"/>
            <a:ext cx="8974137" cy="1032852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9" name="TextBox 8"/>
          <p:cNvSpPr txBox="1"/>
          <p:nvPr/>
        </p:nvSpPr>
        <p:spPr bwMode="auto">
          <a:xfrm>
            <a:off x="1574800" y="1428527"/>
            <a:ext cx="158104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3200">
                <a:latin typeface="Arial"/>
                <a:cs typeface="Arial"/>
              </a:rPr>
              <a:t>МТУ </a:t>
            </a:r>
            <a:r>
              <a:rPr lang="ru-RU" sz="3200">
                <a:latin typeface="Arial"/>
                <a:cs typeface="Arial"/>
              </a:rPr>
              <a:t>Ространснадзора по СФО осуществляется деятельность в условиях нарастающей угрозы со стороны иностранных государств по дестабилизации обстановки на территории нашего </a:t>
            </a:r>
            <a:r>
              <a:rPr lang="ru-RU" sz="3200">
                <a:latin typeface="Arial"/>
                <a:cs typeface="Arial"/>
              </a:rPr>
              <a:t>государства.</a:t>
            </a:r>
            <a:endParaRPr/>
          </a:p>
        </p:txBody>
      </p:sp>
      <p:sp>
        <p:nvSpPr>
          <p:cNvPr id="10" name="TextBox 9"/>
          <p:cNvSpPr txBox="1"/>
          <p:nvPr/>
        </p:nvSpPr>
        <p:spPr bwMode="auto">
          <a:xfrm>
            <a:off x="1612900" y="6150719"/>
            <a:ext cx="41478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4800">
                <a:latin typeface="Arial"/>
                <a:cs typeface="Arial"/>
              </a:rPr>
              <a:t>2024 год</a:t>
            </a:r>
            <a:endParaRPr/>
          </a:p>
          <a:p>
            <a:pPr algn="just">
              <a:defRPr/>
            </a:pPr>
            <a:r>
              <a:rPr lang="ru-RU" sz="4800">
                <a:latin typeface="Arial"/>
                <a:cs typeface="Arial"/>
              </a:rPr>
              <a:t>16 </a:t>
            </a:r>
            <a:r>
              <a:rPr lang="ru-RU" sz="3200">
                <a:latin typeface="Arial"/>
                <a:cs typeface="Arial"/>
              </a:rPr>
              <a:t>АНВ</a:t>
            </a:r>
            <a:endParaRPr/>
          </a:p>
          <a:p>
            <a:pPr algn="just">
              <a:defRPr/>
            </a:pPr>
            <a:r>
              <a:rPr lang="ru-RU" sz="4800">
                <a:latin typeface="Arial"/>
                <a:cs typeface="Arial"/>
              </a:rPr>
              <a:t>42 </a:t>
            </a:r>
            <a:r>
              <a:rPr lang="ru-RU" sz="3200">
                <a:latin typeface="Arial"/>
                <a:cs typeface="Arial"/>
              </a:rPr>
              <a:t>угрозы </a:t>
            </a:r>
            <a:r>
              <a:rPr lang="ru-RU" sz="3200">
                <a:latin typeface="Arial"/>
                <a:cs typeface="Arial"/>
              </a:rPr>
              <a:t>АНВ</a:t>
            </a:r>
            <a:endParaRPr lang="ru-RU" sz="3200"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6705600" y="5676900"/>
            <a:ext cx="4352925" cy="325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11778915" y="5676901"/>
            <a:ext cx="5606337" cy="3148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 bwMode="auto">
          <a:xfrm>
            <a:off x="1574800" y="3380871"/>
            <a:ext cx="15810452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2800" i="1">
                <a:latin typeface="Arial"/>
                <a:cs typeface="Arial"/>
              </a:rPr>
              <a:t>«Функции отнесения события к акту или угрозе акта незаконного вмешательства возложены на сами субъекты и зачастую, они не относят эти события к акту или угрозе, так как повышается категория объекта и ужесточаются требования в области транспортной безопасности»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58738" y="27059"/>
            <a:ext cx="18405476" cy="1033938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-3352800" y="1402364"/>
            <a:ext cx="5194299" cy="90836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9372601" y="-41521"/>
            <a:ext cx="8974137" cy="1032852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9" name="TextBox 8"/>
          <p:cNvSpPr txBox="1"/>
          <p:nvPr/>
        </p:nvSpPr>
        <p:spPr bwMode="auto">
          <a:xfrm>
            <a:off x="1574800" y="1181099"/>
            <a:ext cx="15810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3200">
                <a:latin typeface="Arial"/>
                <a:cs typeface="Arial"/>
              </a:rPr>
              <a:t>Контроль осуществляется в условиях ограничения на проведение надзорных мероприятий, обусловленных </a:t>
            </a:r>
            <a:r>
              <a:rPr lang="ru-RU" sz="3200">
                <a:latin typeface="Arial"/>
                <a:cs typeface="Arial"/>
              </a:rPr>
              <a:t>действием Постановления Правительства РФ от 10 марта 2022 года № 336 «Об особенностях организации и осуществления государственного контроля (надзора), муниципального </a:t>
            </a:r>
            <a:r>
              <a:rPr lang="ru-RU" sz="3200">
                <a:latin typeface="Arial"/>
                <a:cs typeface="Arial"/>
              </a:rPr>
              <a:t>контроля</a:t>
            </a:r>
            <a:r>
              <a:rPr lang="ru-RU" sz="3200">
                <a:latin typeface="Arial"/>
                <a:cs typeface="Arial"/>
              </a:rPr>
              <a:t>.</a:t>
            </a:r>
            <a:endParaRPr lang="ru-RU" sz="320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1582420" y="5922720"/>
            <a:ext cx="158409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ГЛАВНАЯ ЗАДАЧА ОБЕСПЕЧЕНИЯ ТРАНСПОРТНОЙ БЕЗОПАСНОСТИ</a:t>
            </a:r>
            <a:endParaRPr/>
          </a:p>
          <a:p>
            <a:pPr algn="just">
              <a:defRPr/>
            </a:pPr>
            <a:endParaRPr lang="ru-RU" sz="3200">
              <a:latin typeface="Arial"/>
              <a:cs typeface="Arial"/>
            </a:endParaRPr>
          </a:p>
          <a:p>
            <a:pPr algn="just">
              <a:defRPr/>
            </a:pPr>
            <a:r>
              <a:rPr lang="ru-RU" sz="3200">
                <a:latin typeface="Arial"/>
                <a:cs typeface="Arial"/>
              </a:rPr>
              <a:t>- устойчивое </a:t>
            </a:r>
            <a:r>
              <a:rPr lang="ru-RU" sz="3200">
                <a:latin typeface="Arial"/>
                <a:cs typeface="Arial"/>
              </a:rPr>
              <a:t>и безопасное функционирование транспортного </a:t>
            </a:r>
            <a:r>
              <a:rPr lang="ru-RU" sz="3200">
                <a:latin typeface="Arial"/>
                <a:cs typeface="Arial"/>
              </a:rPr>
              <a:t>комплекса </a:t>
            </a:r>
            <a:endParaRPr/>
          </a:p>
          <a:p>
            <a:pPr algn="just">
              <a:defRPr/>
            </a:pPr>
            <a:endParaRPr lang="ru-RU" sz="3200">
              <a:latin typeface="Arial"/>
              <a:cs typeface="Arial"/>
            </a:endParaRPr>
          </a:p>
          <a:p>
            <a:pPr algn="just">
              <a:defRPr/>
            </a:pPr>
            <a:r>
              <a:rPr lang="ru-RU" sz="3200">
                <a:latin typeface="Arial"/>
                <a:cs typeface="Arial"/>
              </a:rPr>
              <a:t>- защита </a:t>
            </a:r>
            <a:r>
              <a:rPr lang="ru-RU" sz="3200">
                <a:latin typeface="Arial"/>
                <a:cs typeface="Arial"/>
              </a:rPr>
              <a:t>интересов личности, общества и государства в сфере транспортного комплекса от актов незаконного вмешательства.</a:t>
            </a:r>
            <a:endParaRPr/>
          </a:p>
        </p:txBody>
      </p:sp>
      <p:sp>
        <p:nvSpPr>
          <p:cNvPr id="15" name="TextBox 14"/>
          <p:cNvSpPr txBox="1"/>
          <p:nvPr/>
        </p:nvSpPr>
        <p:spPr bwMode="auto">
          <a:xfrm>
            <a:off x="1612900" y="3826083"/>
            <a:ext cx="15810452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2800" i="1">
                <a:latin typeface="Arial"/>
                <a:cs typeface="Arial"/>
              </a:rPr>
              <a:t>«Ограничения на </a:t>
            </a:r>
            <a:r>
              <a:rPr lang="ru-RU" sz="2800" i="1">
                <a:latin typeface="Arial"/>
                <a:cs typeface="Arial"/>
              </a:rPr>
              <a:t>проведение проверочных мероприятий данным постановлением не снижают уровень обеспечения транспортной безопасности и не способствуют созданию угроз государству»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-52388"/>
            <a:ext cx="18405476" cy="1033938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-3352800" y="1402364"/>
            <a:ext cx="5194299" cy="90836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9372601" y="-41521"/>
            <a:ext cx="8974137" cy="1032852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9" name="TextBox 8"/>
          <p:cNvSpPr txBox="1"/>
          <p:nvPr/>
        </p:nvSpPr>
        <p:spPr bwMode="auto">
          <a:xfrm>
            <a:off x="1597660" y="2400300"/>
            <a:ext cx="158104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6600" b="1">
                <a:latin typeface="Arial"/>
                <a:cs typeface="Arial"/>
              </a:rPr>
              <a:t>1255</a:t>
            </a:r>
            <a:r>
              <a:rPr lang="ru-RU" sz="6600">
                <a:latin typeface="Arial"/>
                <a:cs typeface="Arial"/>
              </a:rPr>
              <a:t>  </a:t>
            </a:r>
            <a:r>
              <a:rPr lang="ru-RU" sz="3200">
                <a:latin typeface="Arial"/>
                <a:cs typeface="Arial"/>
              </a:rPr>
              <a:t>юридических лиц</a:t>
            </a:r>
            <a:endParaRPr/>
          </a:p>
        </p:txBody>
      </p:sp>
      <p:sp>
        <p:nvSpPr>
          <p:cNvPr id="11" name="TextBox 10"/>
          <p:cNvSpPr txBox="1"/>
          <p:nvPr/>
        </p:nvSpPr>
        <p:spPr bwMode="auto">
          <a:xfrm>
            <a:off x="8415020" y="2386670"/>
            <a:ext cx="9283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6600" b="1">
                <a:latin typeface="Arial"/>
                <a:cs typeface="Arial"/>
              </a:rPr>
              <a:t>736</a:t>
            </a:r>
            <a:r>
              <a:rPr lang="ru-RU" sz="6600">
                <a:latin typeface="Arial"/>
                <a:cs typeface="Arial"/>
              </a:rPr>
              <a:t> </a:t>
            </a:r>
            <a:r>
              <a:rPr lang="ru-RU" sz="3200">
                <a:latin typeface="Arial"/>
                <a:cs typeface="Arial"/>
              </a:rPr>
              <a:t>индивидуальных предпринимателей</a:t>
            </a:r>
            <a:endParaRPr/>
          </a:p>
        </p:txBody>
      </p:sp>
      <p:sp>
        <p:nvSpPr>
          <p:cNvPr id="13" name="TextBox 12"/>
          <p:cNvSpPr txBox="1"/>
          <p:nvPr/>
        </p:nvSpPr>
        <p:spPr bwMode="auto">
          <a:xfrm>
            <a:off x="6798532" y="4125579"/>
            <a:ext cx="103007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6600" b="1">
                <a:latin typeface="Arial"/>
                <a:cs typeface="Arial"/>
              </a:rPr>
              <a:t>7 000 </a:t>
            </a:r>
            <a:r>
              <a:rPr lang="ru-RU" sz="3200">
                <a:latin typeface="Arial"/>
                <a:cs typeface="Arial"/>
              </a:rPr>
              <a:t>объектов транспортной инфраструктуры</a:t>
            </a:r>
            <a:endParaRPr/>
          </a:p>
        </p:txBody>
      </p:sp>
      <p:sp>
        <p:nvSpPr>
          <p:cNvPr id="14" name="TextBox 13"/>
          <p:cNvSpPr txBox="1"/>
          <p:nvPr/>
        </p:nvSpPr>
        <p:spPr bwMode="auto">
          <a:xfrm>
            <a:off x="9502886" y="5600700"/>
            <a:ext cx="73212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6600" b="1">
                <a:latin typeface="Arial"/>
                <a:cs typeface="Arial"/>
              </a:rPr>
              <a:t>30 000 </a:t>
            </a:r>
            <a:r>
              <a:rPr lang="ru-RU" sz="3200">
                <a:latin typeface="Arial"/>
                <a:cs typeface="Arial"/>
              </a:rPr>
              <a:t>транспортных средств</a:t>
            </a:r>
            <a:endParaRPr/>
          </a:p>
        </p:txBody>
      </p:sp>
      <p:sp>
        <p:nvSpPr>
          <p:cNvPr id="16" name="TextBox 15"/>
          <p:cNvSpPr txBox="1"/>
          <p:nvPr/>
        </p:nvSpPr>
        <p:spPr bwMode="auto">
          <a:xfrm>
            <a:off x="4191000" y="571500"/>
            <a:ext cx="9283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400" b="1">
                <a:latin typeface="Arial"/>
                <a:cs typeface="Arial"/>
              </a:rPr>
              <a:t>СУБЪЕКТЫ ТРАНСПОРТНОЙ ИНФРАСТРУКТУРЫ</a:t>
            </a:r>
            <a:endParaRPr lang="ru-RU" b="1">
              <a:latin typeface="Arial"/>
              <a:cs typeface="Arial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1813539" y="3968951"/>
            <a:ext cx="3786476" cy="2529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1790680" y="6896100"/>
            <a:ext cx="3852781" cy="2411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6372992" y="7052197"/>
            <a:ext cx="4018016" cy="2255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30480"/>
            <a:ext cx="18405476" cy="1033938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-3352800" y="1402364"/>
            <a:ext cx="5194299" cy="90836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9339898" y="-340791"/>
            <a:ext cx="8974137" cy="1032852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9" name="TextBox 8"/>
          <p:cNvSpPr txBox="1"/>
          <p:nvPr/>
        </p:nvSpPr>
        <p:spPr bwMode="auto">
          <a:xfrm>
            <a:off x="1597660" y="2060736"/>
            <a:ext cx="49555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6600" b="1">
                <a:latin typeface="Arial"/>
                <a:cs typeface="Arial"/>
              </a:rPr>
              <a:t>6 </a:t>
            </a:r>
            <a:r>
              <a:rPr lang="ru-RU" sz="3200">
                <a:latin typeface="Arial"/>
                <a:cs typeface="Arial"/>
              </a:rPr>
              <a:t>плановых проверок</a:t>
            </a:r>
            <a:endParaRPr lang="ru-RU" sz="320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7772400" y="2074669"/>
            <a:ext cx="9829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6600" b="1">
                <a:latin typeface="Arial"/>
                <a:cs typeface="Arial"/>
              </a:rPr>
              <a:t>13 </a:t>
            </a:r>
            <a:r>
              <a:rPr lang="ru-RU" sz="3200">
                <a:latin typeface="Arial"/>
                <a:cs typeface="Arial"/>
              </a:rPr>
              <a:t>серьезных </a:t>
            </a:r>
            <a:r>
              <a:rPr lang="ru-RU" sz="3200">
                <a:latin typeface="Arial"/>
                <a:cs typeface="Arial"/>
              </a:rPr>
              <a:t>нарушений обязательных требований</a:t>
            </a:r>
            <a:endParaRPr lang="ru-RU" sz="320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1709117" y="3715474"/>
            <a:ext cx="159235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3200">
                <a:latin typeface="Arial"/>
                <a:cs typeface="Arial"/>
              </a:rPr>
              <a:t>Осмотрено</a:t>
            </a:r>
            <a:r>
              <a:rPr lang="ru-RU" sz="6600" b="1">
                <a:latin typeface="Arial"/>
                <a:cs typeface="Arial"/>
              </a:rPr>
              <a:t> </a:t>
            </a:r>
            <a:r>
              <a:rPr lang="ru-RU" sz="6600" b="1">
                <a:latin typeface="Arial"/>
                <a:cs typeface="Arial"/>
              </a:rPr>
              <a:t>23 </a:t>
            </a:r>
            <a:r>
              <a:rPr lang="ru-RU" sz="3200">
                <a:latin typeface="Arial"/>
                <a:cs typeface="Arial"/>
              </a:rPr>
              <a:t>объекта                           </a:t>
            </a:r>
            <a:r>
              <a:rPr lang="ru-RU" sz="6600" b="1">
                <a:latin typeface="Arial"/>
                <a:cs typeface="Arial"/>
              </a:rPr>
              <a:t>734</a:t>
            </a:r>
            <a:r>
              <a:rPr lang="ru-RU" sz="3200">
                <a:latin typeface="Arial"/>
                <a:cs typeface="Arial"/>
              </a:rPr>
              <a:t>  транспортных средства</a:t>
            </a:r>
            <a:endParaRPr lang="ru-RU" sz="320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1709117" y="5223034"/>
            <a:ext cx="74936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3200">
                <a:latin typeface="Arial"/>
                <a:cs typeface="Arial"/>
              </a:rPr>
              <a:t>Объявлено </a:t>
            </a:r>
            <a:r>
              <a:rPr lang="ru-RU" sz="6600" b="1">
                <a:latin typeface="Arial"/>
                <a:cs typeface="Arial"/>
              </a:rPr>
              <a:t>732</a:t>
            </a:r>
            <a:r>
              <a:rPr lang="ru-RU" sz="3200">
                <a:latin typeface="Arial"/>
                <a:cs typeface="Arial"/>
              </a:rPr>
              <a:t>  предостережения </a:t>
            </a:r>
            <a:endParaRPr lang="ru-RU" sz="320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1873996" y="948421"/>
            <a:ext cx="1525778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400" b="1">
                <a:latin typeface="Arial"/>
                <a:cs typeface="Arial"/>
              </a:rPr>
              <a:t>РЕЗУЛЬТАТЫ ДЕЯТЕЛЬНОСТИ в 2024 году</a:t>
            </a:r>
            <a:endParaRPr/>
          </a:p>
        </p:txBody>
      </p:sp>
      <p:sp>
        <p:nvSpPr>
          <p:cNvPr id="15" name="TextBox 14"/>
          <p:cNvSpPr txBox="1"/>
          <p:nvPr/>
        </p:nvSpPr>
        <p:spPr bwMode="auto">
          <a:xfrm>
            <a:off x="9842265" y="5245894"/>
            <a:ext cx="79694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6600" b="1">
                <a:latin typeface="Arial"/>
                <a:cs typeface="Arial"/>
              </a:rPr>
              <a:t>76</a:t>
            </a:r>
            <a:r>
              <a:rPr lang="ru-RU" sz="3200">
                <a:latin typeface="Arial"/>
                <a:cs typeface="Arial"/>
              </a:rPr>
              <a:t> профилактических визитов</a:t>
            </a:r>
            <a:endParaRPr lang="ru-RU" sz="3200"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1678638" y="6515100"/>
            <a:ext cx="1525778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 b="1">
                <a:latin typeface="Arial"/>
                <a:cs typeface="Arial"/>
              </a:rPr>
              <a:t>СНИЖЕНИЕ АДМИНИСТРАТИВНОЙ НАГРУЗКИ</a:t>
            </a:r>
            <a:endParaRPr lang="ru-RU" sz="1600" b="1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1678638" y="7701677"/>
            <a:ext cx="7321288" cy="209288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3200">
                <a:latin typeface="Arial"/>
                <a:cs typeface="Arial"/>
              </a:rPr>
              <a:t>В 2024 году административных наказаний в виде штрафа на сумму </a:t>
            </a:r>
            <a:r>
              <a:rPr lang="ru-RU" sz="6600" b="1">
                <a:latin typeface="Arial"/>
                <a:cs typeface="Arial"/>
              </a:rPr>
              <a:t>464</a:t>
            </a:r>
            <a:r>
              <a:rPr lang="ru-RU" sz="3200">
                <a:latin typeface="Arial"/>
                <a:cs typeface="Arial"/>
              </a:rPr>
              <a:t>  тыс. рублей</a:t>
            </a:r>
            <a:endParaRPr lang="ru-RU" sz="3200"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>
            <a:off x="9936634" y="7963287"/>
            <a:ext cx="7321288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3200">
                <a:latin typeface="Arial"/>
                <a:cs typeface="Arial"/>
              </a:rPr>
              <a:t>В 2021 году на сумму 3 млн. рублей</a:t>
            </a:r>
            <a:endParaRPr/>
          </a:p>
          <a:p>
            <a:pPr algn="just">
              <a:defRPr/>
            </a:pPr>
            <a:r>
              <a:rPr lang="ru-RU" sz="3200">
                <a:latin typeface="Arial"/>
                <a:cs typeface="Arial"/>
              </a:rPr>
              <a:t>В 2022 году на сумму 1,5 млн. рублей</a:t>
            </a:r>
            <a:endParaRPr/>
          </a:p>
          <a:p>
            <a:pPr algn="just">
              <a:defRPr/>
            </a:pPr>
            <a:r>
              <a:rPr lang="ru-RU" sz="3200">
                <a:latin typeface="Arial"/>
                <a:cs typeface="Arial"/>
              </a:rPr>
              <a:t>В 2023 году на сумму 1 млн. рублей</a:t>
            </a:r>
            <a:endParaRPr lang="ru-RU" sz="32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-52388"/>
            <a:ext cx="18405476" cy="1033938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-3352800" y="1402364"/>
            <a:ext cx="5194299" cy="90836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9372601" y="9227"/>
            <a:ext cx="8974137" cy="1032852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9" name="TextBox 8"/>
          <p:cNvSpPr txBox="1"/>
          <p:nvPr/>
        </p:nvSpPr>
        <p:spPr bwMode="auto">
          <a:xfrm>
            <a:off x="1574800" y="2723465"/>
            <a:ext cx="656336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3600" b="1">
                <a:latin typeface="Arial"/>
                <a:cs typeface="Arial"/>
              </a:rPr>
              <a:t>ВОЗДУШНЫЙ ТРАНСПОРТ</a:t>
            </a:r>
            <a:endParaRPr lang="ru-RU" sz="140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4560888" y="646450"/>
            <a:ext cx="9283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400" b="1">
                <a:latin typeface="Arial"/>
                <a:cs typeface="Arial"/>
              </a:rPr>
              <a:t>НАРУШЕНИЯ </a:t>
            </a:r>
            <a:endParaRPr/>
          </a:p>
          <a:p>
            <a:pPr algn="ctr">
              <a:defRPr/>
            </a:pPr>
            <a:r>
              <a:rPr lang="ru-RU" sz="4400" b="1">
                <a:latin typeface="Arial"/>
                <a:cs typeface="Arial"/>
              </a:rPr>
              <a:t>ОБЯЗАТЕЛЬНЫХ ТРЕБОВАНИЙ</a:t>
            </a:r>
            <a:endParaRPr lang="ru-RU" b="1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1574800" y="3924300"/>
            <a:ext cx="15951200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2800">
                <a:latin typeface="Arial"/>
                <a:cs typeface="Arial"/>
              </a:rPr>
              <a:t>нарушаются установленные сроки проведения оценки уязвимости объекта транспортной инфраструктуры, представления ее результатов на утверждение в Федеральное агентство воздушного </a:t>
            </a:r>
            <a:r>
              <a:rPr lang="ru-RU" sz="2800">
                <a:latin typeface="Arial"/>
                <a:cs typeface="Arial"/>
              </a:rPr>
              <a:t>транспорта</a:t>
            </a:r>
            <a:endParaRPr/>
          </a:p>
        </p:txBody>
      </p:sp>
      <p:sp>
        <p:nvSpPr>
          <p:cNvPr id="22" name="TextBox 21"/>
          <p:cNvSpPr txBox="1"/>
          <p:nvPr/>
        </p:nvSpPr>
        <p:spPr bwMode="auto">
          <a:xfrm>
            <a:off x="1605280" y="5944201"/>
            <a:ext cx="15951200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2800">
                <a:latin typeface="Arial"/>
                <a:cs typeface="Arial"/>
              </a:rPr>
              <a:t>на основании изменений требований своевременно не вносятся изменения в планы обеспечения транспортной безопасности объектов транспортной </a:t>
            </a:r>
            <a:r>
              <a:rPr lang="ru-RU" sz="2800">
                <a:latin typeface="Arial"/>
                <a:cs typeface="Arial"/>
              </a:rPr>
              <a:t>инфраструктуры</a:t>
            </a:r>
            <a:endParaRPr/>
          </a:p>
        </p:txBody>
      </p:sp>
      <p:sp>
        <p:nvSpPr>
          <p:cNvPr id="23" name="TextBox 22"/>
          <p:cNvSpPr txBox="1"/>
          <p:nvPr/>
        </p:nvSpPr>
        <p:spPr bwMode="auto">
          <a:xfrm>
            <a:off x="1590040" y="7836574"/>
            <a:ext cx="15951200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2800">
                <a:latin typeface="Arial"/>
                <a:cs typeface="Arial"/>
              </a:rPr>
              <a:t>субъектами транспортной инфраструктуры не обеспечивается подготовка и аттестация сил обеспечения транспортной безопасности</a:t>
            </a:r>
            <a:endParaRPr lang="ru-RU" sz="28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-52388"/>
            <a:ext cx="18405476" cy="1033938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-3352800" y="1402364"/>
            <a:ext cx="5194299" cy="90836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9372601" y="9227"/>
            <a:ext cx="8974137" cy="1032852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9" name="TextBox 8"/>
          <p:cNvSpPr txBox="1"/>
          <p:nvPr/>
        </p:nvSpPr>
        <p:spPr bwMode="auto">
          <a:xfrm>
            <a:off x="1574800" y="2723465"/>
            <a:ext cx="6563360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3600" b="1">
                <a:latin typeface="Arial"/>
                <a:cs typeface="Arial"/>
              </a:rPr>
              <a:t>НАЗЕМНЫЙ ТРАНСПОРТ</a:t>
            </a:r>
            <a:endParaRPr lang="ru-RU" sz="140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4560888" y="646450"/>
            <a:ext cx="9283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400" b="1">
                <a:latin typeface="Arial"/>
                <a:cs typeface="Arial"/>
              </a:rPr>
              <a:t>НАРУШЕНИЯ </a:t>
            </a:r>
            <a:endParaRPr/>
          </a:p>
          <a:p>
            <a:pPr algn="ctr">
              <a:defRPr/>
            </a:pPr>
            <a:r>
              <a:rPr lang="ru-RU" sz="4400" b="1">
                <a:latin typeface="Arial"/>
                <a:cs typeface="Arial"/>
              </a:rPr>
              <a:t>ОБЯЗАТЕЛЬНЫХ ТРЕБОВАНИЙ</a:t>
            </a:r>
            <a:endParaRPr lang="ru-RU" b="1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1574800" y="3924300"/>
            <a:ext cx="15951200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2800">
                <a:latin typeface="Arial"/>
                <a:cs typeface="Arial"/>
              </a:rPr>
              <a:t>не обеспечивается проведение аттестации сил обеспечения транспортной безопасности ТС из числа персонала субъекта транспортной инфраструктуры – лиц назначенных ответственными за обеспечение транспортной безопасности на группы </a:t>
            </a:r>
            <a:r>
              <a:rPr lang="ru-RU" sz="2800">
                <a:latin typeface="Arial"/>
                <a:cs typeface="Arial"/>
              </a:rPr>
              <a:t>ТС</a:t>
            </a:r>
            <a:endParaRPr/>
          </a:p>
        </p:txBody>
      </p:sp>
      <p:sp>
        <p:nvSpPr>
          <p:cNvPr id="22" name="TextBox 21"/>
          <p:cNvSpPr txBox="1"/>
          <p:nvPr/>
        </p:nvSpPr>
        <p:spPr bwMode="auto">
          <a:xfrm>
            <a:off x="1605280" y="5944201"/>
            <a:ext cx="15951200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2800">
                <a:latin typeface="Arial"/>
                <a:cs typeface="Arial"/>
              </a:rPr>
              <a:t>не проводится (либо проводится не в полном объеме) проверка лиц, непосредственно связанных с обеспечением транспортной безопасности, в соответствии с п.4 части 1 статьи 10 Федерального закона «О транспортной безопасности</a:t>
            </a:r>
            <a:r>
              <a:rPr lang="ru-RU" sz="2800">
                <a:latin typeface="Arial"/>
                <a:cs typeface="Arial"/>
              </a:rPr>
              <a:t>»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-52388"/>
            <a:ext cx="18405476" cy="1033938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-3352800" y="1402364"/>
            <a:ext cx="5194299" cy="90836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9372601" y="9227"/>
            <a:ext cx="8974137" cy="1032852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9" name="TextBox 8"/>
          <p:cNvSpPr txBox="1"/>
          <p:nvPr/>
        </p:nvSpPr>
        <p:spPr bwMode="auto">
          <a:xfrm>
            <a:off x="1574800" y="2723465"/>
            <a:ext cx="15951200" cy="175432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3200">
                <a:latin typeface="Arial"/>
                <a:cs typeface="Arial"/>
              </a:rPr>
              <a:t>При проведении совместных с сотрудниками ФСБ и МВД России внеплановых контрольных (надзорных) мероприятий используются тест-предметы в целях проверки порядка досмотровых </a:t>
            </a:r>
            <a:r>
              <a:rPr lang="ru-RU" sz="3200">
                <a:latin typeface="Arial"/>
                <a:cs typeface="Arial"/>
              </a:rPr>
              <a:t>мероприятий</a:t>
            </a:r>
            <a:endParaRPr/>
          </a:p>
          <a:p>
            <a:pPr algn="just">
              <a:defRPr/>
            </a:pPr>
            <a:endParaRPr lang="ru-RU" sz="120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4560888" y="646450"/>
            <a:ext cx="9283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400" b="1">
                <a:latin typeface="Arial"/>
                <a:cs typeface="Arial"/>
              </a:rPr>
              <a:t>ПРОВЕРКИ ПРОВОДЯТСЯ СОВМЕСТНО С ФСБ И МВД</a:t>
            </a:r>
            <a:endParaRPr lang="ru-RU" b="1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1551941" y="4820816"/>
            <a:ext cx="15951200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2800">
                <a:latin typeface="Arial"/>
                <a:cs typeface="Arial"/>
              </a:rPr>
              <a:t>В </a:t>
            </a:r>
            <a:r>
              <a:rPr lang="ru-RU" sz="2800">
                <a:latin typeface="Arial"/>
                <a:cs typeface="Arial"/>
              </a:rPr>
              <a:t>настоящее время большое значение имеет «человеческий фактор</a:t>
            </a:r>
            <a:r>
              <a:rPr lang="ru-RU" sz="2800">
                <a:latin typeface="Arial"/>
                <a:cs typeface="Arial"/>
              </a:rPr>
              <a:t>».</a:t>
            </a:r>
            <a:endParaRPr/>
          </a:p>
          <a:p>
            <a:pPr algn="just">
              <a:defRPr/>
            </a:pPr>
            <a:endParaRPr lang="ru-RU" sz="2800">
              <a:latin typeface="Arial"/>
              <a:cs typeface="Arial"/>
            </a:endParaRPr>
          </a:p>
          <a:p>
            <a:pPr algn="just">
              <a:defRPr/>
            </a:pPr>
            <a:r>
              <a:rPr lang="ru-RU" sz="2800">
                <a:latin typeface="Arial"/>
                <a:cs typeface="Arial"/>
              </a:rPr>
              <a:t>С</a:t>
            </a:r>
            <a:r>
              <a:rPr lang="ru-RU" sz="2800">
                <a:latin typeface="Arial"/>
                <a:cs typeface="Arial"/>
              </a:rPr>
              <a:t>отрудники </a:t>
            </a:r>
            <a:r>
              <a:rPr lang="ru-RU" sz="2800">
                <a:latin typeface="Arial"/>
                <a:cs typeface="Arial"/>
              </a:rPr>
              <a:t>привлеченного подразделения транспортной безопасности допускают проносы «тест-предметов» в зону транспортной безопасности по каким либо </a:t>
            </a:r>
            <a:r>
              <a:rPr lang="ru-RU" sz="2800">
                <a:latin typeface="Arial"/>
                <a:cs typeface="Arial"/>
              </a:rPr>
              <a:t>причинам.</a:t>
            </a:r>
            <a:endParaRPr/>
          </a:p>
          <a:p>
            <a:pPr algn="just">
              <a:defRPr/>
            </a:pPr>
            <a:endParaRPr lang="ru-RU" sz="280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1551941" y="7429500"/>
            <a:ext cx="15951200" cy="138499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2800">
                <a:latin typeface="Arial"/>
                <a:cs typeface="Arial"/>
              </a:rPr>
              <a:t>Необходимо повышать требования к подготовке сотрудников подразделений, обеспечивающих на объектах транспортную безопасность</a:t>
            </a:r>
            <a:endParaRPr/>
          </a:p>
          <a:p>
            <a:pPr algn="just">
              <a:defRPr/>
            </a:pPr>
            <a:endParaRPr lang="ru-RU" sz="28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-52388"/>
            <a:ext cx="18405476" cy="1033938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-3352800" y="1402364"/>
            <a:ext cx="5194299" cy="90836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9372601" y="9227"/>
            <a:ext cx="8974137" cy="1032852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6" name="TextBox 15"/>
          <p:cNvSpPr txBox="1"/>
          <p:nvPr/>
        </p:nvSpPr>
        <p:spPr bwMode="auto">
          <a:xfrm>
            <a:off x="4560888" y="646450"/>
            <a:ext cx="9283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400" b="1">
                <a:latin typeface="Arial"/>
                <a:cs typeface="Arial"/>
              </a:rPr>
              <a:t>КОНТРОЛЬ ЗА ВЫПОЛНЕНИЕМ ПРЕДОСТЕРЕЖЕНИЙ</a:t>
            </a:r>
            <a:endParaRPr lang="ru-RU" b="1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1551941" y="3035712"/>
            <a:ext cx="15951200" cy="22159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2800">
                <a:latin typeface="Arial"/>
                <a:cs typeface="Arial"/>
              </a:rPr>
              <a:t>В 2023 году сотрудниками МТУ объявлено порядка </a:t>
            </a:r>
            <a:r>
              <a:rPr lang="ru-RU" sz="5400">
                <a:latin typeface="Arial"/>
                <a:cs typeface="Arial"/>
              </a:rPr>
              <a:t>3 000 </a:t>
            </a:r>
            <a:r>
              <a:rPr lang="ru-RU" sz="2800">
                <a:latin typeface="Arial"/>
                <a:cs typeface="Arial"/>
              </a:rPr>
              <a:t>предостережений </a:t>
            </a:r>
            <a:r>
              <a:rPr lang="ru-RU" sz="2800">
                <a:latin typeface="Arial"/>
                <a:cs typeface="Arial"/>
              </a:rPr>
              <a:t>о недопустимости нарушения обязательных требований. Ответов СТИ в адрес МТУ было получено менее половины. </a:t>
            </a:r>
            <a:endParaRPr lang="ru-RU" sz="2800">
              <a:latin typeface="Arial"/>
              <a:cs typeface="Arial"/>
            </a:endParaRPr>
          </a:p>
          <a:p>
            <a:pPr algn="just">
              <a:defRPr/>
            </a:pPr>
            <a:endParaRPr lang="ru-RU" sz="280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1551941" y="5944201"/>
            <a:ext cx="15951200" cy="2246769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2800">
                <a:latin typeface="Arial"/>
                <a:cs typeface="Arial"/>
              </a:rPr>
              <a:t>В </a:t>
            </a:r>
            <a:r>
              <a:rPr lang="ru-RU" sz="2800">
                <a:latin typeface="Arial"/>
                <a:cs typeface="Arial"/>
              </a:rPr>
              <a:t>рамках действующего законодательства в случаях непредставления информации о принятии мер по недопустимости нарушений обязательных требований указанных в предостережении сотрудниками Управления нарабатывается практика проведения профилактического </a:t>
            </a:r>
            <a:r>
              <a:rPr lang="ru-RU" sz="2800">
                <a:latin typeface="Arial"/>
                <a:cs typeface="Arial"/>
              </a:rPr>
              <a:t>визита.</a:t>
            </a:r>
            <a:endParaRPr/>
          </a:p>
          <a:p>
            <a:pPr algn="just">
              <a:defRPr/>
            </a:pPr>
            <a:endParaRPr lang="ru-RU" sz="28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Р7-Офис/7.4.0.341</Application>
  <DocSecurity>0</DocSecurity>
  <PresentationFormat>Произвольный</PresentationFormat>
  <Paragraphs>0</Paragraphs>
  <Slides>12</Slides>
  <Notes>12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Презы СТФ</dc:title>
  <dc:subject/>
  <dc:creator>admin</dc:creator>
  <cp:keywords/>
  <dc:description/>
  <dc:identifier>DAF8ii9hcFc</dc:identifier>
  <dc:language/>
  <cp:lastModifiedBy/>
  <cp:revision>23</cp:revision>
  <dcterms:created xsi:type="dcterms:W3CDTF">2006-08-16T00:00:00Z</dcterms:created>
  <dcterms:modified xsi:type="dcterms:W3CDTF">2024-06-18T02:34:57Z</dcterms:modified>
  <cp:category/>
  <cp:contentStatus/>
  <cp:version/>
</cp:coreProperties>
</file>