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10"/>
  </p:notesMasterIdLst>
  <p:sldIdLst>
    <p:sldId id="256" r:id="rId2"/>
    <p:sldId id="259" r:id="rId3"/>
    <p:sldId id="258" r:id="rId4"/>
    <p:sldId id="266" r:id="rId5"/>
    <p:sldId id="265" r:id="rId6"/>
    <p:sldId id="262" r:id="rId7"/>
    <p:sldId id="263" r:id="rId8"/>
    <p:sldId id="264" r:id="rId9"/>
  </p:sldIdLst>
  <p:sldSz cx="12192000" cy="6858000"/>
  <p:notesSz cx="6742113" cy="9872663"/>
  <p:embeddedFontLst>
    <p:embeddedFont>
      <p:font typeface="HeliosC" panose="020B0604020202020204" charset="-52"/>
      <p:regular r:id="rId11"/>
      <p:bold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CEE"/>
    <a:srgbClr val="0061A0"/>
    <a:srgbClr val="D1F2FF"/>
    <a:srgbClr val="B9EBFF"/>
    <a:srgbClr val="C01A1E"/>
    <a:srgbClr val="E31D2A"/>
    <a:srgbClr val="168ECD"/>
    <a:srgbClr val="0E5180"/>
    <a:srgbClr val="DC5D65"/>
    <a:srgbClr val="529F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91" autoAdjust="0"/>
    <p:restoredTop sz="94660"/>
  </p:normalViewPr>
  <p:slideViewPr>
    <p:cSldViewPr snapToGrid="0" showGuides="1">
      <p:cViewPr>
        <p:scale>
          <a:sx n="60" d="100"/>
          <a:sy n="60" d="100"/>
        </p:scale>
        <p:origin x="-1428" y="-3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21582" cy="495348"/>
          </a:xfrm>
          <a:prstGeom prst="rect">
            <a:avLst/>
          </a:prstGeom>
        </p:spPr>
        <p:txBody>
          <a:bodyPr vert="horz" lIns="90836" tIns="45418" rIns="90836" bIns="4541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5348"/>
          </a:xfrm>
          <a:prstGeom prst="rect">
            <a:avLst/>
          </a:prstGeom>
        </p:spPr>
        <p:txBody>
          <a:bodyPr vert="horz" lIns="90836" tIns="45418" rIns="90836" bIns="45418" rtlCol="0"/>
          <a:lstStyle>
            <a:lvl1pPr algn="r">
              <a:defRPr sz="1200"/>
            </a:lvl1pPr>
          </a:lstStyle>
          <a:p>
            <a:fld id="{9E312EE5-AA3D-4D1F-9D5D-5C3F5392B394}" type="datetimeFigureOut">
              <a:rPr lang="ru-RU" smtClean="0"/>
              <a:pPr/>
              <a:t>27.06.2023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11163" y="1235075"/>
            <a:ext cx="591978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36" tIns="45418" rIns="90836" bIns="4541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4212" y="4751219"/>
            <a:ext cx="5393690" cy="3887361"/>
          </a:xfrm>
          <a:prstGeom prst="rect">
            <a:avLst/>
          </a:prstGeom>
        </p:spPr>
        <p:txBody>
          <a:bodyPr vert="horz" lIns="90836" tIns="45418" rIns="90836" bIns="4541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7318"/>
            <a:ext cx="2921582" cy="495347"/>
          </a:xfrm>
          <a:prstGeom prst="rect">
            <a:avLst/>
          </a:prstGeom>
        </p:spPr>
        <p:txBody>
          <a:bodyPr vert="horz" lIns="90836" tIns="45418" rIns="90836" bIns="4541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8971" y="9377318"/>
            <a:ext cx="2921582" cy="495347"/>
          </a:xfrm>
          <a:prstGeom prst="rect">
            <a:avLst/>
          </a:prstGeom>
        </p:spPr>
        <p:txBody>
          <a:bodyPr vert="horz" lIns="90836" tIns="45418" rIns="90836" bIns="45418" rtlCol="0" anchor="b"/>
          <a:lstStyle>
            <a:lvl1pPr algn="r">
              <a:defRPr sz="1200"/>
            </a:lvl1pPr>
          </a:lstStyle>
          <a:p>
            <a:fld id="{B1DD1F4A-18DF-4A74-84A1-2837ADAF0F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530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D17C73A-74C5-4D98-884B-806D7CDC9C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E973B0C3-FF0B-48A5-91E6-8DDDB82EC2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138F9A6-5786-4CD4-8E47-401EE3958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F053-F014-4D66-870E-7934AE605665}" type="datetime1">
              <a:rPr lang="ru-RU" smtClean="0"/>
              <a:pPr/>
              <a:t>27.06.2023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C619C1C-3797-46FF-BA76-890B4FA6C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96F1F5B-A06A-49B4-AD0A-F389D45A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D978B-3FB7-486E-82B7-12A7362132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08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A87C39-E277-4F13-AAB2-FBA7997CC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CC11DAB-271A-4762-9608-FC2A418227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308DE9E-8B30-4BD7-B790-DE5D8B117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D18D5-D472-4AC6-AC20-25EA6396D1BE}" type="datetime1">
              <a:rPr lang="ru-RU" smtClean="0"/>
              <a:pPr/>
              <a:t>27.06.2023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48BB7DD-1F1F-4608-A89A-E25E85E1F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BB6416E-02E3-4EC1-9B4D-A36EEF599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D978B-3FB7-486E-82B7-12A7362132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914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3D040923-EA6F-4930-BD24-36361581A1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DF6045F-F593-42C7-B8FB-DE7ADF66B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39672A5-9E98-48A4-B30D-A8763B9D0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B351B-EC20-46D1-A5D5-B22FAD4323E5}" type="datetime1">
              <a:rPr lang="ru-RU" smtClean="0"/>
              <a:pPr/>
              <a:t>27.06.2023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7EEDD61-3912-4548-B368-5D9BA3030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1BAE193-B0D8-45C6-A794-B47E48A0C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D978B-3FB7-486E-82B7-12A7362132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538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A4AB95C-51EC-4315-8F96-57E2DDA6A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DEFEF3C-4A82-4707-B69D-57FF1E921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55ED079-9231-43DD-81CA-D34A8A982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A882D-563A-4F45-9C02-3DEFB6D119BF}" type="datetime1">
              <a:rPr lang="ru-RU" smtClean="0"/>
              <a:pPr/>
              <a:t>27.06.2023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9A3B0EB-4645-4C4F-9E6F-F7447F4E4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97EAE4B-1C6E-4E34-90A9-3055D53E1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D978B-3FB7-486E-82B7-12A7362132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058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3A37D17-6A90-42F0-B39C-916F71D35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EBE6866-FB1F-4C8B-9A50-9E93C2AF5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994CF11-0725-459F-84B6-893F17DB0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7AB84-C566-4119-8487-3E001A7C96A6}" type="datetime1">
              <a:rPr lang="ru-RU" smtClean="0"/>
              <a:pPr/>
              <a:t>27.06.2023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BCD0CDB-4959-453D-A9A6-F40D57D4B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C93694D-D169-49DB-9A19-36942091E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D978B-3FB7-486E-82B7-12A7362132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412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39911E1-9F85-416F-983E-C2ED955BA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9A57B52-C583-4C5B-AC4E-631D603114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628934D-11B8-4AA8-894F-E876ABD7D3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BA03101-78BC-4FF5-9D9C-EEFC074AF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839A2-4644-4DE0-9789-268AB76FC402}" type="datetime1">
              <a:rPr lang="ru-RU" smtClean="0"/>
              <a:pPr/>
              <a:t>27.06.2023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8A0E54A-C319-4887-AD28-89F87083F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0F28F66-6CDA-4C0B-95C2-2CAF534B0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D978B-3FB7-486E-82B7-12A7362132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296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176FB9B-591D-4921-90F1-F24BD86A6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C90D847-2C96-4BF3-949B-9839536006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3E73BBA-935D-4657-9CDD-E5231B885F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B9EC6FBE-A69D-4023-B183-01D9392CF5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D3014730-5E79-4D9A-BB2F-B36C41807A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6E1FB754-2F80-4BDE-A1A6-D27EB6170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38915-57EC-4DBC-A1EA-509C79C2D17D}" type="datetime1">
              <a:rPr lang="ru-RU" smtClean="0"/>
              <a:pPr/>
              <a:t>27.06.2023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08047A7C-C429-4513-9C12-F1168FBF7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84A72EFF-26BE-4D65-A9D5-323E1936C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D978B-3FB7-486E-82B7-12A7362132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455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F008AD8-CA7A-4650-97D4-9B5F5071C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B483E36-256D-404F-BFA2-87B70805C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DAF32-3B2B-4986-8015-F0E5D86FB187}" type="datetime1">
              <a:rPr lang="ru-RU" smtClean="0"/>
              <a:pPr/>
              <a:t>27.06.2023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665F91BF-5B0D-4E39-82CE-B03B0E951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C0F2006B-7190-4168-BCFD-68AF71EAE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D978B-3FB7-486E-82B7-12A7362132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6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D634C7D4-ED63-4EE8-8B2C-9C1F1E287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A0A8B-B3E3-486E-81BA-60D738997479}" type="datetime1">
              <a:rPr lang="ru-RU" smtClean="0"/>
              <a:pPr/>
              <a:t>27.06.2023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D172B3AF-22E6-4A82-9586-7AAFA6373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FCD9D7BF-0E80-464B-99F5-821A2B34B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D978B-3FB7-486E-82B7-12A7362132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848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D725B64-1C45-4AA5-A8DE-31592F081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32E4FFE-EF53-46CE-A660-727E0ABE6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B522256-E224-4C93-8959-57F30D90F5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E4F846B-A67B-4FCE-8791-D42F99F3A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90FA-B7CE-4D52-A4D5-C68C145B7704}" type="datetime1">
              <a:rPr lang="ru-RU" smtClean="0"/>
              <a:pPr/>
              <a:t>27.06.2023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C3ABE0A-9AD5-4CE3-9F08-650FACE21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492F15B-67C1-4E00-A0B1-9EA0217FC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D978B-3FB7-486E-82B7-12A7362132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067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0E2D44B-7371-425D-8F13-ED6EE8DA0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61660F96-F8FC-48C5-92F4-EC5F740835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BD88E70-F29F-4D06-959E-57A095F0F0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FEE583D-DE15-419F-BEC5-389528E6E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FAC0B-E731-4965-9104-646ECBC2BB74}" type="datetime1">
              <a:rPr lang="ru-RU" smtClean="0"/>
              <a:pPr/>
              <a:t>27.06.2023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E024C1F-B545-4F67-BAEB-0B3BC3845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769CB30-9CB2-42AC-9ED7-3826A41BF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D978B-3FB7-486E-82B7-12A7362132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91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B77E513-409C-4463-850F-841A0F4AE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3A2F2FE-E246-4404-89CA-D6DB3B8041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93BCFA4-821E-4320-9423-E5EF382C0E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E62D32-2083-47F7-95FA-8F690D4F83F5}" type="datetime1">
              <a:rPr lang="ru-RU" smtClean="0"/>
              <a:pPr/>
              <a:t>27.06.2023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60CE4A9-FFDD-42E4-9DAF-BAB239DE43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3298297-1C06-4FDB-A7F0-09592639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D978B-3FB7-486E-82B7-12A7362132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656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5459EB5-C276-4669-969D-5FC396FA31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4336306"/>
            <a:ext cx="5152845" cy="1204110"/>
          </a:xfrm>
        </p:spPr>
        <p:txBody>
          <a:bodyPr anchor="t">
            <a:normAutofit/>
          </a:bodyPr>
          <a:lstStyle/>
          <a:p>
            <a:pPr algn="l">
              <a:lnSpc>
                <a:spcPct val="150000"/>
              </a:lnSpc>
            </a:pPr>
            <a:r>
              <a:rPr lang="ru-RU" sz="2600" b="1" dirty="0">
                <a:solidFill>
                  <a:srgbClr val="0070C0"/>
                </a:solidFill>
                <a:latin typeface="HeliosC" panose="00000500000000000000" pitchFamily="2" charset="-52"/>
              </a:rPr>
              <a:t>ТЕМА ВЫСТУПЛЕНИЯ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FBD43715-AF81-4AF4-83DC-E9B860CA4F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953405"/>
            <a:ext cx="4530572" cy="696898"/>
          </a:xfrm>
        </p:spPr>
        <p:txBody>
          <a:bodyPr>
            <a:normAutofit/>
          </a:bodyPr>
          <a:lstStyle/>
          <a:p>
            <a:pPr algn="l"/>
            <a:r>
              <a:rPr lang="ru-RU" sz="1800" dirty="0">
                <a:solidFill>
                  <a:srgbClr val="00B0F0"/>
                </a:solidFill>
                <a:latin typeface="HeliosC" panose="00000500000000000000" pitchFamily="2" charset="-52"/>
              </a:rPr>
              <a:t>Имя Фамилия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755D798-3082-7D16-6B29-AEC42A2A58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14D91A1-6170-E40C-3185-2664B51643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474" y="4968815"/>
            <a:ext cx="4130296" cy="8882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181F2C5-144D-97E9-5872-F07F3BB005C4}"/>
              </a:ext>
            </a:extLst>
          </p:cNvPr>
          <p:cNvSpPr txBox="1"/>
          <p:nvPr/>
        </p:nvSpPr>
        <p:spPr>
          <a:xfrm>
            <a:off x="715992" y="3882217"/>
            <a:ext cx="79367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HeliosC" panose="00000500000000000000" pitchFamily="2" charset="-52"/>
              </a:rPr>
              <a:t>«Туризм как приоритетное направление развития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HeliosC" panose="00000500000000000000" pitchFamily="2" charset="-52"/>
              </a:rPr>
              <a:t>железнодорожного транспорта»</a:t>
            </a:r>
            <a:endParaRPr lang="ru-RU" sz="2400" b="1" dirty="0">
              <a:solidFill>
                <a:schemeClr val="bg1"/>
              </a:solidFill>
              <a:latin typeface="HeliosC" panose="00000500000000000000" pitchFamily="2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6C841B7-48E7-9B58-E91E-668773C5EF78}"/>
              </a:ext>
            </a:extLst>
          </p:cNvPr>
          <p:cNvSpPr txBox="1"/>
          <p:nvPr/>
        </p:nvSpPr>
        <p:spPr>
          <a:xfrm>
            <a:off x="6408577" y="5185442"/>
            <a:ext cx="2392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HeliosC" panose="00000500000000000000" pitchFamily="2" charset="-52"/>
              </a:rPr>
              <a:t>28 – 30 июня 2023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F92261B-A526-2749-BE36-95FCA2003A01}"/>
              </a:ext>
            </a:extLst>
          </p:cNvPr>
          <p:cNvSpPr txBox="1"/>
          <p:nvPr/>
        </p:nvSpPr>
        <p:spPr>
          <a:xfrm>
            <a:off x="9103807" y="5645458"/>
            <a:ext cx="2028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00B0F0"/>
                </a:solidFill>
                <a:latin typeface="HeliosC" panose="00000500000000000000" pitchFamily="2" charset="-52"/>
              </a:rPr>
              <a:t>г. Новосибирск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F92261B-A526-2749-BE36-95FCA2003A01}"/>
              </a:ext>
            </a:extLst>
          </p:cNvPr>
          <p:cNvSpPr txBox="1"/>
          <p:nvPr/>
        </p:nvSpPr>
        <p:spPr>
          <a:xfrm>
            <a:off x="800976" y="4717208"/>
            <a:ext cx="31165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HeliosC" panose="00000500000000000000" pitchFamily="2" charset="-52"/>
              </a:rPr>
              <a:t>Генеральный директор 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HeliosC" panose="00000500000000000000" pitchFamily="2" charset="-52"/>
              </a:rPr>
              <a:t>АО «Кузбасс-пригород»</a:t>
            </a:r>
            <a:br>
              <a:rPr lang="ru-RU" sz="2000" dirty="0" smtClean="0">
                <a:solidFill>
                  <a:schemeClr val="bg1"/>
                </a:solidFill>
                <a:latin typeface="HeliosC" panose="00000500000000000000" pitchFamily="2" charset="-52"/>
              </a:rPr>
            </a:br>
            <a:r>
              <a:rPr lang="ru-RU" sz="2000" dirty="0" smtClean="0">
                <a:solidFill>
                  <a:schemeClr val="bg1"/>
                </a:solidFill>
                <a:latin typeface="HeliosC" panose="00000500000000000000" pitchFamily="2" charset="-52"/>
              </a:rPr>
              <a:t>Алексей Ващенко</a:t>
            </a:r>
            <a:endParaRPr lang="ru-RU" sz="2000" dirty="0">
              <a:solidFill>
                <a:schemeClr val="bg1"/>
              </a:solidFill>
              <a:latin typeface="HeliosC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936354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>
            <a:extLst>
              <a:ext uri="{FF2B5EF4-FFF2-40B4-BE49-F238E27FC236}">
                <a16:creationId xmlns:a16="http://schemas.microsoft.com/office/drawing/2014/main" xmlns="" id="{17C59085-DE9F-4733-A8AD-789B6ABE64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31" y="0"/>
            <a:ext cx="12194831" cy="6856021"/>
          </a:xfr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7A5EBEDB-A113-4C35-A23F-0A08F1141556}"/>
              </a:ext>
            </a:extLst>
          </p:cNvPr>
          <p:cNvSpPr txBox="1">
            <a:spLocks/>
          </p:cNvSpPr>
          <p:nvPr/>
        </p:nvSpPr>
        <p:spPr>
          <a:xfrm>
            <a:off x="615636" y="209006"/>
            <a:ext cx="5341027" cy="6148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altLang="ru-RU" sz="1400" b="1" dirty="0" smtClean="0">
                <a:solidFill>
                  <a:schemeClr val="bg1"/>
                </a:solidFill>
                <a:latin typeface="HeliosC" panose="00000500000000000000" pitchFamily="2" charset="-52"/>
              </a:rPr>
              <a:t>Направления </a:t>
            </a:r>
            <a:r>
              <a:rPr lang="ru-RU" altLang="ru-RU" sz="1400" b="1" dirty="0">
                <a:solidFill>
                  <a:schemeClr val="bg1"/>
                </a:solidFill>
                <a:latin typeface="HeliosC" panose="00000500000000000000" pitchFamily="2" charset="-52"/>
              </a:rPr>
              <a:t>развития туризма</a:t>
            </a:r>
            <a:r>
              <a:rPr lang="ru-RU" sz="1400" b="1" dirty="0">
                <a:solidFill>
                  <a:schemeClr val="bg1"/>
                </a:solidFill>
                <a:latin typeface="HeliosC" panose="00000500000000000000" pitchFamily="2" charset="-52"/>
              </a:rPr>
              <a:t> </a:t>
            </a:r>
          </a:p>
          <a:p>
            <a:pPr>
              <a:lnSpc>
                <a:spcPct val="150000"/>
              </a:lnSpc>
            </a:pPr>
            <a:endParaRPr lang="ru-RU" sz="1400" b="1" dirty="0">
              <a:solidFill>
                <a:schemeClr val="bg1"/>
              </a:solidFill>
              <a:latin typeface="HeliosC" panose="00000500000000000000" pitchFamily="2" charset="-52"/>
            </a:endParaRPr>
          </a:p>
        </p:txBody>
      </p:sp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xmlns="" id="{8E7AD609-34A5-4FEA-9E18-988202C1A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5884" y="6356350"/>
            <a:ext cx="661657" cy="365125"/>
          </a:xfrm>
        </p:spPr>
        <p:txBody>
          <a:bodyPr/>
          <a:lstStyle/>
          <a:p>
            <a:fld id="{66BD978B-3FB7-486E-82B7-12A7362132A2}" type="slidenum">
              <a:rPr lang="ru-RU" smtClean="0">
                <a:solidFill>
                  <a:schemeClr val="bg1"/>
                </a:solidFill>
                <a:latin typeface="HeliosC" panose="00000500000000000000" pitchFamily="2" charset="-52"/>
              </a:rPr>
              <a:pPr/>
              <a:t>2</a:t>
            </a:fld>
            <a:endParaRPr lang="ru-RU" dirty="0">
              <a:solidFill>
                <a:schemeClr val="bg1"/>
              </a:solidFill>
              <a:latin typeface="HeliosC" panose="00000500000000000000" pitchFamily="2" charset="-52"/>
            </a:endParaRPr>
          </a:p>
        </p:txBody>
      </p:sp>
      <p:pic>
        <p:nvPicPr>
          <p:cNvPr id="32" name="Picture 4" descr="C:\Users\Work\Desktop\elektrichka_png_crop1628531207-transfor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43772" y="3620046"/>
            <a:ext cx="4103173" cy="2736304"/>
          </a:xfrm>
          <a:prstGeom prst="rect">
            <a:avLst/>
          </a:prstGeom>
          <a:noFill/>
        </p:spPr>
      </p:pic>
      <p:grpSp>
        <p:nvGrpSpPr>
          <p:cNvPr id="9" name="Группа 8"/>
          <p:cNvGrpSpPr/>
          <p:nvPr/>
        </p:nvGrpSpPr>
        <p:grpSpPr>
          <a:xfrm>
            <a:off x="3209538" y="1097275"/>
            <a:ext cx="5772924" cy="4663449"/>
            <a:chOff x="3209538" y="1097275"/>
            <a:chExt cx="5772924" cy="4663449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9538" y="1097275"/>
              <a:ext cx="5772924" cy="466344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450770" y="2111093"/>
              <a:ext cx="26479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ln>
                    <a:solidFill>
                      <a:srgbClr val="D1F2FF"/>
                    </a:solidFill>
                  </a:ln>
                  <a:latin typeface="HeliosC" panose="00000500000000000000" pitchFamily="2" charset="-52"/>
                  <a:ea typeface="+mj-ea"/>
                  <a:cs typeface="+mj-cs"/>
                </a:rPr>
                <a:t>Культурно-познавательный туризм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455160" y="2111093"/>
              <a:ext cx="19703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smtClean="0">
                  <a:ln>
                    <a:solidFill>
                      <a:srgbClr val="D1F2FF"/>
                    </a:solidFill>
                  </a:ln>
                  <a:latin typeface="HeliosC" panose="00000500000000000000" pitchFamily="2" charset="-52"/>
                  <a:ea typeface="+mj-ea"/>
                  <a:cs typeface="+mj-cs"/>
                </a:rPr>
                <a:t>Событийный туризм</a:t>
              </a:r>
              <a:endParaRPr lang="ru-RU" sz="1400" b="1" dirty="0">
                <a:ln>
                  <a:solidFill>
                    <a:srgbClr val="D1F2FF"/>
                  </a:solidFill>
                </a:ln>
                <a:latin typeface="HeliosC" panose="00000500000000000000" pitchFamily="2" charset="-52"/>
                <a:ea typeface="+mj-ea"/>
                <a:cs typeface="+mj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792366" y="4235168"/>
              <a:ext cx="26479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smtClean="0">
                  <a:ln>
                    <a:solidFill>
                      <a:srgbClr val="D1F2FF"/>
                    </a:solidFill>
                  </a:ln>
                  <a:latin typeface="HeliosC" panose="00000500000000000000" pitchFamily="2" charset="-52"/>
                  <a:ea typeface="+mj-ea"/>
                  <a:cs typeface="+mj-cs"/>
                </a:rPr>
                <a:t>Спортивный и оздоровительный </a:t>
              </a:r>
              <a:r>
                <a:rPr lang="ru-RU" sz="1400" b="1" dirty="0">
                  <a:ln>
                    <a:solidFill>
                      <a:srgbClr val="D1F2FF"/>
                    </a:solidFill>
                  </a:ln>
                  <a:latin typeface="HeliosC" panose="00000500000000000000" pitchFamily="2" charset="-52"/>
                  <a:ea typeface="+mj-ea"/>
                  <a:cs typeface="+mj-cs"/>
                </a:rPr>
                <a:t>туризм</a:t>
              </a:r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6" t="25277" r="54813" b="10278"/>
          <a:stretch/>
        </p:blipFill>
        <p:spPr>
          <a:xfrm>
            <a:off x="7931285" y="3971733"/>
            <a:ext cx="1213890" cy="157331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9" r="34301" b="3301"/>
          <a:stretch/>
        </p:blipFill>
        <p:spPr>
          <a:xfrm>
            <a:off x="9306039" y="3971733"/>
            <a:ext cx="1281191" cy="157320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5" r="18117"/>
          <a:stretch/>
        </p:blipFill>
        <p:spPr>
          <a:xfrm>
            <a:off x="10786118" y="3971733"/>
            <a:ext cx="1201423" cy="1573200"/>
          </a:xfrm>
          <a:prstGeom prst="rect">
            <a:avLst/>
          </a:prstGeom>
        </p:spPr>
      </p:pic>
      <p:pic>
        <p:nvPicPr>
          <p:cNvPr id="34" name="Picture 3" descr="C:\Users\Work\Desktop\749be77c-374c-41e8-8ead-9521da7ac0e4_800x60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9469" y="1195384"/>
            <a:ext cx="1255938" cy="1573200"/>
          </a:xfrm>
          <a:prstGeom prst="rect">
            <a:avLst/>
          </a:prstGeom>
          <a:noFill/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2" r="34264" b="1528"/>
          <a:stretch/>
        </p:blipFill>
        <p:spPr>
          <a:xfrm>
            <a:off x="8842919" y="1195384"/>
            <a:ext cx="1200150" cy="157320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386" y="1195384"/>
            <a:ext cx="1571795" cy="1573200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782" y="1198600"/>
            <a:ext cx="1301577" cy="15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373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>
            <a:extLst>
              <a:ext uri="{FF2B5EF4-FFF2-40B4-BE49-F238E27FC236}">
                <a16:creationId xmlns:a16="http://schemas.microsoft.com/office/drawing/2014/main" xmlns="" id="{17C59085-DE9F-4733-A8AD-789B6ABE64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31" y="0"/>
            <a:ext cx="12194831" cy="6856021"/>
          </a:xfr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7A5EBEDB-A113-4C35-A23F-0A08F1141556}"/>
              </a:ext>
            </a:extLst>
          </p:cNvPr>
          <p:cNvSpPr txBox="1">
            <a:spLocks/>
          </p:cNvSpPr>
          <p:nvPr/>
        </p:nvSpPr>
        <p:spPr>
          <a:xfrm>
            <a:off x="598030" y="220578"/>
            <a:ext cx="5341027" cy="6148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altLang="ru-RU" sz="1400" b="1" dirty="0" smtClean="0">
                <a:solidFill>
                  <a:schemeClr val="bg1"/>
                </a:solidFill>
                <a:latin typeface="HeliosC" panose="00000500000000000000" pitchFamily="2" charset="-52"/>
              </a:rPr>
              <a:t>Схема </a:t>
            </a:r>
            <a:r>
              <a:rPr lang="ru-RU" altLang="ru-RU" sz="1400" b="1" dirty="0">
                <a:solidFill>
                  <a:schemeClr val="bg1"/>
                </a:solidFill>
                <a:latin typeface="HeliosC" panose="00000500000000000000" pitchFamily="2" charset="-52"/>
              </a:rPr>
              <a:t>взаимодействия с субъектами туристической сферы</a:t>
            </a:r>
            <a:r>
              <a:rPr lang="ru-RU" sz="1400" b="1" dirty="0">
                <a:solidFill>
                  <a:schemeClr val="bg1"/>
                </a:solidFill>
                <a:latin typeface="HeliosC" panose="00000500000000000000" pitchFamily="2" charset="-52"/>
              </a:rPr>
              <a:t> </a:t>
            </a:r>
          </a:p>
          <a:p>
            <a:pPr>
              <a:lnSpc>
                <a:spcPct val="150000"/>
              </a:lnSpc>
            </a:pPr>
            <a:endParaRPr lang="ru-RU" sz="1400" b="1" dirty="0">
              <a:solidFill>
                <a:schemeClr val="bg1"/>
              </a:solidFill>
              <a:latin typeface="HeliosC" panose="00000500000000000000" pitchFamily="2" charset="-52"/>
            </a:endParaRPr>
          </a:p>
        </p:txBody>
      </p:sp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xmlns="" id="{8E7AD609-34A5-4FEA-9E18-988202C1A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5884" y="6356350"/>
            <a:ext cx="661657" cy="365125"/>
          </a:xfrm>
        </p:spPr>
        <p:txBody>
          <a:bodyPr/>
          <a:lstStyle/>
          <a:p>
            <a:fld id="{66BD978B-3FB7-486E-82B7-12A7362132A2}" type="slidenum">
              <a:rPr lang="ru-RU" smtClean="0">
                <a:solidFill>
                  <a:schemeClr val="bg1"/>
                </a:solidFill>
                <a:latin typeface="HeliosC" panose="00000500000000000000" pitchFamily="2" charset="-52"/>
              </a:rPr>
              <a:pPr/>
              <a:t>3</a:t>
            </a:fld>
            <a:endParaRPr lang="ru-RU" dirty="0">
              <a:solidFill>
                <a:schemeClr val="bg1"/>
              </a:solidFill>
              <a:latin typeface="HeliosC" panose="00000500000000000000" pitchFamily="2" charset="-52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2493982" y="1012218"/>
            <a:ext cx="6864937" cy="4722655"/>
            <a:chOff x="992560" y="1018617"/>
            <a:chExt cx="7344816" cy="5056884"/>
          </a:xfrm>
        </p:grpSpPr>
        <p:sp>
          <p:nvSpPr>
            <p:cNvPr id="40" name="Овал 39"/>
            <p:cNvSpPr/>
            <p:nvPr/>
          </p:nvSpPr>
          <p:spPr>
            <a:xfrm>
              <a:off x="3512840" y="4347306"/>
              <a:ext cx="2160000" cy="720000"/>
            </a:xfrm>
            <a:prstGeom prst="ellipse">
              <a:avLst/>
            </a:prstGeom>
            <a:solidFill>
              <a:srgbClr val="D1F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tx1"/>
                  </a:solidFill>
                  <a:latin typeface="HeliosC" panose="00000500000000000000" pitchFamily="2" charset="-52"/>
                  <a:ea typeface="+mj-ea"/>
                  <a:cs typeface="+mj-cs"/>
                </a:rPr>
                <a:t>Туристический проект</a:t>
              </a:r>
            </a:p>
          </p:txBody>
        </p:sp>
        <p:sp>
          <p:nvSpPr>
            <p:cNvPr id="21" name="Скругленный прямоугольник 20"/>
            <p:cNvSpPr/>
            <p:nvPr/>
          </p:nvSpPr>
          <p:spPr>
            <a:xfrm>
              <a:off x="2494663" y="1018617"/>
              <a:ext cx="1872208" cy="648072"/>
            </a:xfrm>
            <a:prstGeom prst="roundRect">
              <a:avLst/>
            </a:prstGeom>
            <a:noFill/>
            <a:ln>
              <a:solidFill>
                <a:srgbClr val="D24A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ru-RU" sz="1200" dirty="0">
                  <a:solidFill>
                    <a:schemeClr val="tx1"/>
                  </a:solidFill>
                  <a:latin typeface="HeliosC" panose="00000500000000000000" pitchFamily="2" charset="-52"/>
                  <a:ea typeface="+mj-ea"/>
                  <a:cs typeface="+mj-cs"/>
                </a:rPr>
                <a:t>Инициатива создания тур. продукта</a:t>
              </a:r>
            </a:p>
          </p:txBody>
        </p:sp>
        <p:sp>
          <p:nvSpPr>
            <p:cNvPr id="22" name="Скругленный прямоугольник 21"/>
            <p:cNvSpPr/>
            <p:nvPr/>
          </p:nvSpPr>
          <p:spPr>
            <a:xfrm>
              <a:off x="6033120" y="2780929"/>
              <a:ext cx="2191128" cy="1161558"/>
            </a:xfrm>
            <a:prstGeom prst="roundRect">
              <a:avLst/>
            </a:prstGeom>
            <a:noFill/>
            <a:ln>
              <a:solidFill>
                <a:srgbClr val="D24A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ru-RU" sz="1200" dirty="0">
                  <a:solidFill>
                    <a:schemeClr val="tx1"/>
                  </a:solidFill>
                  <a:latin typeface="HeliosC" panose="00000500000000000000" pitchFamily="2" charset="-52"/>
                  <a:ea typeface="+mj-ea"/>
                  <a:cs typeface="+mj-cs"/>
                </a:rPr>
                <a:t>Согласование объемов перевозок, маршрута следования, подвижного состава</a:t>
              </a:r>
            </a:p>
          </p:txBody>
        </p:sp>
        <p:sp>
          <p:nvSpPr>
            <p:cNvPr id="26" name="Скругленный прямоугольник 25"/>
            <p:cNvSpPr/>
            <p:nvPr/>
          </p:nvSpPr>
          <p:spPr>
            <a:xfrm>
              <a:off x="3512839" y="2780927"/>
              <a:ext cx="2191589" cy="1160288"/>
            </a:xfrm>
            <a:prstGeom prst="roundRect">
              <a:avLst/>
            </a:prstGeom>
            <a:noFill/>
            <a:ln>
              <a:solidFill>
                <a:srgbClr val="D24A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ru-RU" sz="1200" dirty="0">
                  <a:solidFill>
                    <a:schemeClr val="tx1"/>
                  </a:solidFill>
                  <a:latin typeface="HeliosC" panose="00000500000000000000" pitchFamily="2" charset="-52"/>
                  <a:ea typeface="+mj-ea"/>
                  <a:cs typeface="+mj-cs"/>
                </a:rPr>
                <a:t>Анализ потенциального туристического потока</a:t>
              </a:r>
            </a:p>
          </p:txBody>
        </p:sp>
        <p:sp>
          <p:nvSpPr>
            <p:cNvPr id="27" name="Скругленный прямоугольник 26"/>
            <p:cNvSpPr/>
            <p:nvPr/>
          </p:nvSpPr>
          <p:spPr>
            <a:xfrm>
              <a:off x="992560" y="2780928"/>
              <a:ext cx="2191589" cy="1160288"/>
            </a:xfrm>
            <a:prstGeom prst="roundRect">
              <a:avLst/>
            </a:prstGeom>
            <a:noFill/>
            <a:ln>
              <a:solidFill>
                <a:srgbClr val="D24A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ru-RU" sz="1200" dirty="0">
                  <a:solidFill>
                    <a:schemeClr val="tx1"/>
                  </a:solidFill>
                  <a:latin typeface="HeliosC" panose="00000500000000000000" pitchFamily="2" charset="-52"/>
                  <a:ea typeface="+mj-ea"/>
                  <a:cs typeface="+mj-cs"/>
                </a:rPr>
                <a:t>Анализ наличия объектов притяжения для туристов</a:t>
              </a:r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>
              <a:off x="3728864" y="2132856"/>
              <a:ext cx="1800000" cy="792000"/>
            </a:xfrm>
            <a:prstGeom prst="roundRect">
              <a:avLst/>
            </a:prstGeom>
            <a:solidFill>
              <a:srgbClr val="D1F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ru-RU" sz="1200" b="1" dirty="0">
                  <a:solidFill>
                    <a:schemeClr val="tx1"/>
                  </a:solidFill>
                  <a:latin typeface="HeliosC" panose="00000500000000000000" pitchFamily="2" charset="-52"/>
                  <a:ea typeface="+mj-ea"/>
                  <a:cs typeface="+mj-cs"/>
                </a:rPr>
                <a:t>Тур. агенты, владельцы тур. объектов</a:t>
              </a:r>
            </a:p>
          </p:txBody>
        </p:sp>
        <p:sp>
          <p:nvSpPr>
            <p:cNvPr id="29" name="Скругленный прямоугольник 28"/>
            <p:cNvSpPr/>
            <p:nvPr/>
          </p:nvSpPr>
          <p:spPr>
            <a:xfrm>
              <a:off x="6249144" y="2132856"/>
              <a:ext cx="1800000" cy="792000"/>
            </a:xfrm>
            <a:prstGeom prst="roundRect">
              <a:avLst/>
            </a:prstGeom>
            <a:solidFill>
              <a:srgbClr val="D1F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tx1"/>
                  </a:solidFill>
                  <a:latin typeface="HeliosC" panose="00000500000000000000" pitchFamily="2" charset="-52"/>
                  <a:ea typeface="+mj-ea"/>
                  <a:cs typeface="+mj-cs"/>
                </a:rPr>
                <a:t>Министерство  транспорта</a:t>
              </a:r>
            </a:p>
          </p:txBody>
        </p:sp>
        <p:pic>
          <p:nvPicPr>
            <p:cNvPr id="30" name="Picture 7" descr="C:\Users\Admin\Desktop\pngwing.com (4)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rgbClr val="C01A1E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rcRect l="47976" t="35295"/>
            <a:stretch>
              <a:fillRect/>
            </a:stretch>
          </p:blipFill>
          <p:spPr bwMode="auto">
            <a:xfrm>
              <a:off x="5585786" y="1711392"/>
              <a:ext cx="975164" cy="932400"/>
            </a:xfrm>
            <a:prstGeom prst="rect">
              <a:avLst/>
            </a:prstGeom>
            <a:noFill/>
          </p:spPr>
        </p:pic>
        <p:pic>
          <p:nvPicPr>
            <p:cNvPr id="31" name="Picture 9" descr="C:\Users\Admin\Desktop\цифры.png"/>
            <p:cNvPicPr>
              <a:picLocks noChangeAspect="1" noChangeArrowheads="1"/>
            </p:cNvPicPr>
            <p:nvPr/>
          </p:nvPicPr>
          <p:blipFill>
            <a:blip r:embed="rId5" cstate="print"/>
            <a:srcRect l="55308" r="30446" b="67318"/>
            <a:stretch>
              <a:fillRect/>
            </a:stretch>
          </p:blipFill>
          <p:spPr bwMode="auto">
            <a:xfrm>
              <a:off x="6085767" y="2852936"/>
              <a:ext cx="151228" cy="231287"/>
            </a:xfrm>
            <a:prstGeom prst="rect">
              <a:avLst/>
            </a:prstGeom>
            <a:noFill/>
          </p:spPr>
        </p:pic>
        <p:pic>
          <p:nvPicPr>
            <p:cNvPr id="32" name="Picture 9" descr="C:\Users\Admin\Desktop\цифры.png"/>
            <p:cNvPicPr>
              <a:picLocks noChangeAspect="1" noChangeArrowheads="1"/>
            </p:cNvPicPr>
            <p:nvPr/>
          </p:nvPicPr>
          <p:blipFill>
            <a:blip r:embed="rId6" cstate="print"/>
            <a:srcRect l="29330" r="53910" b="68575"/>
            <a:stretch>
              <a:fillRect/>
            </a:stretch>
          </p:blipFill>
          <p:spPr bwMode="auto">
            <a:xfrm>
              <a:off x="3584848" y="2816960"/>
              <a:ext cx="185029" cy="231287"/>
            </a:xfrm>
            <a:prstGeom prst="rect">
              <a:avLst/>
            </a:prstGeom>
            <a:noFill/>
          </p:spPr>
        </p:pic>
        <p:sp>
          <p:nvSpPr>
            <p:cNvPr id="33" name="Скругленный прямоугольник 32"/>
            <p:cNvSpPr/>
            <p:nvPr/>
          </p:nvSpPr>
          <p:spPr>
            <a:xfrm>
              <a:off x="1208584" y="2132856"/>
              <a:ext cx="1800200" cy="792088"/>
            </a:xfrm>
            <a:prstGeom prst="roundRect">
              <a:avLst/>
            </a:prstGeom>
            <a:solidFill>
              <a:srgbClr val="D1F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tx1"/>
                  </a:solidFill>
                  <a:latin typeface="HeliosC" panose="00000500000000000000" pitchFamily="2" charset="-52"/>
                  <a:ea typeface="+mj-ea"/>
                  <a:cs typeface="+mj-cs"/>
                </a:rPr>
                <a:t>Министерство  туризма</a:t>
              </a:r>
            </a:p>
          </p:txBody>
        </p:sp>
        <p:pic>
          <p:nvPicPr>
            <p:cNvPr id="34" name="Picture 9" descr="C:\Users\Admin\Desktop\цифры.png"/>
            <p:cNvPicPr>
              <a:picLocks noChangeAspect="1" noChangeArrowheads="1"/>
            </p:cNvPicPr>
            <p:nvPr/>
          </p:nvPicPr>
          <p:blipFill>
            <a:blip r:embed="rId6" cstate="print"/>
            <a:srcRect l="6704" r="80726" b="68575"/>
            <a:stretch>
              <a:fillRect/>
            </a:stretch>
          </p:blipFill>
          <p:spPr bwMode="auto">
            <a:xfrm>
              <a:off x="1064568" y="2816960"/>
              <a:ext cx="138772" cy="231287"/>
            </a:xfrm>
            <a:prstGeom prst="rect">
              <a:avLst/>
            </a:prstGeom>
            <a:noFill/>
          </p:spPr>
        </p:pic>
        <p:sp>
          <p:nvSpPr>
            <p:cNvPr id="38" name="Овал 37"/>
            <p:cNvSpPr/>
            <p:nvPr/>
          </p:nvSpPr>
          <p:spPr>
            <a:xfrm>
              <a:off x="992560" y="4347306"/>
              <a:ext cx="2160240" cy="720080"/>
            </a:xfrm>
            <a:prstGeom prst="ellipse">
              <a:avLst/>
            </a:prstGeom>
            <a:solidFill>
              <a:srgbClr val="D1F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ru-RU" sz="1200" b="1" dirty="0">
                  <a:solidFill>
                    <a:schemeClr val="tx1"/>
                  </a:solidFill>
                  <a:latin typeface="HeliosC" panose="00000500000000000000" pitchFamily="2" charset="-52"/>
                  <a:ea typeface="+mj-ea"/>
                  <a:cs typeface="+mj-cs"/>
                </a:rPr>
                <a:t>Туристический маршрут</a:t>
              </a:r>
            </a:p>
          </p:txBody>
        </p:sp>
        <p:pic>
          <p:nvPicPr>
            <p:cNvPr id="39" name="Picture 8" descr="C:\Users\Admin\Desktop\pngwing.com (4)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rgbClr val="C01A1E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rcRect r="45246" b="64541"/>
            <a:stretch>
              <a:fillRect/>
            </a:stretch>
          </p:blipFill>
          <p:spPr bwMode="auto">
            <a:xfrm rot="16200000">
              <a:off x="4251921" y="1756800"/>
              <a:ext cx="751534" cy="521899"/>
            </a:xfrm>
            <a:prstGeom prst="rect">
              <a:avLst/>
            </a:prstGeom>
            <a:noFill/>
          </p:spPr>
        </p:pic>
        <p:sp>
          <p:nvSpPr>
            <p:cNvPr id="41" name="Овал 40"/>
            <p:cNvSpPr/>
            <p:nvPr/>
          </p:nvSpPr>
          <p:spPr>
            <a:xfrm>
              <a:off x="6177376" y="4347386"/>
              <a:ext cx="2160000" cy="720000"/>
            </a:xfrm>
            <a:prstGeom prst="ellipse">
              <a:avLst/>
            </a:prstGeom>
            <a:solidFill>
              <a:srgbClr val="D1F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ru-RU" sz="1200" b="1" dirty="0">
                  <a:solidFill>
                    <a:schemeClr val="tx1"/>
                  </a:solidFill>
                  <a:latin typeface="HeliosC" panose="00000500000000000000" pitchFamily="2" charset="-52"/>
                  <a:ea typeface="+mj-ea"/>
                  <a:cs typeface="+mj-cs"/>
                </a:rPr>
                <a:t>Транспортный заказ</a:t>
              </a:r>
            </a:p>
          </p:txBody>
        </p:sp>
        <p:sp>
          <p:nvSpPr>
            <p:cNvPr id="42" name="Овал 41"/>
            <p:cNvSpPr/>
            <p:nvPr/>
          </p:nvSpPr>
          <p:spPr>
            <a:xfrm>
              <a:off x="3513080" y="5355501"/>
              <a:ext cx="2160000" cy="720000"/>
            </a:xfrm>
            <a:prstGeom prst="ellipse">
              <a:avLst/>
            </a:prstGeom>
            <a:solidFill>
              <a:srgbClr val="D1F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tx1"/>
                  </a:solidFill>
                  <a:latin typeface="HeliosC" panose="00000500000000000000" pitchFamily="2" charset="-52"/>
                  <a:ea typeface="+mj-ea"/>
                  <a:cs typeface="+mj-cs"/>
                </a:rPr>
                <a:t>Туристический продукт</a:t>
              </a:r>
            </a:p>
          </p:txBody>
        </p:sp>
        <p:pic>
          <p:nvPicPr>
            <p:cNvPr id="43" name="Picture 6" descr="C:\Users\Admin\Desktop\pngwing.com (4)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rgbClr val="C0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rcRect t="35459" r="47662"/>
            <a:stretch>
              <a:fillRect/>
            </a:stretch>
          </p:blipFill>
          <p:spPr bwMode="auto">
            <a:xfrm>
              <a:off x="5457056" y="4855066"/>
              <a:ext cx="983553" cy="932400"/>
            </a:xfrm>
            <a:prstGeom prst="rect">
              <a:avLst/>
            </a:prstGeom>
            <a:noFill/>
          </p:spPr>
        </p:pic>
        <p:pic>
          <p:nvPicPr>
            <p:cNvPr id="44" name="Picture 7" descr="C:\Users\Admin\Desktop\pngwing.com (4)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rgbClr val="C0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rcRect l="47976" t="35295"/>
            <a:stretch>
              <a:fillRect/>
            </a:stretch>
          </p:blipFill>
          <p:spPr bwMode="auto">
            <a:xfrm>
              <a:off x="2609684" y="4851361"/>
              <a:ext cx="975164" cy="932400"/>
            </a:xfrm>
            <a:prstGeom prst="rect">
              <a:avLst/>
            </a:prstGeom>
            <a:noFill/>
          </p:spPr>
        </p:pic>
        <p:pic>
          <p:nvPicPr>
            <p:cNvPr id="45" name="Picture 8" descr="C:\Users\Admin\Desktop\pngwing.com (4)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rgbClr val="C0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rcRect r="45246" b="64541"/>
            <a:stretch>
              <a:fillRect/>
            </a:stretch>
          </p:blipFill>
          <p:spPr bwMode="auto">
            <a:xfrm rot="16200000">
              <a:off x="4258137" y="4970165"/>
              <a:ext cx="777600" cy="540000"/>
            </a:xfrm>
            <a:prstGeom prst="rect">
              <a:avLst/>
            </a:prstGeom>
            <a:noFill/>
          </p:spPr>
        </p:pic>
        <p:pic>
          <p:nvPicPr>
            <p:cNvPr id="46" name="Picture 6" descr="C:\Users\Admin\Desktop\pngwing.com (4)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rgbClr val="E31D2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rcRect t="35459" r="47662"/>
            <a:stretch>
              <a:fillRect/>
            </a:stretch>
          </p:blipFill>
          <p:spPr bwMode="auto">
            <a:xfrm>
              <a:off x="2611350" y="1698511"/>
              <a:ext cx="983553" cy="932400"/>
            </a:xfrm>
            <a:prstGeom prst="rect">
              <a:avLst/>
            </a:prstGeom>
            <a:noFill/>
          </p:spPr>
        </p:pic>
        <p:pic>
          <p:nvPicPr>
            <p:cNvPr id="36" name="Picture 8" descr="C:\Users\Admin\Desktop\pngwing.com (4)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rgbClr val="C0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rcRect r="45246" b="64541"/>
            <a:stretch>
              <a:fillRect/>
            </a:stretch>
          </p:blipFill>
          <p:spPr bwMode="auto">
            <a:xfrm rot="16200000">
              <a:off x="4162353" y="3843934"/>
              <a:ext cx="933222" cy="648072"/>
            </a:xfrm>
            <a:prstGeom prst="rect">
              <a:avLst/>
            </a:prstGeom>
            <a:noFill/>
          </p:spPr>
        </p:pic>
        <p:pic>
          <p:nvPicPr>
            <p:cNvPr id="35" name="Picture 8" descr="C:\Users\Admin\Desktop\pngwing.com (4)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rgbClr val="C01A1E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rcRect r="45246" b="64541"/>
            <a:stretch>
              <a:fillRect/>
            </a:stretch>
          </p:blipFill>
          <p:spPr bwMode="auto">
            <a:xfrm rot="16200000">
              <a:off x="1570064" y="3851238"/>
              <a:ext cx="933222" cy="648072"/>
            </a:xfrm>
            <a:prstGeom prst="rect">
              <a:avLst/>
            </a:prstGeom>
            <a:noFill/>
          </p:spPr>
        </p:pic>
        <p:pic>
          <p:nvPicPr>
            <p:cNvPr id="37" name="Picture 8" descr="C:\Users\Admin\Desktop\pngwing.com (4)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rgbClr val="C0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rcRect r="45246" b="64541"/>
            <a:stretch>
              <a:fillRect/>
            </a:stretch>
          </p:blipFill>
          <p:spPr bwMode="auto">
            <a:xfrm rot="16200000">
              <a:off x="6761942" y="3851241"/>
              <a:ext cx="933222" cy="648072"/>
            </a:xfrm>
            <a:prstGeom prst="rect">
              <a:avLst/>
            </a:prstGeom>
            <a:noFill/>
          </p:spPr>
        </p:pic>
      </p:grpSp>
      <p:pic>
        <p:nvPicPr>
          <p:cNvPr id="47" name="Picture 12" descr="\\192.168.0.2\маркетинг\Макеты\Лого\ава логотип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471" b="72243" l="6618" r="93566">
                        <a14:foregroundMark x1="9926" y1="63419" x2="9926" y2="63419"/>
                        <a14:foregroundMark x1="12868" y1="61397" x2="12868" y2="61397"/>
                        <a14:foregroundMark x1="17096" y1="66544" x2="17096" y2="66544"/>
                        <a14:foregroundMark x1="21691" y1="62684" x2="21691" y2="62684"/>
                        <a14:foregroundMark x1="25735" y1="62868" x2="25735" y2="62868"/>
                        <a14:foregroundMark x1="26287" y1="60662" x2="26287" y2="60662"/>
                        <a14:foregroundMark x1="30515" y1="65257" x2="30515" y2="65257"/>
                        <a14:foregroundMark x1="36029" y1="63787" x2="36029" y2="63787"/>
                        <a14:foregroundMark x1="40257" y1="63787" x2="40257" y2="63787"/>
                        <a14:foregroundMark x1="45772" y1="64890" x2="45772" y2="64890"/>
                        <a14:foregroundMark x1="48529" y1="63419" x2="48529" y2="63419"/>
                        <a14:foregroundMark x1="53860" y1="63603" x2="53860" y2="63603"/>
                        <a14:foregroundMark x1="59559" y1="63787" x2="59559" y2="63787"/>
                        <a14:foregroundMark x1="65809" y1="63787" x2="65809" y2="63787"/>
                        <a14:foregroundMark x1="69301" y1="64338" x2="69301" y2="64338"/>
                        <a14:foregroundMark x1="74632" y1="64338" x2="74632" y2="64338"/>
                        <a14:foregroundMark x1="80882" y1="64890" x2="80882" y2="64890"/>
                        <a14:foregroundMark x1="86949" y1="64154" x2="86949" y2="64154"/>
                      </a14:backgroundRemoval>
                    </a14:imgEffect>
                  </a14:imgLayer>
                </a14:imgProps>
              </a:ext>
            </a:extLst>
          </a:blip>
          <a:srcRect l="8001" t="33185" r="6001" b="30000"/>
          <a:stretch>
            <a:fillRect/>
          </a:stretch>
        </p:blipFill>
        <p:spPr bwMode="auto">
          <a:xfrm>
            <a:off x="5044102" y="970710"/>
            <a:ext cx="1944216" cy="8322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5467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>
            <a:extLst>
              <a:ext uri="{FF2B5EF4-FFF2-40B4-BE49-F238E27FC236}">
                <a16:creationId xmlns:a16="http://schemas.microsoft.com/office/drawing/2014/main" xmlns="" id="{17C59085-DE9F-4733-A8AD-789B6ABE64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31" y="-1686"/>
            <a:ext cx="12194831" cy="6856021"/>
          </a:xfr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7A5EBEDB-A113-4C35-A23F-0A08F1141556}"/>
              </a:ext>
            </a:extLst>
          </p:cNvPr>
          <p:cNvSpPr txBox="1">
            <a:spLocks/>
          </p:cNvSpPr>
          <p:nvPr/>
        </p:nvSpPr>
        <p:spPr>
          <a:xfrm>
            <a:off x="598030" y="220578"/>
            <a:ext cx="5341027" cy="6148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altLang="ru-RU" sz="1400" b="1" dirty="0" smtClean="0">
                <a:solidFill>
                  <a:schemeClr val="bg1"/>
                </a:solidFill>
                <a:latin typeface="HeliosC" panose="00000500000000000000" pitchFamily="2" charset="-52"/>
              </a:rPr>
              <a:t>Спортивный и оздоровительный туризм</a:t>
            </a:r>
          </a:p>
          <a:p>
            <a:pPr>
              <a:lnSpc>
                <a:spcPct val="150000"/>
              </a:lnSpc>
            </a:pPr>
            <a:r>
              <a:rPr lang="ru-RU" altLang="ru-RU" sz="1400" b="1" dirty="0" smtClean="0">
                <a:solidFill>
                  <a:schemeClr val="bg1"/>
                </a:solidFill>
                <a:latin typeface="HeliosC" panose="00000500000000000000" pitchFamily="2" charset="-52"/>
              </a:rPr>
              <a:t>Проект «Поднебесные зубья»</a:t>
            </a:r>
            <a:endParaRPr lang="ru-RU" sz="1400" b="1" dirty="0" smtClean="0">
              <a:solidFill>
                <a:schemeClr val="bg1"/>
              </a:solidFill>
              <a:latin typeface="HeliosC" panose="00000500000000000000" pitchFamily="2" charset="-52"/>
            </a:endParaRPr>
          </a:p>
          <a:p>
            <a:pPr>
              <a:lnSpc>
                <a:spcPct val="150000"/>
              </a:lnSpc>
            </a:pPr>
            <a:endParaRPr lang="ru-RU" sz="1400" b="1" dirty="0">
              <a:solidFill>
                <a:schemeClr val="bg1"/>
              </a:solidFill>
              <a:latin typeface="HeliosC" panose="00000500000000000000" pitchFamily="2" charset="-52"/>
            </a:endParaRPr>
          </a:p>
        </p:txBody>
      </p:sp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xmlns="" id="{8E7AD609-34A5-4FEA-9E18-988202C1A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5884" y="6356350"/>
            <a:ext cx="661657" cy="365125"/>
          </a:xfrm>
        </p:spPr>
        <p:txBody>
          <a:bodyPr/>
          <a:lstStyle/>
          <a:p>
            <a:fld id="{66BD978B-3FB7-486E-82B7-12A7362132A2}" type="slidenum">
              <a:rPr lang="ru-RU" smtClean="0">
                <a:solidFill>
                  <a:schemeClr val="bg1"/>
                </a:solidFill>
                <a:latin typeface="HeliosC" panose="00000500000000000000" pitchFamily="2" charset="-52"/>
              </a:rPr>
              <a:pPr/>
              <a:t>4</a:t>
            </a:fld>
            <a:endParaRPr lang="ru-RU" dirty="0">
              <a:solidFill>
                <a:schemeClr val="bg1"/>
              </a:solidFill>
              <a:latin typeface="HeliosC" panose="00000500000000000000" pitchFamily="2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15" y="1099500"/>
            <a:ext cx="3555718" cy="4607410"/>
          </a:xfrm>
          <a:prstGeom prst="rect">
            <a:avLst/>
          </a:prstGeom>
        </p:spPr>
      </p:pic>
      <p:pic>
        <p:nvPicPr>
          <p:cNvPr id="20" name="Picture 2" descr="\\192.168.0.2\маркетинг\шерегеш\Логотип Шерегеш-экспресс.jpg"/>
          <p:cNvPicPr>
            <a:picLocks noChangeAspect="1" noChangeArrowheads="1"/>
          </p:cNvPicPr>
          <p:nvPr/>
        </p:nvPicPr>
        <p:blipFill>
          <a:blip r:embed="rId4" cstate="print"/>
          <a:srcRect b="4974"/>
          <a:stretch>
            <a:fillRect/>
          </a:stretch>
        </p:blipFill>
        <p:spPr bwMode="auto">
          <a:xfrm>
            <a:off x="802887" y="2606808"/>
            <a:ext cx="2288704" cy="1080120"/>
          </a:xfrm>
          <a:prstGeom prst="rect">
            <a:avLst/>
          </a:prstGeom>
          <a:noFill/>
        </p:spPr>
      </p:pic>
      <p:pic>
        <p:nvPicPr>
          <p:cNvPr id="21" name="Picture 6" descr="C:\Users\Work\Desktop\57476483f74190a286a95e3a9f56b2bdasdasdasd618e9faa0fd325.79281805-650x433-57476483f74190a286a95e3a9f56b2b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55985" y="3403205"/>
            <a:ext cx="3398093" cy="2262675"/>
          </a:xfrm>
          <a:prstGeom prst="rect">
            <a:avLst/>
          </a:prstGeom>
          <a:noFill/>
        </p:spPr>
      </p:pic>
      <p:pic>
        <p:nvPicPr>
          <p:cNvPr id="22" name="Picture 8" descr="C:\Users\Work\Desktop\23334_poezd-sheregesh-ekspress-v-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70434" y="1053884"/>
            <a:ext cx="3584142" cy="2016080"/>
          </a:xfrm>
          <a:prstGeom prst="rect">
            <a:avLst/>
          </a:prstGeom>
          <a:noFill/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84"/>
          <a:stretch/>
        </p:blipFill>
        <p:spPr>
          <a:xfrm>
            <a:off x="4680247" y="3621071"/>
            <a:ext cx="1560079" cy="1903639"/>
          </a:xfrm>
          <a:prstGeom prst="rect">
            <a:avLst/>
          </a:prstGeom>
        </p:spPr>
      </p:pic>
      <p:grpSp>
        <p:nvGrpSpPr>
          <p:cNvPr id="24" name="Группа 23"/>
          <p:cNvGrpSpPr/>
          <p:nvPr/>
        </p:nvGrpSpPr>
        <p:grpSpPr>
          <a:xfrm>
            <a:off x="6530683" y="3809786"/>
            <a:ext cx="1558800" cy="1727987"/>
            <a:chOff x="877147" y="4391701"/>
            <a:chExt cx="1367829" cy="1369643"/>
          </a:xfrm>
        </p:grpSpPr>
        <p:pic>
          <p:nvPicPr>
            <p:cNvPr id="25" name="Рисунок 24" descr="контент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77147" y="4391701"/>
              <a:ext cx="1367829" cy="1369643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28" t="10278" r="15311" b="20416"/>
            <a:stretch/>
          </p:blipFill>
          <p:spPr>
            <a:xfrm>
              <a:off x="1051964" y="4783107"/>
              <a:ext cx="1036800" cy="576000"/>
            </a:xfrm>
            <a:prstGeom prst="rect">
              <a:avLst/>
            </a:prstGeom>
          </p:spPr>
        </p:pic>
      </p:grpSp>
      <p:pic>
        <p:nvPicPr>
          <p:cNvPr id="27" name="Рисунок 26" descr="крепления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680247" y="1169995"/>
            <a:ext cx="1850436" cy="1850436"/>
          </a:xfrm>
          <a:prstGeom prst="rect">
            <a:avLst/>
          </a:prstGeom>
        </p:spPr>
      </p:pic>
      <p:pic>
        <p:nvPicPr>
          <p:cNvPr id="29" name="Рисунок 28" descr="бар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600863" y="1337817"/>
            <a:ext cx="1732147" cy="173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027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>
            <a:extLst>
              <a:ext uri="{FF2B5EF4-FFF2-40B4-BE49-F238E27FC236}">
                <a16:creationId xmlns:a16="http://schemas.microsoft.com/office/drawing/2014/main" xmlns="" id="{17C59085-DE9F-4733-A8AD-789B6ABE64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31" y="0"/>
            <a:ext cx="12194831" cy="6856021"/>
          </a:xfr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7A5EBEDB-A113-4C35-A23F-0A08F1141556}"/>
              </a:ext>
            </a:extLst>
          </p:cNvPr>
          <p:cNvSpPr txBox="1">
            <a:spLocks/>
          </p:cNvSpPr>
          <p:nvPr/>
        </p:nvSpPr>
        <p:spPr>
          <a:xfrm>
            <a:off x="598030" y="220578"/>
            <a:ext cx="5341027" cy="6148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altLang="ru-RU" sz="1400" b="1" dirty="0" smtClean="0">
                <a:solidFill>
                  <a:schemeClr val="bg1"/>
                </a:solidFill>
                <a:latin typeface="HeliosC" panose="00000500000000000000" pitchFamily="2" charset="-52"/>
              </a:rPr>
              <a:t>Спортивный и оздоровительный туризм</a:t>
            </a:r>
          </a:p>
          <a:p>
            <a:pPr>
              <a:lnSpc>
                <a:spcPct val="150000"/>
              </a:lnSpc>
            </a:pPr>
            <a:r>
              <a:rPr lang="ru-RU" altLang="ru-RU" sz="1400" b="1" dirty="0" smtClean="0">
                <a:solidFill>
                  <a:schemeClr val="bg1"/>
                </a:solidFill>
                <a:latin typeface="HeliosC" panose="00000500000000000000" pitchFamily="2" charset="-52"/>
              </a:rPr>
              <a:t>Проект «Поднебесные зубья»</a:t>
            </a:r>
            <a:endParaRPr lang="ru-RU" sz="1400" b="1" dirty="0" smtClean="0">
              <a:solidFill>
                <a:schemeClr val="bg1"/>
              </a:solidFill>
              <a:latin typeface="HeliosC" panose="00000500000000000000" pitchFamily="2" charset="-52"/>
            </a:endParaRPr>
          </a:p>
          <a:p>
            <a:pPr>
              <a:lnSpc>
                <a:spcPct val="150000"/>
              </a:lnSpc>
            </a:pPr>
            <a:endParaRPr lang="ru-RU" sz="1400" b="1" dirty="0">
              <a:solidFill>
                <a:schemeClr val="bg1"/>
              </a:solidFill>
              <a:latin typeface="HeliosC" panose="00000500000000000000" pitchFamily="2" charset="-52"/>
            </a:endParaRPr>
          </a:p>
        </p:txBody>
      </p:sp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xmlns="" id="{8E7AD609-34A5-4FEA-9E18-988202C1A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5884" y="6356350"/>
            <a:ext cx="661657" cy="365125"/>
          </a:xfrm>
        </p:spPr>
        <p:txBody>
          <a:bodyPr/>
          <a:lstStyle/>
          <a:p>
            <a:fld id="{66BD978B-3FB7-486E-82B7-12A7362132A2}" type="slidenum">
              <a:rPr lang="ru-RU" smtClean="0">
                <a:solidFill>
                  <a:schemeClr val="bg1"/>
                </a:solidFill>
                <a:latin typeface="HeliosC" panose="00000500000000000000" pitchFamily="2" charset="-52"/>
              </a:rPr>
              <a:pPr/>
              <a:t>5</a:t>
            </a:fld>
            <a:endParaRPr lang="ru-RU" dirty="0">
              <a:solidFill>
                <a:schemeClr val="bg1"/>
              </a:solidFill>
              <a:latin typeface="HeliosC" panose="00000500000000000000" pitchFamily="2" charset="-52"/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478" y="1230585"/>
            <a:ext cx="4294571" cy="4396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9" name="TextBox 48"/>
          <p:cNvSpPr txBox="1"/>
          <p:nvPr/>
        </p:nvSpPr>
        <p:spPr>
          <a:xfrm>
            <a:off x="6387639" y="1228221"/>
            <a:ext cx="5599902" cy="1297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HeliosC" panose="020B0604020202020204" charset="-52"/>
              </a:rPr>
              <a:t>Поднебесные зубья - туристский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HeliosC" panose="020B0604020202020204" charset="-52"/>
              </a:rPr>
              <a:t>район в Кузнецком Алатау, </a:t>
            </a:r>
          </a:p>
          <a:p>
            <a:pPr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HeliosC" panose="020B0604020202020204" charset="-52"/>
              </a:rPr>
              <a:t>в 60 км. от города Междуреченск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HeliosC" panose="020B0604020202020204" charset="-52"/>
              </a:rPr>
              <a:t>.</a:t>
            </a:r>
          </a:p>
          <a:p>
            <a:pPr algn="ctr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HeliosC" panose="020B0604020202020204" charset="-52"/>
              </a:rPr>
              <a:t>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HeliosC" panose="020B0604020202020204" charset="-52"/>
              </a:rPr>
              <a:t>Территория нетронутой тайги, гор и чистых рек.</a:t>
            </a:r>
          </a:p>
          <a:p>
            <a:pPr algn="ctr">
              <a:spcBef>
                <a:spcPts val="1000"/>
              </a:spcBef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HeliosC" panose="020B0604020202020204" charset="-52"/>
              </a:rPr>
              <a:t>Стартовая точка большинства маршрутов – </a:t>
            </a:r>
            <a:br>
              <a:rPr lang="ru-RU" sz="1400" dirty="0">
                <a:solidFill>
                  <a:schemeClr val="accent1">
                    <a:lumMod val="50000"/>
                  </a:schemeClr>
                </a:solidFill>
                <a:latin typeface="HeliosC" panose="020B0604020202020204" charset="-52"/>
              </a:rPr>
            </a:b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HeliosC" panose="020B0604020202020204" charset="-52"/>
              </a:rPr>
              <a:t>станция 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  <a:latin typeface="HeliosC" panose="020B0604020202020204" charset="-52"/>
              </a:rPr>
              <a:t>Лужба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HeliosC" panose="020B0604020202020204" charset="-52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803264" y="2680708"/>
            <a:ext cx="487773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HeliosC" panose="020B0604020202020204" charset="-52"/>
              </a:rPr>
              <a:t>Популярные направления туризма: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HeliosC" panose="020B0604020202020204" charset="-52"/>
              </a:rPr>
              <a:t> пешие летние походы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HeliosC" panose="020B0604020202020204" charset="-52"/>
              </a:rPr>
              <a:t>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HeliosC" panose="020B0604020202020204" charset="-52"/>
              </a:rPr>
              <a:t>лыжные зимние походы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HeliosC" panose="020B0604020202020204" charset="-52"/>
              </a:rPr>
              <a:t> водный туризм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HeliosC" panose="020B0604020202020204" charset="-52"/>
              </a:rPr>
              <a:t>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HeliosC" panose="020B0604020202020204" charset="-52"/>
              </a:rPr>
              <a:t>бэккантри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HeliosC" panose="020B0604020202020204" charset="-52"/>
            </a:endParaRPr>
          </a:p>
        </p:txBody>
      </p:sp>
      <p:pic>
        <p:nvPicPr>
          <p:cNvPr id="51" name="Picture 2" descr="C:\Users\Admin\Desktop\2a8P6DX_Cw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55631" y="1543050"/>
            <a:ext cx="2395630" cy="179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2" name="Picture 3" descr="C:\Users\Admin\Desktop\DSC_6126.jpg"/>
          <p:cNvPicPr>
            <a:picLocks noChangeArrowheads="1"/>
          </p:cNvPicPr>
          <p:nvPr/>
        </p:nvPicPr>
        <p:blipFill>
          <a:blip r:embed="rId5" cstate="print"/>
          <a:srcRect l="10920" r="1372"/>
          <a:stretch>
            <a:fillRect/>
          </a:stretch>
        </p:blipFill>
        <p:spPr bwMode="auto">
          <a:xfrm>
            <a:off x="3759450" y="3600687"/>
            <a:ext cx="2397600" cy="179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8" name="Полилиния 77"/>
          <p:cNvSpPr/>
          <p:nvPr/>
        </p:nvSpPr>
        <p:spPr>
          <a:xfrm>
            <a:off x="6721431" y="4334494"/>
            <a:ext cx="5320145" cy="763978"/>
          </a:xfrm>
          <a:custGeom>
            <a:avLst/>
            <a:gdLst>
              <a:gd name="connsiteX0" fmla="*/ 0 w 5320145"/>
              <a:gd name="connsiteY0" fmla="*/ 0 h 763978"/>
              <a:gd name="connsiteX1" fmla="*/ 1056904 w 5320145"/>
              <a:gd name="connsiteY1" fmla="*/ 166254 h 763978"/>
              <a:gd name="connsiteX2" fmla="*/ 1377538 w 5320145"/>
              <a:gd name="connsiteY2" fmla="*/ 439387 h 763978"/>
              <a:gd name="connsiteX3" fmla="*/ 2339439 w 5320145"/>
              <a:gd name="connsiteY3" fmla="*/ 486888 h 763978"/>
              <a:gd name="connsiteX4" fmla="*/ 3146961 w 5320145"/>
              <a:gd name="connsiteY4" fmla="*/ 676893 h 763978"/>
              <a:gd name="connsiteX5" fmla="*/ 3800104 w 5320145"/>
              <a:gd name="connsiteY5" fmla="*/ 261257 h 763978"/>
              <a:gd name="connsiteX6" fmla="*/ 4738254 w 5320145"/>
              <a:gd name="connsiteY6" fmla="*/ 688768 h 763978"/>
              <a:gd name="connsiteX7" fmla="*/ 5320145 w 5320145"/>
              <a:gd name="connsiteY7" fmla="*/ 712519 h 763978"/>
              <a:gd name="connsiteX8" fmla="*/ 5320145 w 5320145"/>
              <a:gd name="connsiteY8" fmla="*/ 712519 h 763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20145" h="763978">
                <a:moveTo>
                  <a:pt x="0" y="0"/>
                </a:moveTo>
                <a:cubicBezTo>
                  <a:pt x="413657" y="46511"/>
                  <a:pt x="827314" y="93023"/>
                  <a:pt x="1056904" y="166254"/>
                </a:cubicBezTo>
                <a:cubicBezTo>
                  <a:pt x="1286494" y="239485"/>
                  <a:pt x="1163782" y="385948"/>
                  <a:pt x="1377538" y="439387"/>
                </a:cubicBezTo>
                <a:cubicBezTo>
                  <a:pt x="1591294" y="492826"/>
                  <a:pt x="2044535" y="447304"/>
                  <a:pt x="2339439" y="486888"/>
                </a:cubicBezTo>
                <a:cubicBezTo>
                  <a:pt x="2634343" y="526472"/>
                  <a:pt x="2903517" y="714498"/>
                  <a:pt x="3146961" y="676893"/>
                </a:cubicBezTo>
                <a:cubicBezTo>
                  <a:pt x="3390405" y="639288"/>
                  <a:pt x="3534889" y="259278"/>
                  <a:pt x="3800104" y="261257"/>
                </a:cubicBezTo>
                <a:cubicBezTo>
                  <a:pt x="4065319" y="263236"/>
                  <a:pt x="4484914" y="613558"/>
                  <a:pt x="4738254" y="688768"/>
                </a:cubicBezTo>
                <a:cubicBezTo>
                  <a:pt x="4991594" y="763978"/>
                  <a:pt x="5320145" y="712519"/>
                  <a:pt x="5320145" y="712519"/>
                </a:cubicBezTo>
                <a:lnTo>
                  <a:pt x="5320145" y="712519"/>
                </a:lnTo>
              </a:path>
            </a:pathLst>
          </a:custGeom>
          <a:ln w="28575">
            <a:solidFill>
              <a:srgbClr val="00AC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TextBox 78"/>
          <p:cNvSpPr txBox="1"/>
          <p:nvPr/>
        </p:nvSpPr>
        <p:spPr>
          <a:xfrm>
            <a:off x="6028201" y="3911542"/>
            <a:ext cx="1556779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B0F0"/>
                </a:solidFill>
                <a:latin typeface="HeliosC" panose="020B0604020202020204" charset="-52"/>
              </a:rPr>
              <a:t>Новокузнецк</a:t>
            </a:r>
            <a:endParaRPr lang="ru-RU" sz="1200" b="1" dirty="0">
              <a:solidFill>
                <a:srgbClr val="00B0F0"/>
              </a:solidFill>
              <a:latin typeface="HeliosC" panose="020B0604020202020204" charset="-52"/>
            </a:endParaRPr>
          </a:p>
        </p:txBody>
      </p:sp>
      <p:sp>
        <p:nvSpPr>
          <p:cNvPr id="80" name="Овал 79"/>
          <p:cNvSpPr>
            <a:spLocks noChangeAspect="1"/>
          </p:cNvSpPr>
          <p:nvPr/>
        </p:nvSpPr>
        <p:spPr>
          <a:xfrm>
            <a:off x="6590803" y="4227615"/>
            <a:ext cx="307340" cy="288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A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ACEE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81" name="Овал 80"/>
          <p:cNvSpPr>
            <a:spLocks noChangeAspect="1"/>
          </p:cNvSpPr>
          <p:nvPr/>
        </p:nvSpPr>
        <p:spPr>
          <a:xfrm>
            <a:off x="7895109" y="4617523"/>
            <a:ext cx="307340" cy="288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A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ACEE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7308749" y="5002093"/>
            <a:ext cx="1556779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B0F0"/>
                </a:solidFill>
                <a:latin typeface="HeliosC" panose="020B0604020202020204" charset="-52"/>
              </a:rPr>
              <a:t>Междуреченск</a:t>
            </a:r>
            <a:endParaRPr lang="ru-RU" sz="1200" b="1" dirty="0">
              <a:solidFill>
                <a:srgbClr val="00B0F0"/>
              </a:solidFill>
              <a:latin typeface="HeliosC" panose="020B0604020202020204" charset="-52"/>
            </a:endParaRPr>
          </a:p>
        </p:txBody>
      </p:sp>
      <p:sp>
        <p:nvSpPr>
          <p:cNvPr id="83" name="Овал 82"/>
          <p:cNvSpPr>
            <a:spLocks noChangeAspect="1"/>
          </p:cNvSpPr>
          <p:nvPr/>
        </p:nvSpPr>
        <p:spPr>
          <a:xfrm>
            <a:off x="10897587" y="4615544"/>
            <a:ext cx="307340" cy="288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A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ACEE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0275602" y="4263843"/>
            <a:ext cx="1556779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err="1" smtClean="0">
                <a:solidFill>
                  <a:srgbClr val="00B0F0"/>
                </a:solidFill>
                <a:latin typeface="HeliosC" panose="020B0604020202020204" charset="-52"/>
              </a:rPr>
              <a:t>Лужба</a:t>
            </a:r>
            <a:endParaRPr lang="ru-RU" sz="1200" b="1" dirty="0">
              <a:solidFill>
                <a:srgbClr val="00B0F0"/>
              </a:solidFill>
              <a:latin typeface="HeliosC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45467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>
            <a:extLst>
              <a:ext uri="{FF2B5EF4-FFF2-40B4-BE49-F238E27FC236}">
                <a16:creationId xmlns:a16="http://schemas.microsoft.com/office/drawing/2014/main" xmlns="" id="{17C59085-DE9F-4733-A8AD-789B6ABE64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31" y="0"/>
            <a:ext cx="12194831" cy="6856021"/>
          </a:xfr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7A5EBEDB-A113-4C35-A23F-0A08F1141556}"/>
              </a:ext>
            </a:extLst>
          </p:cNvPr>
          <p:cNvSpPr txBox="1">
            <a:spLocks/>
          </p:cNvSpPr>
          <p:nvPr/>
        </p:nvSpPr>
        <p:spPr>
          <a:xfrm>
            <a:off x="615636" y="209006"/>
            <a:ext cx="5341027" cy="6148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altLang="ru-RU" sz="1400" b="1" dirty="0" smtClean="0">
                <a:solidFill>
                  <a:schemeClr val="bg1"/>
                </a:solidFill>
                <a:latin typeface="HeliosC" panose="00000500000000000000" pitchFamily="2" charset="-52"/>
              </a:rPr>
              <a:t>Событийный </a:t>
            </a:r>
            <a:r>
              <a:rPr lang="ru-RU" altLang="ru-RU" sz="1400" b="1" dirty="0">
                <a:solidFill>
                  <a:schemeClr val="bg1"/>
                </a:solidFill>
                <a:latin typeface="HeliosC" panose="00000500000000000000" pitchFamily="2" charset="-52"/>
              </a:rPr>
              <a:t>туризм</a:t>
            </a:r>
          </a:p>
          <a:p>
            <a:pPr>
              <a:lnSpc>
                <a:spcPct val="150000"/>
              </a:lnSpc>
            </a:pPr>
            <a:r>
              <a:rPr lang="ru-RU" altLang="ru-RU" sz="1400" b="1" dirty="0" smtClean="0">
                <a:solidFill>
                  <a:schemeClr val="bg1"/>
                </a:solidFill>
                <a:latin typeface="HeliosC" panose="00000500000000000000" pitchFamily="2" charset="-52"/>
              </a:rPr>
              <a:t>Программа «Тропою воинской славы»</a:t>
            </a:r>
            <a:endParaRPr lang="ru-RU" sz="1400" b="1" dirty="0">
              <a:solidFill>
                <a:schemeClr val="bg1"/>
              </a:solidFill>
              <a:latin typeface="HeliosC" panose="00000500000000000000" pitchFamily="2" charset="-52"/>
            </a:endParaRPr>
          </a:p>
        </p:txBody>
      </p:sp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xmlns="" id="{8E7AD609-34A5-4FEA-9E18-988202C1A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5884" y="6356350"/>
            <a:ext cx="661657" cy="365125"/>
          </a:xfrm>
        </p:spPr>
        <p:txBody>
          <a:bodyPr/>
          <a:lstStyle/>
          <a:p>
            <a:fld id="{66BD978B-3FB7-486E-82B7-12A7362132A2}" type="slidenum">
              <a:rPr lang="ru-RU" smtClean="0">
                <a:solidFill>
                  <a:schemeClr val="bg1"/>
                </a:solidFill>
                <a:latin typeface="HeliosC" panose="00000500000000000000" pitchFamily="2" charset="-52"/>
              </a:rPr>
              <a:pPr/>
              <a:t>6</a:t>
            </a:fld>
            <a:endParaRPr lang="ru-RU" dirty="0">
              <a:solidFill>
                <a:schemeClr val="bg1"/>
              </a:solidFill>
              <a:latin typeface="HeliosC" panose="00000500000000000000" pitchFamily="2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" t="3473" r="2691" b="3750"/>
          <a:stretch/>
        </p:blipFill>
        <p:spPr>
          <a:xfrm>
            <a:off x="305332" y="1140914"/>
            <a:ext cx="3295117" cy="45761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3" b="4113"/>
          <a:stretch/>
        </p:blipFill>
        <p:spPr>
          <a:xfrm>
            <a:off x="3552949" y="1141485"/>
            <a:ext cx="3505789" cy="4575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650" y="2032535"/>
            <a:ext cx="2128838" cy="2838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72" b="16944"/>
          <a:stretch/>
        </p:blipFill>
        <p:spPr>
          <a:xfrm>
            <a:off x="7391607" y="3661528"/>
            <a:ext cx="2340674" cy="2015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Admin\Desktop\photo_5247228401440377230_y.jpg"/>
          <p:cNvPicPr>
            <a:picLocks noChangeAspect="1" noChangeArrowheads="1"/>
          </p:cNvPicPr>
          <p:nvPr/>
        </p:nvPicPr>
        <p:blipFill>
          <a:blip r:embed="rId7" cstate="print"/>
          <a:srcRect l="1857" t="20901" b="23639"/>
          <a:stretch>
            <a:fillRect/>
          </a:stretch>
        </p:blipFill>
        <p:spPr bwMode="auto">
          <a:xfrm>
            <a:off x="6968328" y="1192715"/>
            <a:ext cx="3062651" cy="230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4800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>
            <a:extLst>
              <a:ext uri="{FF2B5EF4-FFF2-40B4-BE49-F238E27FC236}">
                <a16:creationId xmlns:a16="http://schemas.microsoft.com/office/drawing/2014/main" xmlns="" id="{17C59085-DE9F-4733-A8AD-789B6ABE64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31" y="0"/>
            <a:ext cx="12194831" cy="6856021"/>
          </a:xfr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7A5EBEDB-A113-4C35-A23F-0A08F1141556}"/>
              </a:ext>
            </a:extLst>
          </p:cNvPr>
          <p:cNvSpPr txBox="1">
            <a:spLocks/>
          </p:cNvSpPr>
          <p:nvPr/>
        </p:nvSpPr>
        <p:spPr>
          <a:xfrm>
            <a:off x="615636" y="209006"/>
            <a:ext cx="5341027" cy="6148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altLang="ru-RU" sz="1400" b="1" dirty="0" smtClean="0">
                <a:solidFill>
                  <a:schemeClr val="bg1"/>
                </a:solidFill>
                <a:latin typeface="HeliosC" panose="00000500000000000000" pitchFamily="2" charset="-52"/>
              </a:rPr>
              <a:t>Культурно-познавательный </a:t>
            </a:r>
            <a:r>
              <a:rPr lang="ru-RU" altLang="ru-RU" sz="1400" b="1" dirty="0">
                <a:solidFill>
                  <a:schemeClr val="bg1"/>
                </a:solidFill>
                <a:latin typeface="HeliosC" panose="00000500000000000000" pitchFamily="2" charset="-52"/>
              </a:rPr>
              <a:t>туризм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HeliosC" panose="00000500000000000000" pitchFamily="2" charset="-52"/>
              </a:rPr>
              <a:t>Карта притяжения туристов</a:t>
            </a:r>
            <a:endParaRPr lang="ru-RU" sz="1400" b="1" dirty="0">
              <a:solidFill>
                <a:schemeClr val="bg1"/>
              </a:solidFill>
              <a:latin typeface="HeliosC" panose="00000500000000000000" pitchFamily="2" charset="-52"/>
            </a:endParaRPr>
          </a:p>
        </p:txBody>
      </p:sp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xmlns="" id="{8E7AD609-34A5-4FEA-9E18-988202C1A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5884" y="6356350"/>
            <a:ext cx="661657" cy="365125"/>
          </a:xfrm>
        </p:spPr>
        <p:txBody>
          <a:bodyPr/>
          <a:lstStyle/>
          <a:p>
            <a:fld id="{66BD978B-3FB7-486E-82B7-12A7362132A2}" type="slidenum">
              <a:rPr lang="ru-RU" smtClean="0">
                <a:solidFill>
                  <a:schemeClr val="bg1"/>
                </a:solidFill>
                <a:latin typeface="HeliosC" panose="00000500000000000000" pitchFamily="2" charset="-52"/>
              </a:rPr>
              <a:pPr/>
              <a:t>7</a:t>
            </a:fld>
            <a:endParaRPr lang="ru-RU" dirty="0">
              <a:solidFill>
                <a:schemeClr val="bg1"/>
              </a:solidFill>
              <a:latin typeface="HeliosC" panose="00000500000000000000" pitchFamily="2" charset="-5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3"/>
          <a:stretch/>
        </p:blipFill>
        <p:spPr>
          <a:xfrm>
            <a:off x="1351290" y="1371798"/>
            <a:ext cx="3403590" cy="44685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613" y="1576316"/>
            <a:ext cx="2300100" cy="9375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5" t="55208" r="7790" b="19122"/>
          <a:stretch/>
        </p:blipFill>
        <p:spPr>
          <a:xfrm>
            <a:off x="8969355" y="1592536"/>
            <a:ext cx="2771065" cy="82987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441974" y="2422300"/>
            <a:ext cx="316873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HeliosC" panose="020B0604020202020204" charset="-52"/>
              </a:rPr>
              <a:t>Сообщение: Томск-Новосибирск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HeliosC" panose="020B0604020202020204" charset="-52"/>
              </a:rPr>
              <a:t>Время в пути: 4 ч. 52 мин.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ru-RU" sz="1400" dirty="0" smtClean="0">
              <a:solidFill>
                <a:schemeClr val="accent1">
                  <a:lumMod val="50000"/>
                </a:schemeClr>
              </a:solidFill>
              <a:latin typeface="HeliosC" panose="020B0604020202020204" charset="-5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82855" y="2429782"/>
            <a:ext cx="364782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HeliosC" panose="020B0604020202020204" charset="-52"/>
              </a:rPr>
              <a:t>Сообщение: Новокузнецк-Новосибирск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HeliosC" panose="020B0604020202020204" charset="-52"/>
              </a:rPr>
              <a:t>Время в пути: 6 ч. 03 мин.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ru-RU" sz="1400" dirty="0" smtClean="0">
              <a:solidFill>
                <a:schemeClr val="accent1">
                  <a:lumMod val="50000"/>
                </a:schemeClr>
              </a:solidFill>
              <a:latin typeface="HeliosC" panose="020B0604020202020204" charset="-52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" t="18333" r="67196" b="33169"/>
          <a:stretch/>
        </p:blipFill>
        <p:spPr>
          <a:xfrm>
            <a:off x="9152009" y="3182300"/>
            <a:ext cx="2273815" cy="246573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" t="30556" r="67900" b="33720"/>
          <a:stretch/>
        </p:blipFill>
        <p:spPr>
          <a:xfrm>
            <a:off x="5590831" y="3372293"/>
            <a:ext cx="2719489" cy="220154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500583" y="1088138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ru-RU" altLang="ru-RU" sz="1400" dirty="0" smtClean="0">
                <a:gradFill flip="none" rotWithShape="1">
                  <a:gsLst>
                    <a:gs pos="0">
                      <a:srgbClr val="0E5180"/>
                    </a:gs>
                    <a:gs pos="68000">
                      <a:srgbClr val="168ECD"/>
                    </a:gs>
                    <a:gs pos="100000">
                      <a:srgbClr val="DC5D65"/>
                    </a:gs>
                  </a:gsLst>
                  <a:lin ang="0" scaled="1"/>
                  <a:tileRect/>
                </a:gradFill>
                <a:latin typeface="HeliosC" panose="020B0604020202020204" charset="-52"/>
              </a:rPr>
              <a:t>Карта притяжения туристов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244199" y="1140749"/>
            <a:ext cx="3669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ru-RU" altLang="ru-RU" sz="1400" dirty="0" smtClean="0">
                <a:gradFill flip="none" rotWithShape="1">
                  <a:gsLst>
                    <a:gs pos="0">
                      <a:srgbClr val="0E5180"/>
                    </a:gs>
                    <a:gs pos="68000">
                      <a:srgbClr val="168ECD"/>
                    </a:gs>
                    <a:gs pos="100000">
                      <a:srgbClr val="DC5D65"/>
                    </a:gs>
                  </a:gsLst>
                  <a:lin ang="0" scaled="1"/>
                  <a:tileRect/>
                </a:gradFill>
                <a:latin typeface="HeliosC" panose="020B0604020202020204" charset="-52"/>
              </a:rPr>
              <a:t>Скорые поезда АО «Кузбасс-пригород</a:t>
            </a:r>
          </a:p>
        </p:txBody>
      </p:sp>
    </p:spTree>
    <p:extLst>
      <p:ext uri="{BB962C8B-B14F-4D97-AF65-F5344CB8AC3E}">
        <p14:creationId xmlns:p14="http://schemas.microsoft.com/office/powerpoint/2010/main" val="801103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>
            <a:extLst>
              <a:ext uri="{FF2B5EF4-FFF2-40B4-BE49-F238E27FC236}">
                <a16:creationId xmlns:a16="http://schemas.microsoft.com/office/drawing/2014/main" xmlns="" id="{17C59085-DE9F-4733-A8AD-789B6ABE64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31" y="0"/>
            <a:ext cx="12194831" cy="6856021"/>
          </a:xfrm>
        </p:spPr>
      </p:pic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xmlns="" id="{8E7AD609-34A5-4FEA-9E18-988202C1A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5884" y="6356350"/>
            <a:ext cx="661657" cy="365125"/>
          </a:xfrm>
        </p:spPr>
        <p:txBody>
          <a:bodyPr/>
          <a:lstStyle/>
          <a:p>
            <a:fld id="{66BD978B-3FB7-486E-82B7-12A7362132A2}" type="slidenum">
              <a:rPr lang="ru-RU" smtClean="0">
                <a:solidFill>
                  <a:schemeClr val="bg1"/>
                </a:solidFill>
                <a:latin typeface="HeliosC" panose="00000500000000000000" pitchFamily="2" charset="-52"/>
              </a:rPr>
              <a:pPr/>
              <a:t>8</a:t>
            </a:fld>
            <a:endParaRPr lang="ru-RU" dirty="0">
              <a:solidFill>
                <a:schemeClr val="bg1"/>
              </a:solidFill>
              <a:latin typeface="HeliosC" panose="00000500000000000000" pitchFamily="2" charset="-52"/>
            </a:endParaRPr>
          </a:p>
        </p:txBody>
      </p:sp>
      <p:pic>
        <p:nvPicPr>
          <p:cNvPr id="17" name="Picture 2" descr="C:\Users\Admin\Desktop\спасибо за внимание.jp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 b="2273"/>
          <a:stretch>
            <a:fillRect/>
          </a:stretch>
        </p:blipFill>
        <p:spPr bwMode="auto">
          <a:xfrm>
            <a:off x="-2831" y="1057275"/>
            <a:ext cx="12194831" cy="4819650"/>
          </a:xfrm>
          <a:prstGeom prst="rect">
            <a:avLst/>
          </a:prstGeom>
          <a:noFill/>
        </p:spPr>
      </p:pic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450138" y="2940976"/>
            <a:ext cx="11428747" cy="779202"/>
          </a:xfrm>
        </p:spPr>
        <p:txBody>
          <a:bodyPr>
            <a:noAutofit/>
          </a:bodyPr>
          <a:lstStyle/>
          <a:p>
            <a:pPr algn="ctr"/>
            <a:r>
              <a:rPr lang="ru-RU" altLang="ru-RU" sz="5400" b="1" dirty="0">
                <a:solidFill>
                  <a:srgbClr val="0061A0"/>
                </a:solidFill>
                <a:latin typeface="HeliosC" panose="00000500000000000000" pitchFamily="2" charset="-52"/>
                <a:ea typeface="+mn-ea"/>
                <a:cs typeface="+mn-cs"/>
              </a:rPr>
              <a:t>Спасибо за внимание !</a:t>
            </a:r>
          </a:p>
        </p:txBody>
      </p:sp>
    </p:spTree>
    <p:extLst>
      <p:ext uri="{BB962C8B-B14F-4D97-AF65-F5344CB8AC3E}">
        <p14:creationId xmlns:p14="http://schemas.microsoft.com/office/powerpoint/2010/main" val="29805026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</TotalTime>
  <Words>216</Words>
  <Application>Microsoft Office PowerPoint</Application>
  <PresentationFormat>Произвольный</PresentationFormat>
  <Paragraphs>58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HeliosC</vt:lpstr>
      <vt:lpstr>Calibri</vt:lpstr>
      <vt:lpstr>Calibri Light</vt:lpstr>
      <vt:lpstr>Тема Office</vt:lpstr>
      <vt:lpstr>ТЕМА ВЫСТУПЛЕНИЯ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ВЫСТУПЛЕНИЯ</dc:title>
  <dc:creator>Alisa</dc:creator>
  <cp:lastModifiedBy>Ганькина Ольга Леонидовна</cp:lastModifiedBy>
  <cp:revision>152</cp:revision>
  <cp:lastPrinted>2023-06-22T09:37:00Z</cp:lastPrinted>
  <dcterms:created xsi:type="dcterms:W3CDTF">2022-04-06T07:53:13Z</dcterms:created>
  <dcterms:modified xsi:type="dcterms:W3CDTF">2023-06-27T06:04:08Z</dcterms:modified>
</cp:coreProperties>
</file>