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8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HeliosC" panose="020B0604020202020204" charset="-52"/>
      <p:regular r:id="rId24"/>
      <p:bold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378"/>
    <a:srgbClr val="5C1AC8"/>
    <a:srgbClr val="009AD0"/>
    <a:srgbClr val="33CC33"/>
    <a:srgbClr val="FF257D"/>
    <a:srgbClr val="FFA725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4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B7154-4A36-4882-B5B5-73F03DF3B325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70129-A6A3-485A-B014-DC9B3296A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661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7727E-5F48-800A-D3DA-A89ACDC64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46C7BC-D22C-B3B9-C73B-2EC71769F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1EB4EB-4502-5B4D-FC7B-77C4CB1D7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DA587-D394-4121-8245-F491AA85B979}" type="datetime1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99A2B9-EADA-5A06-99D1-E065D3FA1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E71E33-900E-23B4-54E4-ADD29D1C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196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81582D-0B64-00C4-B581-15E54E7E1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FD75C6-0E0E-E0F2-7E76-630C93409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253C00-8EF2-1977-3828-AF31B3B62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A7314-0DF0-47B7-B8F9-D650CA469A91}" type="datetime1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7C3EAB-8577-E35D-55D2-A570952C0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E7F986-A799-924C-A07A-05D8EF77B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90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59E7515-2EEB-0A34-9747-1F9627655D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D2710F-3DA1-2076-D72F-51E71B605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D1EA1-6277-AA43-8390-05F03A31E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CCED-F1FF-4686-BF04-EEBD7B196957}" type="datetime1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008D90-E64F-657A-8203-B0D2B5610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D9C456-ADBE-4424-7C20-3C1DA978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161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8DDF4-4122-C57F-8C69-E21C0669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86A3AF-0C90-A6D2-5EDC-AD3C2A472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834C6B-805E-0B11-1F9E-926AC3A5D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00-23B9-4869-B293-6AB111F5E800}" type="datetime1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09A1B-AD58-0A3A-478E-CECC72363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5A8345-1CD4-7FED-57AA-E3D469A0B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937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6DC24-0082-2AF4-1C53-5338611E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141121-BB58-7F92-94C2-D0B84BA5B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33D5B-D1B6-6964-27B1-D24CC33E3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5C726-18E0-43F3-8BAD-1946F57511AD}" type="datetime1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9E7E3-FAA4-98CC-69A3-A87B1F331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3EFA6A-BFB4-7CAF-BA18-8DDAD326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78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6C230-5C45-F794-FBE0-D814CCFB0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8A840-9AF7-A699-EC6A-1CDCBEAE5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6A5D22-C003-12A6-C45D-66F070A8A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7265FD-3A9B-F965-5C78-962CEC35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9A007-7820-4CD6-918F-2B4453F74482}" type="datetime1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C8D87F-7F65-57D2-44F1-87119E8F1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91CBC9-22F2-BB70-FC65-99FD7C99B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133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F42EA-FFB2-520C-AF02-FE613CF1F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154173-8E7C-5846-9449-B003DAE9D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A08EC8-8F0A-9163-D136-5BE08E838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EF49BE-2DC8-52DD-0F89-D6773EF09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250DAC7-6B9F-27CD-AFA6-C6964FB508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70D227B-3054-688C-3721-698CBDA1C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1808-F454-46B0-B627-CE17C2AB166A}" type="datetime1">
              <a:rPr lang="ru-RU" smtClean="0"/>
              <a:t>28.06.2023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0FEAA7-25EF-67C1-64E4-D25686360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E8F89E6-2488-AC96-77FF-AB248A580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86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64CA7-6DD9-1C5E-8CB9-F54DE6912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D004CA-BE82-B19C-D3D6-AC7BAA79D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1FFA-D6CE-43D1-8694-43F52C97D968}" type="datetime1">
              <a:rPr lang="ru-RU" smtClean="0"/>
              <a:t>28.06.2023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2181AE-3EE7-4AA6-0207-7DE64CC27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B90DA8-F681-7100-A276-870EDDD47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587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720CC9-61E7-2A79-2BBE-45B8AF324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94B3-53C1-4521-A559-329710BD0641}" type="datetime1">
              <a:rPr lang="ru-RU" smtClean="0"/>
              <a:t>28.06.2023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068AF3-46F0-2CFA-AF72-D139ED4C1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94ED26-D4BA-A74C-6FBB-D8CF41BF2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67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EB78B-E40A-6492-5CDA-8882A6A8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356498-F400-A433-B363-B02300BA7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B492B6-A175-D446-72D5-A60BF083D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52CD70-F878-5B0D-BF89-E7FB8632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09FD5-0DE4-46C0-AD24-51A1732D4088}" type="datetime1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B5D943-09FF-E595-A476-38351915B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2793FC-F287-DD65-3255-6C67971B9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97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26F95-F8C0-07D0-417E-4B5A8220C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8C8C9A-F0BF-9F64-EE1A-ADEE5516CA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7FF8A3-1DD0-DB79-9110-749BA3478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9C83D2-6E2A-CCBB-8FB2-5E6A5CB7C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E806-5652-483C-A8D8-116E74B5B876}" type="datetime1">
              <a:rPr lang="ru-RU" smtClean="0"/>
              <a:t>28.06.2023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4FBB5C-F93F-5A9F-2C31-3FAF119F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6F0068-CA5B-9033-7A80-BDF17EF3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950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138BCF-002E-4590-AAA2-1B6AE9ED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1189FD-8884-83BC-4669-AE90C6934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22024F-C5F7-5D05-4568-6AF6AB6BC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4BD92-137C-483F-AA52-E95CAA14BF48}" type="datetime1">
              <a:rPr lang="ru-RU" smtClean="0"/>
              <a:t>28.06.2023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B47104-874C-9CC9-B334-E8F13B07B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E5BF9-9352-439F-0DE8-B60880898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76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6.png"/><Relationship Id="rId7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10" Type="http://schemas.openxmlformats.org/officeDocument/2006/relationships/image" Target="../media/image17.jpg"/><Relationship Id="rId4" Type="http://schemas.openxmlformats.org/officeDocument/2006/relationships/image" Target="../media/image3.png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55D798-3082-7D16-6B29-AEC42A2A5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615" y="-2494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596E76-48ED-A38B-BB7C-ADD3256E4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222" y="5730224"/>
            <a:ext cx="3013288" cy="7540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81F2C5-144D-97E9-5872-F07F3BB005C4}"/>
              </a:ext>
            </a:extLst>
          </p:cNvPr>
          <p:cNvSpPr txBox="1"/>
          <p:nvPr/>
        </p:nvSpPr>
        <p:spPr>
          <a:xfrm>
            <a:off x="4603332" y="2820473"/>
            <a:ext cx="6750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eliosC" panose="00000500000000000000" pitchFamily="2" charset="-52"/>
                <a:cs typeface="Arial" panose="020B0604020202020204" pitchFamily="34" charset="0"/>
              </a:rPr>
              <a:t>Директор </a:t>
            </a:r>
            <a:r>
              <a:rPr lang="ru-RU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eliosC" panose="00000500000000000000" pitchFamily="2" charset="-52"/>
                <a:cs typeface="Arial" panose="020B0604020202020204" pitchFamily="34" charset="0"/>
              </a:rPr>
              <a:t>Сибирского филиала ФГУП «УВО Минтранса России»</a:t>
            </a:r>
          </a:p>
          <a:p>
            <a:pPr lvl="0"/>
            <a:r>
              <a:rPr lang="ru-RU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eliosC" panose="00000500000000000000" pitchFamily="2" charset="-52"/>
                <a:cs typeface="Arial" panose="020B0604020202020204" pitchFamily="34" charset="0"/>
              </a:rPr>
              <a:t>Ермолаев Сергей Викторович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92261B-A526-2749-BE36-95FCA2003A01}"/>
              </a:ext>
            </a:extLst>
          </p:cNvPr>
          <p:cNvSpPr txBox="1"/>
          <p:nvPr/>
        </p:nvSpPr>
        <p:spPr>
          <a:xfrm>
            <a:off x="9103806" y="5820774"/>
            <a:ext cx="2028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HeliosC" panose="00000500000000000000" pitchFamily="2" charset="-52"/>
              </a:rPr>
              <a:t>г. Новосибирск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172285B5-B4CB-4DDF-8B43-3A5A19C57944}"/>
              </a:ext>
            </a:extLst>
          </p:cNvPr>
          <p:cNvSpPr txBox="1">
            <a:spLocks/>
          </p:cNvSpPr>
          <p:nvPr/>
        </p:nvSpPr>
        <p:spPr bwMode="auto">
          <a:xfrm>
            <a:off x="422449" y="4114720"/>
            <a:ext cx="9648829" cy="11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pc="50" dirty="0" smtClean="0">
                <a:ln w="11430"/>
                <a:solidFill>
                  <a:prstClr val="whit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pc="50" dirty="0">
                <a:ln w="11430"/>
                <a:solidFill>
                  <a:prstClr val="whit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Обеспечение транспортной безопасности объектов транспортной инфраструктуры в условиях современной реальности. Проблемные </a:t>
            </a:r>
            <a:r>
              <a:rPr lang="ru-RU" altLang="ru-RU" spc="50" dirty="0" smtClean="0">
                <a:ln w="11430"/>
                <a:solidFill>
                  <a:prstClr val="whit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вопросы.»</a:t>
            </a:r>
            <a:endParaRPr lang="ru-RU" dirty="0">
              <a:solidFill>
                <a:prstClr val="white"/>
              </a:solidFill>
              <a:latin typeface="HeliosC" panose="00000500000000000000" pitchFamily="2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3F80DD-2157-41D3-A5B9-3C7BFCDE3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 contras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3824" y="1066591"/>
            <a:ext cx="919338" cy="94826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z="2000" smtClean="0">
                <a:solidFill>
                  <a:schemeClr val="bg1"/>
                </a:solidFill>
              </a:rPr>
              <a:t>1</a:t>
            </a:fld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4D91A1-6170-E40C-3185-2664B51643B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015" y="5074137"/>
            <a:ext cx="4130296" cy="9109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323162" y="5329580"/>
            <a:ext cx="18149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solidFill>
                  <a:prstClr val="white"/>
                </a:solidFill>
                <a:latin typeface="HeliosC" panose="00000500000000000000" pitchFamily="2" charset="-52"/>
              </a:rPr>
              <a:t>29 </a:t>
            </a:r>
            <a:r>
              <a:rPr lang="ru-RU" sz="2000" dirty="0">
                <a:solidFill>
                  <a:prstClr val="white"/>
                </a:solidFill>
                <a:latin typeface="HeliosC" panose="00000500000000000000" pitchFamily="2" charset="-52"/>
              </a:rPr>
              <a:t>июня 2023</a:t>
            </a:r>
          </a:p>
        </p:txBody>
      </p:sp>
    </p:spTree>
    <p:extLst>
      <p:ext uri="{BB962C8B-B14F-4D97-AF65-F5344CB8AC3E}">
        <p14:creationId xmlns:p14="http://schemas.microsoft.com/office/powerpoint/2010/main" val="126579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6A2B2A-61E7-46D0-98D2-737E534C7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 contras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903" y="0"/>
            <a:ext cx="919338" cy="948269"/>
          </a:xfrm>
          <a:prstGeom prst="rect">
            <a:avLst/>
          </a:prstGeom>
        </p:spPr>
      </p:pic>
      <p:pic>
        <p:nvPicPr>
          <p:cNvPr id="1028" name="Picture 4" descr="https://rosavtotransport.ru/netcat_files/userfiles/road-safety/transport-safety/posters/Plan%20obespechenija%20transportnoj%20bezopasnosti.jpg">
            <a:extLst>
              <a:ext uri="{FF2B5EF4-FFF2-40B4-BE49-F238E27FC236}">
                <a16:creationId xmlns:a16="http://schemas.microsoft.com/office/drawing/2014/main" id="{502906E7-32FD-4E33-890D-2E2D98B7C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234" y="1061048"/>
            <a:ext cx="8393114" cy="473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z="2000" smtClean="0">
                <a:solidFill>
                  <a:schemeClr val="bg1"/>
                </a:solidFill>
              </a:rPr>
              <a:t>10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3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3A65BD0-896B-4DAE-B6FA-2F3F1AA23CDA}"/>
              </a:ext>
            </a:extLst>
          </p:cNvPr>
          <p:cNvSpPr txBox="1">
            <a:spLocks/>
          </p:cNvSpPr>
          <p:nvPr/>
        </p:nvSpPr>
        <p:spPr bwMode="auto">
          <a:xfrm>
            <a:off x="690501" y="-7525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взаимодействие</a:t>
            </a:r>
          </a:p>
        </p:txBody>
      </p:sp>
      <p:pic>
        <p:nvPicPr>
          <p:cNvPr id="6" name="Picture 4" descr="http://sbf.uvomintrans.ru/upload/iblock/f35/f35565f2f66f3df05e03e742f4a8365e.jpeg">
            <a:extLst>
              <a:ext uri="{FF2B5EF4-FFF2-40B4-BE49-F238E27FC236}">
                <a16:creationId xmlns:a16="http://schemas.microsoft.com/office/drawing/2014/main" id="{73A33FD7-0B2A-46FC-BD15-FA6B817C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335" y="1355250"/>
            <a:ext cx="4128132" cy="2542891"/>
          </a:xfrm>
          <a:prstGeom prst="rect">
            <a:avLst/>
          </a:prstGeom>
          <a:noFill/>
          <a:scene3d>
            <a:camera prst="perspectiveHeroicExtremeLeftFacing" fov="0">
              <a:rot lat="390708" lon="492599" rev="40518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25C0AC-E522-4FB6-85C6-6496C8C08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 contras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627" y="22114"/>
            <a:ext cx="919338" cy="94826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55F799-1245-410D-9F16-73EBB8058C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627" y="1379884"/>
            <a:ext cx="3597553" cy="25182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9972E2-BE79-4DC6-8C6A-039CE77B31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2180" y="2769175"/>
            <a:ext cx="3759155" cy="2733575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z="2000" smtClean="0">
                <a:solidFill>
                  <a:schemeClr val="bg1"/>
                </a:solidFill>
              </a:rPr>
              <a:t>11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3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AC2CF17-F013-4844-A80F-21A651951D0D}"/>
              </a:ext>
            </a:extLst>
          </p:cNvPr>
          <p:cNvSpPr txBox="1">
            <a:spLocks/>
          </p:cNvSpPr>
          <p:nvPr/>
        </p:nvSpPr>
        <p:spPr bwMode="auto">
          <a:xfrm>
            <a:off x="480204" y="1520788"/>
            <a:ext cx="1123159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Постановление Правительства Российской Федерации от 31.12.20 №2418 «Об утверждении требований по обеспечению транспортной безопасности объектов транспортной инфраструктуры по видам транспорта на этапе их проектирования и строительства»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п. 8 «На период строительства застройщик обязан организовать на строящемся объекте транспортной инфраструктуры следующие мероприятия: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- досмотр в целях обеспечения транспортной безопасности;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- пропускной и внутриобъектовый режимы;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- мероприятия по защите от актов незаконного вмешательства, учитывающих особенности строительства»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51527A-A0B9-460D-BFD0-71B7A0846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 contras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204" y="0"/>
            <a:ext cx="919338" cy="94826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z="2000" smtClean="0">
                <a:solidFill>
                  <a:schemeClr val="bg1"/>
                </a:solidFill>
              </a:rPr>
              <a:t>12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04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F2148D-210F-404D-9476-4C9B6CB582AC}"/>
              </a:ext>
            </a:extLst>
          </p:cNvPr>
          <p:cNvSpPr/>
          <p:nvPr/>
        </p:nvSpPr>
        <p:spPr>
          <a:xfrm>
            <a:off x="1847528" y="1553797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12EAA4-4EE2-40E3-8A4C-C38E7804A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305" y="2173140"/>
            <a:ext cx="7919390" cy="18167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442521-A721-483B-A332-C614D4C9C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834" y="4090134"/>
            <a:ext cx="2988332" cy="16471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98B8BA-63D9-45A5-BB35-712050EECB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 contras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133" y="77638"/>
            <a:ext cx="919338" cy="94826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z="2000" smtClean="0">
                <a:solidFill>
                  <a:schemeClr val="bg1"/>
                </a:solidFill>
              </a:rPr>
              <a:t>13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5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54E6DB-DD01-4FE9-9A00-733EB25C8C90}"/>
              </a:ext>
            </a:extLst>
          </p:cNvPr>
          <p:cNvSpPr txBox="1"/>
          <p:nvPr/>
        </p:nvSpPr>
        <p:spPr>
          <a:xfrm>
            <a:off x="1282572" y="248187"/>
            <a:ext cx="724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Филиалы ФГУП «УВО Минтранса России»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911A30-A48B-4397-B76D-F10747692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685" y="1571541"/>
            <a:ext cx="9276669" cy="49808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2A0345-9992-45A6-BAAE-4624B8956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16" y="1142464"/>
            <a:ext cx="1865538" cy="1743607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569DB14-44F7-4F19-9F69-A713B5DAAFD3}"/>
              </a:ext>
            </a:extLst>
          </p:cNvPr>
          <p:cNvGrpSpPr/>
          <p:nvPr/>
        </p:nvGrpSpPr>
        <p:grpSpPr>
          <a:xfrm>
            <a:off x="2254370" y="1142464"/>
            <a:ext cx="2232248" cy="1803285"/>
            <a:chOff x="2771800" y="161107"/>
            <a:chExt cx="2520280" cy="1994664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69B4E61-8242-4B32-86C2-4221BFC4D159}"/>
                </a:ext>
              </a:extLst>
            </p:cNvPr>
            <p:cNvSpPr/>
            <p:nvPr/>
          </p:nvSpPr>
          <p:spPr>
            <a:xfrm>
              <a:off x="3275856" y="226181"/>
              <a:ext cx="1872208" cy="474406"/>
            </a:xfrm>
            <a:prstGeom prst="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Средневолжский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филиал</a:t>
              </a:r>
            </a:p>
            <a:p>
              <a:pPr marL="0" marR="0" lvl="0" indent="0" algn="just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г. Самара</a:t>
              </a:r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1AD5FA06-62D2-4582-87CD-0B70888C42C5}"/>
                </a:ext>
              </a:extLst>
            </p:cNvPr>
            <p:cNvGrpSpPr/>
            <p:nvPr/>
          </p:nvGrpSpPr>
          <p:grpSpPr>
            <a:xfrm>
              <a:off x="2771800" y="161107"/>
              <a:ext cx="504056" cy="648072"/>
              <a:chOff x="616369" y="548680"/>
              <a:chExt cx="360040" cy="306034"/>
            </a:xfrm>
            <a:solidFill>
              <a:srgbClr val="F79646"/>
            </a:solidFill>
          </p:grpSpPr>
          <p:sp>
            <p:nvSpPr>
              <p:cNvPr id="25" name="Волна 24">
                <a:extLst>
                  <a:ext uri="{FF2B5EF4-FFF2-40B4-BE49-F238E27FC236}">
                    <a16:creationId xmlns:a16="http://schemas.microsoft.com/office/drawing/2014/main" id="{E73D3585-8B77-4163-8850-02E84849966C}"/>
                  </a:ext>
                </a:extLst>
              </p:cNvPr>
              <p:cNvSpPr/>
              <p:nvPr/>
            </p:nvSpPr>
            <p:spPr>
              <a:xfrm>
                <a:off x="616369" y="548680"/>
                <a:ext cx="360040" cy="252028"/>
              </a:xfrm>
              <a:prstGeom prst="wave">
                <a:avLst/>
              </a:prstGeom>
              <a:solidFill>
                <a:srgbClr val="33CC33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id="{4D92F443-B71A-4987-81F0-623C8FACB733}"/>
                  </a:ext>
                </a:extLst>
              </p:cNvPr>
              <p:cNvCxnSpPr/>
              <p:nvPr/>
            </p:nvCxnSpPr>
            <p:spPr>
              <a:xfrm flipV="1">
                <a:off x="616369" y="674694"/>
                <a:ext cx="0" cy="180020"/>
              </a:xfrm>
              <a:prstGeom prst="line">
                <a:avLst/>
              </a:prstGeom>
              <a:grp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2CA4A287-6FE5-4253-A575-D68008F656FA}"/>
                </a:ext>
              </a:extLst>
            </p:cNvPr>
            <p:cNvGrpSpPr/>
            <p:nvPr/>
          </p:nvGrpSpPr>
          <p:grpSpPr>
            <a:xfrm>
              <a:off x="2771800" y="836712"/>
              <a:ext cx="504056" cy="648072"/>
              <a:chOff x="616369" y="548680"/>
              <a:chExt cx="360040" cy="306034"/>
            </a:xfrm>
            <a:solidFill>
              <a:srgbClr val="F79646"/>
            </a:solidFill>
          </p:grpSpPr>
          <p:sp>
            <p:nvSpPr>
              <p:cNvPr id="23" name="Волна 22">
                <a:extLst>
                  <a:ext uri="{FF2B5EF4-FFF2-40B4-BE49-F238E27FC236}">
                    <a16:creationId xmlns:a16="http://schemas.microsoft.com/office/drawing/2014/main" id="{AF5C008B-6BE7-4270-A98E-53799FEF4BAE}"/>
                  </a:ext>
                </a:extLst>
              </p:cNvPr>
              <p:cNvSpPr/>
              <p:nvPr/>
            </p:nvSpPr>
            <p:spPr>
              <a:xfrm>
                <a:off x="616369" y="548680"/>
                <a:ext cx="360040" cy="252028"/>
              </a:xfrm>
              <a:prstGeom prst="wave">
                <a:avLst/>
              </a:prstGeom>
              <a:solidFill>
                <a:srgbClr val="FFA725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id="{F00F0144-A012-4314-8420-6830FDFB6CA5}"/>
                  </a:ext>
                </a:extLst>
              </p:cNvPr>
              <p:cNvCxnSpPr/>
              <p:nvPr/>
            </p:nvCxnSpPr>
            <p:spPr>
              <a:xfrm flipV="1">
                <a:off x="616369" y="674694"/>
                <a:ext cx="0" cy="180020"/>
              </a:xfrm>
              <a:prstGeom prst="line">
                <a:avLst/>
              </a:prstGeom>
              <a:grp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4EDD889D-5AE1-49C6-9E8B-7090C05F7934}"/>
                </a:ext>
              </a:extLst>
            </p:cNvPr>
            <p:cNvSpPr/>
            <p:nvPr/>
          </p:nvSpPr>
          <p:spPr>
            <a:xfrm>
              <a:off x="3274764" y="878946"/>
              <a:ext cx="2017316" cy="474406"/>
            </a:xfrm>
            <a:prstGeom prst="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Северо-Кавказский филиал</a:t>
              </a:r>
            </a:p>
            <a:p>
              <a:pPr marL="0" marR="0" lvl="0" indent="0" algn="just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г. Ростов-на- Дону</a:t>
              </a: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66AE8FFC-6450-47A3-8C26-265E34E72ACF}"/>
                </a:ext>
              </a:extLst>
            </p:cNvPr>
            <p:cNvGrpSpPr/>
            <p:nvPr/>
          </p:nvGrpSpPr>
          <p:grpSpPr>
            <a:xfrm>
              <a:off x="2771800" y="1507699"/>
              <a:ext cx="504056" cy="648072"/>
              <a:chOff x="616369" y="548680"/>
              <a:chExt cx="360040" cy="306034"/>
            </a:xfrm>
            <a:solidFill>
              <a:srgbClr val="F79646"/>
            </a:solidFill>
          </p:grpSpPr>
          <p:sp>
            <p:nvSpPr>
              <p:cNvPr id="21" name="Волна 20">
                <a:extLst>
                  <a:ext uri="{FF2B5EF4-FFF2-40B4-BE49-F238E27FC236}">
                    <a16:creationId xmlns:a16="http://schemas.microsoft.com/office/drawing/2014/main" id="{F20CBC56-A002-4D38-B04F-099B1930159E}"/>
                  </a:ext>
                </a:extLst>
              </p:cNvPr>
              <p:cNvSpPr/>
              <p:nvPr/>
            </p:nvSpPr>
            <p:spPr>
              <a:xfrm>
                <a:off x="616369" y="548680"/>
                <a:ext cx="360040" cy="252028"/>
              </a:xfrm>
              <a:prstGeom prst="wave">
                <a:avLst/>
              </a:prstGeom>
              <a:solidFill>
                <a:srgbClr val="00B0F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AC2E292D-8761-47C9-B835-465E2AAB9A97}"/>
                  </a:ext>
                </a:extLst>
              </p:cNvPr>
              <p:cNvCxnSpPr/>
              <p:nvPr/>
            </p:nvCxnSpPr>
            <p:spPr>
              <a:xfrm flipV="1">
                <a:off x="616369" y="674694"/>
                <a:ext cx="0" cy="180020"/>
              </a:xfrm>
              <a:prstGeom prst="line">
                <a:avLst/>
              </a:prstGeom>
              <a:grp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B3BED468-1B74-4BF7-A9A0-5C7375535F81}"/>
                </a:ext>
              </a:extLst>
            </p:cNvPr>
            <p:cNvSpPr/>
            <p:nvPr/>
          </p:nvSpPr>
          <p:spPr>
            <a:xfrm>
              <a:off x="3274764" y="1537349"/>
              <a:ext cx="1872208" cy="474406"/>
            </a:xfrm>
            <a:prstGeom prst="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Краснодарский филиал</a:t>
              </a:r>
            </a:p>
            <a:p>
              <a:pPr marL="0" marR="0" lvl="0" indent="0" algn="just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г. Краснодар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2F363A9-14F4-4402-9502-4AA2AC963E3F}"/>
              </a:ext>
            </a:extLst>
          </p:cNvPr>
          <p:cNvGrpSpPr/>
          <p:nvPr/>
        </p:nvGrpSpPr>
        <p:grpSpPr>
          <a:xfrm>
            <a:off x="4570483" y="1146459"/>
            <a:ext cx="2005477" cy="1815513"/>
            <a:chOff x="5580112" y="74274"/>
            <a:chExt cx="2451138" cy="2006966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A03B8657-3D33-4B26-9FD5-10155CB09AA0}"/>
                </a:ext>
              </a:extLst>
            </p:cNvPr>
            <p:cNvGrpSpPr/>
            <p:nvPr/>
          </p:nvGrpSpPr>
          <p:grpSpPr>
            <a:xfrm>
              <a:off x="5580112" y="74274"/>
              <a:ext cx="504056" cy="648072"/>
              <a:chOff x="616369" y="548680"/>
              <a:chExt cx="360040" cy="306034"/>
            </a:xfrm>
            <a:solidFill>
              <a:srgbClr val="F79646"/>
            </a:solidFill>
          </p:grpSpPr>
          <p:sp>
            <p:nvSpPr>
              <p:cNvPr id="38" name="Волна 37">
                <a:extLst>
                  <a:ext uri="{FF2B5EF4-FFF2-40B4-BE49-F238E27FC236}">
                    <a16:creationId xmlns:a16="http://schemas.microsoft.com/office/drawing/2014/main" id="{903A5B9D-17E6-47A4-A68E-7B370B85E9B2}"/>
                  </a:ext>
                </a:extLst>
              </p:cNvPr>
              <p:cNvSpPr/>
              <p:nvPr/>
            </p:nvSpPr>
            <p:spPr>
              <a:xfrm>
                <a:off x="616369" y="548680"/>
                <a:ext cx="360040" cy="252028"/>
              </a:xfrm>
              <a:prstGeom prst="wave">
                <a:avLst/>
              </a:prstGeom>
              <a:solidFill>
                <a:srgbClr val="33CC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9" name="Прямая соединительная линия 38">
                <a:extLst>
                  <a:ext uri="{FF2B5EF4-FFF2-40B4-BE49-F238E27FC236}">
                    <a16:creationId xmlns:a16="http://schemas.microsoft.com/office/drawing/2014/main" id="{79E6A42E-2C0A-4214-AEEA-78A87B568FA3}"/>
                  </a:ext>
                </a:extLst>
              </p:cNvPr>
              <p:cNvCxnSpPr/>
              <p:nvPr/>
            </p:nvCxnSpPr>
            <p:spPr>
              <a:xfrm flipV="1">
                <a:off x="616369" y="674694"/>
                <a:ext cx="0" cy="180020"/>
              </a:xfrm>
              <a:prstGeom prst="line">
                <a:avLst/>
              </a:prstGeom>
              <a:grp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67404F98-7760-4FE2-8D8F-F02363237114}"/>
                </a:ext>
              </a:extLst>
            </p:cNvPr>
            <p:cNvSpPr/>
            <p:nvPr/>
          </p:nvSpPr>
          <p:spPr>
            <a:xfrm>
              <a:off x="6084168" y="161107"/>
              <a:ext cx="1512168" cy="474406"/>
            </a:xfrm>
            <a:prstGeom prst="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Керченский филиал</a:t>
              </a:r>
            </a:p>
            <a:p>
              <a:pPr marL="0" marR="0" lvl="0" indent="0" algn="just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г. Анапа</a:t>
              </a:r>
            </a:p>
          </p:txBody>
        </p: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A4DDDF28-4574-4299-9BA1-4D699C2A5106}"/>
                </a:ext>
              </a:extLst>
            </p:cNvPr>
            <p:cNvGrpSpPr/>
            <p:nvPr/>
          </p:nvGrpSpPr>
          <p:grpSpPr>
            <a:xfrm>
              <a:off x="5580112" y="739808"/>
              <a:ext cx="504056" cy="648072"/>
              <a:chOff x="616369" y="548680"/>
              <a:chExt cx="360040" cy="306034"/>
            </a:xfrm>
            <a:solidFill>
              <a:srgbClr val="F79646"/>
            </a:solidFill>
          </p:grpSpPr>
          <p:sp>
            <p:nvSpPr>
              <p:cNvPr id="36" name="Волна 35">
                <a:extLst>
                  <a:ext uri="{FF2B5EF4-FFF2-40B4-BE49-F238E27FC236}">
                    <a16:creationId xmlns:a16="http://schemas.microsoft.com/office/drawing/2014/main" id="{1663818A-3DAB-4864-851B-D76B9964F558}"/>
                  </a:ext>
                </a:extLst>
              </p:cNvPr>
              <p:cNvSpPr/>
              <p:nvPr/>
            </p:nvSpPr>
            <p:spPr>
              <a:xfrm>
                <a:off x="616369" y="548680"/>
                <a:ext cx="360040" cy="252028"/>
              </a:xfrm>
              <a:prstGeom prst="wave">
                <a:avLst/>
              </a:prstGeom>
              <a:solidFill>
                <a:srgbClr val="FF257D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E08BD763-F3A2-4A44-A7AD-52BE538B0692}"/>
                  </a:ext>
                </a:extLst>
              </p:cNvPr>
              <p:cNvCxnSpPr/>
              <p:nvPr/>
            </p:nvCxnSpPr>
            <p:spPr>
              <a:xfrm flipV="1">
                <a:off x="616369" y="674694"/>
                <a:ext cx="0" cy="180020"/>
              </a:xfrm>
              <a:prstGeom prst="line">
                <a:avLst/>
              </a:prstGeom>
              <a:grp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379C93CD-8387-4675-BA56-4394B567B716}"/>
                </a:ext>
              </a:extLst>
            </p:cNvPr>
            <p:cNvSpPr/>
            <p:nvPr/>
          </p:nvSpPr>
          <p:spPr>
            <a:xfrm>
              <a:off x="6104734" y="819768"/>
              <a:ext cx="1750494" cy="474406"/>
            </a:xfrm>
            <a:prstGeom prst="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Центральный филиал</a:t>
              </a:r>
            </a:p>
            <a:p>
              <a:pPr marL="0" marR="0" lvl="0" indent="0" algn="just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г. Москва</a:t>
              </a:r>
            </a:p>
          </p:txBody>
        </p: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954F9716-D954-44EA-A882-183079A0BF40}"/>
                </a:ext>
              </a:extLst>
            </p:cNvPr>
            <p:cNvGrpSpPr/>
            <p:nvPr/>
          </p:nvGrpSpPr>
          <p:grpSpPr>
            <a:xfrm>
              <a:off x="5580112" y="1433168"/>
              <a:ext cx="504056" cy="648072"/>
              <a:chOff x="616369" y="548680"/>
              <a:chExt cx="360040" cy="306034"/>
            </a:xfrm>
            <a:solidFill>
              <a:srgbClr val="F79646"/>
            </a:solidFill>
          </p:grpSpPr>
          <p:sp>
            <p:nvSpPr>
              <p:cNvPr id="34" name="Волна 33">
                <a:extLst>
                  <a:ext uri="{FF2B5EF4-FFF2-40B4-BE49-F238E27FC236}">
                    <a16:creationId xmlns:a16="http://schemas.microsoft.com/office/drawing/2014/main" id="{EE4FBC36-094C-499B-A132-6DF51D790511}"/>
                  </a:ext>
                </a:extLst>
              </p:cNvPr>
              <p:cNvSpPr/>
              <p:nvPr/>
            </p:nvSpPr>
            <p:spPr>
              <a:xfrm>
                <a:off x="616369" y="548680"/>
                <a:ext cx="360040" cy="252028"/>
              </a:xfrm>
              <a:prstGeom prst="wave">
                <a:avLst/>
              </a:prstGeom>
              <a:grp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5" name="Прямая соединительная линия 34">
                <a:extLst>
                  <a:ext uri="{FF2B5EF4-FFF2-40B4-BE49-F238E27FC236}">
                    <a16:creationId xmlns:a16="http://schemas.microsoft.com/office/drawing/2014/main" id="{4CBFEE4C-E5C6-4F3B-BDD0-F9803826836E}"/>
                  </a:ext>
                </a:extLst>
              </p:cNvPr>
              <p:cNvCxnSpPr/>
              <p:nvPr/>
            </p:nvCxnSpPr>
            <p:spPr>
              <a:xfrm flipV="1">
                <a:off x="616369" y="674694"/>
                <a:ext cx="0" cy="180020"/>
              </a:xfrm>
              <a:prstGeom prst="line">
                <a:avLst/>
              </a:prstGeom>
              <a:grp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0B0FDD19-95C9-4265-87C0-39BEC05A88DF}"/>
                </a:ext>
              </a:extLst>
            </p:cNvPr>
            <p:cNvSpPr/>
            <p:nvPr/>
          </p:nvSpPr>
          <p:spPr>
            <a:xfrm>
              <a:off x="6084167" y="1515492"/>
              <a:ext cx="1947083" cy="474406"/>
            </a:xfrm>
            <a:prstGeom prst="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Северо-Западный филиал</a:t>
              </a:r>
            </a:p>
            <a:p>
              <a:pPr marL="0" marR="0" lvl="0" indent="0" algn="just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г. Санкт-Петербург</a:t>
              </a:r>
            </a:p>
          </p:txBody>
        </p:sp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0C23CB4-DE4C-4F6F-9EEC-A38775A92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 contras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150" y="0"/>
            <a:ext cx="919338" cy="94826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z="2000" smtClean="0">
                <a:solidFill>
                  <a:schemeClr val="bg1"/>
                </a:solidFill>
              </a:rPr>
              <a:t>2</a:t>
            </a:fld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0" name="Волна 39">
            <a:extLst>
              <a:ext uri="{FF2B5EF4-FFF2-40B4-BE49-F238E27FC236}">
                <a16:creationId xmlns:a16="http://schemas.microsoft.com/office/drawing/2014/main" id="{D5E2150E-6525-41E6-B019-7447E0433974}"/>
              </a:ext>
            </a:extLst>
          </p:cNvPr>
          <p:cNvSpPr/>
          <p:nvPr/>
        </p:nvSpPr>
        <p:spPr>
          <a:xfrm>
            <a:off x="203531" y="2298424"/>
            <a:ext cx="446450" cy="482499"/>
          </a:xfrm>
          <a:prstGeom prst="wave">
            <a:avLst/>
          </a:prstGeom>
          <a:solidFill>
            <a:srgbClr val="009AD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Волна 41">
            <a:extLst>
              <a:ext uri="{FF2B5EF4-FFF2-40B4-BE49-F238E27FC236}">
                <a16:creationId xmlns:a16="http://schemas.microsoft.com/office/drawing/2014/main" id="{3F3ED147-CEA1-49CC-8653-FCDCB97B1184}"/>
              </a:ext>
            </a:extLst>
          </p:cNvPr>
          <p:cNvSpPr/>
          <p:nvPr/>
        </p:nvSpPr>
        <p:spPr>
          <a:xfrm>
            <a:off x="203531" y="1741834"/>
            <a:ext cx="446450" cy="482499"/>
          </a:xfrm>
          <a:prstGeom prst="wave">
            <a:avLst/>
          </a:prstGeom>
          <a:solidFill>
            <a:srgbClr val="5C1AC8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Волна 42">
            <a:extLst>
              <a:ext uri="{FF2B5EF4-FFF2-40B4-BE49-F238E27FC236}">
                <a16:creationId xmlns:a16="http://schemas.microsoft.com/office/drawing/2014/main" id="{4C650043-DA36-41A6-8F8B-97CC85523CD7}"/>
              </a:ext>
            </a:extLst>
          </p:cNvPr>
          <p:cNvSpPr/>
          <p:nvPr/>
        </p:nvSpPr>
        <p:spPr>
          <a:xfrm>
            <a:off x="194415" y="1135847"/>
            <a:ext cx="446450" cy="482499"/>
          </a:xfrm>
          <a:prstGeom prst="wave">
            <a:avLst/>
          </a:prstGeom>
          <a:solidFill>
            <a:srgbClr val="EF4378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3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0E4B93-78E3-4061-840D-CD1B4E2CF565}"/>
              </a:ext>
            </a:extLst>
          </p:cNvPr>
          <p:cNvSpPr txBox="1"/>
          <p:nvPr/>
        </p:nvSpPr>
        <p:spPr>
          <a:xfrm>
            <a:off x="1187488" y="283728"/>
            <a:ext cx="7662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Сибирский филиал ФГУП «УВО Минтранса России»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6CDC4C-22D6-4621-B3D2-0A2BD57ED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14" y="639999"/>
            <a:ext cx="7776864" cy="54726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F382A8-2410-4AED-85B2-582A7B144B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 contras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150" y="0"/>
            <a:ext cx="919338" cy="948269"/>
          </a:xfrm>
          <a:prstGeom prst="rect">
            <a:avLst/>
          </a:prstGeom>
        </p:spPr>
      </p:pic>
      <p:sp>
        <p:nvSpPr>
          <p:cNvPr id="14" name="Заголовок 4">
            <a:extLst>
              <a:ext uri="{FF2B5EF4-FFF2-40B4-BE49-F238E27FC236}">
                <a16:creationId xmlns:a16="http://schemas.microsoft.com/office/drawing/2014/main" id="{86F2F916-2090-487E-A93E-BCD81311EF0C}"/>
              </a:ext>
            </a:extLst>
          </p:cNvPr>
          <p:cNvSpPr txBox="1">
            <a:spLocks/>
          </p:cNvSpPr>
          <p:nvPr/>
        </p:nvSpPr>
        <p:spPr bwMode="auto">
          <a:xfrm>
            <a:off x="683568" y="1484784"/>
            <a:ext cx="145665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320 объектов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z="2000" smtClean="0">
                <a:solidFill>
                  <a:schemeClr val="bg1"/>
                </a:solidFill>
              </a:rPr>
              <a:t>3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33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3142FA-B0D5-47C2-83D3-E1718AD7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59" y="1279999"/>
            <a:ext cx="10817525" cy="42236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3DE95E-8384-4A37-8A0D-6FC3272CF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 contras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190" y="60385"/>
            <a:ext cx="919338" cy="94826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z="2000" smtClean="0">
                <a:solidFill>
                  <a:schemeClr val="bg1"/>
                </a:solidFill>
              </a:rPr>
              <a:t>4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9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291AF4D-CA2E-4765-B9E3-3AEDB8C006E0}"/>
              </a:ext>
            </a:extLst>
          </p:cNvPr>
          <p:cNvSpPr txBox="1">
            <a:spLocks/>
          </p:cNvSpPr>
          <p:nvPr/>
        </p:nvSpPr>
        <p:spPr bwMode="auto">
          <a:xfrm>
            <a:off x="468608" y="332656"/>
            <a:ext cx="822960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Нормативные документы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DAF76A3-457B-48ED-B88C-AB33F6854379}"/>
              </a:ext>
            </a:extLst>
          </p:cNvPr>
          <p:cNvSpPr txBox="1">
            <a:spLocks/>
          </p:cNvSpPr>
          <p:nvPr/>
        </p:nvSpPr>
        <p:spPr bwMode="auto">
          <a:xfrm>
            <a:off x="468608" y="2911274"/>
            <a:ext cx="11628407" cy="268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2000" dirty="0">
                <a:solidFill>
                  <a:prstClr val="black"/>
                </a:solidFill>
                <a:latin typeface="Calibri"/>
              </a:rPr>
              <a:t>- Федеральный закон от 09.02.07 №16-ФЗ «О транспортной безопасности»</a:t>
            </a:r>
          </a:p>
          <a:p>
            <a:pPr algn="l"/>
            <a:r>
              <a:rPr lang="ru-RU" sz="2000" dirty="0">
                <a:solidFill>
                  <a:prstClr val="black"/>
                </a:solidFill>
                <a:latin typeface="Calibri"/>
              </a:rPr>
              <a:t>- Федеральный закон от 14.09.99 №77-ФЗ «О ведомственной охране»</a:t>
            </a:r>
          </a:p>
          <a:p>
            <a:pPr algn="l"/>
            <a:r>
              <a:rPr lang="ru-RU" sz="2000" dirty="0">
                <a:solidFill>
                  <a:prstClr val="black"/>
                </a:solidFill>
                <a:latin typeface="Calibri"/>
              </a:rPr>
              <a:t>- Постановление Правительства Российской Федерации от 05.10.20 №1605 «Об утверждении требований по обеспечению транспортной безопасности, в том числе требований к антитеррористической защищенности объектов (территорий), учитывающих уровни безопасности для различных категорий объектов транспортной инфраструктуры воздушного транспорта»</a:t>
            </a:r>
          </a:p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Постановление Правительства Российской Федерации от 08.10.20 №1638 «Об утверждении требований по обеспечению транспортной безопасности, в том числе требований к антитеррористической защищенности объектов (территорий), учитывающих уровни безопасности для различных категорий объектов транспортной инфраструктуры морского и речного транспорта»</a:t>
            </a:r>
          </a:p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Постановление Правительства Российской Федерации от 21.12.20 №2201 «Об утверждении требований по обеспечению транспортной безопасности, в том числе требований к антитеррористической защищенности объектов (территорий), учитывающих уровни безопасности для различных категорий объектов транспортной инфраструктуры дорожного хозяйства»</a:t>
            </a:r>
          </a:p>
          <a:p>
            <a:pPr marL="285750" lvl="0" indent="-285750" algn="l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l"/>
            <a:endParaRPr lang="ru-RU" sz="2000" dirty="0">
              <a:solidFill>
                <a:prstClr val="black"/>
              </a:solidFill>
              <a:latin typeface="Calibri"/>
            </a:endParaRPr>
          </a:p>
          <a:p>
            <a:pPr algn="l"/>
            <a:endParaRPr lang="ru-RU" sz="2000" dirty="0">
              <a:solidFill>
                <a:prstClr val="black"/>
              </a:solidFill>
              <a:latin typeface="Calibri"/>
            </a:endParaRPr>
          </a:p>
          <a:p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9C8C10-FCA0-4678-A7B7-8A4F5E78D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 contras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868" y="38541"/>
            <a:ext cx="919338" cy="94826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z="2000" smtClean="0">
                <a:solidFill>
                  <a:schemeClr val="bg1"/>
                </a:solidFill>
              </a:rPr>
              <a:t>5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9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D011B7-0D92-44A5-8102-255833B9B93D}"/>
              </a:ext>
            </a:extLst>
          </p:cNvPr>
          <p:cNvSpPr/>
          <p:nvPr/>
        </p:nvSpPr>
        <p:spPr>
          <a:xfrm>
            <a:off x="611559" y="1309034"/>
            <a:ext cx="111721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ea typeface="Calibri" panose="020F0502020204030204" pitchFamily="34" charset="0"/>
                <a:cs typeface="Calibri Light" panose="020F0302020204030204" pitchFamily="34" charset="0"/>
              </a:rPr>
              <a:t>Федеральный закон №404-ФЗ от 02.12.19 «О внесении изменений в отдельные законодательные акты Российской Федерации»</a:t>
            </a:r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cs typeface="Calibri Light" panose="020F0302020204030204" pitchFamily="34" charset="0"/>
              </a:rPr>
              <a:t>Федеральный закон №638 от 29.12.22 «О внесении изменений в Федеральный закон «Об оружии» и отдельные законодательные акты Российской Федерации»</a:t>
            </a:r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ea typeface="Calibri" panose="020F0502020204030204" pitchFamily="34" charset="0"/>
                <a:cs typeface="Calibri Light" panose="020F0302020204030204" pitchFamily="34" charset="0"/>
              </a:rPr>
              <a:t>ст. 11 Федерального закона №77-ФЗ от 14.04.99 «О ведомственной охране»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07AF50-F4D2-4436-8875-F9D3EB5E0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106" y="3317637"/>
            <a:ext cx="3310415" cy="22313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9C226E-FEDE-4587-9345-B9909A1DC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172" y="3317637"/>
            <a:ext cx="3578662" cy="22374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B67B49-FC81-49D9-8734-EA68A03211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 contras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890" y="31729"/>
            <a:ext cx="919338" cy="94826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z="2000" smtClean="0">
                <a:solidFill>
                  <a:schemeClr val="bg1"/>
                </a:solidFill>
              </a:rPr>
              <a:t>6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10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B67B49-FC81-49D9-8734-EA68A0321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 contras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890" y="31729"/>
            <a:ext cx="919338" cy="94826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8530FB-18F6-47F7-89E0-DD2C2522EE26}"/>
              </a:ext>
            </a:extLst>
          </p:cNvPr>
          <p:cNvSpPr/>
          <p:nvPr/>
        </p:nvSpPr>
        <p:spPr>
          <a:xfrm>
            <a:off x="212275" y="1166842"/>
            <a:ext cx="118882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Можно выделить три вида методов противодействия беспилотным воздушным судам: радиоэлектронные, физические и оптические.</a:t>
            </a:r>
          </a:p>
          <a:p>
            <a:r>
              <a:rPr lang="ru-RU" dirty="0"/>
              <a:t>1. Радиоэлектронные методы:</a:t>
            </a:r>
          </a:p>
          <a:p>
            <a:r>
              <a:rPr lang="ru-RU" dirty="0"/>
              <a:t>•	постановка помех с целью прерывания канала управления дроном с наземной станции;</a:t>
            </a:r>
          </a:p>
          <a:p>
            <a:r>
              <a:rPr lang="ru-RU" dirty="0"/>
              <a:t>•	постановка помех с целью прерывания связи дрона со спутниками навигационных систем;</a:t>
            </a:r>
          </a:p>
          <a:p>
            <a:r>
              <a:rPr lang="ru-RU" dirty="0"/>
              <a:t>•	GPS-/ГЛОНАСС-</a:t>
            </a:r>
            <a:r>
              <a:rPr lang="ru-RU" dirty="0" err="1"/>
              <a:t>спуфинг</a:t>
            </a:r>
            <a:r>
              <a:rPr lang="ru-RU" dirty="0"/>
              <a:t> (фальсификация навигационных координат);</a:t>
            </a:r>
          </a:p>
          <a:p>
            <a:r>
              <a:rPr lang="ru-RU" dirty="0"/>
              <a:t>•	перехват управления дроном;</a:t>
            </a:r>
          </a:p>
          <a:p>
            <a:r>
              <a:rPr lang="ru-RU" dirty="0"/>
              <a:t>•	применение мощных электромагнитных импульсов.</a:t>
            </a:r>
          </a:p>
          <a:p>
            <a:r>
              <a:rPr lang="ru-RU" dirty="0"/>
              <a:t>2. Физические методы:</a:t>
            </a:r>
          </a:p>
          <a:p>
            <a:r>
              <a:rPr lang="ru-RU" dirty="0"/>
              <a:t>•	уничтожение с применением оружия;</a:t>
            </a:r>
          </a:p>
          <a:p>
            <a:r>
              <a:rPr lang="ru-RU" dirty="0"/>
              <a:t>•	применение дрона-истребителя;</a:t>
            </a:r>
          </a:p>
          <a:p>
            <a:r>
              <a:rPr lang="ru-RU" dirty="0"/>
              <a:t>•	экзотические – дрессированные крупные хищные птицы, набрасываемые сети, распыляемые клейкие массы, захлестывающие пропеллеры ленточки и др.</a:t>
            </a:r>
          </a:p>
          <a:p>
            <a:r>
              <a:rPr lang="ru-RU" dirty="0"/>
              <a:t>3. Оптические: ослепление оптической системы дрона с помощью специальных светотехнических установок.</a:t>
            </a:r>
          </a:p>
          <a:p>
            <a:r>
              <a:rPr lang="ru-RU" dirty="0"/>
              <a:t>Как всегда, наиболее эффективными являются комбинированные способы защиты.</a:t>
            </a:r>
          </a:p>
          <a:p>
            <a:r>
              <a:rPr lang="ru-RU" dirty="0"/>
              <a:t>Но для небольших и высокоскоростных БВС вне конкуренции остаются радиоэлектронные способы борьбы.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z="2000" smtClean="0">
                <a:solidFill>
                  <a:schemeClr val="bg1"/>
                </a:solidFill>
              </a:rPr>
              <a:t>7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7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B67B49-FC81-49D9-8734-EA68A0321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 contras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890" y="31729"/>
            <a:ext cx="919338" cy="9482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DDEDF5-DCE0-4BB0-A692-7629633DE3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4" y="1311728"/>
            <a:ext cx="2820838" cy="22251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28B213-8C8B-402E-A49A-A78EC6D6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393" y="1311729"/>
            <a:ext cx="3111822" cy="2225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FBF866-1450-4770-BA37-FEA133334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19" y="1311729"/>
            <a:ext cx="3513286" cy="22251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C9DFE97-F27E-4CA9-8757-924137D6F7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145" y="3628944"/>
            <a:ext cx="3111823" cy="20700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4338939-0753-4350-B4B3-040F18AB14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69" y="3628944"/>
            <a:ext cx="3513286" cy="199547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z="2000" smtClean="0">
                <a:solidFill>
                  <a:schemeClr val="bg1"/>
                </a:solidFill>
              </a:rPr>
              <a:t>8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4D320D3A-BFE0-47A6-8643-75C07C813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38" y="1791165"/>
            <a:ext cx="8307237" cy="409205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000" dirty="0"/>
              <a:t>Работники ведомственной охраны имеют право на применение огнестрельного оружия в случаях: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Защиты лиц, находящихся на охраняемых объектах, от нападения, угрожающего их жизни или здоровью;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Отражения нападения на работников ведомственной охраны, угрожающего их жизни или здоровью, а также попытки завладеть их огнестрельным оружием;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Задержания лиц, застигнутых на охраняемых объектах при совершении тяжкого или особо тяжкого преступления против личности, охраняемых объектов и пытающихся </a:t>
            </a:r>
            <a:r>
              <a:rPr lang="ru-RU" sz="2000" dirty="0" err="1"/>
              <a:t>скрытся</a:t>
            </a:r>
            <a:r>
              <a:rPr lang="ru-RU" sz="2000" dirty="0"/>
              <a:t>, а также оказывающих вооруженное сопротивление работникам ведомственной охраны;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Отражения вооруженного или группового нападения на охраняемые объекты, когда иными средствами отразить, указанное нападение невозможно;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Предупреждения о намерении применить огнестрельное оружие, необходимости подачи сигнала тревоги или вызова помощи;</a:t>
            </a:r>
          </a:p>
          <a:p>
            <a:pPr marL="342900" indent="-342900" algn="just">
              <a:buFontTx/>
              <a:buChar char="-"/>
            </a:pPr>
            <a:r>
              <a:rPr lang="ru-RU" sz="2000" dirty="0"/>
              <a:t>Остановки транспортного средства путем повреждения, если его водитель создает реальную опасность для здоровья работников охраняемых объектов либо лиц, находящихся на охраняемых объектах, а также при указанных условиях отказывается остановится либо пытается въехать на охраняемый объект ли выехать с него.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5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A60E63-8BFB-43A3-AD69-9550D7F8E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 contras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121" y="86264"/>
            <a:ext cx="919338" cy="94826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C66734D-7FB1-4907-A64C-C7B5BA4B48BB}"/>
              </a:ext>
            </a:extLst>
          </p:cNvPr>
          <p:cNvSpPr/>
          <p:nvPr/>
        </p:nvSpPr>
        <p:spPr>
          <a:xfrm>
            <a:off x="77638" y="1201966"/>
            <a:ext cx="10877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ст. 16 Федерального закона №77-ФЗ от 14.04.99 «О ведомственной охране»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 descr="http://uvomintrans.ru/upload/iblock/4be/obb0w03k9a8oq17hdtr0vqli582iwuwr.jpg">
            <a:extLst>
              <a:ext uri="{FF2B5EF4-FFF2-40B4-BE49-F238E27FC236}">
                <a16:creationId xmlns:a16="http://schemas.microsoft.com/office/drawing/2014/main" id="{CC1B8A3F-DE08-4072-828D-C0FA981AF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404" y="1034533"/>
            <a:ext cx="3459193" cy="225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z-mintrans.ru/images/0ad36f33-65c1-4318-b635-e372d6e73f1a.jpg">
            <a:extLst>
              <a:ext uri="{FF2B5EF4-FFF2-40B4-BE49-F238E27FC236}">
                <a16:creationId xmlns:a16="http://schemas.microsoft.com/office/drawing/2014/main" id="{E3F6E614-CE5B-444D-B123-11DA68868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169" y="3286207"/>
            <a:ext cx="2501661" cy="259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z="2000" smtClean="0">
                <a:solidFill>
                  <a:schemeClr val="bg1"/>
                </a:solidFill>
              </a:rPr>
              <a:t>9</a:t>
            </a:fld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6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533</Words>
  <Application>Microsoft Office PowerPoint</Application>
  <PresentationFormat>Широкоэкранный</PresentationFormat>
  <Paragraphs>69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Calibri</vt:lpstr>
      <vt:lpstr>Century Gothic</vt:lpstr>
      <vt:lpstr>Arial</vt:lpstr>
      <vt:lpstr>HeliosC</vt:lpstr>
      <vt:lpstr>Times New Roman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Alisa</dc:creator>
  <cp:lastModifiedBy>expouser</cp:lastModifiedBy>
  <cp:revision>40</cp:revision>
  <dcterms:created xsi:type="dcterms:W3CDTF">2023-04-17T14:26:24Z</dcterms:created>
  <dcterms:modified xsi:type="dcterms:W3CDTF">2023-06-28T07:02:43Z</dcterms:modified>
</cp:coreProperties>
</file>