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B032-B987-40C4-AF19-A34DB57AA431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9C7B-64EB-4973-8F8D-DDF82C0F3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1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89C7B-64EB-4973-8F8D-DDF82C0F33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9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89C7B-64EB-4973-8F8D-DDF82C0F33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6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jpg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.jpg" /><Relationship Id="rId5" Type="http://schemas.openxmlformats.org/officeDocument/2006/relationships/image" Target="../media/image13.jpg" /><Relationship Id="rId4" Type="http://schemas.openxmlformats.org/officeDocument/2006/relationships/image" Target="../media/image1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306007"/>
            <a:ext cx="9144000" cy="1578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45584" y="5600566"/>
            <a:ext cx="640871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Текущее состояние и вызовы</a:t>
            </a:r>
            <a:b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 для развития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6" y="5285592"/>
            <a:ext cx="1774304" cy="1599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62" y="5306007"/>
            <a:ext cx="1380533" cy="14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2168" y="106357"/>
            <a:ext cx="8229600" cy="53587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Цикл жизни программ поддержки ГЭТ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476795" y="903613"/>
            <a:ext cx="2190410" cy="172819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Новый состав Правительства Российской Федерации. </a:t>
            </a:r>
          </a:p>
          <a:p>
            <a:pPr algn="ctr"/>
            <a:r>
              <a:rPr lang="ru-RU" b="1" dirty="0"/>
              <a:t>УРА!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84167" y="901016"/>
            <a:ext cx="2176355" cy="172819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Наконец в Министерстве транспорта люди, разбирающиеся в общественном транспорте!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903613"/>
            <a:ext cx="2301177" cy="172819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 нас нет федеральной программы? Куда писать заявки не понятно! Как это все работает?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458622" y="4819070"/>
            <a:ext cx="2190410" cy="15993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Зачем в рабочей группе этот НИИ/АНО/АО/ профессор?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55576" y="4818299"/>
            <a:ext cx="2315925" cy="160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Кто дал эти предложения? Они ничего не понимают в общественном транспорте!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54326" y="4819070"/>
            <a:ext cx="2190410" cy="160409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Супер! Создали рабочую группу по разработке федеральной программы!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84168" y="2922644"/>
            <a:ext cx="2176355" cy="157967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Теперь должно все наладится!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2168" y="2947960"/>
            <a:ext cx="2304585" cy="163476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Опять приняли какую-то  ерунду! Почему никто не слышит настоящих  транспортников?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081800" y="1779145"/>
            <a:ext cx="376822" cy="29313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90143" y="1776093"/>
            <a:ext cx="382356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3068139" y="5535573"/>
            <a:ext cx="366545" cy="28803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0800000">
            <a:off x="5664147" y="5535569"/>
            <a:ext cx="363128" cy="28803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6200000">
            <a:off x="1831901" y="4547466"/>
            <a:ext cx="256540" cy="24895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6200000">
            <a:off x="1797766" y="2635766"/>
            <a:ext cx="290840" cy="28292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7037307" y="2648706"/>
            <a:ext cx="270076" cy="2778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5400000">
            <a:off x="7012217" y="4523994"/>
            <a:ext cx="274628" cy="27780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84" y="2718101"/>
            <a:ext cx="2762672" cy="1988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19"/>
            <a:ext cx="986305" cy="7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14" y="16288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Личный транспорт – самый дорогой и самый небезопасный способ передвижения!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-12302" y="-16408"/>
            <a:ext cx="9154616" cy="1285168"/>
            <a:chOff x="-12302" y="-16408"/>
            <a:chExt cx="9154616" cy="128516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686" y="0"/>
              <a:ext cx="9144000" cy="126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74464"/>
              <a:ext cx="1617986" cy="49803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02" y="-16408"/>
              <a:ext cx="1703982" cy="128516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Что нам нужно на самом деле?</a:t>
            </a:r>
          </a:p>
        </p:txBody>
      </p:sp>
    </p:spTree>
    <p:extLst>
      <p:ext uri="{BB962C8B-B14F-4D97-AF65-F5344CB8AC3E}">
        <p14:creationId xmlns:p14="http://schemas.microsoft.com/office/powerpoint/2010/main" val="41757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54616" cy="1285168"/>
            <a:chOff x="0" y="0"/>
            <a:chExt cx="9154616" cy="128516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0616" y="16408"/>
              <a:ext cx="9144000" cy="126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772" y="144548"/>
              <a:ext cx="1617986" cy="498036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03982" cy="128516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1385"/>
            <a:ext cx="8229600" cy="851429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4">
                    <a:lumMod val="50000"/>
                  </a:schemeClr>
                </a:solidFill>
              </a:rPr>
              <a:t>Как надо менять системы ГЭТ?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0616" y="1269955"/>
            <a:ext cx="5425480" cy="561261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000" dirty="0">
              <a:solidFill>
                <a:srgbClr val="5DCEAF">
                  <a:lumMod val="50000"/>
                </a:srgbClr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Политическая воля*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ГЭТ – лишь </a:t>
            </a:r>
            <a:r>
              <a:rPr lang="ru-RU" sz="2000" b="1" u="sng" dirty="0">
                <a:solidFill>
                  <a:srgbClr val="5DCEAF">
                    <a:lumMod val="50000"/>
                  </a:srgbClr>
                </a:solidFill>
              </a:rPr>
              <a:t>часть</a:t>
            </a: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 общественного транспорта любой </a:t>
            </a:r>
            <a:r>
              <a:rPr lang="ru-RU" sz="2000" b="1" u="sng" dirty="0">
                <a:solidFill>
                  <a:srgbClr val="5DCEAF">
                    <a:lumMod val="50000"/>
                  </a:srgbClr>
                </a:solidFill>
              </a:rPr>
              <a:t>агломерации</a:t>
            </a: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 (парковки – тоже часть системы)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Знайте своего пассажира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Успешные системы ГЭТ – быстро, много, интегрировано, без дублирования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5DCEAF">
                    <a:lumMod val="50000"/>
                  </a:srgbClr>
                </a:solidFill>
              </a:rPr>
              <a:t>ГЭТ – это обособление, остановки, приоритет, автоматизация, билетное меню, ТПУ, депо (и только потом вагоны, рельсы и шпалы)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504" y="6021288"/>
            <a:ext cx="4896544" cy="365125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* (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R) 2018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"А везде ли нужен трамвай?"</a:t>
            </a:r>
          </a:p>
        </p:txBody>
      </p:sp>
    </p:spTree>
    <p:extLst>
      <p:ext uri="{BB962C8B-B14F-4D97-AF65-F5344CB8AC3E}">
        <p14:creationId xmlns:p14="http://schemas.microsoft.com/office/powerpoint/2010/main" val="139103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514" y="19888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Баланс интересов всех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стейкхолдеров</a:t>
            </a:r>
            <a:endParaRPr lang="ru-RU" sz="34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Несовпадение и </a:t>
            </a:r>
            <a:r>
              <a:rPr lang="ru-RU" sz="3400" dirty="0" err="1">
                <a:solidFill>
                  <a:schemeClr val="accent4">
                    <a:lumMod val="50000"/>
                  </a:schemeClr>
                </a:solidFill>
              </a:rPr>
              <a:t>нереалистичность</a:t>
            </a: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 сроков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Нет строителей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Нет материалов и комплектующих для стройки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Не попадание в изначальный бюджет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Нарушение законодательства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Политика производителей подвижного состава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Концессия – инструмент, но не панацея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3400" dirty="0">
                <a:solidFill>
                  <a:schemeClr val="accent4">
                    <a:lumMod val="50000"/>
                  </a:schemeClr>
                </a:solidFill>
              </a:rPr>
              <a:t>Информационная политика – всегда часть проекта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2302" y="-16408"/>
            <a:ext cx="9154616" cy="1285168"/>
            <a:chOff x="-12302" y="-16408"/>
            <a:chExt cx="9154616" cy="128516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686" y="0"/>
              <a:ext cx="9144000" cy="126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74756"/>
              <a:ext cx="1617986" cy="49803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02" y="-16408"/>
              <a:ext cx="1703982" cy="128516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53502"/>
            <a:ext cx="8229600" cy="1143000"/>
          </a:xfrm>
        </p:spPr>
        <p:txBody>
          <a:bodyPr>
            <a:noAutofit/>
          </a:bodyPr>
          <a:lstStyle/>
          <a:p>
            <a:r>
              <a:rPr lang="ru-RU" sz="3400" b="1" u="sng" dirty="0">
                <a:solidFill>
                  <a:schemeClr val="accent4">
                    <a:lumMod val="50000"/>
                  </a:schemeClr>
                </a:solidFill>
              </a:rPr>
              <a:t>Проекты ГЭТ в реализации – опыт для новых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20517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89295"/>
            <a:ext cx="4241450" cy="5768705"/>
          </a:xfrm>
        </p:spPr>
      </p:pic>
      <p:grpSp>
        <p:nvGrpSpPr>
          <p:cNvPr id="4" name="Группа 3"/>
          <p:cNvGrpSpPr/>
          <p:nvPr/>
        </p:nvGrpSpPr>
        <p:grpSpPr>
          <a:xfrm>
            <a:off x="0" y="0"/>
            <a:ext cx="9154616" cy="1285168"/>
            <a:chOff x="0" y="0"/>
            <a:chExt cx="9154616" cy="12851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0616" y="16408"/>
              <a:ext cx="9144000" cy="1268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458" y="95997"/>
              <a:ext cx="1617986" cy="49803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703982" cy="1285168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4">
                    <a:lumMod val="50000"/>
                  </a:schemeClr>
                </a:solidFill>
              </a:rPr>
              <a:t>Наши общие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16" y="1293419"/>
            <a:ext cx="5281464" cy="557283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341313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Общественный транспорт </a:t>
            </a:r>
            <a:r>
              <a:rPr lang="en-US" sz="2200" b="1" dirty="0" err="1">
                <a:solidFill>
                  <a:schemeClr val="accent4">
                    <a:lumMod val="50000"/>
                  </a:schemeClr>
                </a:solidFill>
              </a:rPr>
              <a:t>vs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личный транспорт</a:t>
            </a:r>
          </a:p>
          <a:p>
            <a:pPr marL="514350" indent="-341313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Риск: новые автобусы с федеральной поддержкой</a:t>
            </a:r>
          </a:p>
          <a:p>
            <a:pPr marL="514350" indent="-341313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ФЗ-220 и Приказ-351</a:t>
            </a:r>
          </a:p>
          <a:p>
            <a:pPr marL="514350" indent="-341313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</a:rPr>
              <a:t>Водителей вдруг больше не станет</a:t>
            </a:r>
          </a:p>
        </p:txBody>
      </p:sp>
    </p:spTree>
    <p:extLst>
      <p:ext uri="{BB962C8B-B14F-4D97-AF65-F5344CB8AC3E}">
        <p14:creationId xmlns:p14="http://schemas.microsoft.com/office/powerpoint/2010/main" val="354683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16" y="0"/>
            <a:ext cx="9144000" cy="161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8280" y="234696"/>
            <a:ext cx="8910932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АНО «Общественный Транспорт»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94" y="3583843"/>
            <a:ext cx="2094406" cy="2512611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022935" y="4483728"/>
            <a:ext cx="972000" cy="972000"/>
          </a:xfrm>
          <a:prstGeom prst="ellipse">
            <a:avLst/>
          </a:prstGeom>
          <a:blipFill>
            <a:blip r:embed="rId4"/>
            <a:stretch>
              <a:fillRect l="-1734" t="-325" r="-1734" b="-3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971600" y="2457000"/>
            <a:ext cx="5760640" cy="972000"/>
            <a:chOff x="971600" y="2780928"/>
            <a:chExt cx="5760640" cy="972000"/>
          </a:xfrm>
        </p:grpSpPr>
        <p:sp>
          <p:nvSpPr>
            <p:cNvPr id="11" name="Овал 10"/>
            <p:cNvSpPr/>
            <p:nvPr/>
          </p:nvSpPr>
          <p:spPr>
            <a:xfrm>
              <a:off x="971600" y="2780928"/>
              <a:ext cx="972000" cy="972000"/>
            </a:xfrm>
            <a:prstGeom prst="ellipse">
              <a:avLst/>
            </a:prstGeom>
            <a:blipFill>
              <a:blip r:embed="rId5"/>
              <a:stretch>
                <a:fillRect l="-1734" t="-325" r="-1734" b="-3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736" y="2928380"/>
              <a:ext cx="4536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4">
                      <a:lumMod val="50000"/>
                    </a:schemeClr>
                  </a:solidFill>
                </a:rPr>
                <a:t>www.ano-ot.ru</a:t>
              </a:r>
              <a:endParaRPr lang="ru-RU" sz="3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689" y="-1712"/>
            <a:ext cx="1503927" cy="161410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1631511"/>
            <a:ext cx="9144000" cy="0"/>
          </a:xfrm>
          <a:prstGeom prst="line">
            <a:avLst/>
          </a:prstGeom>
          <a:ln w="889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0616" y="1513440"/>
            <a:ext cx="7650689" cy="0"/>
          </a:xfrm>
          <a:prstGeom prst="line">
            <a:avLst/>
          </a:prstGeom>
          <a:ln w="889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5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270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Цикл жизни программ поддержки ГЭТ</vt:lpstr>
      <vt:lpstr>Что нам нужно на самом деле?</vt:lpstr>
      <vt:lpstr>Как надо менять системы ГЭТ?</vt:lpstr>
      <vt:lpstr>Проекты ГЭТ в реализации – опыт для новых проектов</vt:lpstr>
      <vt:lpstr>Наши общие задачи</vt:lpstr>
      <vt:lpstr>АНО «Общественный Транспорт»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King Julian</dc:creator>
  <cp:lastModifiedBy>Гостевой пользователь</cp:lastModifiedBy>
  <cp:revision>82</cp:revision>
  <dcterms:created xsi:type="dcterms:W3CDTF">2024-06-16T20:06:18Z</dcterms:created>
  <dcterms:modified xsi:type="dcterms:W3CDTF">2024-06-18T15:13:41Z</dcterms:modified>
</cp:coreProperties>
</file>