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sldIdLst>
    <p:sldId id="256" r:id="rId2"/>
    <p:sldId id="266" r:id="rId3"/>
    <p:sldId id="265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HeliosC" panose="020B0604020202020204" charset="-52"/>
      <p:regular r:id="rId12"/>
      <p:bold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E"/>
    <a:srgbClr val="00609D"/>
    <a:srgbClr val="93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62;&#1057;&#1056;\77.%20&#1057;&#1080;&#1073;&#1080;&#1088;&#1089;&#1082;&#1080;&#1081;%20&#1092;&#1086;&#1088;&#1091;&#1084;\&#1044;&#1083;&#1103;%20&#1089;&#1083;&#1072;&#1081;&#1076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53994974518917"/>
          <c:y val="3.5339970771795112E-2"/>
          <c:w val="0.21649922361115903"/>
          <c:h val="0.929320058456409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6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HeliosC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Лист1!$A$30:$A$43</c:f>
              <c:strCache>
                <c:ptCount val="14"/>
                <c:pt idx="0">
                  <c:v>Уголь энергетический</c:v>
                </c:pt>
                <c:pt idx="1">
                  <c:v>Лесоматериалы круглые</c:v>
                </c:pt>
                <c:pt idx="2">
                  <c:v>Уголь коксующийся</c:v>
                </c:pt>
                <c:pt idx="3">
                  <c:v>Руда железная и марганцевая</c:v>
                </c:pt>
                <c:pt idx="4">
                  <c:v>Продукция лесопильного и фанерного производства</c:v>
                </c:pt>
                <c:pt idx="5">
                  <c:v>Удобрения минеральные, сырье для производства удобрений</c:v>
                </c:pt>
                <c:pt idx="6">
                  <c:v>Металлы черные</c:v>
                </c:pt>
                <c:pt idx="7">
                  <c:v>Продукция целлюлозно-бумажной промышленности</c:v>
                </c:pt>
                <c:pt idx="8">
                  <c:v>Зерновые и зернобобовые культуры</c:v>
                </c:pt>
                <c:pt idx="9">
                  <c:v>Нефтепродукты светлые</c:v>
                </c:pt>
                <c:pt idx="10">
                  <c:v>Семена</c:v>
                </c:pt>
                <c:pt idx="11">
                  <c:v>Нефтепродукты темные, газы энергетические</c:v>
                </c:pt>
                <c:pt idx="12">
                  <c:v>Сырье цветных металлов, сырье серное</c:v>
                </c:pt>
                <c:pt idx="13">
                  <c:v>Металлы цветные</c:v>
                </c:pt>
              </c:strCache>
            </c:strRef>
          </c:cat>
          <c:val>
            <c:numRef>
              <c:f>Лист1!$B$30:$B$43</c:f>
              <c:numCache>
                <c:formatCode>0.0</c:formatCode>
                <c:ptCount val="14"/>
                <c:pt idx="0">
                  <c:v>3.1</c:v>
                </c:pt>
                <c:pt idx="1">
                  <c:v>3.4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7.8</c:v>
                </c:pt>
                <c:pt idx="5">
                  <c:v>10.1</c:v>
                </c:pt>
                <c:pt idx="6">
                  <c:v>10.4</c:v>
                </c:pt>
                <c:pt idx="7">
                  <c:v>15.8</c:v>
                </c:pt>
                <c:pt idx="8">
                  <c:v>17.100000000000001</c:v>
                </c:pt>
                <c:pt idx="9">
                  <c:v>21.4</c:v>
                </c:pt>
                <c:pt idx="10">
                  <c:v>22.5</c:v>
                </c:pt>
                <c:pt idx="11">
                  <c:v>25.8</c:v>
                </c:pt>
                <c:pt idx="12">
                  <c:v>61</c:v>
                </c:pt>
                <c:pt idx="13">
                  <c:v>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7-40E7-9D60-B411DD04F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3392271"/>
        <c:axId val="903392687"/>
      </c:barChart>
      <c:catAx>
        <c:axId val="903392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iosC" panose="020B0604020202020204" charset="-52"/>
                <a:ea typeface="+mn-ea"/>
                <a:cs typeface="+mn-cs"/>
              </a:defRPr>
            </a:pPr>
            <a:endParaRPr lang="ru-RU"/>
          </a:p>
        </c:txPr>
        <c:crossAx val="903392687"/>
        <c:crosses val="autoZero"/>
        <c:auto val="1"/>
        <c:lblAlgn val="ctr"/>
        <c:lblOffset val="100"/>
        <c:noMultiLvlLbl val="0"/>
      </c:catAx>
      <c:valAx>
        <c:axId val="903392687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0339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HeliosC" panose="020B060402020202020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09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3-5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41-4AEB-A7E0-0B81A7815F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41-4AEB-A7E0-0B81A7815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HeliosC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уголь</c:v>
                </c:pt>
                <c:pt idx="1">
                  <c:v>неугольные грузы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3.1</c:v>
                </c:pt>
                <c:pt idx="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41-4AEB-A7E0-0B81A7815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8611999"/>
        <c:axId val="728608671"/>
      </c:barChart>
      <c:catAx>
        <c:axId val="7286119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8608671"/>
        <c:crosses val="autoZero"/>
        <c:auto val="1"/>
        <c:lblAlgn val="ctr"/>
        <c:lblOffset val="100"/>
        <c:noMultiLvlLbl val="0"/>
      </c:catAx>
      <c:valAx>
        <c:axId val="728608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8611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HeliosC" panose="020B0604020202020204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2EE5-AA3D-4D1F-9D5D-5C3F5392B39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D1F4A-18DF-4A74-84A1-2837ADAF0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3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7C73A-74C5-4D98-884B-806D7CDC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3B0C3-FF0B-48A5-91E6-8DDDB82EC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8F9A6-5786-4CD4-8E47-401EE395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53-F014-4D66-870E-7934AE60566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19C1C-3797-46FF-BA76-890B4FA6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F1F5B-A06A-49B4-AD0A-F389D45A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8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87C39-E277-4F13-AAB2-FBA7997C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C11DAB-271A-4762-9608-FC2A4182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DE9E-8B30-4BD7-B790-DE5D8B11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18D5-D472-4AC6-AC20-25EA6396D1BE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BB7DD-1F1F-4608-A89A-E25E85E1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6416E-02E3-4EC1-9B4D-A36EEF5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040923-EA6F-4930-BD24-36361581A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6045F-F593-42C7-B8FB-DE7ADF66B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672A5-9E98-48A4-B30D-A8763B9D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51B-EC20-46D1-A5D5-B22FAD4323E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EDD61-3912-4548-B368-5D9BA303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AE193-B0D8-45C6-A794-B47E48A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AB95C-51EC-4315-8F96-57E2DDA6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FEF3C-4A82-4707-B69D-57FF1E921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ED079-9231-43DD-81CA-D34A8A98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882D-563A-4F45-9C02-3DEFB6D119BF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3B0EB-4645-4C4F-9E6F-F7447F4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EAE4B-1C6E-4E34-90A9-3055D53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5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37D17-6A90-42F0-B39C-916F71D3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E6866-FB1F-4C8B-9A50-9E93C2AF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4CF11-0725-459F-84B6-893F17DB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B84-C566-4119-8487-3E001A7C96A6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D0CDB-4959-453D-A9A6-F40D57D4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3694D-D169-49DB-9A19-36942091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911E1-9F85-416F-983E-C2ED955B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57B52-C583-4C5B-AC4E-631D6031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8934D-11B8-4AA8-894F-E876ABD7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03101-78BC-4FF5-9D9C-EEFC074A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9A2-4644-4DE0-9789-268AB76FC402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A0E54A-C319-4887-AD28-89F87083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F28F66-6CDA-4C0B-95C2-2CAF534B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6FB9B-591D-4921-90F1-F24BD86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0D847-2C96-4BF3-949B-9839536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73BBA-935D-4657-9CDD-E5231B88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EC6FBE-A69D-4023-B183-01D9392CF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014730-5E79-4D9A-BB2F-B36C41807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1FB754-2F80-4BDE-A1A6-D27EB617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8915-57EC-4DBC-A1EA-509C79C2D17D}" type="datetime1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47A7C-C429-4513-9C12-F1168FBF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A72EFF-26BE-4D65-A9D5-323E1936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5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08AD8-CA7A-4650-97D4-9B5F5071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483E36-256D-404F-BFA2-87B70805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F32-3B2B-4986-8015-F0E5D86FB187}" type="datetime1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5F91BF-5B0D-4E39-82CE-B03B0E95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F2006B-7190-4168-BCFD-68AF71EA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34C7D4-ED63-4EE8-8B2C-9C1F1E28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A8B-B3E3-486E-81BA-60D738997479}" type="datetime1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72B3AF-22E6-4A82-9586-7AAFA637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D9D7BF-0E80-464B-99F5-821A2B34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25B64-1C45-4AA5-A8DE-31592F08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E4FFE-EF53-46CE-A660-727E0ABE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522256-E224-4C93-8959-57F30D90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F846B-A67B-4FCE-8791-D42F99F3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0FA-B7CE-4D52-A4D5-C68C145B7704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BE0A-9AD5-4CE3-9F08-650FACE2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2F15B-67C1-4E00-A0B1-9EA0217F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2D44B-7371-425D-8F13-ED6EE8DA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60F96-F8FC-48C5-92F4-EC5F7408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88E70-F29F-4D06-959E-57A095F0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E583D-DE15-419F-BEC5-389528E6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C0B-E731-4965-9104-646ECBC2BB74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024C1F-B545-4F67-BAEB-0B3BC384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9CB30-9CB2-42AC-9ED7-3826A41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E513-409C-4463-850F-841A0F4A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2F2FE-E246-4404-89CA-D6DB3B80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BCFA4-821E-4320-9423-E5EF382C0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2D32-2083-47F7-95FA-8F690D4F83F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CE4A9-FFDD-42E4-9DAF-BAB239DE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98297-1C06-4FDB-A7F0-09592639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59EB5-C276-4669-969D-5FC396FA3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336306"/>
            <a:ext cx="5152845" cy="120411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600" b="1" dirty="0">
                <a:solidFill>
                  <a:srgbClr val="0070C0"/>
                </a:solidFill>
                <a:latin typeface="HeliosC" panose="00000500000000000000" pitchFamily="2" charset="-52"/>
              </a:rPr>
              <a:t>ТЕМА ВЫСТУПЛЕНИЯ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D43715-AF81-4AF4-83DC-E9B860CA4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953405"/>
            <a:ext cx="4530572" cy="69689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B0F0"/>
                </a:solidFill>
                <a:latin typeface="HeliosC" panose="00000500000000000000" pitchFamily="2" charset="-52"/>
              </a:rPr>
              <a:t>Имя Фамилия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715992" y="3882217"/>
            <a:ext cx="9650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Горовая Татьяна </a:t>
            </a:r>
          </a:p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председатель Общественного совета при Минтрансе России,</a:t>
            </a:r>
          </a:p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первый заместитель генерального директора </a:t>
            </a:r>
          </a:p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фонда «Центр стратегических разработок» (ЦСР)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2261B-A526-2749-BE36-95FCA2003A01}"/>
              </a:ext>
            </a:extLst>
          </p:cNvPr>
          <p:cNvSpPr txBox="1"/>
          <p:nvPr/>
        </p:nvSpPr>
        <p:spPr>
          <a:xfrm>
            <a:off x="9103807" y="564545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HeliosC" panose="00000500000000000000" pitchFamily="2" charset="-52"/>
              </a:rPr>
              <a:t>г. 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393635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79"/>
            <a:ext cx="12194831" cy="6856021"/>
          </a:xfrm>
          <a:noFill/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615635" y="209006"/>
            <a:ext cx="741600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HeliosC" panose="00000500000000000000" pitchFamily="2" charset="-52"/>
              </a:rPr>
              <a:t>Эффекты от перевозок экспортных грузов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2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A0D8854-E9C5-4777-8A9E-7F14148E6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260400"/>
              </p:ext>
            </p:extLst>
          </p:nvPr>
        </p:nvGraphicFramePr>
        <p:xfrm>
          <a:off x="0" y="1727461"/>
          <a:ext cx="8144759" cy="395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CEE3F62-C6FE-47EF-AE92-288A0F4C8F79}"/>
              </a:ext>
            </a:extLst>
          </p:cNvPr>
          <p:cNvSpPr txBox="1"/>
          <p:nvPr/>
        </p:nvSpPr>
        <p:spPr>
          <a:xfrm>
            <a:off x="331508" y="1030892"/>
            <a:ext cx="621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HeliosC" panose="020B0604020202020204" charset="-52"/>
              </a:rPr>
              <a:t>Сравнение средних значений прироста ВДС от перевозки 1 тонны экспортных грузов, перевозимых в восточном направлении ж/д груза, тыс. руб./тонна</a:t>
            </a:r>
            <a:endParaRPr lang="ru-RU" sz="1600" dirty="0">
              <a:latin typeface="HeliosC" panose="020B0604020202020204" charset="-52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81B3D769-2ED4-4886-ADC7-BD68A1123CC2}"/>
              </a:ext>
            </a:extLst>
          </p:cNvPr>
          <p:cNvSpPr/>
          <p:nvPr/>
        </p:nvSpPr>
        <p:spPr>
          <a:xfrm rot="5400000">
            <a:off x="5147347" y="3572759"/>
            <a:ext cx="3299382" cy="28280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DFFFB46-D881-4046-1978-12788EDA5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668263"/>
              </p:ext>
            </p:extLst>
          </p:nvPr>
        </p:nvGraphicFramePr>
        <p:xfrm>
          <a:off x="6655636" y="3226641"/>
          <a:ext cx="5518196" cy="147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3C75F5-4829-1AB0-EF73-87868739477C}"/>
              </a:ext>
            </a:extLst>
          </p:cNvPr>
          <p:cNvSpPr txBox="1"/>
          <p:nvPr/>
        </p:nvSpPr>
        <p:spPr>
          <a:xfrm>
            <a:off x="6425940" y="1634356"/>
            <a:ext cx="576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defRPr sz="1400">
                <a:latin typeface="HeliosC" panose="00000500000000000000" pitchFamily="2" charset="-52"/>
              </a:defRPr>
            </a:lvl1pPr>
          </a:lstStyle>
          <a:p>
            <a:pPr algn="ctr"/>
            <a:r>
              <a:rPr lang="ru-RU" b="1" dirty="0"/>
              <a:t>Сравнение полученных эффектов от экспорта одной тонны высокодоходных и иных грузов (уголь, лес, руда)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8C742-22C6-5B4E-5256-DFB973E36389}"/>
              </a:ext>
            </a:extLst>
          </p:cNvPr>
          <p:cNvSpPr txBox="1"/>
          <p:nvPr/>
        </p:nvSpPr>
        <p:spPr>
          <a:xfrm>
            <a:off x="7168136" y="2262520"/>
            <a:ext cx="4840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>
                <a:latin typeface="HeliosC" panose="00000500000000000000" pitchFamily="2" charset="-52"/>
              </a:rPr>
              <a:t>рост ВДС  при экспорте 1 тонны груза, руб./тонн</a:t>
            </a:r>
            <a:endParaRPr lang="ru-RU" sz="1400" b="1" i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2376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79"/>
            <a:ext cx="12194831" cy="6856021"/>
          </a:xfrm>
          <a:noFill/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615636" y="209006"/>
            <a:ext cx="6954088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b="1">
                <a:solidFill>
                  <a:schemeClr val="bg1"/>
                </a:solidFill>
                <a:latin typeface="HeliosC" panose="00000500000000000000" pitchFamily="2" charset="-52"/>
              </a:rPr>
              <a:t>Эффекты от перевозок </a:t>
            </a:r>
            <a:r>
              <a:rPr lang="ru-RU" sz="1400" b="1" dirty="0">
                <a:solidFill>
                  <a:schemeClr val="bg1"/>
                </a:solidFill>
                <a:latin typeface="HeliosC" panose="00000500000000000000" pitchFamily="2" charset="-52"/>
              </a:rPr>
              <a:t>импортных грузов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3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310083-A7D8-E4D5-27F5-F26801C91B04}"/>
              </a:ext>
            </a:extLst>
          </p:cNvPr>
          <p:cNvGrpSpPr/>
          <p:nvPr/>
        </p:nvGrpSpPr>
        <p:grpSpPr>
          <a:xfrm>
            <a:off x="615636" y="1461052"/>
            <a:ext cx="10509564" cy="3829406"/>
            <a:chOff x="6086573" y="3445788"/>
            <a:chExt cx="5781773" cy="23261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A3FF61-0387-4B5B-8D10-65793DDE6352}"/>
                </a:ext>
              </a:extLst>
            </p:cNvPr>
            <p:cNvSpPr txBox="1"/>
            <p:nvPr/>
          </p:nvSpPr>
          <p:spPr>
            <a:xfrm>
              <a:off x="6971909" y="3453403"/>
              <a:ext cx="4896437" cy="35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600" b="1" dirty="0">
                  <a:latin typeface="HeliosC" panose="00000500000000000000" pitchFamily="2" charset="-52"/>
                </a:rPr>
                <a:t>снижение выпуска отраслей при недополучении импортной продукции для промышленности на 1 рубль</a:t>
              </a:r>
              <a:endParaRPr lang="ru-RU" sz="1600" b="1" dirty="0">
                <a:solidFill>
                  <a:srgbClr val="00609D"/>
                </a:solidFill>
                <a:latin typeface="HeliosC" panose="00000500000000000000" pitchFamily="2" charset="-5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153A54-8D7A-44C0-90DD-39509DA4CE0A}"/>
                </a:ext>
              </a:extLst>
            </p:cNvPr>
            <p:cNvSpPr txBox="1"/>
            <p:nvPr/>
          </p:nvSpPr>
          <p:spPr>
            <a:xfrm>
              <a:off x="6086573" y="3445788"/>
              <a:ext cx="11123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rgbClr val="C00000"/>
                  </a:solidFill>
                  <a:latin typeface="HeliosC" panose="00000500000000000000" pitchFamily="2" charset="-52"/>
                </a:rPr>
                <a:t>-10</a:t>
              </a:r>
            </a:p>
            <a:p>
              <a:pPr lvl="0" algn="ctr"/>
              <a:r>
                <a:rPr lang="ru-RU" sz="1400" b="1" dirty="0">
                  <a:solidFill>
                    <a:srgbClr val="C00000"/>
                  </a:solidFill>
                  <a:latin typeface="HeliosC" panose="00000500000000000000" pitchFamily="2" charset="-52"/>
                </a:rPr>
                <a:t>руб.</a:t>
              </a:r>
              <a:endParaRPr lang="ru-RU" sz="1050" b="1" dirty="0">
                <a:solidFill>
                  <a:srgbClr val="C00000"/>
                </a:solidFill>
                <a:latin typeface="HeliosC" panose="00000500000000000000" pitchFamily="2" charset="-52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8DF48B-083F-4132-90EC-79A36AA1EBC6}"/>
                </a:ext>
              </a:extLst>
            </p:cNvPr>
            <p:cNvSpPr txBox="1"/>
            <p:nvPr/>
          </p:nvSpPr>
          <p:spPr>
            <a:xfrm>
              <a:off x="6971909" y="4333023"/>
              <a:ext cx="4896437" cy="35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600" b="1" dirty="0">
                  <a:latin typeface="HeliosC" panose="00000500000000000000" pitchFamily="2" charset="-52"/>
                </a:rPr>
                <a:t>снижение выпуска отраслей при недополучении 1 </a:t>
              </a:r>
              <a:r>
                <a:rPr lang="ru-RU" sz="1600" b="1" dirty="0" err="1">
                  <a:latin typeface="HeliosC" panose="00000500000000000000" pitchFamily="2" charset="-52"/>
                </a:rPr>
                <a:t>фитинговой</a:t>
              </a:r>
              <a:r>
                <a:rPr lang="ru-RU" sz="1600" b="1" dirty="0">
                  <a:latin typeface="HeliosC" panose="00000500000000000000" pitchFamily="2" charset="-52"/>
                </a:rPr>
                <a:t> платформы (2 ДФЭ) с импортной продукцией для промышленности</a:t>
              </a:r>
              <a:endParaRPr lang="ru-RU" sz="1600" b="1" dirty="0">
                <a:solidFill>
                  <a:srgbClr val="00609D"/>
                </a:solidFill>
                <a:latin typeface="HeliosC" panose="00000500000000000000" pitchFamily="2" charset="-5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10E0AE-69C1-4F9B-B960-2D27368613A9}"/>
                </a:ext>
              </a:extLst>
            </p:cNvPr>
            <p:cNvSpPr txBox="1"/>
            <p:nvPr/>
          </p:nvSpPr>
          <p:spPr>
            <a:xfrm>
              <a:off x="6086573" y="4292015"/>
              <a:ext cx="11123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rgbClr val="C00000"/>
                  </a:solidFill>
                  <a:latin typeface="HeliosC" panose="00000500000000000000" pitchFamily="2" charset="-52"/>
                </a:rPr>
                <a:t>-53</a:t>
              </a:r>
            </a:p>
            <a:p>
              <a:pPr lvl="0" algn="ctr"/>
              <a:r>
                <a:rPr lang="ru-RU" sz="1400" b="1" dirty="0">
                  <a:solidFill>
                    <a:srgbClr val="C00000"/>
                  </a:solidFill>
                  <a:latin typeface="HeliosC" panose="00000500000000000000" pitchFamily="2" charset="-52"/>
                </a:rPr>
                <a:t>млн руб.</a:t>
              </a:r>
              <a:endParaRPr lang="ru-RU" sz="1100" b="1" dirty="0">
                <a:solidFill>
                  <a:srgbClr val="C00000"/>
                </a:solidFill>
                <a:latin typeface="HeliosC" panose="00000500000000000000" pitchFamily="2" charset="-52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67EB35-2188-4558-9774-DA4073EA605E}"/>
                </a:ext>
              </a:extLst>
            </p:cNvPr>
            <p:cNvSpPr txBox="1"/>
            <p:nvPr/>
          </p:nvSpPr>
          <p:spPr>
            <a:xfrm>
              <a:off x="6971909" y="5138242"/>
              <a:ext cx="4896437" cy="35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ru-RU" sz="1600" b="1" dirty="0">
                  <a:latin typeface="HeliosC" panose="00000500000000000000" pitchFamily="2" charset="-52"/>
                </a:rPr>
                <a:t>снижение ВДС отраслей при недополучении 1 </a:t>
              </a:r>
              <a:r>
                <a:rPr lang="ru-RU" sz="1600" b="1" dirty="0" err="1">
                  <a:latin typeface="HeliosC" panose="00000500000000000000" pitchFamily="2" charset="-52"/>
                </a:rPr>
                <a:t>фитинговой</a:t>
              </a:r>
              <a:r>
                <a:rPr lang="ru-RU" sz="1600" b="1" dirty="0">
                  <a:latin typeface="HeliosC" panose="00000500000000000000" pitchFamily="2" charset="-52"/>
                </a:rPr>
                <a:t> платформы (2 ДФЭ) </a:t>
              </a:r>
            </a:p>
            <a:p>
              <a:pPr lvl="0" algn="just"/>
              <a:r>
                <a:rPr lang="ru-RU" sz="1600" b="1" dirty="0">
                  <a:latin typeface="HeliosC" panose="00000500000000000000" pitchFamily="2" charset="-52"/>
                </a:rPr>
                <a:t>с импортной продукцией для промышленности</a:t>
              </a:r>
              <a:endParaRPr lang="ru-RU" sz="1600" b="1" dirty="0">
                <a:solidFill>
                  <a:srgbClr val="00609D"/>
                </a:solidFill>
                <a:latin typeface="HeliosC" panose="00000500000000000000" pitchFamily="2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3DDED3-EFBE-4250-9F02-C9D0CBF81509}"/>
                </a:ext>
              </a:extLst>
            </p:cNvPr>
            <p:cNvSpPr txBox="1"/>
            <p:nvPr/>
          </p:nvSpPr>
          <p:spPr>
            <a:xfrm>
              <a:off x="6086573" y="5094842"/>
              <a:ext cx="11123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rgbClr val="C00000"/>
                  </a:solidFill>
                  <a:latin typeface="HeliosC" panose="00000500000000000000" pitchFamily="2" charset="-52"/>
                </a:rPr>
                <a:t>-21</a:t>
              </a:r>
            </a:p>
            <a:p>
              <a:pPr lvl="0" algn="ctr"/>
              <a:r>
                <a:rPr lang="ru-RU" sz="1400" b="1" dirty="0">
                  <a:solidFill>
                    <a:srgbClr val="C00000"/>
                  </a:solidFill>
                  <a:latin typeface="HeliosC" panose="00000500000000000000" pitchFamily="2" charset="-52"/>
                </a:rPr>
                <a:t>млн руб.</a:t>
              </a:r>
              <a:endParaRPr lang="ru-RU" sz="1100" b="1" dirty="0">
                <a:solidFill>
                  <a:srgbClr val="C00000"/>
                </a:solidFill>
                <a:latin typeface="HeliosC" panose="000005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262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158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HeliosC</vt:lpstr>
      <vt:lpstr>Calibri Light</vt:lpstr>
      <vt:lpstr>Calibri</vt:lpstr>
      <vt:lpstr>Тема Office</vt:lpstr>
      <vt:lpstr>ТЕМА ВЫСТУПЛЕНИЯ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Alisa</dc:creator>
  <cp:lastModifiedBy>М М</cp:lastModifiedBy>
  <cp:revision>48</cp:revision>
  <dcterms:created xsi:type="dcterms:W3CDTF">2022-04-06T07:53:13Z</dcterms:created>
  <dcterms:modified xsi:type="dcterms:W3CDTF">2023-06-27T22:51:53Z</dcterms:modified>
</cp:coreProperties>
</file>