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62" r:id="rId4"/>
    <p:sldId id="265" r:id="rId5"/>
    <p:sldId id="266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HeliosC" panose="020B0604020202020204" charset="-52"/>
      <p:regular r:id="rId14"/>
      <p:bold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EE"/>
    <a:srgbClr val="00609D"/>
    <a:srgbClr val="93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74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1062;&#1057;&#1056;\77.%20&#1057;&#1080;&#1073;&#1080;&#1088;&#1089;&#1082;&#1080;&#1081;%20&#1092;&#1086;&#1088;&#1091;&#1084;\&#1044;&#1083;&#1103;%20&#1089;&#1083;&#1072;&#1081;&#1076;&#1086;&#1074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609D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3-5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6AA-4ED2-BB38-A88A80364B4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6AA-4ED2-BB38-A88A80364B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HeliosC" panose="020B0604020202020204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уголь</c:v>
                </c:pt>
                <c:pt idx="1">
                  <c:v>неугольные грузы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3.1</c:v>
                </c:pt>
                <c:pt idx="1">
                  <c:v>15.2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44-47F2-81A3-E1811F9182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728611999"/>
        <c:axId val="728608671"/>
      </c:barChart>
      <c:catAx>
        <c:axId val="72861199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28608671"/>
        <c:crosses val="autoZero"/>
        <c:auto val="1"/>
        <c:lblAlgn val="ctr"/>
        <c:lblOffset val="100"/>
        <c:noMultiLvlLbl val="0"/>
      </c:catAx>
      <c:valAx>
        <c:axId val="72860867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286119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HeliosC" panose="020B0604020202020204" charset="-52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12EE5-AA3D-4D1F-9D5D-5C3F5392B394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D1F4A-18DF-4A74-84A1-2837ADAF0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530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7C73A-74C5-4D98-884B-806D7CDC9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73B0C3-FF0B-48A5-91E6-8DDDB82EC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38F9A6-5786-4CD4-8E47-401EE3958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F053-F014-4D66-870E-7934AE605665}" type="datetime1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619C1C-3797-46FF-BA76-890B4FA6C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6F1F5B-A06A-49B4-AD0A-F389D45A8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978B-3FB7-486E-82B7-12A736213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08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A87C39-E277-4F13-AAB2-FBA7997CC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C11DAB-271A-4762-9608-FC2A41822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08DE9E-8B30-4BD7-B790-DE5D8B117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18D5-D472-4AC6-AC20-25EA6396D1BE}" type="datetime1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8BB7DD-1F1F-4608-A89A-E25E85E1F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B6416E-02E3-4EC1-9B4D-A36EEF599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978B-3FB7-486E-82B7-12A736213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91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D040923-EA6F-4930-BD24-36361581A1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F6045F-F593-42C7-B8FB-DE7ADF66B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9672A5-9E98-48A4-B30D-A8763B9D0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351B-EC20-46D1-A5D5-B22FAD4323E5}" type="datetime1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EEDD61-3912-4548-B368-5D9BA3030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BAE193-B0D8-45C6-A794-B47E48A0C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978B-3FB7-486E-82B7-12A736213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538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4AB95C-51EC-4315-8F96-57E2DDA6A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EFEF3C-4A82-4707-B69D-57FF1E921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5ED079-9231-43DD-81CA-D34A8A982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882D-563A-4F45-9C02-3DEFB6D119BF}" type="datetime1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A3B0EB-4645-4C4F-9E6F-F7447F4E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7EAE4B-1C6E-4E34-90A9-3055D53E1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978B-3FB7-486E-82B7-12A736213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058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37D17-6A90-42F0-B39C-916F71D35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BE6866-FB1F-4C8B-9A50-9E93C2AF5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94CF11-0725-459F-84B6-893F17DB0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AB84-C566-4119-8487-3E001A7C96A6}" type="datetime1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CD0CDB-4959-453D-A9A6-F40D57D4B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93694D-D169-49DB-9A19-36942091E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978B-3FB7-486E-82B7-12A736213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412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911E1-9F85-416F-983E-C2ED955BA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A57B52-C583-4C5B-AC4E-631D60311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28934D-11B8-4AA8-894F-E876ABD7D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A03101-78BC-4FF5-9D9C-EEFC074AF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39A2-4644-4DE0-9789-268AB76FC402}" type="datetime1">
              <a:rPr lang="ru-RU" smtClean="0"/>
              <a:t>28.06.2023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A0E54A-C319-4887-AD28-89F87083F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F28F66-6CDA-4C0B-95C2-2CAF534B0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978B-3FB7-486E-82B7-12A736213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296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76FB9B-591D-4921-90F1-F24BD86A6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90D847-2C96-4BF3-949B-983953600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E73BBA-935D-4657-9CDD-E5231B885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9EC6FBE-A69D-4023-B183-01D9392CF5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014730-5E79-4D9A-BB2F-B36C41807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E1FB754-2F80-4BDE-A1A6-D27EB6170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8915-57EC-4DBC-A1EA-509C79C2D17D}" type="datetime1">
              <a:rPr lang="ru-RU" smtClean="0"/>
              <a:t>28.06.2023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047A7C-C429-4513-9C12-F1168FBF7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4A72EFF-26BE-4D65-A9D5-323E1936C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978B-3FB7-486E-82B7-12A736213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455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008AD8-CA7A-4650-97D4-9B5F5071C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483E36-256D-404F-BFA2-87B70805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AF32-3B2B-4986-8015-F0E5D86FB187}" type="datetime1">
              <a:rPr lang="ru-RU" smtClean="0"/>
              <a:t>28.06.2023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65F91BF-5B0D-4E39-82CE-B03B0E951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0F2006B-7190-4168-BCFD-68AF71EAE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978B-3FB7-486E-82B7-12A736213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64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634C7D4-ED63-4EE8-8B2C-9C1F1E287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0A8B-B3E3-486E-81BA-60D738997479}" type="datetime1">
              <a:rPr lang="ru-RU" smtClean="0"/>
              <a:t>28.06.2023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72B3AF-22E6-4A82-9586-7AAFA6373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D9D7BF-0E80-464B-99F5-821A2B34B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978B-3FB7-486E-82B7-12A736213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848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725B64-1C45-4AA5-A8DE-31592F081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2E4FFE-EF53-46CE-A660-727E0ABE6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522256-E224-4C93-8959-57F30D90F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4F846B-A67B-4FCE-8791-D42F99F3A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90FA-B7CE-4D52-A4D5-C68C145B7704}" type="datetime1">
              <a:rPr lang="ru-RU" smtClean="0"/>
              <a:t>28.06.2023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3ABE0A-9AD5-4CE3-9F08-650FACE21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2F15B-67C1-4E00-A0B1-9EA0217FC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978B-3FB7-486E-82B7-12A736213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067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2D44B-7371-425D-8F13-ED6EE8DA0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660F96-F8FC-48C5-92F4-EC5F740835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D88E70-F29F-4D06-959E-57A095F0F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EE583D-DE15-419F-BEC5-389528E6E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FAC0B-E731-4965-9104-646ECBC2BB74}" type="datetime1">
              <a:rPr lang="ru-RU" smtClean="0"/>
              <a:t>28.06.2023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024C1F-B545-4F67-BAEB-0B3BC3845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69CB30-9CB2-42AC-9ED7-3826A41BF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978B-3FB7-486E-82B7-12A736213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91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77E513-409C-4463-850F-841A0F4AE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A2F2FE-E246-4404-89CA-D6DB3B804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3BCFA4-821E-4320-9423-E5EF382C0E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62D32-2083-47F7-95FA-8F690D4F83F5}" type="datetime1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0CE4A9-FFDD-42E4-9DAF-BAB239DE43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298297-1C06-4FDB-A7F0-09592639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D978B-3FB7-486E-82B7-12A736213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5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459EB5-C276-4669-969D-5FC396FA31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4336306"/>
            <a:ext cx="5152845" cy="1204110"/>
          </a:xfrm>
        </p:spPr>
        <p:txBody>
          <a:bodyPr anchor="t"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2600" b="1" dirty="0">
                <a:solidFill>
                  <a:srgbClr val="0070C0"/>
                </a:solidFill>
                <a:latin typeface="HeliosC" panose="00000500000000000000" pitchFamily="2" charset="-52"/>
              </a:rPr>
              <a:t>ТЕМА ВЫСТУПЛЕНИЯ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D43715-AF81-4AF4-83DC-E9B860CA4F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953405"/>
            <a:ext cx="4530572" cy="696898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solidFill>
                  <a:srgbClr val="00B0F0"/>
                </a:solidFill>
                <a:latin typeface="HeliosC" panose="00000500000000000000" pitchFamily="2" charset="-52"/>
              </a:rPr>
              <a:t>Имя Фамилия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55D798-3082-7D16-6B29-AEC42A2A586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81F2C5-144D-97E9-5872-F07F3BB005C4}"/>
              </a:ext>
            </a:extLst>
          </p:cNvPr>
          <p:cNvSpPr txBox="1"/>
          <p:nvPr/>
        </p:nvSpPr>
        <p:spPr>
          <a:xfrm>
            <a:off x="715992" y="3882217"/>
            <a:ext cx="96503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HeliosC" panose="00000500000000000000" pitchFamily="2" charset="-52"/>
              </a:rPr>
              <a:t>Горовая Татьяна </a:t>
            </a:r>
          </a:p>
          <a:p>
            <a:r>
              <a:rPr lang="ru-RU" sz="2400" b="1" dirty="0">
                <a:solidFill>
                  <a:schemeClr val="bg1"/>
                </a:solidFill>
                <a:latin typeface="HeliosC" panose="00000500000000000000" pitchFamily="2" charset="-52"/>
              </a:rPr>
              <a:t>председатель Общественного совета при Минтрансе России,</a:t>
            </a:r>
          </a:p>
          <a:p>
            <a:r>
              <a:rPr lang="ru-RU" sz="2400" b="1" dirty="0">
                <a:solidFill>
                  <a:schemeClr val="bg1"/>
                </a:solidFill>
                <a:latin typeface="HeliosC" panose="00000500000000000000" pitchFamily="2" charset="-52"/>
              </a:rPr>
              <a:t>первый заместитель генерального директора </a:t>
            </a:r>
          </a:p>
          <a:p>
            <a:r>
              <a:rPr lang="ru-RU" sz="2400" b="1" dirty="0">
                <a:solidFill>
                  <a:schemeClr val="bg1"/>
                </a:solidFill>
                <a:latin typeface="HeliosC" panose="00000500000000000000" pitchFamily="2" charset="-52"/>
              </a:rPr>
              <a:t>фонда «Центр стратегических разработок» (ЦСР)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92261B-A526-2749-BE36-95FCA2003A01}"/>
              </a:ext>
            </a:extLst>
          </p:cNvPr>
          <p:cNvSpPr txBox="1"/>
          <p:nvPr/>
        </p:nvSpPr>
        <p:spPr>
          <a:xfrm>
            <a:off x="9103807" y="5645458"/>
            <a:ext cx="2028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HeliosC" panose="00000500000000000000" pitchFamily="2" charset="-52"/>
              </a:rPr>
              <a:t>г. Новосибирск</a:t>
            </a:r>
          </a:p>
        </p:txBody>
      </p:sp>
    </p:spTree>
    <p:extLst>
      <p:ext uri="{BB962C8B-B14F-4D97-AF65-F5344CB8AC3E}">
        <p14:creationId xmlns:p14="http://schemas.microsoft.com/office/powerpoint/2010/main" val="3936354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17C59085-DE9F-4733-A8AD-789B6ABE6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31" y="1979"/>
            <a:ext cx="12194831" cy="6856021"/>
          </a:xfrm>
          <a:solidFill>
            <a:srgbClr val="00ACEE"/>
          </a:solidFill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7A5EBEDB-A113-4C35-A23F-0A08F1141556}"/>
              </a:ext>
            </a:extLst>
          </p:cNvPr>
          <p:cNvSpPr txBox="1">
            <a:spLocks/>
          </p:cNvSpPr>
          <p:nvPr/>
        </p:nvSpPr>
        <p:spPr>
          <a:xfrm>
            <a:off x="615636" y="209006"/>
            <a:ext cx="5341027" cy="6148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chemeClr val="bg1"/>
                </a:solidFill>
                <a:latin typeface="HeliosC" panose="00000500000000000000" pitchFamily="2" charset="-52"/>
              </a:rPr>
              <a:t>Эффекты от развития транспортной системы</a:t>
            </a:r>
          </a:p>
          <a:p>
            <a:pPr>
              <a:lnSpc>
                <a:spcPct val="150000"/>
              </a:lnSpc>
            </a:pPr>
            <a:endParaRPr lang="ru-RU" sz="1400" b="1" dirty="0">
              <a:solidFill>
                <a:schemeClr val="bg1"/>
              </a:solidFill>
              <a:latin typeface="HeliosC" panose="00000500000000000000" pitchFamily="2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345D3F-F0C4-4040-BFA6-C1ABFB4EC9BD}"/>
              </a:ext>
            </a:extLst>
          </p:cNvPr>
          <p:cNvSpPr txBox="1"/>
          <p:nvPr/>
        </p:nvSpPr>
        <p:spPr>
          <a:xfrm>
            <a:off x="355923" y="1067346"/>
            <a:ext cx="11631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latin typeface="HeliosC" panose="00000500000000000000" pitchFamily="2" charset="-52"/>
              </a:rPr>
              <a:t>Транспорт – обеспечивает работу всех отраслей экономики</a:t>
            </a:r>
          </a:p>
          <a:p>
            <a:pPr lvl="0" algn="ctr"/>
            <a:r>
              <a:rPr lang="ru-RU" sz="1600" i="1" dirty="0">
                <a:latin typeface="HeliosC" panose="00000500000000000000" pitchFamily="2" charset="-52"/>
              </a:rPr>
              <a:t>эффекты от грузовых перевозок – грузоотправители</a:t>
            </a:r>
          </a:p>
          <a:p>
            <a:pPr lvl="0" algn="ctr"/>
            <a:r>
              <a:rPr lang="ru-RU" sz="1600" i="1" dirty="0">
                <a:latin typeface="HeliosC" panose="00000500000000000000" pitchFamily="2" charset="-52"/>
              </a:rPr>
              <a:t>эффекты от пассажирского транспорта - работодатели</a:t>
            </a:r>
          </a:p>
        </p:txBody>
      </p:sp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8E7AD609-34A5-4FEA-9E18-988202C1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5884" y="6356350"/>
            <a:ext cx="661657" cy="365125"/>
          </a:xfrm>
        </p:spPr>
        <p:txBody>
          <a:bodyPr/>
          <a:lstStyle/>
          <a:p>
            <a:fld id="{66BD978B-3FB7-486E-82B7-12A7362132A2}" type="slidenum">
              <a:rPr lang="ru-RU" smtClean="0">
                <a:solidFill>
                  <a:schemeClr val="bg1"/>
                </a:solidFill>
                <a:latin typeface="HeliosC" panose="00000500000000000000" pitchFamily="2" charset="-52"/>
              </a:rPr>
              <a:t>2</a:t>
            </a:fld>
            <a:endParaRPr lang="ru-RU" dirty="0">
              <a:solidFill>
                <a:schemeClr val="bg1"/>
              </a:solidFill>
              <a:latin typeface="HeliosC" panose="00000500000000000000" pitchFamily="2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CE6E5E-2295-4803-BE79-A6DB65F530FE}"/>
              </a:ext>
            </a:extLst>
          </p:cNvPr>
          <p:cNvSpPr txBox="1"/>
          <p:nvPr/>
        </p:nvSpPr>
        <p:spPr>
          <a:xfrm>
            <a:off x="329938" y="2228787"/>
            <a:ext cx="11538408" cy="707886"/>
          </a:xfrm>
          <a:prstGeom prst="rect">
            <a:avLst/>
          </a:prstGeom>
          <a:solidFill>
            <a:srgbClr val="00ACE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lvl="0" algn="ctr">
              <a:defRPr sz="1600">
                <a:solidFill>
                  <a:srgbClr val="00B0F0"/>
                </a:solidFill>
                <a:latin typeface="HeliosC" panose="00000500000000000000" pitchFamily="2" charset="-52"/>
              </a:defRPr>
            </a:lvl1pPr>
          </a:lstStyle>
          <a:p>
            <a:r>
              <a:rPr lang="ru-RU" sz="2000" b="1" dirty="0">
                <a:solidFill>
                  <a:schemeClr val="bg1"/>
                </a:solidFill>
              </a:rPr>
              <a:t>Направления развития транспорта определяются с учетом влияния 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на прочие отрасли экономики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74C05D-2A34-4FBF-9EF8-FB9B9F8EE873}"/>
              </a:ext>
            </a:extLst>
          </p:cNvPr>
          <p:cNvSpPr txBox="1"/>
          <p:nvPr/>
        </p:nvSpPr>
        <p:spPr>
          <a:xfrm>
            <a:off x="329938" y="3023248"/>
            <a:ext cx="2931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i="1" dirty="0">
                <a:latin typeface="HeliosC" panose="00000500000000000000" pitchFamily="2" charset="-52"/>
              </a:rPr>
              <a:t>Такое влияние оказывается:</a:t>
            </a:r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24CE4BDD-D4E9-46E1-8356-D447E592433F}"/>
              </a:ext>
            </a:extLst>
          </p:cNvPr>
          <p:cNvSpPr/>
          <p:nvPr/>
        </p:nvSpPr>
        <p:spPr>
          <a:xfrm>
            <a:off x="461913" y="1929120"/>
            <a:ext cx="311085" cy="241636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880108A6-5CAE-4BC6-B766-C2572743CDEE}"/>
              </a:ext>
            </a:extLst>
          </p:cNvPr>
          <p:cNvSpPr/>
          <p:nvPr/>
        </p:nvSpPr>
        <p:spPr>
          <a:xfrm>
            <a:off x="2283905" y="1929120"/>
            <a:ext cx="311085" cy="241636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id="{B8A95E3B-47CC-4F58-B1A2-F84B00E97159}"/>
              </a:ext>
            </a:extLst>
          </p:cNvPr>
          <p:cNvSpPr/>
          <p:nvPr/>
        </p:nvSpPr>
        <p:spPr>
          <a:xfrm>
            <a:off x="4105897" y="1929120"/>
            <a:ext cx="311085" cy="241636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: вниз 24">
            <a:extLst>
              <a:ext uri="{FF2B5EF4-FFF2-40B4-BE49-F238E27FC236}">
                <a16:creationId xmlns:a16="http://schemas.microsoft.com/office/drawing/2014/main" id="{E8582A1D-96E4-4052-8C94-AEAFB160EFF3}"/>
              </a:ext>
            </a:extLst>
          </p:cNvPr>
          <p:cNvSpPr/>
          <p:nvPr/>
        </p:nvSpPr>
        <p:spPr>
          <a:xfrm>
            <a:off x="5927889" y="1929120"/>
            <a:ext cx="311085" cy="241636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: вниз 25">
            <a:extLst>
              <a:ext uri="{FF2B5EF4-FFF2-40B4-BE49-F238E27FC236}">
                <a16:creationId xmlns:a16="http://schemas.microsoft.com/office/drawing/2014/main" id="{718BB81C-73EC-4C07-9298-6CC6AFD222AA}"/>
              </a:ext>
            </a:extLst>
          </p:cNvPr>
          <p:cNvSpPr/>
          <p:nvPr/>
        </p:nvSpPr>
        <p:spPr>
          <a:xfrm>
            <a:off x="7749881" y="1929120"/>
            <a:ext cx="311085" cy="241636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id="{767C5617-BDEB-4D38-AB58-D2A54C080C75}"/>
              </a:ext>
            </a:extLst>
          </p:cNvPr>
          <p:cNvSpPr/>
          <p:nvPr/>
        </p:nvSpPr>
        <p:spPr>
          <a:xfrm>
            <a:off x="9571873" y="1929120"/>
            <a:ext cx="311085" cy="241636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: вниз 27">
            <a:extLst>
              <a:ext uri="{FF2B5EF4-FFF2-40B4-BE49-F238E27FC236}">
                <a16:creationId xmlns:a16="http://schemas.microsoft.com/office/drawing/2014/main" id="{A0CCF22B-8E9A-4F4F-81BC-ED8DF8BF94CD}"/>
              </a:ext>
            </a:extLst>
          </p:cNvPr>
          <p:cNvSpPr/>
          <p:nvPr/>
        </p:nvSpPr>
        <p:spPr>
          <a:xfrm>
            <a:off x="11393865" y="1929120"/>
            <a:ext cx="311085" cy="241636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8E2B9D-A4E7-4855-923E-43464B2ED84C}"/>
              </a:ext>
            </a:extLst>
          </p:cNvPr>
          <p:cNvSpPr txBox="1"/>
          <p:nvPr/>
        </p:nvSpPr>
        <p:spPr>
          <a:xfrm>
            <a:off x="615636" y="3413027"/>
            <a:ext cx="11252710" cy="369332"/>
          </a:xfrm>
          <a:prstGeom prst="rect">
            <a:avLst/>
          </a:prstGeom>
          <a:solidFill>
            <a:srgbClr val="00609D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chemeClr val="bg1"/>
                </a:solidFill>
                <a:latin typeface="HeliosC" panose="00000500000000000000" pitchFamily="2" charset="-52"/>
              </a:rPr>
              <a:t>При строительстве/реконструкции </a:t>
            </a:r>
            <a:r>
              <a:rPr lang="ru-RU" sz="1400" b="1" i="1" dirty="0">
                <a:solidFill>
                  <a:schemeClr val="bg1"/>
                </a:solidFill>
                <a:latin typeface="HeliosC" panose="00000500000000000000" pitchFamily="2" charset="-52"/>
              </a:rPr>
              <a:t>(+5% рост ВДС в 2022 году к уровню 2021 года)</a:t>
            </a:r>
            <a:endParaRPr lang="ru-RU" b="1" i="1" dirty="0">
              <a:solidFill>
                <a:schemeClr val="bg1"/>
              </a:solidFill>
              <a:latin typeface="HeliosC" panose="00000500000000000000" pitchFamily="2" charset="-52"/>
            </a:endParaRPr>
          </a:p>
        </p:txBody>
      </p:sp>
      <p:cxnSp>
        <p:nvCxnSpPr>
          <p:cNvPr id="7" name="Соединитель: уступ 6">
            <a:extLst>
              <a:ext uri="{FF2B5EF4-FFF2-40B4-BE49-F238E27FC236}">
                <a16:creationId xmlns:a16="http://schemas.microsoft.com/office/drawing/2014/main" id="{7D2D8C7D-3834-4094-9021-18FF77EF7610}"/>
              </a:ext>
            </a:extLst>
          </p:cNvPr>
          <p:cNvCxnSpPr>
            <a:cxnSpLocks/>
            <a:endCxn id="29" idx="1"/>
          </p:cNvCxnSpPr>
          <p:nvPr/>
        </p:nvCxnSpPr>
        <p:spPr>
          <a:xfrm rot="16200000" flipH="1">
            <a:off x="-26129" y="2955928"/>
            <a:ext cx="997832" cy="28569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3429A0C-50F0-4DD0-9384-315160DE394D}"/>
              </a:ext>
            </a:extLst>
          </p:cNvPr>
          <p:cNvSpPr txBox="1"/>
          <p:nvPr/>
        </p:nvSpPr>
        <p:spPr>
          <a:xfrm>
            <a:off x="1614778" y="3848082"/>
            <a:ext cx="2359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>
                <a:latin typeface="HeliosC" panose="00000500000000000000" pitchFamily="2" charset="-52"/>
              </a:rPr>
              <a:t>в строительной отрасли при росте объемов строительных работ на 1 руб.</a:t>
            </a:r>
            <a:endParaRPr lang="ru-RU" sz="1200" b="1" dirty="0">
              <a:solidFill>
                <a:srgbClr val="00609D"/>
              </a:solidFill>
              <a:latin typeface="HeliosC" panose="00000500000000000000" pitchFamily="2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65732F-4155-4776-A4D6-511B2E267AF1}"/>
              </a:ext>
            </a:extLst>
          </p:cNvPr>
          <p:cNvSpPr txBox="1"/>
          <p:nvPr/>
        </p:nvSpPr>
        <p:spPr>
          <a:xfrm>
            <a:off x="472787" y="3817304"/>
            <a:ext cx="1336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rgbClr val="00609D"/>
                </a:solidFill>
                <a:latin typeface="HeliosC" panose="00000500000000000000" pitchFamily="2" charset="-52"/>
              </a:rPr>
              <a:t>+46,7 </a:t>
            </a:r>
            <a:r>
              <a:rPr lang="ru-RU" sz="1600" b="1" dirty="0">
                <a:solidFill>
                  <a:srgbClr val="00609D"/>
                </a:solidFill>
                <a:latin typeface="HeliosC" panose="00000500000000000000" pitchFamily="2" charset="-52"/>
              </a:rPr>
              <a:t>коп. ВДС</a:t>
            </a:r>
            <a:r>
              <a:rPr lang="ru-RU" sz="1100" b="1" dirty="0">
                <a:solidFill>
                  <a:srgbClr val="00609D"/>
                </a:solidFill>
                <a:latin typeface="HeliosC" panose="00000500000000000000" pitchFamily="2" charset="-52"/>
              </a:rPr>
              <a:t> </a:t>
            </a:r>
            <a:endParaRPr lang="ru-RU" sz="1600" b="1" dirty="0">
              <a:solidFill>
                <a:srgbClr val="00609D"/>
              </a:solidFill>
              <a:latin typeface="HeliosC" panose="00000500000000000000" pitchFamily="2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F3C2612-08CD-4D4E-8288-D1802A83CDF2}"/>
              </a:ext>
            </a:extLst>
          </p:cNvPr>
          <p:cNvSpPr txBox="1"/>
          <p:nvPr/>
        </p:nvSpPr>
        <p:spPr>
          <a:xfrm>
            <a:off x="4804729" y="3848082"/>
            <a:ext cx="3337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HeliosC" panose="00000500000000000000" pitchFamily="2" charset="-52"/>
              </a:rPr>
              <a:t>в производящих стройматериалы отраслях при росте использования стройматериалов из бетона/цемента на 1 руб.</a:t>
            </a:r>
            <a:endParaRPr lang="ru-RU" sz="1200" b="1" dirty="0">
              <a:solidFill>
                <a:srgbClr val="00609D"/>
              </a:solidFill>
              <a:latin typeface="HeliosC" panose="00000500000000000000" pitchFamily="2" charset="-52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E5CA183-571B-4F46-ABC6-1D3F743B18A6}"/>
              </a:ext>
            </a:extLst>
          </p:cNvPr>
          <p:cNvSpPr txBox="1"/>
          <p:nvPr/>
        </p:nvSpPr>
        <p:spPr>
          <a:xfrm>
            <a:off x="3744121" y="3817304"/>
            <a:ext cx="1272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rgbClr val="00609D"/>
                </a:solidFill>
                <a:latin typeface="HeliosC" panose="00000500000000000000" pitchFamily="2" charset="-52"/>
              </a:rPr>
              <a:t>+30,8</a:t>
            </a:r>
          </a:p>
          <a:p>
            <a:pPr lvl="0" algn="ctr"/>
            <a:r>
              <a:rPr lang="ru-RU" sz="1600" b="1" dirty="0">
                <a:solidFill>
                  <a:srgbClr val="00609D"/>
                </a:solidFill>
                <a:latin typeface="HeliosC" panose="00000500000000000000" pitchFamily="2" charset="-52"/>
              </a:rPr>
              <a:t>коп. ВДС</a:t>
            </a:r>
            <a:r>
              <a:rPr lang="ru-RU" sz="1100" b="1" dirty="0">
                <a:solidFill>
                  <a:srgbClr val="00609D"/>
                </a:solidFill>
                <a:latin typeface="HeliosC" panose="00000500000000000000" pitchFamily="2" charset="-52"/>
              </a:rPr>
              <a:t> </a:t>
            </a:r>
            <a:endParaRPr lang="ru-RU" sz="1600" b="1" dirty="0">
              <a:solidFill>
                <a:srgbClr val="00609D"/>
              </a:solidFill>
              <a:latin typeface="HeliosC" panose="00000500000000000000" pitchFamily="2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47E15CB-25A9-4E5A-9803-B606CA5126F5}"/>
              </a:ext>
            </a:extLst>
          </p:cNvPr>
          <p:cNvSpPr txBox="1"/>
          <p:nvPr/>
        </p:nvSpPr>
        <p:spPr>
          <a:xfrm>
            <a:off x="8973259" y="3848082"/>
            <a:ext cx="2988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HeliosC" panose="00000500000000000000" pitchFamily="2" charset="-52"/>
              </a:rPr>
              <a:t>в производящих металлоконструкции отраслях при росте использовании стройматериалов из металла на 1 руб.</a:t>
            </a:r>
            <a:endParaRPr lang="ru-RU" sz="1200" b="1" dirty="0">
              <a:solidFill>
                <a:srgbClr val="00609D"/>
              </a:solidFill>
              <a:latin typeface="HeliosC" panose="00000500000000000000" pitchFamily="2" charset="-52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B2CB727-A27E-4C73-9C80-F6DFFDF2636A}"/>
              </a:ext>
            </a:extLst>
          </p:cNvPr>
          <p:cNvSpPr txBox="1"/>
          <p:nvPr/>
        </p:nvSpPr>
        <p:spPr>
          <a:xfrm>
            <a:off x="7874961" y="3817304"/>
            <a:ext cx="1272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rgbClr val="00609D"/>
                </a:solidFill>
                <a:latin typeface="HeliosC" panose="00000500000000000000" pitchFamily="2" charset="-52"/>
              </a:rPr>
              <a:t>+27,5</a:t>
            </a:r>
          </a:p>
          <a:p>
            <a:pPr lvl="0" algn="ctr"/>
            <a:r>
              <a:rPr lang="ru-RU" sz="1600" b="1" dirty="0">
                <a:solidFill>
                  <a:srgbClr val="00609D"/>
                </a:solidFill>
                <a:latin typeface="HeliosC" panose="00000500000000000000" pitchFamily="2" charset="-52"/>
              </a:rPr>
              <a:t>коп. ВДС</a:t>
            </a:r>
            <a:r>
              <a:rPr lang="ru-RU" sz="1100" b="1" dirty="0">
                <a:solidFill>
                  <a:srgbClr val="00609D"/>
                </a:solidFill>
                <a:latin typeface="HeliosC" panose="00000500000000000000" pitchFamily="2" charset="-52"/>
              </a:rPr>
              <a:t> </a:t>
            </a:r>
            <a:endParaRPr lang="ru-RU" sz="1600" b="1" dirty="0">
              <a:solidFill>
                <a:srgbClr val="00609D"/>
              </a:solidFill>
              <a:latin typeface="HeliosC" panose="00000500000000000000" pitchFamily="2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D89B66F-5287-40ED-BABF-16EB6D6B1CB3}"/>
              </a:ext>
            </a:extLst>
          </p:cNvPr>
          <p:cNvSpPr txBox="1"/>
          <p:nvPr/>
        </p:nvSpPr>
        <p:spPr>
          <a:xfrm>
            <a:off x="615636" y="4618563"/>
            <a:ext cx="11252710" cy="369332"/>
          </a:xfrm>
          <a:prstGeom prst="rect">
            <a:avLst/>
          </a:prstGeom>
          <a:solidFill>
            <a:srgbClr val="00609D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chemeClr val="bg1"/>
                </a:solidFill>
                <a:latin typeface="HeliosC" panose="00000500000000000000" pitchFamily="2" charset="-52"/>
              </a:rPr>
              <a:t>При эксплуатации – основной эффект</a:t>
            </a:r>
            <a:endParaRPr lang="ru-RU" b="1" i="1" dirty="0">
              <a:solidFill>
                <a:schemeClr val="bg1"/>
              </a:solidFill>
              <a:latin typeface="HeliosC" panose="00000500000000000000" pitchFamily="2" charset="-52"/>
            </a:endParaRPr>
          </a:p>
        </p:txBody>
      </p:sp>
      <p:cxnSp>
        <p:nvCxnSpPr>
          <p:cNvPr id="6" name="Соединитель: уступ 5">
            <a:extLst>
              <a:ext uri="{FF2B5EF4-FFF2-40B4-BE49-F238E27FC236}">
                <a16:creationId xmlns:a16="http://schemas.microsoft.com/office/drawing/2014/main" id="{ED0B97AA-4420-4C36-B4E5-328E147B1AEA}"/>
              </a:ext>
            </a:extLst>
          </p:cNvPr>
          <p:cNvCxnSpPr>
            <a:stCxn id="8" idx="1"/>
            <a:endCxn id="43" idx="1"/>
          </p:cNvCxnSpPr>
          <p:nvPr/>
        </p:nvCxnSpPr>
        <p:spPr>
          <a:xfrm rot="10800000" flipH="1" flipV="1">
            <a:off x="329938" y="2582729"/>
            <a:ext cx="285698" cy="2220499"/>
          </a:xfrm>
          <a:prstGeom prst="bentConnector3">
            <a:avLst>
              <a:gd name="adj1" fmla="val -8001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ADAE8FE0-52D2-4CCC-8992-C74ECC5303D7}"/>
              </a:ext>
            </a:extLst>
          </p:cNvPr>
          <p:cNvSpPr txBox="1"/>
          <p:nvPr/>
        </p:nvSpPr>
        <p:spPr>
          <a:xfrm>
            <a:off x="545377" y="5081268"/>
            <a:ext cx="112527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lvl="0" algn="ctr">
              <a:defRPr sz="2000" b="1">
                <a:solidFill>
                  <a:schemeClr val="bg1"/>
                </a:solidFill>
                <a:latin typeface="HeliosC" panose="00000500000000000000" pitchFamily="2" charset="-52"/>
              </a:defRPr>
            </a:lvl1pPr>
          </a:lstStyle>
          <a:p>
            <a:r>
              <a:rPr lang="ru-RU" sz="1800" dirty="0">
                <a:solidFill>
                  <a:schemeClr val="tx1"/>
                </a:solidFill>
              </a:rPr>
              <a:t>основной эффект от транспортной инфраструктуры должен формироваться от эксплуатации</a:t>
            </a:r>
          </a:p>
        </p:txBody>
      </p:sp>
    </p:spTree>
    <p:extLst>
      <p:ext uri="{BB962C8B-B14F-4D97-AF65-F5344CB8AC3E}">
        <p14:creationId xmlns:p14="http://schemas.microsoft.com/office/powerpoint/2010/main" val="3138160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17C59085-DE9F-4733-A8AD-789B6ABE6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79"/>
            <a:ext cx="12194831" cy="6856021"/>
          </a:xfrm>
          <a:solidFill>
            <a:srgbClr val="00ACEE"/>
          </a:solidFill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7A5EBEDB-A113-4C35-A23F-0A08F1141556}"/>
              </a:ext>
            </a:extLst>
          </p:cNvPr>
          <p:cNvSpPr txBox="1">
            <a:spLocks/>
          </p:cNvSpPr>
          <p:nvPr/>
        </p:nvSpPr>
        <p:spPr>
          <a:xfrm>
            <a:off x="615636" y="209006"/>
            <a:ext cx="6067968" cy="6148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chemeClr val="bg1"/>
                </a:solidFill>
                <a:latin typeface="HeliosC" panose="00000500000000000000" pitchFamily="2" charset="-52"/>
              </a:rPr>
              <a:t>Эффекты от прироста перевозок различных видов грузов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345D3F-F0C4-4040-BFA6-C1ABFB4EC9BD}"/>
              </a:ext>
            </a:extLst>
          </p:cNvPr>
          <p:cNvSpPr txBox="1"/>
          <p:nvPr/>
        </p:nvSpPr>
        <p:spPr>
          <a:xfrm>
            <a:off x="329938" y="1107234"/>
            <a:ext cx="11538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00" dirty="0">
                <a:latin typeface="HeliosC" panose="00000500000000000000" pitchFamily="2" charset="-52"/>
              </a:rPr>
              <a:t>Основным документом для оценки эффектов от эксплуатации транспортной инфраструктуры является методика, утвержденная  постановлением Правительства РФ №1512. </a:t>
            </a:r>
            <a:r>
              <a:rPr lang="ru-RU" sz="1400" b="1" i="1" dirty="0">
                <a:latin typeface="HeliosC" panose="00000500000000000000" pitchFamily="2" charset="-52"/>
              </a:rPr>
              <a:t>Документ является базовым, но он не закрывает всех потребностей выработки государственной политики в сфере транспорта!</a:t>
            </a:r>
          </a:p>
        </p:txBody>
      </p:sp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8E7AD609-34A5-4FEA-9E18-988202C1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5884" y="6356350"/>
            <a:ext cx="661657" cy="365125"/>
          </a:xfrm>
        </p:spPr>
        <p:txBody>
          <a:bodyPr/>
          <a:lstStyle/>
          <a:p>
            <a:fld id="{66BD978B-3FB7-486E-82B7-12A7362132A2}" type="slidenum">
              <a:rPr lang="ru-RU" smtClean="0">
                <a:solidFill>
                  <a:schemeClr val="bg1"/>
                </a:solidFill>
                <a:latin typeface="HeliosC" panose="00000500000000000000" pitchFamily="2" charset="-52"/>
              </a:rPr>
              <a:t>3</a:t>
            </a:fld>
            <a:endParaRPr lang="ru-RU" dirty="0">
              <a:solidFill>
                <a:schemeClr val="bg1"/>
              </a:solidFill>
              <a:latin typeface="HeliosC" panose="00000500000000000000" pitchFamily="2" charset="-5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C5BF79-A75A-4B3C-8102-57F6EC49A565}"/>
              </a:ext>
            </a:extLst>
          </p:cNvPr>
          <p:cNvSpPr txBox="1"/>
          <p:nvPr/>
        </p:nvSpPr>
        <p:spPr>
          <a:xfrm>
            <a:off x="329938" y="1929120"/>
            <a:ext cx="11538408" cy="338554"/>
          </a:xfrm>
          <a:prstGeom prst="rect">
            <a:avLst/>
          </a:prstGeom>
          <a:solidFill>
            <a:srgbClr val="00ACEE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chemeClr val="bg1"/>
                </a:solidFill>
                <a:latin typeface="HeliosC" panose="00000500000000000000" pitchFamily="2" charset="-52"/>
              </a:rPr>
              <a:t>пример апробации проектов транспортной инфраструктуры:</a:t>
            </a:r>
            <a:endParaRPr lang="ru-RU" sz="1600" b="1" i="1" dirty="0">
              <a:solidFill>
                <a:schemeClr val="bg1"/>
              </a:solidFill>
              <a:latin typeface="HeliosC" panose="00000500000000000000" pitchFamily="2" charset="-5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A01FC9-6A36-48B1-A558-7FC7143FEF5F}"/>
              </a:ext>
            </a:extLst>
          </p:cNvPr>
          <p:cNvSpPr txBox="1"/>
          <p:nvPr/>
        </p:nvSpPr>
        <p:spPr>
          <a:xfrm>
            <a:off x="1027524" y="2454044"/>
            <a:ext cx="3289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>
                <a:latin typeface="HeliosC" panose="00000500000000000000" pitchFamily="2" charset="-52"/>
              </a:rPr>
              <a:t>проект развития транспортной инфраструктуры были проанализированы</a:t>
            </a:r>
            <a:endParaRPr lang="ru-RU" sz="1200" b="1" dirty="0">
              <a:solidFill>
                <a:srgbClr val="00609D"/>
              </a:solidFill>
              <a:latin typeface="HeliosC" panose="00000500000000000000" pitchFamily="2" charset="-5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1C9B1C-0A5D-45EA-9D13-D771546A7623}"/>
              </a:ext>
            </a:extLst>
          </p:cNvPr>
          <p:cNvSpPr txBox="1"/>
          <p:nvPr/>
        </p:nvSpPr>
        <p:spPr>
          <a:xfrm>
            <a:off x="520941" y="2461549"/>
            <a:ext cx="526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rgbClr val="00609D"/>
                </a:solidFill>
                <a:latin typeface="HeliosC" panose="00000500000000000000" pitchFamily="2" charset="-52"/>
              </a:rPr>
              <a:t>21</a:t>
            </a:r>
            <a:endParaRPr lang="ru-RU" sz="1600" b="1" dirty="0">
              <a:solidFill>
                <a:srgbClr val="00609D"/>
              </a:solidFill>
              <a:latin typeface="HeliosC" panose="00000500000000000000" pitchFamily="2" charset="-5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EB0D03-BF76-4D55-8192-819161259349}"/>
              </a:ext>
            </a:extLst>
          </p:cNvPr>
          <p:cNvSpPr txBox="1"/>
          <p:nvPr/>
        </p:nvSpPr>
        <p:spPr>
          <a:xfrm>
            <a:off x="5646789" y="2502982"/>
            <a:ext cx="226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>
                <a:latin typeface="HeliosC" panose="00000500000000000000" pitchFamily="2" charset="-52"/>
              </a:rPr>
              <a:t>соотношение эффектов </a:t>
            </a:r>
          </a:p>
          <a:p>
            <a:pPr lvl="0"/>
            <a:r>
              <a:rPr lang="ru-RU" sz="1200" dirty="0">
                <a:latin typeface="HeliosC" panose="00000500000000000000" pitchFamily="2" charset="-52"/>
              </a:rPr>
              <a:t>к затратам в среднем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B7A502-4DBC-4B27-82D0-38B86BFEF947}"/>
              </a:ext>
            </a:extLst>
          </p:cNvPr>
          <p:cNvSpPr txBox="1"/>
          <p:nvPr/>
        </p:nvSpPr>
        <p:spPr>
          <a:xfrm>
            <a:off x="4824060" y="2461549"/>
            <a:ext cx="848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rgbClr val="00609D"/>
                </a:solidFill>
                <a:latin typeface="HeliosC" panose="00000500000000000000" pitchFamily="2" charset="-52"/>
              </a:rPr>
              <a:t>3,43</a:t>
            </a:r>
            <a:endParaRPr lang="ru-RU" sz="1600" b="1" dirty="0">
              <a:solidFill>
                <a:srgbClr val="00609D"/>
              </a:solidFill>
              <a:latin typeface="HeliosC" panose="00000500000000000000" pitchFamily="2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063C98-103F-4333-94F1-7CBC71025730}"/>
              </a:ext>
            </a:extLst>
          </p:cNvPr>
          <p:cNvSpPr txBox="1"/>
          <p:nvPr/>
        </p:nvSpPr>
        <p:spPr>
          <a:xfrm>
            <a:off x="8396818" y="2493344"/>
            <a:ext cx="848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rgbClr val="00609D"/>
                </a:solidFill>
                <a:latin typeface="HeliosC" panose="00000500000000000000" pitchFamily="2" charset="-52"/>
              </a:rPr>
              <a:t>75%</a:t>
            </a:r>
            <a:endParaRPr lang="ru-RU" sz="1600" b="1" dirty="0">
              <a:solidFill>
                <a:srgbClr val="00609D"/>
              </a:solidFill>
              <a:latin typeface="HeliosC" panose="00000500000000000000" pitchFamily="2" charset="-5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11FE0E-5AE0-4801-BD11-55FF374F5614}"/>
              </a:ext>
            </a:extLst>
          </p:cNvPr>
          <p:cNvSpPr txBox="1"/>
          <p:nvPr/>
        </p:nvSpPr>
        <p:spPr>
          <a:xfrm>
            <a:off x="9211129" y="2493344"/>
            <a:ext cx="2519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>
                <a:latin typeface="HeliosC" panose="00000500000000000000" pitchFamily="2" charset="-52"/>
              </a:rPr>
              <a:t>эффекта создается на этапе эксплуатации</a:t>
            </a: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9060225C-B2C7-4197-A6C6-2D511EE66A26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4317477" y="2684877"/>
            <a:ext cx="506583" cy="104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4CC958E7-F9A1-4D5F-964F-38AE27686A90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7913652" y="2733814"/>
            <a:ext cx="48316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30502CD-2039-440F-A554-16527538A266}"/>
              </a:ext>
            </a:extLst>
          </p:cNvPr>
          <p:cNvSpPr txBox="1"/>
          <p:nvPr/>
        </p:nvSpPr>
        <p:spPr>
          <a:xfrm>
            <a:off x="-178084" y="3056709"/>
            <a:ext cx="12087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 algn="just">
              <a:defRPr sz="1400">
                <a:latin typeface="HeliosC" panose="00000500000000000000" pitchFamily="2" charset="-52"/>
              </a:defRPr>
            </a:lvl1pPr>
          </a:lstStyle>
          <a:p>
            <a:pPr algn="ctr"/>
            <a:r>
              <a:rPr lang="ru-RU" sz="1600" b="1" dirty="0"/>
              <a:t>в основе - прирост объемов перевозок и/или сокращение времени в пути, </a:t>
            </a:r>
          </a:p>
          <a:p>
            <a:pPr algn="ctr"/>
            <a:r>
              <a:rPr lang="ru-RU" sz="1600" b="1" dirty="0"/>
              <a:t>ликвидация инфраструктурных ограничений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B1C8BF-4827-4AC3-8D0C-9E39325E7143}"/>
              </a:ext>
            </a:extLst>
          </p:cNvPr>
          <p:cNvSpPr txBox="1"/>
          <p:nvPr/>
        </p:nvSpPr>
        <p:spPr>
          <a:xfrm>
            <a:off x="187585" y="4273665"/>
            <a:ext cx="4176074" cy="830997"/>
          </a:xfrm>
          <a:prstGeom prst="rect">
            <a:avLst/>
          </a:prstGeom>
          <a:solidFill>
            <a:srgbClr val="00609D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chemeClr val="bg1"/>
                </a:solidFill>
                <a:latin typeface="HeliosC" panose="00000500000000000000" pitchFamily="2" charset="-52"/>
              </a:rPr>
              <a:t>подходы позволяют сравнивать величину эффекта от прироста перевозок различных видов грузов</a:t>
            </a:r>
            <a:endParaRPr lang="ru-RU" sz="1600" b="1" i="1" dirty="0">
              <a:solidFill>
                <a:schemeClr val="bg1"/>
              </a:solidFill>
              <a:latin typeface="HeliosC" panose="00000500000000000000" pitchFamily="2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C8B88AE-3EDF-40A8-9005-B1FA234538F4}"/>
              </a:ext>
            </a:extLst>
          </p:cNvPr>
          <p:cNvSpPr txBox="1"/>
          <p:nvPr/>
        </p:nvSpPr>
        <p:spPr>
          <a:xfrm>
            <a:off x="4765250" y="4273901"/>
            <a:ext cx="33348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>
                <a:latin typeface="HeliosC" panose="00000500000000000000" pitchFamily="2" charset="-52"/>
              </a:rPr>
              <a:t>актуально в условиях ограниченности инфраструктуры </a:t>
            </a:r>
            <a:r>
              <a:rPr lang="ru-RU" sz="1400" dirty="0">
                <a:latin typeface="HeliosC" panose="00000500000000000000" pitchFamily="2" charset="-52"/>
              </a:rPr>
              <a:t>(например, Восточный полигон ж/д)</a:t>
            </a:r>
            <a:endParaRPr lang="ru-RU" sz="1400" i="1" dirty="0">
              <a:latin typeface="HeliosC" panose="00000500000000000000" pitchFamily="2" charset="-52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17A604-0A08-4187-8859-FCC32120F545}"/>
              </a:ext>
            </a:extLst>
          </p:cNvPr>
          <p:cNvSpPr txBox="1"/>
          <p:nvPr/>
        </p:nvSpPr>
        <p:spPr>
          <a:xfrm>
            <a:off x="8547863" y="3935347"/>
            <a:ext cx="130943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rgbClr val="00609D"/>
                </a:solidFill>
                <a:latin typeface="HeliosC" panose="00000500000000000000" pitchFamily="2" charset="-52"/>
              </a:rPr>
              <a:t>+10,2%</a:t>
            </a:r>
          </a:p>
          <a:p>
            <a:pPr lvl="0" algn="ctr"/>
            <a:r>
              <a:rPr lang="ru-RU" b="1" dirty="0">
                <a:solidFill>
                  <a:srgbClr val="00609D"/>
                </a:solidFill>
                <a:latin typeface="HeliosC" panose="00000500000000000000" pitchFamily="2" charset="-52"/>
              </a:rPr>
              <a:t>или</a:t>
            </a:r>
            <a:endParaRPr lang="ru-RU" sz="2400" b="1" dirty="0">
              <a:solidFill>
                <a:srgbClr val="00609D"/>
              </a:solidFill>
              <a:latin typeface="HeliosC" panose="00000500000000000000" pitchFamily="2" charset="-52"/>
            </a:endParaRPr>
          </a:p>
          <a:p>
            <a:pPr lvl="0" algn="ctr"/>
            <a:r>
              <a:rPr lang="ru-RU" sz="2400" b="1" dirty="0">
                <a:solidFill>
                  <a:srgbClr val="00609D"/>
                </a:solidFill>
                <a:latin typeface="HeliosC" panose="00000500000000000000" pitchFamily="2" charset="-52"/>
              </a:rPr>
              <a:t>+3,5 </a:t>
            </a:r>
          </a:p>
          <a:p>
            <a:pPr lvl="0" algn="ctr"/>
            <a:r>
              <a:rPr lang="ru-RU" b="1" dirty="0">
                <a:solidFill>
                  <a:srgbClr val="00609D"/>
                </a:solidFill>
                <a:latin typeface="HeliosC" panose="00000500000000000000" pitchFamily="2" charset="-52"/>
              </a:rPr>
              <a:t>млн тонн</a:t>
            </a:r>
            <a:endParaRPr lang="ru-RU" sz="1600" b="1" dirty="0">
              <a:solidFill>
                <a:srgbClr val="00609D"/>
              </a:solidFill>
              <a:latin typeface="HeliosC" panose="00000500000000000000" pitchFamily="2" charset="-52"/>
            </a:endParaRP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1FD961BC-5734-439C-8B4A-F54D4D115E12}"/>
              </a:ext>
            </a:extLst>
          </p:cNvPr>
          <p:cNvCxnSpPr/>
          <p:nvPr/>
        </p:nvCxnSpPr>
        <p:spPr>
          <a:xfrm>
            <a:off x="141403" y="3789922"/>
            <a:ext cx="11726944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09A3479-2961-48A8-9177-742D68593B34}"/>
              </a:ext>
            </a:extLst>
          </p:cNvPr>
          <p:cNvSpPr txBox="1"/>
          <p:nvPr/>
        </p:nvSpPr>
        <p:spPr>
          <a:xfrm>
            <a:off x="9816794" y="4227735"/>
            <a:ext cx="2519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>
                <a:latin typeface="HeliosC" panose="00000500000000000000" pitchFamily="2" charset="-52"/>
              </a:rPr>
              <a:t>рост объемов перевозки в восточном направлении по итогам 1 кв. 2023 г. в сравнении с 1 кв. 2022 г. </a:t>
            </a:r>
          </a:p>
        </p:txBody>
      </p:sp>
      <p:sp>
        <p:nvSpPr>
          <p:cNvPr id="47" name="Стрелка: вниз 46">
            <a:extLst>
              <a:ext uri="{FF2B5EF4-FFF2-40B4-BE49-F238E27FC236}">
                <a16:creationId xmlns:a16="http://schemas.microsoft.com/office/drawing/2014/main" id="{01CE6466-A981-4E55-B317-1EF710707888}"/>
              </a:ext>
            </a:extLst>
          </p:cNvPr>
          <p:cNvSpPr/>
          <p:nvPr/>
        </p:nvSpPr>
        <p:spPr>
          <a:xfrm rot="16200000">
            <a:off x="8241276" y="4522415"/>
            <a:ext cx="311085" cy="241636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: вниз 48">
            <a:extLst>
              <a:ext uri="{FF2B5EF4-FFF2-40B4-BE49-F238E27FC236}">
                <a16:creationId xmlns:a16="http://schemas.microsoft.com/office/drawing/2014/main" id="{227E0E31-D93C-4629-8986-C73544D76835}"/>
              </a:ext>
            </a:extLst>
          </p:cNvPr>
          <p:cNvSpPr/>
          <p:nvPr/>
        </p:nvSpPr>
        <p:spPr>
          <a:xfrm rot="5400000">
            <a:off x="4488889" y="4522415"/>
            <a:ext cx="311085" cy="241636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905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17C59085-DE9F-4733-A8AD-789B6ABE6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79"/>
            <a:ext cx="12194831" cy="6856021"/>
          </a:xfrm>
          <a:noFill/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7A5EBEDB-A113-4C35-A23F-0A08F1141556}"/>
              </a:ext>
            </a:extLst>
          </p:cNvPr>
          <p:cNvSpPr txBox="1">
            <a:spLocks/>
          </p:cNvSpPr>
          <p:nvPr/>
        </p:nvSpPr>
        <p:spPr>
          <a:xfrm>
            <a:off x="615636" y="209006"/>
            <a:ext cx="6954088" cy="6148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chemeClr val="bg1"/>
                </a:solidFill>
                <a:latin typeface="HeliosC" panose="00000500000000000000" pitchFamily="2" charset="-52"/>
              </a:rPr>
              <a:t>Эффекты от прироста объемов перевозок различных видов грузов</a:t>
            </a:r>
          </a:p>
        </p:txBody>
      </p:sp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8E7AD609-34A5-4FEA-9E18-988202C1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5884" y="6356350"/>
            <a:ext cx="661657" cy="365125"/>
          </a:xfrm>
        </p:spPr>
        <p:txBody>
          <a:bodyPr/>
          <a:lstStyle/>
          <a:p>
            <a:fld id="{66BD978B-3FB7-486E-82B7-12A7362132A2}" type="slidenum">
              <a:rPr lang="ru-RU" smtClean="0">
                <a:solidFill>
                  <a:schemeClr val="bg1"/>
                </a:solidFill>
                <a:latin typeface="HeliosC" panose="00000500000000000000" pitchFamily="2" charset="-52"/>
              </a:rPr>
              <a:t>4</a:t>
            </a:fld>
            <a:endParaRPr lang="ru-RU" dirty="0">
              <a:solidFill>
                <a:schemeClr val="bg1"/>
              </a:solidFill>
              <a:latin typeface="HeliosC" panose="00000500000000000000" pitchFamily="2" charset="-5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A8DAE9D-588B-467B-B41D-FF958A32E351}"/>
              </a:ext>
            </a:extLst>
          </p:cNvPr>
          <p:cNvSpPr txBox="1"/>
          <p:nvPr/>
        </p:nvSpPr>
        <p:spPr>
          <a:xfrm>
            <a:off x="301871" y="2963812"/>
            <a:ext cx="5766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 algn="just">
              <a:defRPr sz="1400">
                <a:latin typeface="HeliosC" panose="00000500000000000000" pitchFamily="2" charset="-52"/>
              </a:defRPr>
            </a:lvl1pPr>
          </a:lstStyle>
          <a:p>
            <a:pPr algn="ctr"/>
            <a:r>
              <a:rPr lang="ru-RU" b="1" dirty="0"/>
              <a:t>Сравнение полученных эффектов от экспорта одной тонны высокодоходных и иных грузов (уголь, лес, руда)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319E2AA-5C9F-4460-B82E-5290D5587BBF}"/>
              </a:ext>
            </a:extLst>
          </p:cNvPr>
          <p:cNvSpPr txBox="1"/>
          <p:nvPr/>
        </p:nvSpPr>
        <p:spPr>
          <a:xfrm>
            <a:off x="1282046" y="1484664"/>
            <a:ext cx="4034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00" dirty="0">
                <a:latin typeface="HeliosC" panose="020B0604020202020204" charset="-52"/>
              </a:rPr>
              <a:t>различных грузов по итогам 1 кв. 2023 г. не было вывезено в восточном направлении </a:t>
            </a:r>
          </a:p>
          <a:p>
            <a:pPr lvl="0" algn="just"/>
            <a:r>
              <a:rPr lang="ru-RU" sz="1400" b="1" dirty="0">
                <a:latin typeface="HeliosC" panose="020B0604020202020204" charset="-52"/>
              </a:rPr>
              <a:t>(при наличии гарантированных к вывозу объемов угля)</a:t>
            </a:r>
            <a:endParaRPr lang="ru-RU" sz="1400" b="1" dirty="0">
              <a:solidFill>
                <a:srgbClr val="00609D"/>
              </a:solidFill>
              <a:latin typeface="HeliosC" panose="020B0604020202020204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DD49352-73E0-474E-A5F8-ED2B06243360}"/>
              </a:ext>
            </a:extLst>
          </p:cNvPr>
          <p:cNvSpPr txBox="1"/>
          <p:nvPr/>
        </p:nvSpPr>
        <p:spPr>
          <a:xfrm>
            <a:off x="301871" y="1618916"/>
            <a:ext cx="11123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rgbClr val="C00000"/>
                </a:solidFill>
                <a:latin typeface="HeliosC" panose="00000500000000000000" pitchFamily="2" charset="-52"/>
              </a:rPr>
              <a:t>3,4</a:t>
            </a:r>
          </a:p>
          <a:p>
            <a:pPr lvl="0" algn="ctr"/>
            <a:r>
              <a:rPr lang="ru-RU" sz="1400" b="1" dirty="0">
                <a:solidFill>
                  <a:srgbClr val="C00000"/>
                </a:solidFill>
                <a:latin typeface="HeliosC" panose="00000500000000000000" pitchFamily="2" charset="-52"/>
              </a:rPr>
              <a:t>млн тонн</a:t>
            </a:r>
            <a:endParaRPr lang="ru-RU" sz="1050" b="1" dirty="0">
              <a:solidFill>
                <a:srgbClr val="C00000"/>
              </a:solidFill>
              <a:latin typeface="HeliosC" panose="00000500000000000000" pitchFamily="2" charset="-5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1EE88F-90DD-483D-9A7F-71C2816B43BB}"/>
              </a:ext>
            </a:extLst>
          </p:cNvPr>
          <p:cNvSpPr txBox="1"/>
          <p:nvPr/>
        </p:nvSpPr>
        <p:spPr>
          <a:xfrm>
            <a:off x="6214138" y="2952146"/>
            <a:ext cx="5766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 algn="just">
              <a:defRPr sz="1400">
                <a:latin typeface="HeliosC" panose="00000500000000000000" pitchFamily="2" charset="-52"/>
              </a:defRPr>
            </a:lvl1pPr>
          </a:lstStyle>
          <a:p>
            <a:pPr algn="ctr"/>
            <a:r>
              <a:rPr lang="ru-RU" b="1" dirty="0"/>
              <a:t>Сравнение полученных эффектов от импорта грузов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A3FF61-0387-4B5B-8D10-65793DDE6352}"/>
              </a:ext>
            </a:extLst>
          </p:cNvPr>
          <p:cNvSpPr txBox="1"/>
          <p:nvPr/>
        </p:nvSpPr>
        <p:spPr>
          <a:xfrm>
            <a:off x="6971909" y="3453403"/>
            <a:ext cx="4896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>
                <a:latin typeface="HeliosC" panose="00000500000000000000" pitchFamily="2" charset="-52"/>
              </a:rPr>
              <a:t>снижение выпуска отраслей при недополучении импортной продукции для промышленности на 1 рубль</a:t>
            </a:r>
            <a:endParaRPr lang="ru-RU" sz="1400" b="1" dirty="0">
              <a:solidFill>
                <a:srgbClr val="00609D"/>
              </a:solidFill>
              <a:latin typeface="HeliosC" panose="00000500000000000000" pitchFamily="2" charset="-5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153A54-8D7A-44C0-90DD-39509DA4CE0A}"/>
              </a:ext>
            </a:extLst>
          </p:cNvPr>
          <p:cNvSpPr txBox="1"/>
          <p:nvPr/>
        </p:nvSpPr>
        <p:spPr>
          <a:xfrm>
            <a:off x="6086573" y="3445788"/>
            <a:ext cx="11123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rgbClr val="C00000"/>
                </a:solidFill>
                <a:latin typeface="HeliosC" panose="00000500000000000000" pitchFamily="2" charset="-52"/>
              </a:rPr>
              <a:t>-10</a:t>
            </a:r>
          </a:p>
          <a:p>
            <a:pPr lvl="0" algn="ctr"/>
            <a:r>
              <a:rPr lang="ru-RU" sz="1400" b="1" dirty="0">
                <a:solidFill>
                  <a:srgbClr val="C00000"/>
                </a:solidFill>
                <a:latin typeface="HeliosC" panose="00000500000000000000" pitchFamily="2" charset="-52"/>
              </a:rPr>
              <a:t>руб.</a:t>
            </a:r>
            <a:endParaRPr lang="ru-RU" sz="1050" b="1" dirty="0">
              <a:solidFill>
                <a:srgbClr val="C00000"/>
              </a:solidFill>
              <a:latin typeface="HeliosC" panose="00000500000000000000" pitchFamily="2" charset="-5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8DF48B-083F-4132-90EC-79A36AA1EBC6}"/>
              </a:ext>
            </a:extLst>
          </p:cNvPr>
          <p:cNvSpPr txBox="1"/>
          <p:nvPr/>
        </p:nvSpPr>
        <p:spPr>
          <a:xfrm>
            <a:off x="6971909" y="4213720"/>
            <a:ext cx="48964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00" dirty="0">
                <a:latin typeface="HeliosC" panose="00000500000000000000" pitchFamily="2" charset="-52"/>
              </a:rPr>
              <a:t>снижение выпуска отраслей при недополучении 1 </a:t>
            </a:r>
            <a:r>
              <a:rPr lang="ru-RU" sz="1400" dirty="0" err="1">
                <a:latin typeface="HeliosC" panose="00000500000000000000" pitchFamily="2" charset="-52"/>
              </a:rPr>
              <a:t>фитинговой</a:t>
            </a:r>
            <a:r>
              <a:rPr lang="ru-RU" sz="1400" dirty="0">
                <a:latin typeface="HeliosC" panose="00000500000000000000" pitchFamily="2" charset="-52"/>
              </a:rPr>
              <a:t> платформы (2 ДФЭ) с импортной продукцией для промышленности</a:t>
            </a:r>
            <a:endParaRPr lang="ru-RU" sz="1400" b="1" dirty="0">
              <a:solidFill>
                <a:srgbClr val="00609D"/>
              </a:solidFill>
              <a:latin typeface="HeliosC" panose="00000500000000000000" pitchFamily="2" charset="-5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10E0AE-69C1-4F9B-B960-2D27368613A9}"/>
              </a:ext>
            </a:extLst>
          </p:cNvPr>
          <p:cNvSpPr txBox="1"/>
          <p:nvPr/>
        </p:nvSpPr>
        <p:spPr>
          <a:xfrm>
            <a:off x="6086573" y="4292015"/>
            <a:ext cx="11123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rgbClr val="C00000"/>
                </a:solidFill>
                <a:latin typeface="HeliosC" panose="00000500000000000000" pitchFamily="2" charset="-52"/>
              </a:rPr>
              <a:t>-53</a:t>
            </a:r>
          </a:p>
          <a:p>
            <a:pPr lvl="0" algn="ctr"/>
            <a:r>
              <a:rPr lang="ru-RU" sz="1400" b="1" dirty="0">
                <a:solidFill>
                  <a:srgbClr val="C00000"/>
                </a:solidFill>
                <a:latin typeface="HeliosC" panose="00000500000000000000" pitchFamily="2" charset="-52"/>
              </a:rPr>
              <a:t>млн руб.</a:t>
            </a:r>
            <a:endParaRPr lang="ru-RU" sz="1100" b="1" dirty="0">
              <a:solidFill>
                <a:srgbClr val="C00000"/>
              </a:solidFill>
              <a:latin typeface="HeliosC" panose="00000500000000000000" pitchFamily="2" charset="-5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67EB35-2188-4558-9774-DA4073EA605E}"/>
              </a:ext>
            </a:extLst>
          </p:cNvPr>
          <p:cNvSpPr txBox="1"/>
          <p:nvPr/>
        </p:nvSpPr>
        <p:spPr>
          <a:xfrm>
            <a:off x="6971909" y="5094842"/>
            <a:ext cx="48964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00" dirty="0">
                <a:latin typeface="HeliosC" panose="00000500000000000000" pitchFamily="2" charset="-52"/>
              </a:rPr>
              <a:t>снижение ВДС отраслей при недополучении 1 </a:t>
            </a:r>
            <a:r>
              <a:rPr lang="ru-RU" sz="1400" dirty="0" err="1">
                <a:latin typeface="HeliosC" panose="00000500000000000000" pitchFamily="2" charset="-52"/>
              </a:rPr>
              <a:t>фитинговой</a:t>
            </a:r>
            <a:r>
              <a:rPr lang="ru-RU" sz="1400" dirty="0">
                <a:latin typeface="HeliosC" panose="00000500000000000000" pitchFamily="2" charset="-52"/>
              </a:rPr>
              <a:t> платформы (2 ДФЭ) с импортной продукцией для промышленности</a:t>
            </a:r>
            <a:endParaRPr lang="ru-RU" sz="1400" b="1" dirty="0">
              <a:solidFill>
                <a:srgbClr val="00609D"/>
              </a:solidFill>
              <a:latin typeface="HeliosC" panose="00000500000000000000" pitchFamily="2" charset="-5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3DDED3-EFBE-4250-9F02-C9D0CBF81509}"/>
              </a:ext>
            </a:extLst>
          </p:cNvPr>
          <p:cNvSpPr txBox="1"/>
          <p:nvPr/>
        </p:nvSpPr>
        <p:spPr>
          <a:xfrm>
            <a:off x="6086573" y="5094842"/>
            <a:ext cx="11123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rgbClr val="C00000"/>
                </a:solidFill>
                <a:latin typeface="HeliosC" panose="00000500000000000000" pitchFamily="2" charset="-52"/>
              </a:rPr>
              <a:t>-21</a:t>
            </a:r>
          </a:p>
          <a:p>
            <a:pPr lvl="0" algn="ctr"/>
            <a:r>
              <a:rPr lang="ru-RU" sz="1400" b="1" dirty="0">
                <a:solidFill>
                  <a:srgbClr val="C00000"/>
                </a:solidFill>
                <a:latin typeface="HeliosC" panose="00000500000000000000" pitchFamily="2" charset="-52"/>
              </a:rPr>
              <a:t>млн руб.</a:t>
            </a:r>
            <a:endParaRPr lang="ru-RU" sz="1100" b="1" dirty="0">
              <a:solidFill>
                <a:srgbClr val="C00000"/>
              </a:solidFill>
              <a:latin typeface="HeliosC" panose="00000500000000000000" pitchFamily="2" charset="-52"/>
            </a:endParaRP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938EC5F2-C04D-404B-94CB-A72D84D8D5AB}"/>
              </a:ext>
            </a:extLst>
          </p:cNvPr>
          <p:cNvCxnSpPr/>
          <p:nvPr/>
        </p:nvCxnSpPr>
        <p:spPr>
          <a:xfrm>
            <a:off x="141402" y="2799287"/>
            <a:ext cx="11726944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F5E5EB56-7F11-41D5-AEBA-315B02833F8C}"/>
              </a:ext>
            </a:extLst>
          </p:cNvPr>
          <p:cNvSpPr txBox="1"/>
          <p:nvPr/>
        </p:nvSpPr>
        <p:spPr>
          <a:xfrm>
            <a:off x="6063814" y="1078776"/>
            <a:ext cx="22820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rgbClr val="00609D"/>
                </a:solidFill>
                <a:latin typeface="HeliosC" panose="00000500000000000000" pitchFamily="2" charset="-52"/>
              </a:rPr>
              <a:t>+38,5</a:t>
            </a:r>
          </a:p>
          <a:p>
            <a:pPr lvl="0" algn="ctr"/>
            <a:r>
              <a:rPr lang="ru-RU" sz="1400" b="1" dirty="0">
                <a:solidFill>
                  <a:srgbClr val="00609D"/>
                </a:solidFill>
                <a:latin typeface="HeliosC" panose="00000500000000000000" pitchFamily="2" charset="-52"/>
              </a:rPr>
              <a:t>млрд руб. к ВДС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674B660-48A6-4DAC-96A8-3671A92BCB7E}"/>
              </a:ext>
            </a:extLst>
          </p:cNvPr>
          <p:cNvSpPr txBox="1"/>
          <p:nvPr/>
        </p:nvSpPr>
        <p:spPr>
          <a:xfrm>
            <a:off x="6063814" y="1858340"/>
            <a:ext cx="22820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rgbClr val="00609D"/>
                </a:solidFill>
                <a:latin typeface="HeliosC" panose="00000500000000000000" pitchFamily="2" charset="-52"/>
              </a:rPr>
              <a:t>+17,8</a:t>
            </a:r>
          </a:p>
          <a:p>
            <a:pPr lvl="0" algn="ctr"/>
            <a:r>
              <a:rPr lang="ru-RU" sz="1400" b="1" dirty="0">
                <a:solidFill>
                  <a:srgbClr val="00609D"/>
                </a:solidFill>
                <a:latin typeface="HeliosC" panose="00000500000000000000" pitchFamily="2" charset="-52"/>
              </a:rPr>
              <a:t>млрд руб. налоговых доходов бюджета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BA501EF-268C-47B4-B11B-3AE2A775614D}"/>
              </a:ext>
            </a:extLst>
          </p:cNvPr>
          <p:cNvSpPr txBox="1"/>
          <p:nvPr/>
        </p:nvSpPr>
        <p:spPr>
          <a:xfrm>
            <a:off x="8257880" y="1572743"/>
            <a:ext cx="3632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 algn="just">
              <a:defRPr sz="1400">
                <a:latin typeface="HeliosC" panose="020B0604020202020204" charset="-52"/>
              </a:defRPr>
            </a:lvl1pPr>
          </a:lstStyle>
          <a:p>
            <a:r>
              <a:rPr lang="ru-RU" b="1" dirty="0"/>
              <a:t>было бы получено при вывозе высокодоходных грузов</a:t>
            </a:r>
          </a:p>
        </p:txBody>
      </p:sp>
      <p:graphicFrame>
        <p:nvGraphicFramePr>
          <p:cNvPr id="38" name="Диаграмма 37">
            <a:extLst>
              <a:ext uri="{FF2B5EF4-FFF2-40B4-BE49-F238E27FC236}">
                <a16:creationId xmlns:a16="http://schemas.microsoft.com/office/drawing/2014/main" id="{459C5908-F0CD-4E32-B0CB-4F96A4B716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5099544"/>
              </p:ext>
            </p:extLst>
          </p:nvPr>
        </p:nvGraphicFramePr>
        <p:xfrm>
          <a:off x="423744" y="3903020"/>
          <a:ext cx="5518196" cy="1470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B0055A32-2476-4672-A8E2-C93D7D8C2A7F}"/>
              </a:ext>
            </a:extLst>
          </p:cNvPr>
          <p:cNvSpPr txBox="1"/>
          <p:nvPr/>
        </p:nvSpPr>
        <p:spPr>
          <a:xfrm>
            <a:off x="867266" y="3639287"/>
            <a:ext cx="4840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i="1" dirty="0">
                <a:latin typeface="HeliosC" panose="00000500000000000000" pitchFamily="2" charset="-52"/>
              </a:rPr>
              <a:t>рост ВДС  при экспорте 1 тонны груза, руб./тонн</a:t>
            </a:r>
            <a:endParaRPr lang="ru-RU" sz="1400" b="1" i="1" dirty="0">
              <a:solidFill>
                <a:srgbClr val="00609D"/>
              </a:solidFill>
              <a:latin typeface="HeliosC" panose="00000500000000000000" pitchFamily="2" charset="-52"/>
            </a:endParaRPr>
          </a:p>
        </p:txBody>
      </p:sp>
      <p:sp>
        <p:nvSpPr>
          <p:cNvPr id="41" name="Стрелка: вниз 40">
            <a:extLst>
              <a:ext uri="{FF2B5EF4-FFF2-40B4-BE49-F238E27FC236}">
                <a16:creationId xmlns:a16="http://schemas.microsoft.com/office/drawing/2014/main" id="{324A26A3-665C-4B76-8167-FF622F4578FA}"/>
              </a:ext>
            </a:extLst>
          </p:cNvPr>
          <p:cNvSpPr/>
          <p:nvPr/>
        </p:nvSpPr>
        <p:spPr>
          <a:xfrm rot="16200000">
            <a:off x="5551722" y="1647605"/>
            <a:ext cx="612666" cy="47589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262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17C59085-DE9F-4733-A8AD-789B6ABE6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79"/>
            <a:ext cx="12194831" cy="6856021"/>
          </a:xfrm>
          <a:noFill/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7A5EBEDB-A113-4C35-A23F-0A08F1141556}"/>
              </a:ext>
            </a:extLst>
          </p:cNvPr>
          <p:cNvSpPr txBox="1">
            <a:spLocks/>
          </p:cNvSpPr>
          <p:nvPr/>
        </p:nvSpPr>
        <p:spPr>
          <a:xfrm>
            <a:off x="615636" y="209006"/>
            <a:ext cx="6954088" cy="6148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chemeClr val="bg1"/>
                </a:solidFill>
                <a:latin typeface="HeliosC" panose="00000500000000000000" pitchFamily="2" charset="-52"/>
              </a:rPr>
              <a:t>Оценка влияния изменений направлений перевозок на отдельные отрасли </a:t>
            </a:r>
          </a:p>
        </p:txBody>
      </p:sp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8E7AD609-34A5-4FEA-9E18-988202C1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5884" y="6356350"/>
            <a:ext cx="661657" cy="365125"/>
          </a:xfrm>
        </p:spPr>
        <p:txBody>
          <a:bodyPr/>
          <a:lstStyle/>
          <a:p>
            <a:fld id="{66BD978B-3FB7-486E-82B7-12A7362132A2}" type="slidenum">
              <a:rPr lang="ru-RU" smtClean="0">
                <a:solidFill>
                  <a:schemeClr val="bg1"/>
                </a:solidFill>
                <a:latin typeface="HeliosC" panose="00000500000000000000" pitchFamily="2" charset="-52"/>
              </a:rPr>
              <a:t>5</a:t>
            </a:fld>
            <a:endParaRPr lang="ru-RU" dirty="0">
              <a:solidFill>
                <a:schemeClr val="bg1"/>
              </a:solidFill>
              <a:latin typeface="HeliosC" panose="00000500000000000000" pitchFamily="2" charset="-52"/>
            </a:endParaRPr>
          </a:p>
        </p:txBody>
      </p:sp>
      <p:graphicFrame>
        <p:nvGraphicFramePr>
          <p:cNvPr id="34" name="Таблица 33">
            <a:extLst>
              <a:ext uri="{FF2B5EF4-FFF2-40B4-BE49-F238E27FC236}">
                <a16:creationId xmlns:a16="http://schemas.microsoft.com/office/drawing/2014/main" id="{A2B32B55-4B01-4D6A-BE22-F834B920F7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095385"/>
              </p:ext>
            </p:extLst>
          </p:nvPr>
        </p:nvGraphicFramePr>
        <p:xfrm>
          <a:off x="1395276" y="2691114"/>
          <a:ext cx="9401447" cy="30565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2781">
                  <a:extLst>
                    <a:ext uri="{9D8B030D-6E8A-4147-A177-3AD203B41FA5}">
                      <a16:colId xmlns:a16="http://schemas.microsoft.com/office/drawing/2014/main" val="3180907465"/>
                    </a:ext>
                  </a:extLst>
                </a:gridCol>
                <a:gridCol w="883111">
                  <a:extLst>
                    <a:ext uri="{9D8B030D-6E8A-4147-A177-3AD203B41FA5}">
                      <a16:colId xmlns:a16="http://schemas.microsoft.com/office/drawing/2014/main" val="1587210633"/>
                    </a:ext>
                  </a:extLst>
                </a:gridCol>
                <a:gridCol w="883111">
                  <a:extLst>
                    <a:ext uri="{9D8B030D-6E8A-4147-A177-3AD203B41FA5}">
                      <a16:colId xmlns:a16="http://schemas.microsoft.com/office/drawing/2014/main" val="161317128"/>
                    </a:ext>
                  </a:extLst>
                </a:gridCol>
                <a:gridCol w="883111">
                  <a:extLst>
                    <a:ext uri="{9D8B030D-6E8A-4147-A177-3AD203B41FA5}">
                      <a16:colId xmlns:a16="http://schemas.microsoft.com/office/drawing/2014/main" val="932779972"/>
                    </a:ext>
                  </a:extLst>
                </a:gridCol>
                <a:gridCol w="883111">
                  <a:extLst>
                    <a:ext uri="{9D8B030D-6E8A-4147-A177-3AD203B41FA5}">
                      <a16:colId xmlns:a16="http://schemas.microsoft.com/office/drawing/2014/main" val="1394708210"/>
                    </a:ext>
                  </a:extLst>
                </a:gridCol>
                <a:gridCol w="883111">
                  <a:extLst>
                    <a:ext uri="{9D8B030D-6E8A-4147-A177-3AD203B41FA5}">
                      <a16:colId xmlns:a16="http://schemas.microsoft.com/office/drawing/2014/main" val="256556554"/>
                    </a:ext>
                  </a:extLst>
                </a:gridCol>
                <a:gridCol w="883111">
                  <a:extLst>
                    <a:ext uri="{9D8B030D-6E8A-4147-A177-3AD203B41FA5}">
                      <a16:colId xmlns:a16="http://schemas.microsoft.com/office/drawing/2014/main" val="2026293981"/>
                    </a:ext>
                  </a:extLst>
                </a:gridCol>
              </a:tblGrid>
              <a:tr h="349014"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HeliosC" panose="020B0604020202020204" charset="-52"/>
                      </a:endParaRPr>
                    </a:p>
                  </a:txBody>
                  <a:tcPr marL="7620" marR="7620" marT="7620" marB="0" anchor="ctr">
                    <a:solidFill>
                      <a:srgbClr val="0060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eliosC" panose="020B0604020202020204" charset="-52"/>
                        </a:rPr>
                        <a:t>2020ф</a:t>
                      </a:r>
                    </a:p>
                  </a:txBody>
                  <a:tcPr marL="6913" marR="6913" marT="6913" marB="0" anchor="ctr">
                    <a:solidFill>
                      <a:srgbClr val="0060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eliosC" panose="020B0604020202020204" charset="-52"/>
                        </a:rPr>
                        <a:t>2021ф</a:t>
                      </a:r>
                    </a:p>
                  </a:txBody>
                  <a:tcPr marL="6913" marR="6913" marT="6913" marB="0" anchor="ctr">
                    <a:solidFill>
                      <a:srgbClr val="0060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eliosC" panose="020B0604020202020204" charset="-52"/>
                        </a:rPr>
                        <a:t>2022ф</a:t>
                      </a:r>
                    </a:p>
                  </a:txBody>
                  <a:tcPr marL="6913" marR="6913" marT="6913" marB="0" anchor="ctr">
                    <a:solidFill>
                      <a:srgbClr val="0060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eliosC" panose="020B0604020202020204" charset="-52"/>
                        </a:rPr>
                        <a:t>2023п</a:t>
                      </a:r>
                    </a:p>
                  </a:txBody>
                  <a:tcPr marL="6913" marR="6913" marT="6913" marB="0" anchor="ctr">
                    <a:solidFill>
                      <a:srgbClr val="0060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eliosC" panose="020B0604020202020204" charset="-52"/>
                        </a:rPr>
                        <a:t>2025п</a:t>
                      </a:r>
                    </a:p>
                  </a:txBody>
                  <a:tcPr marL="6913" marR="6913" marT="6913" marB="0" anchor="ctr">
                    <a:solidFill>
                      <a:srgbClr val="0060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eliosC" panose="020B0604020202020204" charset="-52"/>
                        </a:rPr>
                        <a:t>2030п</a:t>
                      </a:r>
                    </a:p>
                  </a:txBody>
                  <a:tcPr marL="6913" marR="6913" marT="6913" marB="0" anchor="ctr">
                    <a:solidFill>
                      <a:srgbClr val="0060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86758"/>
                  </a:ext>
                </a:extLst>
              </a:tr>
              <a:tr h="772061">
                <a:tc>
                  <a:txBody>
                    <a:bodyPr/>
                    <a:lstStyle/>
                    <a:p>
                      <a:pPr marL="271463" lvl="1" indent="0" algn="l" fontAlgn="b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HeliosC" panose="020B0604020202020204" charset="-52"/>
                        </a:rPr>
                        <a:t>Общая среднеотраслевая маржинальность</a:t>
                      </a:r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HeliosC" panose="020B0604020202020204" charset="-52"/>
                        </a:rPr>
                        <a:t> </a:t>
                      </a:r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HeliosC" panose="020B0604020202020204" charset="-52"/>
                        </a:rPr>
                        <a:t>экспорта, %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HeliosC" panose="020B0604020202020204" charset="-52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HeliosC" panose="020B0604020202020204" charset="-52"/>
                        </a:rPr>
                        <a:t>6%</a:t>
                      </a:r>
                    </a:p>
                  </a:txBody>
                  <a:tcPr marL="7620" marR="7620" marT="762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HeliosC" panose="020B0604020202020204" charset="-52"/>
                        </a:rPr>
                        <a:t>31%</a:t>
                      </a:r>
                    </a:p>
                  </a:txBody>
                  <a:tcPr marL="7620" marR="7620" marT="762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HeliosC" panose="020B0604020202020204" charset="-52"/>
                        </a:rPr>
                        <a:t>38%</a:t>
                      </a:r>
                    </a:p>
                  </a:txBody>
                  <a:tcPr marL="7620" marR="7620" marT="762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HeliosC" panose="020B0604020202020204" charset="-52"/>
                        </a:rPr>
                        <a:t>-4%</a:t>
                      </a:r>
                    </a:p>
                  </a:txBody>
                  <a:tcPr marL="7620" marR="7620" marT="762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HeliosC" panose="020B0604020202020204" charset="-52"/>
                        </a:rPr>
                        <a:t>-28%</a:t>
                      </a:r>
                    </a:p>
                  </a:txBody>
                  <a:tcPr marL="7620" marR="7620" marT="762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HeliosC" panose="020B0604020202020204" charset="-52"/>
                        </a:rPr>
                        <a:t>-24%</a:t>
                      </a:r>
                    </a:p>
                  </a:txBody>
                  <a:tcPr marL="7620" marR="7620" marT="762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983257"/>
                  </a:ext>
                </a:extLst>
              </a:tr>
              <a:tr h="317291">
                <a:tc>
                  <a:txBody>
                    <a:bodyPr/>
                    <a:lstStyle/>
                    <a:p>
                      <a:pPr marL="180000" lvl="2" indent="0"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HeliosC" panose="020B0604020202020204" charset="-52"/>
                        </a:rPr>
                        <a:t>Маржинальность в восточном направлении</a:t>
                      </a:r>
                    </a:p>
                  </a:txBody>
                  <a:tcPr marL="7620" marR="7620" marT="762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iosC" panose="020B0604020202020204" charset="-52"/>
                        </a:rPr>
                        <a:t>1%</a:t>
                      </a:r>
                    </a:p>
                  </a:txBody>
                  <a:tcPr marL="7620" marR="7620" marT="762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iosC" panose="020B0604020202020204" charset="-52"/>
                        </a:rPr>
                        <a:t>25%</a:t>
                      </a:r>
                    </a:p>
                  </a:txBody>
                  <a:tcPr marL="7620" marR="7620" marT="762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iosC" panose="020B0604020202020204" charset="-52"/>
                        </a:rPr>
                        <a:t>34%</a:t>
                      </a:r>
                    </a:p>
                  </a:txBody>
                  <a:tcPr marL="7620" marR="7620" marT="762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iosC" panose="020B0604020202020204" charset="-52"/>
                        </a:rPr>
                        <a:t>-17%</a:t>
                      </a:r>
                    </a:p>
                  </a:txBody>
                  <a:tcPr marL="7620" marR="7620" marT="762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iosC" panose="020B0604020202020204" charset="-52"/>
                        </a:rPr>
                        <a:t>-44%</a:t>
                      </a:r>
                    </a:p>
                  </a:txBody>
                  <a:tcPr marL="7620" marR="7620" marT="762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iosC" panose="020B0604020202020204" charset="-52"/>
                        </a:rPr>
                        <a:t>-43%</a:t>
                      </a:r>
                    </a:p>
                  </a:txBody>
                  <a:tcPr marL="7620" marR="7620" marT="762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4844874"/>
                  </a:ext>
                </a:extLst>
              </a:tr>
              <a:tr h="317291">
                <a:tc>
                  <a:txBody>
                    <a:bodyPr/>
                    <a:lstStyle/>
                    <a:p>
                      <a:pPr marL="180000" marR="0" lvl="2" indent="0" algn="l" defTabSz="68581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HeliosC" panose="020B0604020202020204" charset="-52"/>
                        </a:rPr>
                        <a:t>Маржинальность в западном направлении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iosC" panose="020B0604020202020204" charset="-52"/>
                        </a:rPr>
                        <a:t>6%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iosC" panose="020B0604020202020204" charset="-52"/>
                        </a:rPr>
                        <a:t>32%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iosC" panose="020B0604020202020204" charset="-52"/>
                        </a:rPr>
                        <a:t>40%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iosC" panose="020B0604020202020204" charset="-52"/>
                        </a:rPr>
                        <a:t>-2%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C" panose="020B0604020202020204" charset="-52"/>
                        </a:rPr>
                        <a:t>-24%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iosC" panose="020B0604020202020204" charset="-52"/>
                        </a:rPr>
                        <a:t>-20%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5369517"/>
                  </a:ext>
                </a:extLst>
              </a:tr>
              <a:tr h="317291">
                <a:tc>
                  <a:txBody>
                    <a:bodyPr/>
                    <a:lstStyle/>
                    <a:p>
                      <a:pPr marL="180000" marR="0" lvl="2" indent="0" algn="l" defTabSz="68581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HeliosC" panose="020B0604020202020204" charset="-52"/>
                        </a:rPr>
                        <a:t>Маржинальность в южном направлении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iosC" panose="020B0604020202020204" charset="-52"/>
                        </a:rPr>
                        <a:t>-67%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C" panose="020B0604020202020204" charset="-52"/>
                        </a:rPr>
                        <a:t>7%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iosC" panose="020B0604020202020204" charset="-52"/>
                        </a:rPr>
                        <a:t>12%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iosC" panose="020B0604020202020204" charset="-52"/>
                        </a:rPr>
                        <a:t>-29%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C" panose="020B0604020202020204" charset="-52"/>
                        </a:rPr>
                        <a:t>-56%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C" panose="020B0604020202020204" charset="-52"/>
                        </a:rPr>
                        <a:t>-48%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825371"/>
                  </a:ext>
                </a:extLst>
              </a:tr>
              <a:tr h="349014">
                <a:tc gridSpan="7">
                  <a:txBody>
                    <a:bodyPr/>
                    <a:lstStyle/>
                    <a:p>
                      <a:pPr marL="180000" marR="0" lvl="2" indent="0" algn="l" defTabSz="68581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u="none" strike="noStrike" dirty="0">
                          <a:solidFill>
                            <a:schemeClr val="tx1"/>
                          </a:solidFill>
                          <a:effectLst/>
                          <a:latin typeface="HeliosC" panose="020B0604020202020204" charset="-52"/>
                          <a:ea typeface="+mn-ea"/>
                          <a:cs typeface="+mn-cs"/>
                        </a:rPr>
                        <a:t>Для сравнения показатели вагонных перевозок: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HeliosC" panose="020B0604020202020204" charset="-52"/>
                      </a:endParaRPr>
                    </a:p>
                  </a:txBody>
                  <a:tcPr marL="6913" marR="6913" marT="6913" marB="0" anchor="ctr"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HeliosC" panose="020B0604020202020204" charset="-52"/>
                      </a:endParaRPr>
                    </a:p>
                  </a:txBody>
                  <a:tcPr marL="6913" marR="6913" marT="6913" marB="0" anchor="ctr"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HeliosC" panose="020B0604020202020204" charset="-52"/>
                      </a:endParaRPr>
                    </a:p>
                  </a:txBody>
                  <a:tcPr marL="6913" marR="6913" marT="6913" marB="0" anchor="ctr"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HeliosC" panose="020B0604020202020204" charset="-52"/>
                      </a:endParaRPr>
                    </a:p>
                  </a:txBody>
                  <a:tcPr marL="6913" marR="6913" marT="6913" marB="0" anchor="ctr"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HeliosC" panose="020B0604020202020204" charset="-52"/>
                      </a:endParaRPr>
                    </a:p>
                  </a:txBody>
                  <a:tcPr marL="6913" marR="6913" marT="6913" marB="0" anchor="ctr"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HeliosC" panose="020B0604020202020204" charset="-52"/>
                      </a:endParaRPr>
                    </a:p>
                  </a:txBody>
                  <a:tcPr marL="6913" marR="6913" marT="6913" marB="0" anchor="ctr"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6553747"/>
                  </a:ext>
                </a:extLst>
              </a:tr>
              <a:tr h="317291">
                <a:tc>
                  <a:txBody>
                    <a:bodyPr/>
                    <a:lstStyle/>
                    <a:p>
                      <a:pPr marL="174625" indent="0"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HeliosC" panose="020B0604020202020204" charset="-52"/>
                        </a:rPr>
                        <a:t>Доля транспортных расходов, %</a:t>
                      </a:r>
                    </a:p>
                  </a:txBody>
                  <a:tcPr marL="6913" marR="6913" marT="6913" marB="0" anchor="ctr"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C" panose="020B0604020202020204" charset="-52"/>
                        </a:rPr>
                        <a:t>25%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iosC" panose="020B0604020202020204" charset="-52"/>
                        </a:rPr>
                        <a:t>20%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iosC" panose="020B0604020202020204" charset="-52"/>
                        </a:rPr>
                        <a:t>17%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iosC" panose="020B0604020202020204" charset="-52"/>
                        </a:rPr>
                        <a:t>18%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HeliosC" panose="020B0604020202020204" charset="-52"/>
                        </a:rPr>
                        <a:t>22%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C" panose="020B0604020202020204" charset="-52"/>
                        </a:rPr>
                        <a:t>22%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9431688"/>
                  </a:ext>
                </a:extLst>
              </a:tr>
              <a:tr h="317291">
                <a:tc>
                  <a:txBody>
                    <a:bodyPr/>
                    <a:lstStyle/>
                    <a:p>
                      <a:pPr marL="174625" indent="0"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HeliosC" panose="020B0604020202020204" charset="-52"/>
                        </a:rPr>
                        <a:t>Общая среднеотраслевая маржинальность, %</a:t>
                      </a:r>
                    </a:p>
                  </a:txBody>
                  <a:tcPr marL="6913" marR="6913" marT="6913" marB="0" anchor="ctr"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C" panose="020B0604020202020204" charset="-52"/>
                        </a:rPr>
                        <a:t>2%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C" panose="020B0604020202020204" charset="-52"/>
                        </a:rPr>
                        <a:t>34%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C" panose="020B0604020202020204" charset="-52"/>
                        </a:rPr>
                        <a:t>45%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C" panose="020B0604020202020204" charset="-52"/>
                        </a:rPr>
                        <a:t>22%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C" panose="020B0604020202020204" charset="-52"/>
                        </a:rPr>
                        <a:t>2%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C" panose="020B0604020202020204" charset="-52"/>
                        </a:rPr>
                        <a:t>-2%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8649858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4DA4D690-79E8-475C-B3C2-CCE030417CED}"/>
              </a:ext>
            </a:extLst>
          </p:cNvPr>
          <p:cNvSpPr txBox="1"/>
          <p:nvPr/>
        </p:nvSpPr>
        <p:spPr>
          <a:xfrm>
            <a:off x="1395276" y="2206026"/>
            <a:ext cx="9401446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>
                <a:latin typeface="HeliosC" panose="020B0604020202020204" charset="-52"/>
              </a:rPr>
              <a:t>Текущие и прогнозные значения маржинальности на примере удобрений перевозимых на экспорт в контейнерах (и сравнение с вагонными отправками), %</a:t>
            </a:r>
            <a:endParaRPr lang="ru-RU" sz="1400" dirty="0">
              <a:latin typeface="HeliosC" panose="020B0604020202020204" charset="-5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8F96784-2473-41E7-A8DE-AD716BC5ED61}"/>
              </a:ext>
            </a:extLst>
          </p:cNvPr>
          <p:cNvSpPr txBox="1"/>
          <p:nvPr/>
        </p:nvSpPr>
        <p:spPr>
          <a:xfrm>
            <a:off x="310001" y="1163016"/>
            <a:ext cx="11606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 algn="just">
              <a:defRPr sz="1400">
                <a:latin typeface="HeliosC" panose="020B0604020202020204" charset="-52"/>
              </a:defRPr>
            </a:lvl1pPr>
          </a:lstStyle>
          <a:p>
            <a:r>
              <a:rPr lang="ru-RU" dirty="0"/>
              <a:t>Определение расчетного уровня рентабельности тех или иных отраслей на основе информации о долях транспортных издержек по группам товаров с учетом средней дальности перевозки и действующих тарифов – формирование выводов о том, как изменение логистики отразится на отрасли</a:t>
            </a:r>
          </a:p>
        </p:txBody>
      </p:sp>
    </p:spTree>
    <p:extLst>
      <p:ext uri="{BB962C8B-B14F-4D97-AF65-F5344CB8AC3E}">
        <p14:creationId xmlns:p14="http://schemas.microsoft.com/office/powerpoint/2010/main" val="14237691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651</Words>
  <Application>Microsoft Office PowerPoint</Application>
  <PresentationFormat>Широкоэкранный</PresentationFormat>
  <Paragraphs>124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HeliosC</vt:lpstr>
      <vt:lpstr>Calibri Light</vt:lpstr>
      <vt:lpstr>Arial</vt:lpstr>
      <vt:lpstr>Calibri</vt:lpstr>
      <vt:lpstr>Тема Office</vt:lpstr>
      <vt:lpstr>ТЕМА ВЫСТУПЛЕНИЯ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ВЫСТУПЛЕНИЯ</dc:title>
  <dc:creator>Alisa</dc:creator>
  <cp:lastModifiedBy>9851477112@mail.ru</cp:lastModifiedBy>
  <cp:revision>46</cp:revision>
  <dcterms:created xsi:type="dcterms:W3CDTF">2022-04-06T07:53:13Z</dcterms:created>
  <dcterms:modified xsi:type="dcterms:W3CDTF">2023-06-27T20:21:40Z</dcterms:modified>
</cp:coreProperties>
</file>