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2" r:id="rId1"/>
  </p:sldMasterIdLst>
  <p:notesMasterIdLst>
    <p:notesMasterId r:id="rId14"/>
  </p:notesMasterIdLst>
  <p:sldIdLst>
    <p:sldId id="458" r:id="rId2"/>
    <p:sldId id="443" r:id="rId3"/>
    <p:sldId id="454" r:id="rId4"/>
    <p:sldId id="447" r:id="rId5"/>
    <p:sldId id="455" r:id="rId6"/>
    <p:sldId id="456" r:id="rId7"/>
    <p:sldId id="460" r:id="rId8"/>
    <p:sldId id="461" r:id="rId9"/>
    <p:sldId id="451" r:id="rId10"/>
    <p:sldId id="452" r:id="rId11"/>
    <p:sldId id="453" r:id="rId12"/>
    <p:sldId id="462" r:id="rId13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90222D"/>
    <a:srgbClr val="800026"/>
    <a:srgbClr val="E8E7EC"/>
    <a:srgbClr val="A6A6A6"/>
    <a:srgbClr val="E73507"/>
    <a:srgbClr val="66A000"/>
    <a:srgbClr val="8A1A25"/>
    <a:srgbClr val="EEF2F3"/>
    <a:srgbClr val="A25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3958" autoAdjust="0"/>
  </p:normalViewPr>
  <p:slideViewPr>
    <p:cSldViewPr snapToGrid="0">
      <p:cViewPr varScale="1">
        <p:scale>
          <a:sx n="82" d="100"/>
          <a:sy n="82" d="100"/>
        </p:scale>
        <p:origin x="96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54C43E-1B73-4192-A89B-4A18B00CC7E6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5793F64-2085-444D-A7D5-93B8334CFE55}">
      <dgm:prSet phldrT="[Текст]" custT="1"/>
      <dgm:spPr/>
      <dgm:t>
        <a:bodyPr/>
        <a:lstStyle/>
        <a:p>
          <a:r>
            <a:rPr lang="ru-RU" sz="1100" dirty="0"/>
            <a:t>В конце мая 2023 года стало известно об утечке данных сотен тысяч соискателей «Вкусно — и точка». Хакеры выложили в открытый доступ базу данных соискателей работы в сети ресторанов быстрого питания. </a:t>
          </a:r>
        </a:p>
      </dgm:t>
    </dgm:pt>
    <dgm:pt modelId="{6D265459-CC93-49FF-8C5A-ACA50538E9B9}" type="parTrans" cxnId="{E40E4E9D-44BB-4163-9576-75562FC6F76B}">
      <dgm:prSet/>
      <dgm:spPr/>
      <dgm:t>
        <a:bodyPr/>
        <a:lstStyle/>
        <a:p>
          <a:endParaRPr lang="ru-RU"/>
        </a:p>
      </dgm:t>
    </dgm:pt>
    <dgm:pt modelId="{62A99D4C-AF5B-4A2E-8422-099EC5F4110F}" type="sibTrans" cxnId="{E40E4E9D-44BB-4163-9576-75562FC6F76B}">
      <dgm:prSet/>
      <dgm:spPr/>
      <dgm:t>
        <a:bodyPr/>
        <a:lstStyle/>
        <a:p>
          <a:endParaRPr lang="ru-RU"/>
        </a:p>
      </dgm:t>
    </dgm:pt>
    <dgm:pt modelId="{15AEDDDC-5F1B-459F-8624-9E73232E5944}">
      <dgm:prSet phldrT="[Текст]" custT="1"/>
      <dgm:spPr/>
      <dgm:t>
        <a:bodyPr/>
        <a:lstStyle/>
        <a:p>
          <a:r>
            <a:rPr lang="ru-RU" sz="1100" dirty="0"/>
            <a:t>7 июня 2023 г.</a:t>
          </a:r>
        </a:p>
        <a:p>
          <a:r>
            <a:rPr lang="ru-RU" sz="1100" dirty="0"/>
            <a:t>- Утечка персональных данных  1949 841 клиента производителя матрацев и товаров для сна «Асконы»;</a:t>
          </a:r>
        </a:p>
        <a:p>
          <a:r>
            <a:rPr lang="ru-RU" sz="1100" dirty="0"/>
            <a:t>- Утечка данных пользователей сайта </a:t>
          </a:r>
          <a:r>
            <a:rPr lang="en-US" sz="1100" dirty="0"/>
            <a:t>Book24.ru</a:t>
          </a:r>
          <a:r>
            <a:rPr lang="ru-RU" sz="1100" dirty="0"/>
            <a:t>.</a:t>
          </a:r>
        </a:p>
      </dgm:t>
    </dgm:pt>
    <dgm:pt modelId="{6637BE16-A1C1-4956-9516-D9EB27C18D6B}" type="parTrans" cxnId="{97BF648B-E21E-4007-9FF4-64F9C0FE6374}">
      <dgm:prSet/>
      <dgm:spPr/>
      <dgm:t>
        <a:bodyPr/>
        <a:lstStyle/>
        <a:p>
          <a:endParaRPr lang="ru-RU"/>
        </a:p>
      </dgm:t>
    </dgm:pt>
    <dgm:pt modelId="{D535D8E4-2371-408A-9797-425827328E52}" type="sibTrans" cxnId="{97BF648B-E21E-4007-9FF4-64F9C0FE6374}">
      <dgm:prSet/>
      <dgm:spPr/>
      <dgm:t>
        <a:bodyPr/>
        <a:lstStyle/>
        <a:p>
          <a:endParaRPr lang="ru-RU"/>
        </a:p>
      </dgm:t>
    </dgm:pt>
    <dgm:pt modelId="{1192A18F-D7AE-4FD7-B16D-7DA6645DD627}">
      <dgm:prSet custT="1"/>
      <dgm:spPr/>
      <dgm:t>
        <a:bodyPr/>
        <a:lstStyle/>
        <a:p>
          <a:r>
            <a:rPr lang="ru-RU" sz="1100" dirty="0"/>
            <a:t>6 июня 2023 г.</a:t>
          </a:r>
        </a:p>
        <a:p>
          <a:r>
            <a:rPr lang="ru-RU" sz="1100" dirty="0"/>
            <a:t>- Компания «Ашан» подтвердила информацию об утечке данных своих клиентов;</a:t>
          </a:r>
        </a:p>
        <a:p>
          <a:r>
            <a:rPr lang="ru-RU" sz="1100" dirty="0"/>
            <a:t>- Информация об утечке персональных данных клиентов «Твой дом»;</a:t>
          </a:r>
        </a:p>
        <a:p>
          <a:r>
            <a:rPr lang="ru-RU" sz="1100" dirty="0"/>
            <a:t>- Стало известно об утечке данных миллионов клиентов сети магазинов Gloria Jeans.</a:t>
          </a:r>
        </a:p>
      </dgm:t>
    </dgm:pt>
    <dgm:pt modelId="{41C2C338-B49B-40D7-ABD3-5CAD49DCD170}" type="parTrans" cxnId="{574D8A80-DCB4-45BE-9664-D4F88897B490}">
      <dgm:prSet/>
      <dgm:spPr/>
      <dgm:t>
        <a:bodyPr/>
        <a:lstStyle/>
        <a:p>
          <a:endParaRPr lang="ru-RU"/>
        </a:p>
      </dgm:t>
    </dgm:pt>
    <dgm:pt modelId="{B17EF9B5-D62E-42B5-99C7-AB9760332A05}" type="sibTrans" cxnId="{574D8A80-DCB4-45BE-9664-D4F88897B490}">
      <dgm:prSet/>
      <dgm:spPr/>
      <dgm:t>
        <a:bodyPr/>
        <a:lstStyle/>
        <a:p>
          <a:endParaRPr lang="ru-RU"/>
        </a:p>
      </dgm:t>
    </dgm:pt>
    <dgm:pt modelId="{333FBBB9-4753-4220-8D47-8C24769DB975}">
      <dgm:prSet custT="1"/>
      <dgm:spPr/>
      <dgm:t>
        <a:bodyPr/>
        <a:lstStyle/>
        <a:p>
          <a:r>
            <a:rPr lang="ru-RU" sz="1100" dirty="0"/>
            <a:t>8 июня 2023 г.</a:t>
          </a:r>
        </a:p>
        <a:p>
          <a:r>
            <a:rPr lang="ru-RU" sz="1100" dirty="0"/>
            <a:t>- Утечка данных пользователей интернет-портала «Едим Дома»;</a:t>
          </a:r>
        </a:p>
        <a:p>
          <a:r>
            <a:rPr lang="ru-RU" sz="1100" dirty="0"/>
            <a:t>- Утечка данных 3 580 583 пользователей книжного магазина «Буквоед»;</a:t>
          </a:r>
        </a:p>
        <a:p>
          <a:r>
            <a:rPr lang="ru-RU" sz="1100" dirty="0"/>
            <a:t>- Утечка данных 2 268 636 пользователей магазина одежды «ТВОЕ»;</a:t>
          </a:r>
        </a:p>
        <a:p>
          <a:r>
            <a:rPr lang="ru-RU" sz="1100" dirty="0"/>
            <a:t>- Утечка данных 4 000 000 пользователей гипермаркетов «Леруа Мерлен».</a:t>
          </a:r>
        </a:p>
      </dgm:t>
    </dgm:pt>
    <dgm:pt modelId="{3D0F6332-9EE4-49BA-9C1C-DA3C8A5AA013}" type="parTrans" cxnId="{D1DAE4F6-E80F-4EBF-8B3B-54A3A966CF97}">
      <dgm:prSet/>
      <dgm:spPr/>
      <dgm:t>
        <a:bodyPr/>
        <a:lstStyle/>
        <a:p>
          <a:endParaRPr lang="ru-RU"/>
        </a:p>
      </dgm:t>
    </dgm:pt>
    <dgm:pt modelId="{84335954-E720-4FC7-9BD4-05262D4D74AA}" type="sibTrans" cxnId="{D1DAE4F6-E80F-4EBF-8B3B-54A3A966CF97}">
      <dgm:prSet/>
      <dgm:spPr/>
      <dgm:t>
        <a:bodyPr/>
        <a:lstStyle/>
        <a:p>
          <a:endParaRPr lang="ru-RU"/>
        </a:p>
      </dgm:t>
    </dgm:pt>
    <dgm:pt modelId="{D46516C2-193A-424F-B062-FCF89E391679}">
      <dgm:prSet custT="1"/>
      <dgm:spPr/>
      <dgm:t>
        <a:bodyPr/>
        <a:lstStyle/>
        <a:p>
          <a:r>
            <a:rPr lang="ru-RU" sz="1100" dirty="0"/>
            <a:t>9 июня 2023 г.</a:t>
          </a:r>
        </a:p>
        <a:p>
          <a:r>
            <a:rPr lang="ru-RU" sz="1100" dirty="0"/>
            <a:t>Утечка базы данных клиентов аптек «ВИТА».</a:t>
          </a:r>
        </a:p>
      </dgm:t>
    </dgm:pt>
    <dgm:pt modelId="{D1DB0CD9-EE06-4853-B2B5-F51BD75E3F55}" type="parTrans" cxnId="{7646395C-9B2E-4249-ACFC-A9269C06D673}">
      <dgm:prSet/>
      <dgm:spPr/>
      <dgm:t>
        <a:bodyPr/>
        <a:lstStyle/>
        <a:p>
          <a:endParaRPr lang="ru-RU"/>
        </a:p>
      </dgm:t>
    </dgm:pt>
    <dgm:pt modelId="{97365F1B-898D-4CF4-94E7-350998A8D1F2}" type="sibTrans" cxnId="{7646395C-9B2E-4249-ACFC-A9269C06D673}">
      <dgm:prSet/>
      <dgm:spPr/>
      <dgm:t>
        <a:bodyPr/>
        <a:lstStyle/>
        <a:p>
          <a:endParaRPr lang="ru-RU"/>
        </a:p>
      </dgm:t>
    </dgm:pt>
    <dgm:pt modelId="{FC3793EA-1184-4959-B2C0-1530066D529B}" type="pres">
      <dgm:prSet presAssocID="{DA54C43E-1B73-4192-A89B-4A18B00CC7E6}" presName="linear" presStyleCnt="0">
        <dgm:presLayoutVars>
          <dgm:dir/>
          <dgm:resizeHandles val="exact"/>
        </dgm:presLayoutVars>
      </dgm:prSet>
      <dgm:spPr/>
    </dgm:pt>
    <dgm:pt modelId="{9771A4CE-D568-4328-A99A-DC509F5C78C9}" type="pres">
      <dgm:prSet presAssocID="{B5793F64-2085-444D-A7D5-93B8334CFE55}" presName="comp" presStyleCnt="0"/>
      <dgm:spPr/>
    </dgm:pt>
    <dgm:pt modelId="{9D5C7FD4-D0AB-4662-ACF4-23903944818C}" type="pres">
      <dgm:prSet presAssocID="{B5793F64-2085-444D-A7D5-93B8334CFE55}" presName="box" presStyleLbl="node1" presStyleIdx="0" presStyleCnt="5" custScaleY="59322"/>
      <dgm:spPr/>
    </dgm:pt>
    <dgm:pt modelId="{F14D2861-8AB6-404F-A5FF-DBCA013B1F6A}" type="pres">
      <dgm:prSet presAssocID="{B5793F64-2085-444D-A7D5-93B8334CFE55}" presName="img" presStyleLbl="fgImgPlace1" presStyleIdx="0" presStyleCnt="5" custFlipVert="1" custScaleY="5222"/>
      <dgm:spPr/>
    </dgm:pt>
    <dgm:pt modelId="{D2A9E1DF-D939-44A6-9F5F-F78FE7668EF3}" type="pres">
      <dgm:prSet presAssocID="{B5793F64-2085-444D-A7D5-93B8334CFE55}" presName="text" presStyleLbl="node1" presStyleIdx="0" presStyleCnt="5">
        <dgm:presLayoutVars>
          <dgm:bulletEnabled val="1"/>
        </dgm:presLayoutVars>
      </dgm:prSet>
      <dgm:spPr/>
    </dgm:pt>
    <dgm:pt modelId="{495CF8AF-9080-4311-A214-0C15CB124459}" type="pres">
      <dgm:prSet presAssocID="{62A99D4C-AF5B-4A2E-8422-099EC5F4110F}" presName="spacer" presStyleCnt="0"/>
      <dgm:spPr/>
    </dgm:pt>
    <dgm:pt modelId="{2DBA162A-DE44-48A7-9CF8-E814F30E9F72}" type="pres">
      <dgm:prSet presAssocID="{1192A18F-D7AE-4FD7-B16D-7DA6645DD627}" presName="comp" presStyleCnt="0"/>
      <dgm:spPr/>
    </dgm:pt>
    <dgm:pt modelId="{6DD30ACE-436F-44AA-A7B9-C0174AE2C293}" type="pres">
      <dgm:prSet presAssocID="{1192A18F-D7AE-4FD7-B16D-7DA6645DD627}" presName="box" presStyleLbl="node1" presStyleIdx="1" presStyleCnt="5" custScaleY="75762"/>
      <dgm:spPr/>
    </dgm:pt>
    <dgm:pt modelId="{3850F6A7-D04D-4D3C-BF64-B59661C7F216}" type="pres">
      <dgm:prSet presAssocID="{1192A18F-D7AE-4FD7-B16D-7DA6645DD627}" presName="img" presStyleLbl="fgImgPlace1" presStyleIdx="1" presStyleCnt="5" custFlipVert="1" custScaleY="6799"/>
      <dgm:spPr/>
    </dgm:pt>
    <dgm:pt modelId="{BB290AAC-CB2D-4B74-83D6-0C4B041C2D43}" type="pres">
      <dgm:prSet presAssocID="{1192A18F-D7AE-4FD7-B16D-7DA6645DD627}" presName="text" presStyleLbl="node1" presStyleIdx="1" presStyleCnt="5">
        <dgm:presLayoutVars>
          <dgm:bulletEnabled val="1"/>
        </dgm:presLayoutVars>
      </dgm:prSet>
      <dgm:spPr/>
    </dgm:pt>
    <dgm:pt modelId="{CDF141EB-89F2-4422-846F-4B858753A359}" type="pres">
      <dgm:prSet presAssocID="{B17EF9B5-D62E-42B5-99C7-AB9760332A05}" presName="spacer" presStyleCnt="0"/>
      <dgm:spPr/>
    </dgm:pt>
    <dgm:pt modelId="{5A037DB0-7C70-48B6-ACE1-828684AF332F}" type="pres">
      <dgm:prSet presAssocID="{15AEDDDC-5F1B-459F-8624-9E73232E5944}" presName="comp" presStyleCnt="0"/>
      <dgm:spPr/>
    </dgm:pt>
    <dgm:pt modelId="{AABEA11D-2223-46AD-8FC3-34C683ECBAF5}" type="pres">
      <dgm:prSet presAssocID="{15AEDDDC-5F1B-459F-8624-9E73232E5944}" presName="box" presStyleLbl="node1" presStyleIdx="2" presStyleCnt="5" custScaleY="68876"/>
      <dgm:spPr/>
    </dgm:pt>
    <dgm:pt modelId="{65BB90BE-1ED2-4CAE-B2DC-01290DF90739}" type="pres">
      <dgm:prSet presAssocID="{15AEDDDC-5F1B-459F-8624-9E73232E5944}" presName="img" presStyleLbl="fgImgPlace1" presStyleIdx="2" presStyleCnt="5" custScaleY="6178"/>
      <dgm:spPr/>
    </dgm:pt>
    <dgm:pt modelId="{3BAA3733-ABCD-4BB4-825C-979CE72C8E0D}" type="pres">
      <dgm:prSet presAssocID="{15AEDDDC-5F1B-459F-8624-9E73232E5944}" presName="text" presStyleLbl="node1" presStyleIdx="2" presStyleCnt="5">
        <dgm:presLayoutVars>
          <dgm:bulletEnabled val="1"/>
        </dgm:presLayoutVars>
      </dgm:prSet>
      <dgm:spPr/>
    </dgm:pt>
    <dgm:pt modelId="{E95746D4-844A-40FC-8F9D-874624A0B7AF}" type="pres">
      <dgm:prSet presAssocID="{D535D8E4-2371-408A-9797-425827328E52}" presName="spacer" presStyleCnt="0"/>
      <dgm:spPr/>
    </dgm:pt>
    <dgm:pt modelId="{421EED3F-DA6C-40E1-B5B5-2E1F4B4E0179}" type="pres">
      <dgm:prSet presAssocID="{333FBBB9-4753-4220-8D47-8C24769DB975}" presName="comp" presStyleCnt="0"/>
      <dgm:spPr/>
    </dgm:pt>
    <dgm:pt modelId="{EFA0AD16-45F9-4050-9FEF-E641526A31C6}" type="pres">
      <dgm:prSet presAssocID="{333FBBB9-4753-4220-8D47-8C24769DB975}" presName="box" presStyleLbl="node1" presStyleIdx="3" presStyleCnt="5"/>
      <dgm:spPr/>
    </dgm:pt>
    <dgm:pt modelId="{AE0659DB-9EAE-49B5-B9D4-1F56B1C15C37}" type="pres">
      <dgm:prSet presAssocID="{333FBBB9-4753-4220-8D47-8C24769DB975}" presName="img" presStyleLbl="fgImgPlace1" presStyleIdx="3" presStyleCnt="5" custScaleY="5073"/>
      <dgm:spPr/>
    </dgm:pt>
    <dgm:pt modelId="{BA7EEF86-06F1-4850-AEA0-435DBCBB98AA}" type="pres">
      <dgm:prSet presAssocID="{333FBBB9-4753-4220-8D47-8C24769DB975}" presName="text" presStyleLbl="node1" presStyleIdx="3" presStyleCnt="5">
        <dgm:presLayoutVars>
          <dgm:bulletEnabled val="1"/>
        </dgm:presLayoutVars>
      </dgm:prSet>
      <dgm:spPr/>
    </dgm:pt>
    <dgm:pt modelId="{D1F427B6-B375-48B0-B315-7E334CB9B5EE}" type="pres">
      <dgm:prSet presAssocID="{84335954-E720-4FC7-9BD4-05262D4D74AA}" presName="spacer" presStyleCnt="0"/>
      <dgm:spPr/>
    </dgm:pt>
    <dgm:pt modelId="{78B5507C-90CC-472A-97CF-C97155747126}" type="pres">
      <dgm:prSet presAssocID="{D46516C2-193A-424F-B062-FCF89E391679}" presName="comp" presStyleCnt="0"/>
      <dgm:spPr/>
    </dgm:pt>
    <dgm:pt modelId="{52894B98-94FD-40A0-98CC-BA943F9B3E91}" type="pres">
      <dgm:prSet presAssocID="{D46516C2-193A-424F-B062-FCF89E391679}" presName="box" presStyleLbl="node1" presStyleIdx="4" presStyleCnt="5" custScaleY="34865"/>
      <dgm:spPr/>
    </dgm:pt>
    <dgm:pt modelId="{22FFFC36-9B4A-4DC9-81B3-7985F7C593E4}" type="pres">
      <dgm:prSet presAssocID="{D46516C2-193A-424F-B062-FCF89E391679}" presName="img" presStyleLbl="fgImgPlace1" presStyleIdx="4" presStyleCnt="5" custScaleY="5834"/>
      <dgm:spPr/>
    </dgm:pt>
    <dgm:pt modelId="{B43AF59A-6E95-4BA1-A8F5-3D89E86D828E}" type="pres">
      <dgm:prSet presAssocID="{D46516C2-193A-424F-B062-FCF89E391679}" presName="text" presStyleLbl="node1" presStyleIdx="4" presStyleCnt="5">
        <dgm:presLayoutVars>
          <dgm:bulletEnabled val="1"/>
        </dgm:presLayoutVars>
      </dgm:prSet>
      <dgm:spPr/>
    </dgm:pt>
  </dgm:ptLst>
  <dgm:cxnLst>
    <dgm:cxn modelId="{9E3A871D-61E6-4E0B-B6E5-D69EAC11442F}" type="presOf" srcId="{DA54C43E-1B73-4192-A89B-4A18B00CC7E6}" destId="{FC3793EA-1184-4959-B2C0-1530066D529B}" srcOrd="0" destOrd="0" presId="urn:microsoft.com/office/officeart/2005/8/layout/vList4"/>
    <dgm:cxn modelId="{C9765134-CC08-4BF4-8159-F19F1705014B}" type="presOf" srcId="{333FBBB9-4753-4220-8D47-8C24769DB975}" destId="{BA7EEF86-06F1-4850-AEA0-435DBCBB98AA}" srcOrd="1" destOrd="0" presId="urn:microsoft.com/office/officeart/2005/8/layout/vList4"/>
    <dgm:cxn modelId="{7646395C-9B2E-4249-ACFC-A9269C06D673}" srcId="{DA54C43E-1B73-4192-A89B-4A18B00CC7E6}" destId="{D46516C2-193A-424F-B062-FCF89E391679}" srcOrd="4" destOrd="0" parTransId="{D1DB0CD9-EE06-4853-B2B5-F51BD75E3F55}" sibTransId="{97365F1B-898D-4CF4-94E7-350998A8D1F2}"/>
    <dgm:cxn modelId="{022C1D68-176B-4924-83F2-A9578B9B02C4}" type="presOf" srcId="{333FBBB9-4753-4220-8D47-8C24769DB975}" destId="{EFA0AD16-45F9-4050-9FEF-E641526A31C6}" srcOrd="0" destOrd="0" presId="urn:microsoft.com/office/officeart/2005/8/layout/vList4"/>
    <dgm:cxn modelId="{D3545E51-F665-403C-8800-CEDEEBD240BC}" type="presOf" srcId="{B5793F64-2085-444D-A7D5-93B8334CFE55}" destId="{9D5C7FD4-D0AB-4662-ACF4-23903944818C}" srcOrd="0" destOrd="0" presId="urn:microsoft.com/office/officeart/2005/8/layout/vList4"/>
    <dgm:cxn modelId="{BF72B056-28DC-4C7E-8ACF-4BD72AB1B4EF}" type="presOf" srcId="{15AEDDDC-5F1B-459F-8624-9E73232E5944}" destId="{3BAA3733-ABCD-4BB4-825C-979CE72C8E0D}" srcOrd="1" destOrd="0" presId="urn:microsoft.com/office/officeart/2005/8/layout/vList4"/>
    <dgm:cxn modelId="{574D8A80-DCB4-45BE-9664-D4F88897B490}" srcId="{DA54C43E-1B73-4192-A89B-4A18B00CC7E6}" destId="{1192A18F-D7AE-4FD7-B16D-7DA6645DD627}" srcOrd="1" destOrd="0" parTransId="{41C2C338-B49B-40D7-ABD3-5CAD49DCD170}" sibTransId="{B17EF9B5-D62E-42B5-99C7-AB9760332A05}"/>
    <dgm:cxn modelId="{97BF648B-E21E-4007-9FF4-64F9C0FE6374}" srcId="{DA54C43E-1B73-4192-A89B-4A18B00CC7E6}" destId="{15AEDDDC-5F1B-459F-8624-9E73232E5944}" srcOrd="2" destOrd="0" parTransId="{6637BE16-A1C1-4956-9516-D9EB27C18D6B}" sibTransId="{D535D8E4-2371-408A-9797-425827328E52}"/>
    <dgm:cxn modelId="{E40E4E9D-44BB-4163-9576-75562FC6F76B}" srcId="{DA54C43E-1B73-4192-A89B-4A18B00CC7E6}" destId="{B5793F64-2085-444D-A7D5-93B8334CFE55}" srcOrd="0" destOrd="0" parTransId="{6D265459-CC93-49FF-8C5A-ACA50538E9B9}" sibTransId="{62A99D4C-AF5B-4A2E-8422-099EC5F4110F}"/>
    <dgm:cxn modelId="{8ED46FA2-0E53-4365-B5E4-1584CB62BE41}" type="presOf" srcId="{D46516C2-193A-424F-B062-FCF89E391679}" destId="{52894B98-94FD-40A0-98CC-BA943F9B3E91}" srcOrd="0" destOrd="0" presId="urn:microsoft.com/office/officeart/2005/8/layout/vList4"/>
    <dgm:cxn modelId="{6001BCB8-7C95-483E-801A-E70AF7039482}" type="presOf" srcId="{D46516C2-193A-424F-B062-FCF89E391679}" destId="{B43AF59A-6E95-4BA1-A8F5-3D89E86D828E}" srcOrd="1" destOrd="0" presId="urn:microsoft.com/office/officeart/2005/8/layout/vList4"/>
    <dgm:cxn modelId="{75496FC0-39F7-4027-9441-475CA38EFE23}" type="presOf" srcId="{1192A18F-D7AE-4FD7-B16D-7DA6645DD627}" destId="{6DD30ACE-436F-44AA-A7B9-C0174AE2C293}" srcOrd="0" destOrd="0" presId="urn:microsoft.com/office/officeart/2005/8/layout/vList4"/>
    <dgm:cxn modelId="{8111E7D3-1816-42CD-8C3A-32C8C697FF8A}" type="presOf" srcId="{B5793F64-2085-444D-A7D5-93B8334CFE55}" destId="{D2A9E1DF-D939-44A6-9F5F-F78FE7668EF3}" srcOrd="1" destOrd="0" presId="urn:microsoft.com/office/officeart/2005/8/layout/vList4"/>
    <dgm:cxn modelId="{3B5DC7DB-CA53-4A6F-A913-03037C05473D}" type="presOf" srcId="{15AEDDDC-5F1B-459F-8624-9E73232E5944}" destId="{AABEA11D-2223-46AD-8FC3-34C683ECBAF5}" srcOrd="0" destOrd="0" presId="urn:microsoft.com/office/officeart/2005/8/layout/vList4"/>
    <dgm:cxn modelId="{D1DAE4F6-E80F-4EBF-8B3B-54A3A966CF97}" srcId="{DA54C43E-1B73-4192-A89B-4A18B00CC7E6}" destId="{333FBBB9-4753-4220-8D47-8C24769DB975}" srcOrd="3" destOrd="0" parTransId="{3D0F6332-9EE4-49BA-9C1C-DA3C8A5AA013}" sibTransId="{84335954-E720-4FC7-9BD4-05262D4D74AA}"/>
    <dgm:cxn modelId="{0D1057F8-1C97-4100-9E89-F6F2456E8D07}" type="presOf" srcId="{1192A18F-D7AE-4FD7-B16D-7DA6645DD627}" destId="{BB290AAC-CB2D-4B74-83D6-0C4B041C2D43}" srcOrd="1" destOrd="0" presId="urn:microsoft.com/office/officeart/2005/8/layout/vList4"/>
    <dgm:cxn modelId="{92C84580-2381-482F-9C19-F6565724EB65}" type="presParOf" srcId="{FC3793EA-1184-4959-B2C0-1530066D529B}" destId="{9771A4CE-D568-4328-A99A-DC509F5C78C9}" srcOrd="0" destOrd="0" presId="urn:microsoft.com/office/officeart/2005/8/layout/vList4"/>
    <dgm:cxn modelId="{5066A1A1-D4D2-4C94-A46B-19BBAC53ABFE}" type="presParOf" srcId="{9771A4CE-D568-4328-A99A-DC509F5C78C9}" destId="{9D5C7FD4-D0AB-4662-ACF4-23903944818C}" srcOrd="0" destOrd="0" presId="urn:microsoft.com/office/officeart/2005/8/layout/vList4"/>
    <dgm:cxn modelId="{A7CB9252-32DF-4E97-9E3B-04523C3AE282}" type="presParOf" srcId="{9771A4CE-D568-4328-A99A-DC509F5C78C9}" destId="{F14D2861-8AB6-404F-A5FF-DBCA013B1F6A}" srcOrd="1" destOrd="0" presId="urn:microsoft.com/office/officeart/2005/8/layout/vList4"/>
    <dgm:cxn modelId="{2B9C87AC-B246-4A1E-B9BB-2D0822987D17}" type="presParOf" srcId="{9771A4CE-D568-4328-A99A-DC509F5C78C9}" destId="{D2A9E1DF-D939-44A6-9F5F-F78FE7668EF3}" srcOrd="2" destOrd="0" presId="urn:microsoft.com/office/officeart/2005/8/layout/vList4"/>
    <dgm:cxn modelId="{FB4A6CE1-FD27-4A01-820A-5332A0666DAB}" type="presParOf" srcId="{FC3793EA-1184-4959-B2C0-1530066D529B}" destId="{495CF8AF-9080-4311-A214-0C15CB124459}" srcOrd="1" destOrd="0" presId="urn:microsoft.com/office/officeart/2005/8/layout/vList4"/>
    <dgm:cxn modelId="{28D04663-30FD-4A80-B057-EF33BF7AA547}" type="presParOf" srcId="{FC3793EA-1184-4959-B2C0-1530066D529B}" destId="{2DBA162A-DE44-48A7-9CF8-E814F30E9F72}" srcOrd="2" destOrd="0" presId="urn:microsoft.com/office/officeart/2005/8/layout/vList4"/>
    <dgm:cxn modelId="{58C3F3BC-56B9-44BC-915E-3D3D289CEC55}" type="presParOf" srcId="{2DBA162A-DE44-48A7-9CF8-E814F30E9F72}" destId="{6DD30ACE-436F-44AA-A7B9-C0174AE2C293}" srcOrd="0" destOrd="0" presId="urn:microsoft.com/office/officeart/2005/8/layout/vList4"/>
    <dgm:cxn modelId="{6C0540C9-8444-4077-BE1E-3FE1A6A6D8CA}" type="presParOf" srcId="{2DBA162A-DE44-48A7-9CF8-E814F30E9F72}" destId="{3850F6A7-D04D-4D3C-BF64-B59661C7F216}" srcOrd="1" destOrd="0" presId="urn:microsoft.com/office/officeart/2005/8/layout/vList4"/>
    <dgm:cxn modelId="{8F1817DE-17F7-4066-BD7C-7947DD8A6DBF}" type="presParOf" srcId="{2DBA162A-DE44-48A7-9CF8-E814F30E9F72}" destId="{BB290AAC-CB2D-4B74-83D6-0C4B041C2D43}" srcOrd="2" destOrd="0" presId="urn:microsoft.com/office/officeart/2005/8/layout/vList4"/>
    <dgm:cxn modelId="{7C42BFBA-9F6A-4281-A845-196E3381DC5D}" type="presParOf" srcId="{FC3793EA-1184-4959-B2C0-1530066D529B}" destId="{CDF141EB-89F2-4422-846F-4B858753A359}" srcOrd="3" destOrd="0" presId="urn:microsoft.com/office/officeart/2005/8/layout/vList4"/>
    <dgm:cxn modelId="{BDAF679E-5A6E-4147-8843-6A1BE0931034}" type="presParOf" srcId="{FC3793EA-1184-4959-B2C0-1530066D529B}" destId="{5A037DB0-7C70-48B6-ACE1-828684AF332F}" srcOrd="4" destOrd="0" presId="urn:microsoft.com/office/officeart/2005/8/layout/vList4"/>
    <dgm:cxn modelId="{AD54B883-E37C-4970-91DE-5DAF694DC7ED}" type="presParOf" srcId="{5A037DB0-7C70-48B6-ACE1-828684AF332F}" destId="{AABEA11D-2223-46AD-8FC3-34C683ECBAF5}" srcOrd="0" destOrd="0" presId="urn:microsoft.com/office/officeart/2005/8/layout/vList4"/>
    <dgm:cxn modelId="{31480D3A-9928-4FF6-B0CF-6981B726018E}" type="presParOf" srcId="{5A037DB0-7C70-48B6-ACE1-828684AF332F}" destId="{65BB90BE-1ED2-4CAE-B2DC-01290DF90739}" srcOrd="1" destOrd="0" presId="urn:microsoft.com/office/officeart/2005/8/layout/vList4"/>
    <dgm:cxn modelId="{3521D4F3-0FDB-45C5-BDB7-029CD29D26D5}" type="presParOf" srcId="{5A037DB0-7C70-48B6-ACE1-828684AF332F}" destId="{3BAA3733-ABCD-4BB4-825C-979CE72C8E0D}" srcOrd="2" destOrd="0" presId="urn:microsoft.com/office/officeart/2005/8/layout/vList4"/>
    <dgm:cxn modelId="{23773FB9-F01B-4B39-98EB-2714BC0C4345}" type="presParOf" srcId="{FC3793EA-1184-4959-B2C0-1530066D529B}" destId="{E95746D4-844A-40FC-8F9D-874624A0B7AF}" srcOrd="5" destOrd="0" presId="urn:microsoft.com/office/officeart/2005/8/layout/vList4"/>
    <dgm:cxn modelId="{888D2F3E-9BDD-45B3-8745-D3BC2A8E21EC}" type="presParOf" srcId="{FC3793EA-1184-4959-B2C0-1530066D529B}" destId="{421EED3F-DA6C-40E1-B5B5-2E1F4B4E0179}" srcOrd="6" destOrd="0" presId="urn:microsoft.com/office/officeart/2005/8/layout/vList4"/>
    <dgm:cxn modelId="{D8929F01-0D2E-42D0-9BC4-4CBC742D74CF}" type="presParOf" srcId="{421EED3F-DA6C-40E1-B5B5-2E1F4B4E0179}" destId="{EFA0AD16-45F9-4050-9FEF-E641526A31C6}" srcOrd="0" destOrd="0" presId="urn:microsoft.com/office/officeart/2005/8/layout/vList4"/>
    <dgm:cxn modelId="{757599F5-104D-478E-8622-302C6F0E745B}" type="presParOf" srcId="{421EED3F-DA6C-40E1-B5B5-2E1F4B4E0179}" destId="{AE0659DB-9EAE-49B5-B9D4-1F56B1C15C37}" srcOrd="1" destOrd="0" presId="urn:microsoft.com/office/officeart/2005/8/layout/vList4"/>
    <dgm:cxn modelId="{3B42C28A-629F-4C5E-8944-A562EBA46786}" type="presParOf" srcId="{421EED3F-DA6C-40E1-B5B5-2E1F4B4E0179}" destId="{BA7EEF86-06F1-4850-AEA0-435DBCBB98AA}" srcOrd="2" destOrd="0" presId="urn:microsoft.com/office/officeart/2005/8/layout/vList4"/>
    <dgm:cxn modelId="{247BF28C-F02F-4D51-BD2D-33F75AFF7E6D}" type="presParOf" srcId="{FC3793EA-1184-4959-B2C0-1530066D529B}" destId="{D1F427B6-B375-48B0-B315-7E334CB9B5EE}" srcOrd="7" destOrd="0" presId="urn:microsoft.com/office/officeart/2005/8/layout/vList4"/>
    <dgm:cxn modelId="{1ED413E4-BFB7-4049-AB30-121033CD1D63}" type="presParOf" srcId="{FC3793EA-1184-4959-B2C0-1530066D529B}" destId="{78B5507C-90CC-472A-97CF-C97155747126}" srcOrd="8" destOrd="0" presId="urn:microsoft.com/office/officeart/2005/8/layout/vList4"/>
    <dgm:cxn modelId="{4F0459AE-5F45-4F84-93D4-D72A0CBAFC17}" type="presParOf" srcId="{78B5507C-90CC-472A-97CF-C97155747126}" destId="{52894B98-94FD-40A0-98CC-BA943F9B3E91}" srcOrd="0" destOrd="0" presId="urn:microsoft.com/office/officeart/2005/8/layout/vList4"/>
    <dgm:cxn modelId="{47D564D7-B644-4CCE-BEEA-5C1280309714}" type="presParOf" srcId="{78B5507C-90CC-472A-97CF-C97155747126}" destId="{22FFFC36-9B4A-4DC9-81B3-7985F7C593E4}" srcOrd="1" destOrd="0" presId="urn:microsoft.com/office/officeart/2005/8/layout/vList4"/>
    <dgm:cxn modelId="{4C8454C0-123F-4A81-970B-E2A2EC9FDA9F}" type="presParOf" srcId="{78B5507C-90CC-472A-97CF-C97155747126}" destId="{B43AF59A-6E95-4BA1-A8F5-3D89E86D828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C7FD4-D0AB-4662-ACF4-23903944818C}">
      <dsp:nvSpPr>
        <dsp:cNvPr id="0" name=""/>
        <dsp:cNvSpPr/>
      </dsp:nvSpPr>
      <dsp:spPr>
        <a:xfrm>
          <a:off x="0" y="0"/>
          <a:ext cx="6435945" cy="8359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 конце мая 2023 года стало известно об утечке данных сотен тысяч соискателей «Вкусно — и точка». Хакеры выложили в открытый доступ базу данных соискателей работы в сети ресторанов быстрого питания. </a:t>
          </a:r>
        </a:p>
      </dsp:txBody>
      <dsp:txXfrm>
        <a:off x="1428113" y="0"/>
        <a:ext cx="5007831" cy="835994"/>
      </dsp:txXfrm>
    </dsp:sp>
    <dsp:sp modelId="{F14D2861-8AB6-404F-A5FF-DBCA013B1F6A}">
      <dsp:nvSpPr>
        <dsp:cNvPr id="0" name=""/>
        <dsp:cNvSpPr/>
      </dsp:nvSpPr>
      <dsp:spPr>
        <a:xfrm flipV="1">
          <a:off x="140924" y="388560"/>
          <a:ext cx="1287189" cy="5887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30ACE-436F-44AA-A7B9-C0174AE2C293}">
      <dsp:nvSpPr>
        <dsp:cNvPr id="0" name=""/>
        <dsp:cNvSpPr/>
      </dsp:nvSpPr>
      <dsp:spPr>
        <a:xfrm>
          <a:off x="0" y="976919"/>
          <a:ext cx="6435945" cy="10676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6 июня 2023 г.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- Компания «Ашан» подтвердила информацию об утечке данных своих клиентов;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- Информация об утечке персональных данных клиентов «Твой дом»;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- Стало известно об утечке данных миллионов клиентов сети магазинов Gloria Jeans.</a:t>
          </a:r>
        </a:p>
      </dsp:txBody>
      <dsp:txXfrm>
        <a:off x="1428113" y="976919"/>
        <a:ext cx="5007831" cy="1067674"/>
      </dsp:txXfrm>
    </dsp:sp>
    <dsp:sp modelId="{3850F6A7-D04D-4D3C-BF64-B59661C7F216}">
      <dsp:nvSpPr>
        <dsp:cNvPr id="0" name=""/>
        <dsp:cNvSpPr/>
      </dsp:nvSpPr>
      <dsp:spPr>
        <a:xfrm flipV="1">
          <a:off x="140924" y="1472430"/>
          <a:ext cx="1287189" cy="7665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EA11D-2223-46AD-8FC3-34C683ECBAF5}">
      <dsp:nvSpPr>
        <dsp:cNvPr id="0" name=""/>
        <dsp:cNvSpPr/>
      </dsp:nvSpPr>
      <dsp:spPr>
        <a:xfrm>
          <a:off x="0" y="2185518"/>
          <a:ext cx="6435945" cy="9706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7 июня 2023 г.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- Утечка персональных данных  1949 841 клиента производителя матрацев и товаров для сна «Асконы»;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- Утечка данных пользователей сайта </a:t>
          </a:r>
          <a:r>
            <a:rPr lang="en-US" sz="1100" kern="1200" dirty="0"/>
            <a:t>Book24.ru</a:t>
          </a:r>
          <a:r>
            <a:rPr lang="ru-RU" sz="1100" kern="1200" dirty="0"/>
            <a:t>.</a:t>
          </a:r>
        </a:p>
      </dsp:txBody>
      <dsp:txXfrm>
        <a:off x="1428113" y="2185518"/>
        <a:ext cx="5007831" cy="970633"/>
      </dsp:txXfrm>
    </dsp:sp>
    <dsp:sp modelId="{65BB90BE-1ED2-4CAE-B2DC-01290DF90739}">
      <dsp:nvSpPr>
        <dsp:cNvPr id="0" name=""/>
        <dsp:cNvSpPr/>
      </dsp:nvSpPr>
      <dsp:spPr>
        <a:xfrm>
          <a:off x="140924" y="2636010"/>
          <a:ext cx="1287189" cy="696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0AD16-45F9-4050-9FEF-E641526A31C6}">
      <dsp:nvSpPr>
        <dsp:cNvPr id="0" name=""/>
        <dsp:cNvSpPr/>
      </dsp:nvSpPr>
      <dsp:spPr>
        <a:xfrm>
          <a:off x="0" y="3297077"/>
          <a:ext cx="6435945" cy="14092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8 июня 2023 г.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- Утечка данных пользователей интернет-портала «Едим Дома»;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- Утечка данных 3 580 583 пользователей книжного магазина «Буквоед»;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- Утечка данных 2 268 636 пользователей магазина одежды «ТВОЕ»;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- Утечка данных 4 000 000 пользователей гипермаркетов «Леруа Мерлен».</a:t>
          </a:r>
        </a:p>
      </dsp:txBody>
      <dsp:txXfrm>
        <a:off x="1428113" y="3297077"/>
        <a:ext cx="5007831" cy="1409248"/>
      </dsp:txXfrm>
    </dsp:sp>
    <dsp:sp modelId="{AE0659DB-9EAE-49B5-B9D4-1F56B1C15C37}">
      <dsp:nvSpPr>
        <dsp:cNvPr id="0" name=""/>
        <dsp:cNvSpPr/>
      </dsp:nvSpPr>
      <dsp:spPr>
        <a:xfrm>
          <a:off x="140924" y="3973105"/>
          <a:ext cx="1287189" cy="5719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94B98-94FD-40A0-98CC-BA943F9B3E91}">
      <dsp:nvSpPr>
        <dsp:cNvPr id="0" name=""/>
        <dsp:cNvSpPr/>
      </dsp:nvSpPr>
      <dsp:spPr>
        <a:xfrm>
          <a:off x="0" y="4847250"/>
          <a:ext cx="6435945" cy="4913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9 июня 2023 г.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Утечка базы данных клиентов аптек «ВИТА».</a:t>
          </a:r>
        </a:p>
      </dsp:txBody>
      <dsp:txXfrm>
        <a:off x="1428113" y="4847250"/>
        <a:ext cx="5007831" cy="491334"/>
      </dsp:txXfrm>
    </dsp:sp>
    <dsp:sp modelId="{22FFFC36-9B4A-4DC9-81B3-7985F7C593E4}">
      <dsp:nvSpPr>
        <dsp:cNvPr id="0" name=""/>
        <dsp:cNvSpPr/>
      </dsp:nvSpPr>
      <dsp:spPr>
        <a:xfrm>
          <a:off x="140924" y="5060031"/>
          <a:ext cx="1287189" cy="6577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A9318-D850-48EE-A51B-299CE7BD21A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0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E230F-7FF5-435A-82F0-1B35ED4D3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86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493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400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09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75B21-5E6D-4F6B-95EF-49BCC3B7DC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0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7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754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66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551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166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71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66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09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5472A-2386-AA23-4D02-2C7CAD885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AA5813-505B-3F80-4358-227B011D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60C01-3F32-4419-C2B4-D527545C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15174-ACE8-4744-980D-0E3EFD84ABAD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BD287C-48B2-5D7D-5057-7663CD73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28A867-8663-C398-34B4-AC831690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38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996E7-2B2C-7303-CF75-6A5CECA3F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D04F43-BFF7-921E-0576-84005FEC2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30DE08-C249-34A9-D3E2-2FDE211B7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4A84-A154-43F0-9B28-28484108A736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844B5-FEB0-BCA0-3B83-D8967FA3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6757A-6A47-CC45-DBCC-40E0D1F1F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69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A90508-B351-270A-0E17-2CBCA4F546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69CB7A-2F6F-8E54-D4D3-7562C0AD5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3A89AC-10A8-DD92-2AAD-3F7A3A74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8F8-2B60-4E31-ADE0-BE6EC686985D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02CF40-101E-10DC-3A07-CFFC404D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DFAEB-AEC0-C288-7EFE-0FF4BE72E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26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0558E-BE37-366D-C410-96C7072D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198A6D-9B63-50C2-2CE5-A50083503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F8390B-7CF1-FEC0-B8A2-466ADD03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D524-4D36-487C-84D7-C1DB3FDA13B3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14EEA-3317-0835-197F-E932BAFB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3E2407-3730-70BA-EEE8-DF44BA95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08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F5171-4584-ABAD-7537-8451AE2F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BB7BEB-1A44-5978-C68B-130FD763A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C6016-F311-31A9-111F-CB23DD35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48D64-DFD5-440C-B24B-A4D2476474D9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0D397-368B-AAE7-C3A9-B8FEDFBEC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C9EA61-2811-3DC8-5706-233574F7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4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97E80-B35F-4C35-8701-C28D6D09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4307ED-2313-C536-8957-9F20B32B3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C6A134-D27D-BDA1-1540-CEEB0F9F5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C2374B-8AFE-193A-AC5F-790F4823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2746-5E19-412F-988C-4C1232AB0FF5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46E97E-B98E-1A1D-A094-DC229D27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1FCDA5-D2EE-E0EA-B048-CB2D19ED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03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48F39-7223-AE95-5597-CF125ABF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9CD573-7C82-2422-08BE-EFDDED443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B7760F-9363-A9B2-120A-E7BA5681B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F8B379-4EC4-53A8-75E9-88BD11856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9C80D9-EBA8-4B69-7C8C-FBBB04448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BA0A9D-3AB9-5525-9AFB-2BF9DD7D0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A30-5601-415D-8250-B55A3874078D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704369-1419-8157-66AE-2FB658B3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4BDDD2-171A-EDDE-B49C-125EEC9B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53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270C3-6515-68F4-7809-11296F2A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FCFE16-2181-3682-62B3-825F65F1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8DE9-B9D9-4F4A-A1AF-1D0CE53D492D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DCB979-8084-DA59-9845-D7BD97EC2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43620B-BC77-B2B4-3E6B-6983999D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31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E45AD2-8473-35D9-8745-673C9916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7B1C-6356-482B-8DA6-FB8D9EE4814C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96C178-8091-8077-2C44-E2C92FDC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DB0251-69DA-1E23-849D-AE3AF1BF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705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0C659-6619-1F03-509F-33E0E3F2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3763D-8779-D4E7-EFAD-8C3C546B6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83E96D-8C61-B9FE-2D8B-D2571B5BD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DF1CC5-C465-DD42-4111-41233FB9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6373-9C77-4824-A1FA-0155B7A5B395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76C09F-2382-D8BA-C2B1-4F084123A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CACA0A-214D-E54C-B8E1-1F812464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564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C3401-CC30-1AC0-EC73-B8F67C8B6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C1FAD86-66CD-4A7A-0581-DEE18899C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8F2192-6BF1-1DB6-A407-44479FAAE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1243D4-2B04-292F-7495-B821C2A0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2FBF-D3B0-4CF7-80DC-7819A43CC26A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6F76DA-8E29-FDE0-6F50-B5D7F468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38C215-266B-D1DB-AA45-F4D27540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41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57666-646D-6A03-36C3-A633A2B3A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610D27-3DB2-03F3-19F7-506D61D0B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B791CF-3915-52AC-6209-CAE862C45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C4D60-4FD6-482C-8ED9-2BEFA6CF6E9A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038EFD-3276-59BC-351B-8B072167E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73C50F-C265-DA8C-8EDA-D4B5C2F51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72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66A791E-0066-026A-E093-3696B497259E}"/>
              </a:ext>
            </a:extLst>
          </p:cNvPr>
          <p:cNvSpPr txBox="1"/>
          <p:nvPr/>
        </p:nvSpPr>
        <p:spPr>
          <a:xfrm>
            <a:off x="720436" y="2340022"/>
            <a:ext cx="78374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 latinLnBrk="0"/>
            <a:r>
              <a:rPr lang="ru-RU" sz="4500" b="1" i="0" u="none" strike="noStrike" dirty="0">
                <a:solidFill>
                  <a:srgbClr val="90222D"/>
                </a:solidFill>
                <a:effectLst/>
              </a:rPr>
              <a:t>Утечка пер</a:t>
            </a:r>
            <a:r>
              <a:rPr lang="ru-RU" sz="4500" b="1" dirty="0">
                <a:solidFill>
                  <a:srgbClr val="90222D"/>
                </a:solidFill>
              </a:rPr>
              <a:t>сональных данных и трансграничная передача</a:t>
            </a:r>
            <a:endParaRPr lang="ru-RU" sz="4500" b="1" i="0" u="none" strike="noStrike" dirty="0">
              <a:solidFill>
                <a:srgbClr val="90222D"/>
              </a:solidFill>
              <a:effectLst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BC3BF2-F64F-26E4-ACBC-53865A5AC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42" y="361106"/>
            <a:ext cx="3450789" cy="12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4A8A0-4B97-897B-EF44-80131EFD0AB8}"/>
              </a:ext>
            </a:extLst>
          </p:cNvPr>
          <p:cNvSpPr txBox="1"/>
          <p:nvPr/>
        </p:nvSpPr>
        <p:spPr>
          <a:xfrm>
            <a:off x="720436" y="4957714"/>
            <a:ext cx="752617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Круглый стол «Скрытые угрозы 2022−2023. </a:t>
            </a:r>
          </a:p>
          <a:p>
            <a:pPr algn="l" fontAlgn="ctr"/>
            <a:r>
              <a:rPr lang="ru-RU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Утечка данных и многомиллионные штрафы»</a:t>
            </a:r>
            <a:br>
              <a:rPr lang="ru-RU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Х Международный Сибирский транспортный форум</a:t>
            </a:r>
          </a:p>
          <a:p>
            <a:pPr algn="l" fontAlgn="ctr"/>
            <a:r>
              <a:rPr lang="ru-RU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МВК «НОВОСИБИРСК ЭКСПОЦЕНТР»</a:t>
            </a:r>
          </a:p>
          <a:p>
            <a:pPr defTabSz="1219170" fontAlgn="ctr"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июня 2023г.</a:t>
            </a:r>
          </a:p>
        </p:txBody>
      </p:sp>
    </p:spTree>
    <p:extLst>
      <p:ext uri="{BB962C8B-B14F-4D97-AF65-F5344CB8AC3E}">
        <p14:creationId xmlns:p14="http://schemas.microsoft.com/office/powerpoint/2010/main" val="1718699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AC49E-78CE-BB84-AE1C-F16548648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8962"/>
            <a:ext cx="2743200" cy="954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6A791E-0066-026A-E093-3696B497259E}"/>
              </a:ext>
            </a:extLst>
          </p:cNvPr>
          <p:cNvSpPr txBox="1"/>
          <p:nvPr/>
        </p:nvSpPr>
        <p:spPr>
          <a:xfrm>
            <a:off x="491066" y="531054"/>
            <a:ext cx="693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ru-RU" sz="2800" b="1" i="0" u="none" strike="noStrike" dirty="0">
                <a:solidFill>
                  <a:srgbClr val="90222D"/>
                </a:solidFill>
                <a:effectLst/>
              </a:rPr>
              <a:t>Акт оценки степени вреда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93221-6497-B789-13E9-D586F83B34B2}"/>
              </a:ext>
            </a:extLst>
          </p:cNvPr>
          <p:cNvSpPr txBox="1"/>
          <p:nvPr/>
        </p:nvSpPr>
        <p:spPr>
          <a:xfrm>
            <a:off x="491066" y="1523610"/>
            <a:ext cx="5604934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/>
              <a:t>Содержит:</a:t>
            </a:r>
          </a:p>
          <a:p>
            <a:pPr>
              <a:spcAft>
                <a:spcPts val="600"/>
              </a:spcAft>
            </a:pPr>
            <a:r>
              <a:rPr lang="ru-RU" sz="2200" dirty="0"/>
              <a:t>а) наименование или фамилию, имя, отчество (при наличии) и адрес оператора;</a:t>
            </a:r>
          </a:p>
          <a:p>
            <a:pPr>
              <a:spcAft>
                <a:spcPts val="600"/>
              </a:spcAft>
            </a:pPr>
            <a:r>
              <a:rPr lang="ru-RU" sz="2200" dirty="0"/>
              <a:t>б) дату издания акта оценки вреда;</a:t>
            </a:r>
          </a:p>
          <a:p>
            <a:pPr>
              <a:spcAft>
                <a:spcPts val="600"/>
              </a:spcAft>
            </a:pPr>
            <a:r>
              <a:rPr lang="ru-RU" sz="2200" dirty="0"/>
              <a:t>в) дату проведения оценки вреда;</a:t>
            </a:r>
          </a:p>
          <a:p>
            <a:pPr>
              <a:spcAft>
                <a:spcPts val="600"/>
              </a:spcAft>
            </a:pPr>
            <a:r>
              <a:rPr lang="ru-RU" sz="2200" dirty="0"/>
              <a:t>г) фамилию, имя, отчество (при наличии), должность лиц (лица) (при наличии), проводивших оценку вреда, а также их (его) подпись;</a:t>
            </a:r>
          </a:p>
          <a:p>
            <a:pPr>
              <a:spcAft>
                <a:spcPts val="600"/>
              </a:spcAft>
            </a:pPr>
            <a:r>
              <a:rPr lang="ru-RU" sz="2200" dirty="0"/>
              <a:t>д) степень вреда, которая может быть причинена субъекту персональных данных, в соответствии с подпунктами 2.1 - 2.3 пункта 2 настоящих Требований.</a:t>
            </a:r>
          </a:p>
        </p:txBody>
      </p:sp>
      <p:pic>
        <p:nvPicPr>
          <p:cNvPr id="1026" name="Picture 2" descr="Образец акта оценки потенциального вреда субъектам персональных данных в  2023 году">
            <a:extLst>
              <a:ext uri="{FF2B5EF4-FFF2-40B4-BE49-F238E27FC236}">
                <a16:creationId xmlns:a16="http://schemas.microsoft.com/office/drawing/2014/main" id="{A6F0A44F-207B-E401-9DC2-481FBE94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891" y="1598535"/>
            <a:ext cx="4782043" cy="472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49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AC49E-78CE-BB84-AE1C-F16548648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8962"/>
            <a:ext cx="2743200" cy="954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6A791E-0066-026A-E093-3696B497259E}"/>
              </a:ext>
            </a:extLst>
          </p:cNvPr>
          <p:cNvSpPr txBox="1"/>
          <p:nvPr/>
        </p:nvSpPr>
        <p:spPr>
          <a:xfrm>
            <a:off x="491066" y="941509"/>
            <a:ext cx="693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ru-RU" sz="2800" b="1" i="0" u="none" strike="noStrike" dirty="0">
                <a:solidFill>
                  <a:srgbClr val="90222D"/>
                </a:solidFill>
                <a:effectLst/>
              </a:rPr>
              <a:t>Ответственность за утечку ПД: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3806B-ACC3-955D-DC43-9586E554710A}"/>
              </a:ext>
            </a:extLst>
          </p:cNvPr>
          <p:cNvSpPr txBox="1"/>
          <p:nvPr/>
        </p:nvSpPr>
        <p:spPr>
          <a:xfrm>
            <a:off x="491066" y="1464729"/>
            <a:ext cx="60939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ч. </a:t>
            </a:r>
            <a:r>
              <a:rPr lang="en-US" dirty="0"/>
              <a:t>1</a:t>
            </a:r>
            <a:r>
              <a:rPr lang="ru-RU" dirty="0"/>
              <a:t> ст. 13.11 КоАП РФ, предусматривает штраф:</a:t>
            </a:r>
          </a:p>
          <a:p>
            <a:pPr algn="just"/>
            <a:r>
              <a:rPr lang="ru-RU" dirty="0"/>
              <a:t>•	на граждан – от 6</a:t>
            </a:r>
            <a:r>
              <a:rPr lang="en-US" dirty="0"/>
              <a:t>2</a:t>
            </a:r>
            <a:r>
              <a:rPr lang="ru-RU" dirty="0"/>
              <a:t> 000 до </a:t>
            </a:r>
            <a:r>
              <a:rPr lang="en-US" dirty="0"/>
              <a:t>6</a:t>
            </a:r>
            <a:r>
              <a:rPr lang="ru-RU" dirty="0"/>
              <a:t> 000 рублей;</a:t>
            </a:r>
          </a:p>
          <a:p>
            <a:pPr algn="just"/>
            <a:r>
              <a:rPr lang="ru-RU" dirty="0"/>
              <a:t>•	на должностных лиц и ИП – от </a:t>
            </a:r>
            <a:r>
              <a:rPr lang="en-US" dirty="0"/>
              <a:t>1</a:t>
            </a:r>
            <a:r>
              <a:rPr lang="ru-RU" dirty="0"/>
              <a:t>0 000 до 4</a:t>
            </a:r>
            <a:r>
              <a:rPr lang="en-US" dirty="0"/>
              <a:t>2</a:t>
            </a:r>
            <a:r>
              <a:rPr lang="ru-RU" dirty="0"/>
              <a:t>0 000 рублей;</a:t>
            </a:r>
          </a:p>
          <a:p>
            <a:pPr algn="just"/>
            <a:r>
              <a:rPr lang="ru-RU" dirty="0"/>
              <a:t>•	на организации – от </a:t>
            </a:r>
            <a:r>
              <a:rPr lang="en-US" dirty="0"/>
              <a:t>6</a:t>
            </a:r>
            <a:r>
              <a:rPr lang="ru-RU" dirty="0"/>
              <a:t>0 000 до 1</a:t>
            </a:r>
            <a:r>
              <a:rPr lang="en-US" dirty="0"/>
              <a:t>0</a:t>
            </a:r>
            <a:r>
              <a:rPr lang="ru-RU" dirty="0"/>
              <a:t>0 000 рублей.</a:t>
            </a:r>
          </a:p>
          <a:p>
            <a:pPr algn="just"/>
            <a:endParaRPr lang="ru-RU" dirty="0"/>
          </a:p>
          <a:p>
            <a:pPr algn="just"/>
            <a:r>
              <a:rPr lang="ru-RU" u="sng" dirty="0"/>
              <a:t>Повторное нарушение </a:t>
            </a:r>
            <a:r>
              <a:rPr lang="ru-RU" dirty="0"/>
              <a:t>влечет наказание в виде штрафа (ч. </a:t>
            </a:r>
            <a:r>
              <a:rPr lang="en-US" dirty="0"/>
              <a:t>1</a:t>
            </a:r>
            <a:r>
              <a:rPr lang="ru-RU" dirty="0"/>
              <a:t>.1 ст. 13.11 КоАП РФ):</a:t>
            </a:r>
          </a:p>
          <a:p>
            <a:pPr algn="just"/>
            <a:r>
              <a:rPr lang="ru-RU" dirty="0"/>
              <a:t>•	на граждан – от </a:t>
            </a:r>
            <a:r>
              <a:rPr lang="en-US" dirty="0"/>
              <a:t>4</a:t>
            </a:r>
            <a:r>
              <a:rPr lang="ru-RU" dirty="0"/>
              <a:t> 000 до </a:t>
            </a:r>
            <a:r>
              <a:rPr lang="en-US" dirty="0"/>
              <a:t>12</a:t>
            </a:r>
            <a:r>
              <a:rPr lang="ru-RU" dirty="0"/>
              <a:t> 000 рублей;</a:t>
            </a:r>
          </a:p>
          <a:p>
            <a:pPr algn="just"/>
            <a:r>
              <a:rPr lang="ru-RU" dirty="0"/>
              <a:t>•	на должностных лиц – от </a:t>
            </a:r>
            <a:r>
              <a:rPr lang="en-US" dirty="0"/>
              <a:t>20</a:t>
            </a:r>
            <a:r>
              <a:rPr lang="ru-RU" dirty="0"/>
              <a:t> 000 до </a:t>
            </a:r>
            <a:r>
              <a:rPr lang="en-US" dirty="0"/>
              <a:t>5</a:t>
            </a:r>
            <a:r>
              <a:rPr lang="ru-RU" dirty="0"/>
              <a:t>0 000 рублей;</a:t>
            </a:r>
          </a:p>
          <a:p>
            <a:pPr algn="just"/>
            <a:r>
              <a:rPr lang="ru-RU" dirty="0"/>
              <a:t>•	на предпринимателей – от </a:t>
            </a:r>
            <a:r>
              <a:rPr lang="en-US" dirty="0"/>
              <a:t>5</a:t>
            </a:r>
            <a:r>
              <a:rPr lang="ru-RU" dirty="0"/>
              <a:t>0 000 </a:t>
            </a:r>
          </a:p>
          <a:p>
            <a:pPr algn="just"/>
            <a:r>
              <a:rPr lang="ru-RU" dirty="0"/>
              <a:t>до </a:t>
            </a:r>
            <a:r>
              <a:rPr lang="en-US" dirty="0"/>
              <a:t>1</a:t>
            </a:r>
            <a:r>
              <a:rPr lang="ru-RU" dirty="0"/>
              <a:t>00 000 рублей;</a:t>
            </a:r>
          </a:p>
          <a:p>
            <a:pPr algn="just"/>
            <a:r>
              <a:rPr lang="ru-RU" dirty="0"/>
              <a:t>•	на организации – от </a:t>
            </a:r>
            <a:r>
              <a:rPr lang="en-US" dirty="0"/>
              <a:t>1</a:t>
            </a:r>
            <a:r>
              <a:rPr lang="ru-RU" dirty="0"/>
              <a:t>00 000 до </a:t>
            </a:r>
            <a:r>
              <a:rPr lang="en-US" dirty="0"/>
              <a:t>3</a:t>
            </a:r>
            <a:r>
              <a:rPr lang="ru-RU" dirty="0"/>
              <a:t>00 000 </a:t>
            </a:r>
          </a:p>
          <a:p>
            <a:pPr algn="just"/>
            <a:r>
              <a:rPr lang="ru-RU" dirty="0"/>
              <a:t>рублей.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7FF7E-F219-80CF-8FE8-9BD60A9A053E}"/>
              </a:ext>
            </a:extLst>
          </p:cNvPr>
          <p:cNvSpPr txBox="1"/>
          <p:nvPr/>
        </p:nvSpPr>
        <p:spPr>
          <a:xfrm>
            <a:off x="6966284" y="1292810"/>
            <a:ext cx="4920916" cy="28777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800026"/>
                </a:solidFill>
              </a:rPr>
              <a:t>Состав ст. 13.11:</a:t>
            </a:r>
          </a:p>
          <a:p>
            <a:pPr algn="just"/>
            <a:r>
              <a:rPr lang="ru-RU" sz="1700" dirty="0"/>
              <a:t>Обработка персональных данных в случаях, не предусмотренных законодательством Российской Федерации в области персональных данных, либо обработка персональных данных, несовместимая с целями сбора персональных данных, за исключением случаев, предусмотренных частью 2 настоящей статьи и статьей 17.13 настоящего Кодекса, если эти действия не содержат уголовно наказуемого деяния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C46A3-92D0-A23E-1627-9CEE63F97FCA}"/>
              </a:ext>
            </a:extLst>
          </p:cNvPr>
          <p:cNvSpPr txBox="1"/>
          <p:nvPr/>
        </p:nvSpPr>
        <p:spPr>
          <a:xfrm>
            <a:off x="7760368" y="5766522"/>
            <a:ext cx="44352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*Разрабатывается введение отдельной статьи в КоАП по утечке ПД, а также – в УК РФ</a:t>
            </a:r>
          </a:p>
        </p:txBody>
      </p:sp>
      <p:pic>
        <p:nvPicPr>
          <p:cNvPr id="2050" name="Picture 2" descr="Наказание – Бесплатные иконки: люди">
            <a:extLst>
              <a:ext uri="{FF2B5EF4-FFF2-40B4-BE49-F238E27FC236}">
                <a16:creationId xmlns:a16="http://schemas.microsoft.com/office/drawing/2014/main" id="{90A3549B-D545-607B-CF60-2BDB81717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17" y="4029227"/>
            <a:ext cx="2451010" cy="2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3E6D7-C653-9255-FEDA-FBC05183A934}"/>
              </a:ext>
            </a:extLst>
          </p:cNvPr>
          <p:cNvSpPr txBox="1"/>
          <p:nvPr/>
        </p:nvSpPr>
        <p:spPr>
          <a:xfrm>
            <a:off x="459926" y="5556907"/>
            <a:ext cx="61251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Статьи 90, 192 ТК РФ</a:t>
            </a:r>
            <a:r>
              <a:rPr lang="en-US" dirty="0"/>
              <a:t> – </a:t>
            </a:r>
            <a:r>
              <a:rPr lang="ru-RU" dirty="0"/>
              <a:t>наказание в форме выговора, замечания работнику за нарушение при работе с персональными сведениями. Статья 81 ТК РФ - увольнение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EB00F-2CB1-C119-D7C9-9439974FC514}"/>
              </a:ext>
            </a:extLst>
          </p:cNvPr>
          <p:cNvSpPr txBox="1"/>
          <p:nvPr/>
        </p:nvSpPr>
        <p:spPr>
          <a:xfrm>
            <a:off x="6966284" y="4260212"/>
            <a:ext cx="6125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80808"/>
                </a:solidFill>
                <a:effectLst/>
                <a:latin typeface="Rostelecom Basis"/>
              </a:rPr>
              <a:t>Статья 15 ГК РФ – возмещение убытков</a:t>
            </a:r>
          </a:p>
          <a:p>
            <a:r>
              <a:rPr lang="ru-RU" dirty="0"/>
              <a:t>Статья 24 152-ФЗ – моральный вред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B71218-7D16-5405-795D-CFE445FCE0B4}"/>
              </a:ext>
            </a:extLst>
          </p:cNvPr>
          <p:cNvSpPr txBox="1"/>
          <p:nvPr/>
        </p:nvSpPr>
        <p:spPr>
          <a:xfrm>
            <a:off x="7760368" y="5028867"/>
            <a:ext cx="654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080808"/>
                </a:solidFill>
                <a:latin typeface="Rostelecom Basis"/>
              </a:rPr>
              <a:t>+ см. статью 137 УК РФ</a:t>
            </a:r>
            <a:endParaRPr lang="ru-RU" b="0" i="0" dirty="0">
              <a:solidFill>
                <a:srgbClr val="080808"/>
              </a:solidFill>
              <a:effectLst/>
              <a:latin typeface="Rostelecom Basis"/>
            </a:endParaRPr>
          </a:p>
        </p:txBody>
      </p:sp>
    </p:spTree>
    <p:extLst>
      <p:ext uri="{BB962C8B-B14F-4D97-AF65-F5344CB8AC3E}">
        <p14:creationId xmlns:p14="http://schemas.microsoft.com/office/powerpoint/2010/main" val="824992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3F951E-86F6-BB63-F0C3-D1881206AB17}"/>
              </a:ext>
            </a:extLst>
          </p:cNvPr>
          <p:cNvSpPr/>
          <p:nvPr/>
        </p:nvSpPr>
        <p:spPr>
          <a:xfrm>
            <a:off x="1300456" y="1449584"/>
            <a:ext cx="2755163" cy="4175117"/>
          </a:xfrm>
          <a:prstGeom prst="rect">
            <a:avLst/>
          </a:prstGeom>
          <a:solidFill>
            <a:srgbClr val="800026"/>
          </a:solidFill>
          <a:ln>
            <a:solidFill>
              <a:srgbClr val="9022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6A791E-0066-026A-E093-3696B497259E}"/>
              </a:ext>
            </a:extLst>
          </p:cNvPr>
          <p:cNvSpPr txBox="1"/>
          <p:nvPr/>
        </p:nvSpPr>
        <p:spPr>
          <a:xfrm>
            <a:off x="4952304" y="1203119"/>
            <a:ext cx="430383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+7-913-798-63-84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e.pakush@lexprof.ru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3A7A93-3568-8494-45BA-0168113FC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1" t="4058" r="34880" b="56550"/>
          <a:stretch/>
        </p:blipFill>
        <p:spPr>
          <a:xfrm>
            <a:off x="868458" y="1203119"/>
            <a:ext cx="3129841" cy="43699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A9D7A5-653C-6B1C-4104-C94313B48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89" t="22840" r="24792" b="61605"/>
          <a:stretch/>
        </p:blipFill>
        <p:spPr>
          <a:xfrm>
            <a:off x="4952304" y="2744612"/>
            <a:ext cx="2902951" cy="2880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A0232A-4D68-1257-64F6-8799BA20E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8962"/>
            <a:ext cx="2743200" cy="954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5277A2-2DC8-2F77-A897-08062FAB94BC}"/>
              </a:ext>
            </a:extLst>
          </p:cNvPr>
          <p:cNvSpPr txBox="1"/>
          <p:nvPr/>
        </p:nvSpPr>
        <p:spPr>
          <a:xfrm>
            <a:off x="795848" y="5737760"/>
            <a:ext cx="3292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ПАКУШ ЕЛИЗАВЕТА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Помощник юриста ЮК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ЛексПроф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77581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AC49E-78CE-BB84-AE1C-F16548648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8962"/>
            <a:ext cx="2743200" cy="954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97A0A-87E8-D2BB-3F10-5E5CEE2F2215}"/>
              </a:ext>
            </a:extLst>
          </p:cNvPr>
          <p:cNvSpPr txBox="1"/>
          <p:nvPr/>
        </p:nvSpPr>
        <p:spPr>
          <a:xfrm>
            <a:off x="409539" y="310567"/>
            <a:ext cx="680015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90222D"/>
                </a:solidFill>
              </a:rPr>
              <a:t>Трансграничная передача персональных данных </a:t>
            </a:r>
            <a:r>
              <a:rPr lang="ru-RU" sz="2200" dirty="0"/>
              <a:t>– это передача таких данных на территорию иностранного государства органу власти этого государства, иностранному физическому или юридическому лицу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B0B499-B01B-1259-7ACC-9CBCB960A88A}"/>
              </a:ext>
            </a:extLst>
          </p:cNvPr>
          <p:cNvSpPr txBox="1"/>
          <p:nvPr/>
        </p:nvSpPr>
        <p:spPr>
          <a:xfrm>
            <a:off x="2902143" y="3429000"/>
            <a:ext cx="63877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solidFill>
                  <a:srgbClr val="90222D"/>
                </a:solidFill>
              </a:rPr>
              <a:t>А ВЫ ЗАНИМАЕТЕСЬ ЭТИМ?</a:t>
            </a:r>
            <a:endParaRPr lang="ru-RU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617B8-8F71-D590-F2B4-48B871EDFBD1}"/>
              </a:ext>
            </a:extLst>
          </p:cNvPr>
          <p:cNvSpPr txBox="1"/>
          <p:nvPr/>
        </p:nvSpPr>
        <p:spPr>
          <a:xfrm>
            <a:off x="2618509" y="3429000"/>
            <a:ext cx="667134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4000" b="1" dirty="0">
                <a:solidFill>
                  <a:srgbClr val="90222D"/>
                </a:solidFill>
              </a:rPr>
              <a:t>  КОГО ВЫ ОБМАНЫВАЕТЕ? :)</a:t>
            </a:r>
            <a:endParaRPr lang="ru-RU" sz="4000" dirty="0"/>
          </a:p>
        </p:txBody>
      </p:sp>
      <p:pic>
        <p:nvPicPr>
          <p:cNvPr id="1026" name="Picture 2" descr="Как пользоваться Google Forms, возможности Google Forms">
            <a:extLst>
              <a:ext uri="{FF2B5EF4-FFF2-40B4-BE49-F238E27FC236}">
                <a16:creationId xmlns:a16="http://schemas.microsoft.com/office/drawing/2014/main" id="{A0A6C3B5-462E-27A4-C2C4-365F2492C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250" l="10000" r="90000">
                        <a14:foregroundMark x1="36526" y1="82500" x2="36526" y2="82500"/>
                        <a14:foregroundMark x1="38211" y1="82500" x2="38211" y2="82500"/>
                        <a14:foregroundMark x1="45368" y1="83750" x2="45368" y2="83750"/>
                        <a14:foregroundMark x1="48316" y1="82250" x2="48316" y2="82250"/>
                        <a14:foregroundMark x1="53684" y1="83250" x2="53684" y2="83250"/>
                        <a14:foregroundMark x1="56105" y1="83250" x2="56105" y2="83250"/>
                        <a14:foregroundMark x1="59474" y1="83250" x2="59474" y2="83250"/>
                        <a14:foregroundMark x1="65158" y1="83000" x2="65158" y2="83000"/>
                        <a14:foregroundMark x1="41263" y1="81500" x2="41263" y2="81500"/>
                        <a14:foregroundMark x1="50632" y1="81750" x2="50632" y2="81750"/>
                        <a14:foregroundMark x1="57158" y1="82250" x2="57158" y2="82250"/>
                        <a14:backgroundMark x1="39789" y1="84000" x2="39789" y2="84000"/>
                        <a14:backgroundMark x1="42632" y1="83750" x2="42632" y2="83750"/>
                        <a14:backgroundMark x1="45895" y1="83250" x2="45895" y2="83250"/>
                        <a14:backgroundMark x1="49368" y1="82500" x2="49368" y2="82500"/>
                        <a14:backgroundMark x1="56421" y1="85000" x2="56421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256"/>
          <a:stretch/>
        </p:blipFill>
        <p:spPr bwMode="auto">
          <a:xfrm>
            <a:off x="-2016702" y="2601843"/>
            <a:ext cx="7184448" cy="223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oft Forms — Википедия">
            <a:extLst>
              <a:ext uri="{FF2B5EF4-FFF2-40B4-BE49-F238E27FC236}">
                <a16:creationId xmlns:a16="http://schemas.microsoft.com/office/drawing/2014/main" id="{1A21F86B-B6F7-D311-DAE9-A85B449EC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215" y="2890084"/>
            <a:ext cx="1778770" cy="165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CA4FEDDD-25E1-A1CE-AE7F-D7257E9BC9CC}"/>
              </a:ext>
            </a:extLst>
          </p:cNvPr>
          <p:cNvSpPr/>
          <p:nvPr/>
        </p:nvSpPr>
        <p:spPr>
          <a:xfrm>
            <a:off x="2369127" y="4832640"/>
            <a:ext cx="2493818" cy="1235651"/>
          </a:xfrm>
          <a:prstGeom prst="cloudCallout">
            <a:avLst>
              <a:gd name="adj1" fmla="val -51389"/>
              <a:gd name="adj2" fmla="val -61957"/>
            </a:avLst>
          </a:prstGeom>
          <a:solidFill>
            <a:schemeClr val="bg1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Сколько лет! Сколько зим!</a:t>
            </a: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0829226D-F330-D062-F0D7-87A0DA258BD1}"/>
              </a:ext>
            </a:extLst>
          </p:cNvPr>
          <p:cNvSpPr/>
          <p:nvPr/>
        </p:nvSpPr>
        <p:spPr>
          <a:xfrm>
            <a:off x="7329057" y="4964043"/>
            <a:ext cx="2632361" cy="1104248"/>
          </a:xfrm>
          <a:prstGeom prst="cloudCallout">
            <a:avLst>
              <a:gd name="adj1" fmla="val 51945"/>
              <a:gd name="adj2" fmla="val -75162"/>
            </a:avLst>
          </a:prstGeom>
          <a:solidFill>
            <a:schemeClr val="bg1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Какую анкету создадим сегодня?</a:t>
            </a:r>
          </a:p>
        </p:txBody>
      </p:sp>
    </p:spTree>
    <p:extLst>
      <p:ext uri="{BB962C8B-B14F-4D97-AF65-F5344CB8AC3E}">
        <p14:creationId xmlns:p14="http://schemas.microsoft.com/office/powerpoint/2010/main" val="29673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AC49E-78CE-BB84-AE1C-F16548648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8962"/>
            <a:ext cx="2743200" cy="954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97A0A-87E8-D2BB-3F10-5E5CEE2F2215}"/>
              </a:ext>
            </a:extLst>
          </p:cNvPr>
          <p:cNvSpPr txBox="1"/>
          <p:nvPr/>
        </p:nvSpPr>
        <p:spPr>
          <a:xfrm>
            <a:off x="377308" y="248962"/>
            <a:ext cx="67415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90222D"/>
                </a:solidFill>
              </a:rPr>
              <a:t>Трансграничная передача персональных данных </a:t>
            </a:r>
            <a:r>
              <a:rPr lang="ru-RU" sz="2200" dirty="0"/>
              <a:t>– это передача таких данных на территорию иностранного государства органу власти этого государства, иностранному физическому или юридическому лицу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73DC6-AE7C-7437-9E92-EC610006FE11}"/>
              </a:ext>
            </a:extLst>
          </p:cNvPr>
          <p:cNvSpPr txBox="1"/>
          <p:nvPr/>
        </p:nvSpPr>
        <p:spPr>
          <a:xfrm>
            <a:off x="2615967" y="2731759"/>
            <a:ext cx="1889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266-ФЗ</a:t>
            </a:r>
          </a:p>
        </p:txBody>
      </p:sp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D75E2936-F647-4936-5980-1B173ECE993C}"/>
              </a:ext>
            </a:extLst>
          </p:cNvPr>
          <p:cNvSpPr/>
          <p:nvPr/>
        </p:nvSpPr>
        <p:spPr>
          <a:xfrm>
            <a:off x="1648693" y="4357694"/>
            <a:ext cx="4017817" cy="896208"/>
          </a:xfrm>
          <a:prstGeom prst="cloudCallout">
            <a:avLst>
              <a:gd name="adj1" fmla="val -860"/>
              <a:gd name="adj2" fmla="val -16196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Кто-то заговорил о заграничном?</a:t>
            </a:r>
          </a:p>
        </p:txBody>
      </p:sp>
      <p:pic>
        <p:nvPicPr>
          <p:cNvPr id="2050" name="Picture 2" descr="Иллюстрация Украшение молния искра в PNG и SVG">
            <a:extLst>
              <a:ext uri="{FF2B5EF4-FFF2-40B4-BE49-F238E27FC236}">
                <a16:creationId xmlns:a16="http://schemas.microsoft.com/office/drawing/2014/main" id="{9037C046-B3A6-E717-0A60-53C8F4C9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7386">
            <a:off x="9984333" y="4116780"/>
            <a:ext cx="1832264" cy="18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Иллюстрация Украшение молния искра в PNG и SVG">
            <a:extLst>
              <a:ext uri="{FF2B5EF4-FFF2-40B4-BE49-F238E27FC236}">
                <a16:creationId xmlns:a16="http://schemas.microsoft.com/office/drawing/2014/main" id="{680658AC-15AD-11DF-65CF-A075FE1F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65792">
            <a:off x="732561" y="2460675"/>
            <a:ext cx="1832264" cy="18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19858C-BBC6-9DB7-22A2-9C1E9685F988}"/>
              </a:ext>
            </a:extLst>
          </p:cNvPr>
          <p:cNvSpPr txBox="1"/>
          <p:nvPr/>
        </p:nvSpPr>
        <p:spPr>
          <a:xfrm>
            <a:off x="6497783" y="4648191"/>
            <a:ext cx="3754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Роскомнадзор</a:t>
            </a: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8C2DA590-0DEF-3E6E-070C-21A3AC22B634}"/>
              </a:ext>
            </a:extLst>
          </p:cNvPr>
          <p:cNvSpPr/>
          <p:nvPr/>
        </p:nvSpPr>
        <p:spPr>
          <a:xfrm>
            <a:off x="6234392" y="2439440"/>
            <a:ext cx="4017817" cy="896208"/>
          </a:xfrm>
          <a:prstGeom prst="cloudCallout">
            <a:avLst>
              <a:gd name="adj1" fmla="val 864"/>
              <a:gd name="adj2" fmla="val 1874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 меня предупреждать на надо?</a:t>
            </a:r>
          </a:p>
        </p:txBody>
      </p:sp>
    </p:spTree>
    <p:extLst>
      <p:ext uri="{BB962C8B-B14F-4D97-AF65-F5344CB8AC3E}">
        <p14:creationId xmlns:p14="http://schemas.microsoft.com/office/powerpoint/2010/main" val="383182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AC49E-78CE-BB84-AE1C-F16548648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8962"/>
            <a:ext cx="2743200" cy="954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6A791E-0066-026A-E093-3696B497259E}"/>
              </a:ext>
            </a:extLst>
          </p:cNvPr>
          <p:cNvSpPr txBox="1"/>
          <p:nvPr/>
        </p:nvSpPr>
        <p:spPr>
          <a:xfrm>
            <a:off x="304800" y="330803"/>
            <a:ext cx="69348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ru-RU" sz="2800" b="1" i="0" u="none" strike="noStrike" dirty="0">
                <a:solidFill>
                  <a:srgbClr val="90222D"/>
                </a:solidFill>
                <a:effectLst/>
              </a:rPr>
              <a:t>Уведомление о трансграничной передаче ПД включает: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93221-6497-B789-13E9-D586F83B34B2}"/>
              </a:ext>
            </a:extLst>
          </p:cNvPr>
          <p:cNvSpPr txBox="1"/>
          <p:nvPr/>
        </p:nvSpPr>
        <p:spPr>
          <a:xfrm>
            <a:off x="304800" y="1373533"/>
            <a:ext cx="763385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dirty="0"/>
              <a:t>наименование (ФИО), адрес оператора, а также дата и номер уведомления о намерении осуществлять обработку персональных данных</a:t>
            </a:r>
          </a:p>
          <a:p>
            <a:pPr marL="342900" indent="-342900" algn="just">
              <a:buAutoNum type="arabicParenR"/>
            </a:pPr>
            <a:r>
              <a:rPr lang="ru-RU" dirty="0"/>
              <a:t>наименование (ФИО) лица, ответственного за организацию обработки персональных данных, номера контактных телефонов, почтовые адреса и адреса электронной почты;</a:t>
            </a:r>
          </a:p>
          <a:p>
            <a:pPr marL="342900" indent="-342900" algn="just">
              <a:buAutoNum type="arabicParenR"/>
            </a:pPr>
            <a:r>
              <a:rPr lang="ru-RU" dirty="0"/>
              <a:t>правовое основание и цель трансграничной передачи персональных данных и дальнейшей обработки переданных персональных данных;</a:t>
            </a:r>
          </a:p>
          <a:p>
            <a:pPr marL="342900" indent="-342900" algn="just">
              <a:buAutoNum type="arabicParenR"/>
            </a:pPr>
            <a:r>
              <a:rPr lang="ru-RU" dirty="0"/>
              <a:t>категории и перечень передаваемых персональных данных;</a:t>
            </a:r>
          </a:p>
          <a:p>
            <a:pPr marL="342900" indent="-342900" algn="just">
              <a:buAutoNum type="arabicParenR"/>
            </a:pPr>
            <a:r>
              <a:rPr lang="ru-RU" dirty="0"/>
              <a:t>категории субъектов персональных данных, персональные данные которых передаются;</a:t>
            </a:r>
          </a:p>
          <a:p>
            <a:pPr marL="342900" indent="-342900" algn="just">
              <a:buAutoNum type="arabicParenR"/>
            </a:pPr>
            <a:r>
              <a:rPr lang="ru-RU" dirty="0"/>
              <a:t>перечень иностранных государств, на территории которых планируется трансграничная передача персональных данных;</a:t>
            </a:r>
          </a:p>
          <a:p>
            <a:pPr marL="342900" indent="-342900" algn="just">
              <a:buAutoNum type="arabicParenR"/>
            </a:pPr>
            <a:r>
              <a:rPr lang="ru-RU" dirty="0"/>
              <a:t>дата проведения оператором оценки соблюдения органами власти иностранных государств, иностранными физическими лицами, иностранными юридическими лицами, которым планируется трансграничная передача персональных данных, конфиденциальности персональных данных и обеспечения безопасности персональных данных при их обработке.</a:t>
            </a:r>
          </a:p>
        </p:txBody>
      </p:sp>
      <p:pic>
        <p:nvPicPr>
          <p:cNvPr id="2" name="Picture 2" descr="Иллюстрация Украшение молния искра в PNG и SVG">
            <a:extLst>
              <a:ext uri="{FF2B5EF4-FFF2-40B4-BE49-F238E27FC236}">
                <a16:creationId xmlns:a16="http://schemas.microsoft.com/office/drawing/2014/main" id="{7208FB56-BAAE-345F-BC28-7E3C1D9C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303">
            <a:off x="12270861" y="3777179"/>
            <a:ext cx="1260055" cy="126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477D4B-5A22-B1AA-FFA0-1EDCE19E90A3}"/>
              </a:ext>
            </a:extLst>
          </p:cNvPr>
          <p:cNvSpPr txBox="1"/>
          <p:nvPr/>
        </p:nvSpPr>
        <p:spPr>
          <a:xfrm>
            <a:off x="12490800" y="5754234"/>
            <a:ext cx="3754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Роскомнадзор</a:t>
            </a:r>
          </a:p>
        </p:txBody>
      </p:sp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837762D6-D677-ED40-3F92-C93488F0BBF9}"/>
              </a:ext>
            </a:extLst>
          </p:cNvPr>
          <p:cNvSpPr/>
          <p:nvPr/>
        </p:nvSpPr>
        <p:spPr>
          <a:xfrm>
            <a:off x="8173117" y="3815969"/>
            <a:ext cx="3554462" cy="988264"/>
          </a:xfrm>
          <a:prstGeom prst="cloudCallout">
            <a:avLst>
              <a:gd name="adj1" fmla="val 1704"/>
              <a:gd name="adj2" fmla="val 11814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Они вообще адекватные?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57B102-51F5-A4A0-B0AB-8D92D60D6D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91" t="23309" r="25000" b="62281"/>
          <a:stretch/>
        </p:blipFill>
        <p:spPr>
          <a:xfrm>
            <a:off x="9252895" y="1490489"/>
            <a:ext cx="2114356" cy="2038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51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5 0.17639 L -0.11536 0.03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1 -0.09769 L -0.38073 -0.1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AC49E-78CE-BB84-AE1C-F16548648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8962"/>
            <a:ext cx="2743200" cy="954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6A791E-0066-026A-E093-3696B497259E}"/>
              </a:ext>
            </a:extLst>
          </p:cNvPr>
          <p:cNvSpPr txBox="1"/>
          <p:nvPr/>
        </p:nvSpPr>
        <p:spPr>
          <a:xfrm>
            <a:off x="457200" y="371666"/>
            <a:ext cx="69348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ru-RU" sz="2800" b="1" i="0" u="none" strike="noStrike" dirty="0">
                <a:solidFill>
                  <a:srgbClr val="90222D"/>
                </a:solidFill>
                <a:effectLst/>
              </a:rPr>
              <a:t>До подачи уведомления о трансграничной передаче необходимо запросить: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93221-6497-B789-13E9-D586F83B34B2}"/>
              </a:ext>
            </a:extLst>
          </p:cNvPr>
          <p:cNvSpPr txBox="1"/>
          <p:nvPr/>
        </p:nvSpPr>
        <p:spPr>
          <a:xfrm>
            <a:off x="457200" y="1536771"/>
            <a:ext cx="92377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1) сведения о принимаемых мерах по защите передаваемых персональных данных и об условиях прекращения их обработки;</a:t>
            </a:r>
          </a:p>
          <a:p>
            <a:pPr algn="just"/>
            <a:r>
              <a:rPr lang="ru-RU" sz="2000" dirty="0"/>
              <a:t>2) информацию о правовом регулировании в области персональных данных иностранного государства, </a:t>
            </a:r>
          </a:p>
          <a:p>
            <a:pPr algn="just"/>
            <a:r>
              <a:rPr lang="ru-RU" sz="2000" dirty="0"/>
              <a:t>3) сведения об органах власти иностранного государства, иностранных физических лицах, иностранных юридических лицах, которым планируется трансграничная передача персональных данных (наименование либо ФИО, а также номера контактных телефонов, почтовые адреса и адреса электронной почты).</a:t>
            </a:r>
          </a:p>
        </p:txBody>
      </p:sp>
      <p:pic>
        <p:nvPicPr>
          <p:cNvPr id="3074" name="Picture 2" descr="Часы – Бесплатные иконки: Время и дата">
            <a:extLst>
              <a:ext uri="{FF2B5EF4-FFF2-40B4-BE49-F238E27FC236}">
                <a16:creationId xmlns:a16="http://schemas.microsoft.com/office/drawing/2014/main" id="{46E41468-071A-E94E-3B2E-4EFAF1815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82" y="4609519"/>
            <a:ext cx="1454031" cy="14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2584F-2FB9-A773-2EA7-260E20D4114F}"/>
              </a:ext>
            </a:extLst>
          </p:cNvPr>
          <p:cNvSpPr txBox="1"/>
          <p:nvPr/>
        </p:nvSpPr>
        <p:spPr>
          <a:xfrm>
            <a:off x="5943728" y="6117002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10 рабочих дней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BD954E37-B79A-50E4-FEC9-71613ED276F8}"/>
              </a:ext>
            </a:extLst>
          </p:cNvPr>
          <p:cNvSpPr/>
          <p:nvPr/>
        </p:nvSpPr>
        <p:spPr>
          <a:xfrm>
            <a:off x="3587632" y="4151291"/>
            <a:ext cx="387927" cy="905628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7E354-E017-D68E-EF80-D81CBB420B8E}"/>
              </a:ext>
            </a:extLst>
          </p:cNvPr>
          <p:cNvSpPr txBox="1"/>
          <p:nvPr/>
        </p:nvSpPr>
        <p:spPr>
          <a:xfrm>
            <a:off x="2963701" y="5273506"/>
            <a:ext cx="1635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уведомление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17ABFB4A-7108-12C6-0D9A-6E5C23114F47}"/>
              </a:ext>
            </a:extLst>
          </p:cNvPr>
          <p:cNvSpPr/>
          <p:nvPr/>
        </p:nvSpPr>
        <p:spPr>
          <a:xfrm>
            <a:off x="4627326" y="5273506"/>
            <a:ext cx="1316402" cy="36933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F3F24CC7-ECBA-D99D-9E56-E8E14000EF24}"/>
              </a:ext>
            </a:extLst>
          </p:cNvPr>
          <p:cNvSpPr/>
          <p:nvPr/>
        </p:nvSpPr>
        <p:spPr>
          <a:xfrm>
            <a:off x="7787267" y="5273506"/>
            <a:ext cx="2127228" cy="36933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21DAAE-931C-894D-EE3E-04EE3DDF5E99}"/>
              </a:ext>
            </a:extLst>
          </p:cNvPr>
          <p:cNvSpPr txBox="1"/>
          <p:nvPr/>
        </p:nvSpPr>
        <p:spPr>
          <a:xfrm>
            <a:off x="7592513" y="4762174"/>
            <a:ext cx="232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запрос доп. сведений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18637B-9CEE-4EDD-7E86-A0C5C9A61933}"/>
              </a:ext>
            </a:extLst>
          </p:cNvPr>
          <p:cNvSpPr txBox="1"/>
          <p:nvPr/>
        </p:nvSpPr>
        <p:spPr>
          <a:xfrm>
            <a:off x="9921912" y="4904174"/>
            <a:ext cx="227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молчание = согласие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4A32E1-2FAD-89DE-F159-CBD0F2E40FDF}"/>
              </a:ext>
            </a:extLst>
          </p:cNvPr>
          <p:cNvSpPr txBox="1"/>
          <p:nvPr/>
        </p:nvSpPr>
        <p:spPr>
          <a:xfrm>
            <a:off x="10700426" y="5642838"/>
            <a:ext cx="84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запрет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3DC07-7A8A-65B2-BAA3-760B0B50C5B7}"/>
              </a:ext>
            </a:extLst>
          </p:cNvPr>
          <p:cNvCxnSpPr>
            <a:cxnSpLocks/>
          </p:cNvCxnSpPr>
          <p:nvPr/>
        </p:nvCxnSpPr>
        <p:spPr>
          <a:xfrm>
            <a:off x="10196945" y="5458172"/>
            <a:ext cx="17872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84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AC49E-78CE-BB84-AE1C-F16548648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8962"/>
            <a:ext cx="2743200" cy="954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6A791E-0066-026A-E093-3696B497259E}"/>
              </a:ext>
            </a:extLst>
          </p:cNvPr>
          <p:cNvSpPr txBox="1"/>
          <p:nvPr/>
        </p:nvSpPr>
        <p:spPr>
          <a:xfrm>
            <a:off x="304800" y="464430"/>
            <a:ext cx="693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ru-RU" sz="2800" b="1" dirty="0">
                <a:solidFill>
                  <a:srgbClr val="90222D"/>
                </a:solidFill>
              </a:rPr>
              <a:t>Из-за чего можно получить отказ?</a:t>
            </a:r>
            <a:endParaRPr lang="ru-RU" sz="2800" b="1" i="0" u="none" strike="noStrike" dirty="0">
              <a:solidFill>
                <a:srgbClr val="90222D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93221-6497-B789-13E9-D586F83B34B2}"/>
              </a:ext>
            </a:extLst>
          </p:cNvPr>
          <p:cNvSpPr txBox="1"/>
          <p:nvPr/>
        </p:nvSpPr>
        <p:spPr>
          <a:xfrm>
            <a:off x="304800" y="1264771"/>
            <a:ext cx="454429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Запрет в целях:</a:t>
            </a:r>
          </a:p>
          <a:p>
            <a:pPr marL="342900" indent="-342900" algn="just">
              <a:buAutoNum type="arabicParenR"/>
            </a:pPr>
            <a:r>
              <a:rPr lang="ru-RU" sz="2000" dirty="0"/>
              <a:t>защиты основ конституционного строя РФ и безопасности государства </a:t>
            </a:r>
          </a:p>
          <a:p>
            <a:pPr marL="342900" indent="-342900" algn="just">
              <a:buAutoNum type="arabicParenR"/>
            </a:pPr>
            <a:r>
              <a:rPr lang="ru-RU" sz="2000" dirty="0"/>
              <a:t>обеспечения обороны страны</a:t>
            </a:r>
          </a:p>
          <a:p>
            <a:pPr marL="342900" indent="-342900" algn="just">
              <a:buAutoNum type="arabicParenR"/>
            </a:pPr>
            <a:r>
              <a:rPr lang="ru-RU" sz="2000" dirty="0"/>
              <a:t>защиты экономических и финансовых интересов Российской Федерации</a:t>
            </a:r>
          </a:p>
          <a:p>
            <a:pPr algn="just"/>
            <a:r>
              <a:rPr lang="ru-RU" sz="2000" dirty="0"/>
              <a:t>4) обеспечения дипломатическими и международно-правовыми средствами защиты прав, свобод и интересов граждан Российской Федерации, суверенитета, безопасности, территориальной целостности Российской Федерации и других ее интересов на международной арене.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A2B67C-16D3-8154-B31C-BAAB1EA0DB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27" t="6465" r="14886" b="5859"/>
          <a:stretch/>
        </p:blipFill>
        <p:spPr>
          <a:xfrm>
            <a:off x="5195454" y="1512484"/>
            <a:ext cx="6406955" cy="4521332"/>
          </a:xfrm>
          <a:prstGeom prst="rect">
            <a:avLst/>
          </a:prstGeo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52642E48-7F30-FAC3-E35F-81BB946E5352}"/>
              </a:ext>
            </a:extLst>
          </p:cNvPr>
          <p:cNvSpPr/>
          <p:nvPr/>
        </p:nvSpPr>
        <p:spPr>
          <a:xfrm>
            <a:off x="10640290" y="1203119"/>
            <a:ext cx="332509" cy="954157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72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AC49E-78CE-BB84-AE1C-F16548648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8962"/>
            <a:ext cx="2743200" cy="954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6A791E-0066-026A-E093-3696B497259E}"/>
              </a:ext>
            </a:extLst>
          </p:cNvPr>
          <p:cNvSpPr txBox="1"/>
          <p:nvPr/>
        </p:nvSpPr>
        <p:spPr>
          <a:xfrm>
            <a:off x="392661" y="248962"/>
            <a:ext cx="875133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ru-RU" sz="3500" b="1" i="0" u="none" strike="noStrike" dirty="0">
                <a:solidFill>
                  <a:srgbClr val="90222D"/>
                </a:solidFill>
                <a:effectLst/>
              </a:rPr>
              <a:t>Статистика по утечкам ПД в России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997A0A-87E8-D2BB-3F10-5E5CEE2F2215}"/>
              </a:ext>
            </a:extLst>
          </p:cNvPr>
          <p:cNvSpPr txBox="1"/>
          <p:nvPr/>
        </p:nvSpPr>
        <p:spPr>
          <a:xfrm>
            <a:off x="7225689" y="1438896"/>
            <a:ext cx="45183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подсчетам Group-IB, число утекших записей в 2022 году </a:t>
            </a:r>
            <a:r>
              <a:rPr lang="ru-RU" b="1" dirty="0">
                <a:solidFill>
                  <a:srgbClr val="800026"/>
                </a:solidFill>
              </a:rPr>
              <a:t>в десять раз превысило население России. </a:t>
            </a:r>
            <a:r>
              <a:rPr lang="ru-RU" dirty="0"/>
              <a:t>Общее количество «утекших» строк в 2022 году составило 1,4 млрд, в то время как в 2021 году их насчитывалось 33 млн.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55F4FE0E-BBF9-F4E3-443B-3B3A56F49ACD}"/>
              </a:ext>
            </a:extLst>
          </p:cNvPr>
          <p:cNvGraphicFramePr/>
          <p:nvPr/>
        </p:nvGraphicFramePr>
        <p:xfrm>
          <a:off x="447933" y="1030216"/>
          <a:ext cx="6435945" cy="5344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702676-12FC-11AC-180E-6F1E771BF8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580" t="23146" r="25000" b="62018"/>
          <a:stretch/>
        </p:blipFill>
        <p:spPr>
          <a:xfrm>
            <a:off x="8371789" y="3429000"/>
            <a:ext cx="2553419" cy="253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60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AC49E-78CE-BB84-AE1C-F16548648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8962"/>
            <a:ext cx="2743200" cy="954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6A791E-0066-026A-E093-3696B497259E}"/>
              </a:ext>
            </a:extLst>
          </p:cNvPr>
          <p:cNvSpPr txBox="1"/>
          <p:nvPr/>
        </p:nvSpPr>
        <p:spPr>
          <a:xfrm>
            <a:off x="304800" y="249012"/>
            <a:ext cx="6037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ru-RU" sz="2800" b="1" i="0" u="none" strike="noStrike" dirty="0">
                <a:solidFill>
                  <a:srgbClr val="90222D"/>
                </a:solidFill>
                <a:effectLst/>
              </a:rPr>
              <a:t>Первичное уведомление Роскомнадзора включает сведения: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93221-6497-B789-13E9-D586F83B34B2}"/>
              </a:ext>
            </a:extLst>
          </p:cNvPr>
          <p:cNvSpPr txBox="1"/>
          <p:nvPr/>
        </p:nvSpPr>
        <p:spPr>
          <a:xfrm>
            <a:off x="303497" y="1310384"/>
            <a:ext cx="5792503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AutoNum type="arabicParenR"/>
            </a:pPr>
            <a:r>
              <a:rPr lang="ru-RU" sz="2000" dirty="0"/>
              <a:t>о произошедшем инциденте; 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ru-RU" sz="2000" dirty="0"/>
              <a:t>о предполагаемых причинах, которые привели к нарушению прав субъектов персональных данных;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3)   </a:t>
            </a:r>
            <a:r>
              <a:rPr lang="ru-RU" sz="2000" b="1" dirty="0">
                <a:solidFill>
                  <a:srgbClr val="800026"/>
                </a:solidFill>
              </a:rPr>
              <a:t>о предполагаемом вреде, нанесенном правам субъектов персональных данных;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4)   о принятых мерах по устранению последствий инцидента;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5)   о лице, уполномоченном оператором персональных данных на взаимодействие с Роскомнадзором;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6)   иные сведения и материалы, в том числе об источнике получения информации об инциденте, а также подтверждающие принятие мер по устранению последствий инцидента (при наличии таких сведений).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D0E872-49E6-47B8-64B0-9B4BCA119BA2}"/>
              </a:ext>
            </a:extLst>
          </p:cNvPr>
          <p:cNvSpPr txBox="1"/>
          <p:nvPr/>
        </p:nvSpPr>
        <p:spPr>
          <a:xfrm>
            <a:off x="6615499" y="2464546"/>
            <a:ext cx="505700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1) о результатах внутреннего расследования выявленного инцидента (о причинах, повлекших нарушение прав субъектов персональных данных и нанесенном им вреде, о дополнительно принятых мерах по устранению последствий инцидента (при наличии), а также о решении оператора о проведении внутреннего расследования с указанием его реквизитов);</a:t>
            </a:r>
          </a:p>
          <a:p>
            <a:endParaRPr lang="ru-RU" sz="1000" dirty="0"/>
          </a:p>
          <a:p>
            <a:r>
              <a:rPr lang="ru-RU" dirty="0"/>
              <a:t>2) о лицах, действия которых стали причиной инцидента (Ф. И. О. физического лица или ИП, наименование юридического лица, IP-адрес компьютера или устройства, предполагаемое местонахождение таких лиц и устройств, иные сведения).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AF314-F1A5-BEBB-045C-D8F4713889E2}"/>
              </a:ext>
            </a:extLst>
          </p:cNvPr>
          <p:cNvSpPr txBox="1"/>
          <p:nvPr/>
        </p:nvSpPr>
        <p:spPr>
          <a:xfrm>
            <a:off x="6615499" y="1356779"/>
            <a:ext cx="50570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ru-RU" sz="2800" b="1" i="0" u="none" strike="noStrike" dirty="0">
                <a:solidFill>
                  <a:srgbClr val="90222D"/>
                </a:solidFill>
                <a:effectLst/>
              </a:rPr>
              <a:t>Дополнительное уведомление включает сведения:</a:t>
            </a:r>
          </a:p>
        </p:txBody>
      </p:sp>
    </p:spTree>
    <p:extLst>
      <p:ext uri="{BB962C8B-B14F-4D97-AF65-F5344CB8AC3E}">
        <p14:creationId xmlns:p14="http://schemas.microsoft.com/office/powerpoint/2010/main" val="1971818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id="{C55C634D-EA16-4BA1-97B3-48A2BFD23779}"/>
              </a:ext>
            </a:extLst>
          </p:cNvPr>
          <p:cNvGraphicFramePr>
            <a:graphicFrameLocks noGrp="1"/>
          </p:cNvGraphicFramePr>
          <p:nvPr/>
        </p:nvGraphicFramePr>
        <p:xfrm>
          <a:off x="565487" y="198319"/>
          <a:ext cx="10967788" cy="6435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8401">
                  <a:extLst>
                    <a:ext uri="{9D8B030D-6E8A-4147-A177-3AD203B41FA5}">
                      <a16:colId xmlns:a16="http://schemas.microsoft.com/office/drawing/2014/main" val="2417909621"/>
                    </a:ext>
                  </a:extLst>
                </a:gridCol>
                <a:gridCol w="1206673">
                  <a:extLst>
                    <a:ext uri="{9D8B030D-6E8A-4147-A177-3AD203B41FA5}">
                      <a16:colId xmlns:a16="http://schemas.microsoft.com/office/drawing/2014/main" val="4105516145"/>
                    </a:ext>
                  </a:extLst>
                </a:gridCol>
                <a:gridCol w="1766912">
                  <a:extLst>
                    <a:ext uri="{9D8B030D-6E8A-4147-A177-3AD203B41FA5}">
                      <a16:colId xmlns:a16="http://schemas.microsoft.com/office/drawing/2014/main" val="1317003538"/>
                    </a:ext>
                  </a:extLst>
                </a:gridCol>
                <a:gridCol w="1565802">
                  <a:extLst>
                    <a:ext uri="{9D8B030D-6E8A-4147-A177-3AD203B41FA5}">
                      <a16:colId xmlns:a16="http://schemas.microsoft.com/office/drawing/2014/main" val="3293411920"/>
                    </a:ext>
                  </a:extLst>
                </a:gridCol>
              </a:tblGrid>
              <a:tr h="285417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Особенности обработки ПД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Степень вреда при утечке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8E7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E8E7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317146"/>
                  </a:ext>
                </a:extLst>
              </a:tr>
              <a:tr h="2854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Высокая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Средняя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Низкая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845952"/>
                  </a:ext>
                </a:extLst>
              </a:tr>
              <a:tr h="285417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i="1" dirty="0"/>
                        <a:t>Тип данных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i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78697"/>
                  </a:ext>
                </a:extLst>
              </a:tr>
              <a:tr h="285417">
                <a:tc>
                  <a:txBody>
                    <a:bodyPr/>
                    <a:lstStyle/>
                    <a:p>
                      <a:r>
                        <a:rPr lang="ru-RU" sz="1400" dirty="0"/>
                        <a:t>Биометрические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+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700850"/>
                  </a:ext>
                </a:extLst>
              </a:tr>
              <a:tr h="485208">
                <a:tc>
                  <a:txBody>
                    <a:bodyPr/>
                    <a:lstStyle/>
                    <a:p>
                      <a:r>
                        <a:rPr lang="ru-RU" sz="1400" dirty="0"/>
                        <a:t>Специальные (расовая принадлежность, взгляды, состояние здоровья, судимости и т.д.)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+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266364"/>
                  </a:ext>
                </a:extLst>
              </a:tr>
              <a:tr h="285417">
                <a:tc>
                  <a:txBody>
                    <a:bodyPr/>
                    <a:lstStyle/>
                    <a:p>
                      <a:r>
                        <a:rPr lang="ru-RU" sz="1400" dirty="0"/>
                        <a:t>Данные несовершеннолетних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+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509608"/>
                  </a:ext>
                </a:extLst>
              </a:tr>
              <a:tr h="285417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i="1" dirty="0"/>
                        <a:t>Цель обработки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i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853263"/>
                  </a:ext>
                </a:extLst>
              </a:tr>
              <a:tr h="285417">
                <a:tc>
                  <a:txBody>
                    <a:bodyPr/>
                    <a:lstStyle/>
                    <a:p>
                      <a:r>
                        <a:rPr lang="ru-RU" sz="1400" dirty="0"/>
                        <a:t>Проведение оценочных исследований и обезличивание данных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+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489782"/>
                  </a:ext>
                </a:extLst>
              </a:tr>
              <a:tr h="285417">
                <a:tc>
                  <a:txBody>
                    <a:bodyPr/>
                    <a:lstStyle/>
                    <a:p>
                      <a:r>
                        <a:rPr lang="ru-RU" sz="1400" dirty="0"/>
                        <a:t>Отличная от первоначальной цели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046840"/>
                  </a:ext>
                </a:extLst>
              </a:tr>
              <a:tr h="285417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i="1" dirty="0"/>
                        <a:t>Способ обработки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i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425176"/>
                  </a:ext>
                </a:extLst>
              </a:tr>
              <a:tr h="285417">
                <a:tc>
                  <a:txBody>
                    <a:bodyPr/>
                    <a:lstStyle/>
                    <a:p>
                      <a:r>
                        <a:rPr lang="ru-RU" sz="1400" dirty="0"/>
                        <a:t>Иностранным лицом по поручении оператора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+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979028"/>
                  </a:ext>
                </a:extLst>
              </a:tr>
              <a:tr h="285417">
                <a:tc>
                  <a:txBody>
                    <a:bodyPr/>
                    <a:lstStyle/>
                    <a:p>
                      <a:r>
                        <a:rPr lang="ru-RU" sz="1400" dirty="0"/>
                        <a:t>С использованием баз данных за пределами РФ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+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142209"/>
                  </a:ext>
                </a:extLst>
              </a:tr>
              <a:tr h="285417">
                <a:tc>
                  <a:txBody>
                    <a:bodyPr/>
                    <a:lstStyle/>
                    <a:p>
                      <a:r>
                        <a:rPr lang="ru-RU" sz="1400" dirty="0"/>
                        <a:t>Распространение на официальном сайте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/>
                        <a:t>+</a:t>
                      </a:r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129356"/>
                  </a:ext>
                </a:extLst>
              </a:tr>
              <a:tr h="285417">
                <a:tc>
                  <a:txBody>
                    <a:bodyPr/>
                    <a:lstStyle/>
                    <a:p>
                      <a:r>
                        <a:rPr lang="ru-RU" sz="1400" dirty="0"/>
                        <a:t>Путем прямых контактов с потребителями и использования чужих баз данных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/>
                        <a:t>+</a:t>
                      </a:r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916654"/>
                  </a:ext>
                </a:extLst>
              </a:tr>
              <a:tr h="485208">
                <a:tc>
                  <a:txBody>
                    <a:bodyPr/>
                    <a:lstStyle/>
                    <a:p>
                      <a:r>
                        <a:rPr lang="ru-RU" sz="1400" dirty="0"/>
                        <a:t>При получении согласия на обработку без идентификации и аутентификации субъекта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/>
                        <a:t>+</a:t>
                      </a:r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90206"/>
                  </a:ext>
                </a:extLst>
              </a:tr>
              <a:tr h="485208">
                <a:tc>
                  <a:txBody>
                    <a:bodyPr/>
                    <a:lstStyle/>
                    <a:p>
                      <a:r>
                        <a:rPr lang="ru-RU" sz="1400" dirty="0"/>
                        <a:t>С согласия субъекта и с предоставлением им (не)определенному кругу лиц права обработки его ПД в целях, не совместимых между собой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848186"/>
                  </a:ext>
                </a:extLst>
              </a:tr>
              <a:tr h="309199">
                <a:tc>
                  <a:txBody>
                    <a:bodyPr/>
                    <a:lstStyle/>
                    <a:p>
                      <a:r>
                        <a:rPr lang="ru-RU" sz="1400" dirty="0"/>
                        <a:t>Ведение общедоступных источников ПД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/>
                        <a:t>+</a:t>
                      </a:r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85906"/>
                  </a:ext>
                </a:extLst>
              </a:tr>
              <a:tr h="285417">
                <a:tc>
                  <a:txBody>
                    <a:bodyPr/>
                    <a:lstStyle/>
                    <a:p>
                      <a:r>
                        <a:rPr lang="ru-RU" sz="1400" dirty="0"/>
                        <a:t>При назначении ответственным за обработку ПД внештатного сотрудника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/>
                        <a:t>+</a:t>
                      </a:r>
                      <a:endParaRPr lang="ru-RU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172836"/>
                  </a:ext>
                </a:extLst>
              </a:tr>
              <a:tr h="285417">
                <a:tc>
                  <a:txBody>
                    <a:bodyPr/>
                    <a:lstStyle/>
                    <a:p>
                      <a:r>
                        <a:rPr lang="ru-RU" sz="1400" dirty="0"/>
                        <a:t>Иные случаи, не описанные выше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973138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30D545CF-9EE5-43DF-1B11-2C1B40879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555866"/>
              </p:ext>
            </p:extLst>
          </p:nvPr>
        </p:nvGraphicFramePr>
        <p:xfrm>
          <a:off x="577519" y="203726"/>
          <a:ext cx="10948737" cy="6400800"/>
        </p:xfrm>
        <a:graphic>
          <a:graphicData uri="http://schemas.openxmlformats.org/drawingml/2006/table">
            <a:tbl>
              <a:tblPr/>
              <a:tblGrid>
                <a:gridCol w="10948737">
                  <a:extLst>
                    <a:ext uri="{9D8B030D-6E8A-4147-A177-3AD203B41FA5}">
                      <a16:colId xmlns:a16="http://schemas.microsoft.com/office/drawing/2014/main" val="3019508022"/>
                    </a:ext>
                  </a:extLst>
                </a:gridCol>
              </a:tblGrid>
              <a:tr h="6400800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35369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376E7C6-2B7D-A35A-2A82-9192C56E4584}"/>
              </a:ext>
            </a:extLst>
          </p:cNvPr>
          <p:cNvSpPr txBox="1"/>
          <p:nvPr/>
        </p:nvSpPr>
        <p:spPr>
          <a:xfrm>
            <a:off x="5366083" y="6604526"/>
            <a:ext cx="64820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Составлено на основании Приказа Роскомнадзора от 27 октября 2022 г. N 178</a:t>
            </a:r>
          </a:p>
        </p:txBody>
      </p:sp>
    </p:spTree>
    <p:extLst>
      <p:ext uri="{BB962C8B-B14F-4D97-AF65-F5344CB8AC3E}">
        <p14:creationId xmlns:p14="http://schemas.microsoft.com/office/powerpoint/2010/main" val="19981798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15542</TotalTime>
  <Words>1348</Words>
  <Application>Microsoft Office PowerPoint</Application>
  <PresentationFormat>Широкоэкранный</PresentationFormat>
  <Paragraphs>148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Rostelecom Basis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LexProf (логотип)</dc:title>
  <dc:creator>user7</dc:creator>
  <cp:lastModifiedBy>Дмитрий Белетков</cp:lastModifiedBy>
  <cp:revision>268</cp:revision>
  <cp:lastPrinted>2023-04-19T12:43:56Z</cp:lastPrinted>
  <dcterms:created xsi:type="dcterms:W3CDTF">2017-10-21T05:43:57Z</dcterms:created>
  <dcterms:modified xsi:type="dcterms:W3CDTF">2023-06-27T04:44:45Z</dcterms:modified>
</cp:coreProperties>
</file>