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87" r:id="rId3"/>
    <p:sldId id="261" r:id="rId4"/>
    <p:sldId id="271" r:id="rId5"/>
    <p:sldId id="285" r:id="rId6"/>
    <p:sldId id="274" r:id="rId7"/>
    <p:sldId id="283" r:id="rId8"/>
    <p:sldId id="290" r:id="rId9"/>
    <p:sldId id="282" r:id="rId10"/>
    <p:sldId id="289" r:id="rId11"/>
    <p:sldId id="257" r:id="rId12"/>
    <p:sldId id="259" r:id="rId13"/>
    <p:sldId id="286" r:id="rId14"/>
    <p:sldId id="291" r:id="rId15"/>
    <p:sldId id="269" r:id="rId1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85"/>
    <a:srgbClr val="FFFFFF"/>
    <a:srgbClr val="FFDA96"/>
    <a:srgbClr val="D5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i\Downloads\&#1054;&#1090;&#1095;&#1077;&#1090;%20&#1087;&#1086;%20&#1056;&#1077;&#1077;&#1089;&#1090;&#1088;&#1091;%20&#1079;&#1072;&#1103;&#1074;&#1086;&#1082;%20&#1085;&#1072;%20&#1082;&#1086;&#1085;&#1082;&#1091;&#1088;&#1089;&#1099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36-49E0-B09E-B4BC814BA9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36-49E0-B09E-B4BC814BA9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336-49E0-B09E-B4BC814BA9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336-49E0-B09E-B4BC814BA9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336-49E0-B09E-B4BC814BA9E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336-49E0-B09E-B4BC814BA9E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336-49E0-B09E-B4BC814BA9E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336-49E0-B09E-B4BC814BA9E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1336-49E0-B09E-B4BC814BA9E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1336-49E0-B09E-B4BC814BA9E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1336-49E0-B09E-B4BC814BA9E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1336-49E0-B09E-B4BC814BA9E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1336-49E0-B09E-B4BC814BA9EF}"/>
              </c:ext>
            </c:extLst>
          </c:dPt>
          <c:dLbls>
            <c:dLbl>
              <c:idx val="0"/>
              <c:layout>
                <c:manualLayout>
                  <c:x val="-0.18008335106760312"/>
                  <c:y val="6.3957513123359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36-49E0-B09E-B4BC814BA9EF}"/>
                </c:ext>
              </c:extLst>
            </c:dLbl>
            <c:dLbl>
              <c:idx val="1"/>
              <c:layout>
                <c:manualLayout>
                  <c:x val="-0.11350074483932751"/>
                  <c:y val="-0.266147473753280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36-49E0-B09E-B4BC814BA9EF}"/>
                </c:ext>
              </c:extLst>
            </c:dLbl>
            <c:dLbl>
              <c:idx val="2"/>
              <c:layout>
                <c:manualLayout>
                  <c:x val="9.9880648364900335E-2"/>
                  <c:y val="-0.18959618328958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36-49E0-B09E-B4BC814BA9EF}"/>
                </c:ext>
              </c:extLst>
            </c:dLbl>
            <c:dLbl>
              <c:idx val="9"/>
              <c:layout>
                <c:manualLayout>
                  <c:x val="0.15732194793218418"/>
                  <c:y val="5.68665244969378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336-49E0-B09E-B4BC814BA9EF}"/>
                </c:ext>
              </c:extLst>
            </c:dLbl>
            <c:dLbl>
              <c:idx val="10"/>
              <c:layout>
                <c:manualLayout>
                  <c:x val="9.6614527913740506E-2"/>
                  <c:y val="6.11595034995625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336-49E0-B09E-B4BC814BA9EF}"/>
                </c:ext>
              </c:extLst>
            </c:dLbl>
            <c:dLbl>
              <c:idx val="11"/>
              <c:layout>
                <c:manualLayout>
                  <c:x val="6.1645917571114338E-2"/>
                  <c:y val="5.76998578302712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336-49E0-B09E-B4BC814BA9EF}"/>
                </c:ext>
              </c:extLst>
            </c:dLbl>
            <c:dLbl>
              <c:idx val="12"/>
              <c:layout>
                <c:manualLayout>
                  <c:x val="3.4654891111584027E-2"/>
                  <c:y val="9.7290846456692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336-49E0-B09E-B4BC814BA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Лист2!$B$2:$B$14</c:f>
              <c:strCache>
                <c:ptCount val="13"/>
                <c:pt idx="0">
                  <c:v>НГУ</c:v>
                </c:pt>
                <c:pt idx="1">
                  <c:v>НГТУ</c:v>
                </c:pt>
                <c:pt idx="2">
                  <c:v>СибГУТИ</c:v>
                </c:pt>
                <c:pt idx="3">
                  <c:v>СГУГИТ</c:v>
                </c:pt>
                <c:pt idx="4">
                  <c:v>НГУЭУ</c:v>
                </c:pt>
                <c:pt idx="5">
                  <c:v>НГАСУ</c:v>
                </c:pt>
                <c:pt idx="6">
                  <c:v>СГУПС</c:v>
                </c:pt>
                <c:pt idx="7">
                  <c:v>СИБУПК</c:v>
                </c:pt>
                <c:pt idx="8">
                  <c:v>НГПУ</c:v>
                </c:pt>
                <c:pt idx="9">
                  <c:v>СГУВТ</c:v>
                </c:pt>
                <c:pt idx="10">
                  <c:v>РАНХиГС</c:v>
                </c:pt>
                <c:pt idx="11">
                  <c:v>НГАУ</c:v>
                </c:pt>
                <c:pt idx="12">
                  <c:v>др. рег.</c:v>
                </c:pt>
              </c:strCache>
            </c:strRef>
          </c:cat>
          <c:val>
            <c:numRef>
              <c:f>Лист2!$C$2:$C$14</c:f>
              <c:numCache>
                <c:formatCode>General</c:formatCode>
                <c:ptCount val="13"/>
                <c:pt idx="0">
                  <c:v>13</c:v>
                </c:pt>
                <c:pt idx="1">
                  <c:v>8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336-49E0-B09E-B4BC814BA9E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51917-7459-4A04-BBAC-D8E49834928A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9CA43-CA50-464B-B896-B8313A637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3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53975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46D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43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53975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46D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53975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46D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53975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53975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085" y="1825574"/>
            <a:ext cx="65341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46D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6180" y="2215607"/>
            <a:ext cx="5958205" cy="148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43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55501" y="6480933"/>
            <a:ext cx="192404" cy="26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53975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g"/><Relationship Id="rId18" Type="http://schemas.openxmlformats.org/officeDocument/2006/relationships/image" Target="../media/image31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jpg"/><Relationship Id="rId17" Type="http://schemas.openxmlformats.org/officeDocument/2006/relationships/image" Target="../media/image30.png"/><Relationship Id="rId2" Type="http://schemas.openxmlformats.org/officeDocument/2006/relationships/image" Target="../media/image17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19" Type="http://schemas.openxmlformats.org/officeDocument/2006/relationships/image" Target="../media/image32.jp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10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hyperlink" Target="mailto:fd.nid@nso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9500" y="4726330"/>
            <a:ext cx="2726055" cy="66294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600" b="1" spc="-45" dirty="0">
                <a:latin typeface="Tahoma"/>
                <a:cs typeface="Tahoma"/>
              </a:rPr>
              <a:t>АЛЕКСАНДР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spc="-70" dirty="0">
                <a:latin typeface="Tahoma"/>
                <a:cs typeface="Tahoma"/>
              </a:rPr>
              <a:t>НИКОЛАЕНКО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spc="95" dirty="0">
                <a:latin typeface="Tahoma"/>
                <a:cs typeface="Tahoma"/>
              </a:rPr>
              <a:t>Директор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2377" y="6164986"/>
            <a:ext cx="15881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>
                <a:solidFill>
                  <a:srgbClr val="046D6C"/>
                </a:solidFill>
                <a:latin typeface="Tahoma"/>
                <a:cs typeface="Tahoma"/>
              </a:rPr>
              <a:t>июнь </a:t>
            </a:r>
            <a:r>
              <a:rPr sz="2000" b="1" spc="-150" dirty="0">
                <a:solidFill>
                  <a:srgbClr val="046D6C"/>
                </a:solidFill>
                <a:latin typeface="Tahoma"/>
                <a:cs typeface="Tahoma"/>
              </a:rPr>
              <a:t>2023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4817" y="2191161"/>
            <a:ext cx="961512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3200" spc="225" dirty="0">
                <a:solidFill>
                  <a:srgbClr val="007D85"/>
                </a:solidFill>
              </a:rPr>
              <a:t>МЕХАНИЗМЫ ГОСУДАРСТВЕННОЙ ПОДДЕРЖКИ СТУДЕНЧЕСКОГО ТЕХНОПРЕДПРИНИМАТЕЛЬСТВА В НОВОСИБИРСКОЙ ОБЛАСТИ </a:t>
            </a:r>
            <a:br>
              <a:rPr lang="ru-RU" sz="3200" spc="225" dirty="0">
                <a:solidFill>
                  <a:srgbClr val="007D85"/>
                </a:solidFill>
              </a:rPr>
            </a:br>
            <a:endParaRPr lang="ru-RU" sz="3200" spc="-85" dirty="0">
              <a:solidFill>
                <a:srgbClr val="007D8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0C3643-BD15-47CA-86EF-50CD66DCE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38171"/>
            <a:ext cx="925886" cy="92588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2DDB3AA-D447-450E-B4C8-8AAAAA930FE3}"/>
              </a:ext>
            </a:extLst>
          </p:cNvPr>
          <p:cNvSpPr/>
          <p:nvPr/>
        </p:nvSpPr>
        <p:spPr>
          <a:xfrm>
            <a:off x="8748587" y="1066800"/>
            <a:ext cx="3443413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12"/>
          <p:cNvSpPr txBox="1"/>
          <p:nvPr/>
        </p:nvSpPr>
        <p:spPr>
          <a:xfrm>
            <a:off x="11780901" y="6481978"/>
            <a:ext cx="1257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10" dirty="0">
                <a:latin typeface="Tahoma"/>
                <a:cs typeface="Tahoma"/>
              </a:rPr>
              <a:t>7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4" name="object 18"/>
          <p:cNvSpPr txBox="1">
            <a:spLocks/>
          </p:cNvSpPr>
          <p:nvPr/>
        </p:nvSpPr>
        <p:spPr>
          <a:xfrm>
            <a:off x="1066800" y="89689"/>
            <a:ext cx="874095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046D6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800" b="0" dirty="0">
                <a:solidFill>
                  <a:srgbClr val="007D85"/>
                </a:solidFill>
              </a:rPr>
              <a:t>Бизнес-инкубаторы и стартап-студии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4900" y="1359834"/>
            <a:ext cx="3912023" cy="11387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0" i="0" u="none" strike="noStrike" dirty="0">
                <a:effectLst/>
                <a:latin typeface="Fira Sans" panose="020B0503050000020004" pitchFamily="34" charset="0"/>
              </a:rPr>
              <a:t>Бизнес – инкубатор  </a:t>
            </a:r>
            <a:r>
              <a:rPr lang="ru-RU" sz="2000" b="0" i="0" u="none" strike="noStrike" dirty="0" err="1">
                <a:effectLst/>
                <a:latin typeface="Fira Sans" panose="020B0503050000020004" pitchFamily="34" charset="0"/>
              </a:rPr>
              <a:t>Академпарка</a:t>
            </a:r>
            <a:endParaRPr lang="ru-RU" sz="2000" b="0" i="0" u="none" strike="noStrike" dirty="0">
              <a:effectLst/>
              <a:latin typeface="Fira Sans" panose="020B0503050000020004" pitchFamily="34" charset="0"/>
            </a:endParaRPr>
          </a:p>
          <a:p>
            <a:pPr algn="ctr"/>
            <a:r>
              <a:rPr lang="en-US" sz="1400" b="0" i="0" dirty="0">
                <a:effectLst/>
                <a:latin typeface="Fira Sans" panose="020B0503050000020004" pitchFamily="34" charset="0"/>
              </a:rPr>
              <a:t>https://academpark.com/projects/biznes_inkubator/</a:t>
            </a:r>
            <a:endParaRPr lang="ru-RU" sz="1400" b="0" i="0" dirty="0">
              <a:effectLst/>
              <a:latin typeface="Fira Sans" panose="020B05030500000200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AB6987-9A3D-4C37-BE29-8C0C0DFDC653}"/>
              </a:ext>
            </a:extLst>
          </p:cNvPr>
          <p:cNvSpPr txBox="1"/>
          <p:nvPr/>
        </p:nvSpPr>
        <p:spPr>
          <a:xfrm>
            <a:off x="5334000" y="1359834"/>
            <a:ext cx="3506527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0" i="0" u="none" strike="noStrike" dirty="0">
                <a:solidFill>
                  <a:srgbClr val="012B2E"/>
                </a:solidFill>
                <a:effectLst/>
                <a:latin typeface="Fira Sans" panose="020B0503050000020004" pitchFamily="34" charset="0"/>
              </a:rPr>
              <a:t>Бизнес-инкубатор Кольцово</a:t>
            </a:r>
          </a:p>
          <a:p>
            <a:pPr algn="ctr"/>
            <a:r>
              <a:rPr lang="en-US" sz="1400" b="0" i="0" dirty="0">
                <a:effectLst/>
                <a:latin typeface="Fira Sans" panose="020B0503050000020004" pitchFamily="34" charset="0"/>
              </a:rPr>
              <a:t>https://catalog.ick.ru/biznes_inkubator_543/</a:t>
            </a:r>
            <a:endParaRPr lang="ru-RU" sz="1400" b="0" i="0" dirty="0">
              <a:effectLst/>
              <a:latin typeface="Fira Sans" panose="020B05030500000200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5079CD-87D6-4F1A-84CE-07611ADB0973}"/>
              </a:ext>
            </a:extLst>
          </p:cNvPr>
          <p:cNvSpPr txBox="1"/>
          <p:nvPr/>
        </p:nvSpPr>
        <p:spPr>
          <a:xfrm>
            <a:off x="4927175" y="3266054"/>
            <a:ext cx="4086937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0" i="0" u="none" strike="noStrike" dirty="0">
                <a:solidFill>
                  <a:srgbClr val="012B2E"/>
                </a:solidFill>
                <a:effectLst/>
                <a:latin typeface="Fira Sans" panose="020B0503050000020004" pitchFamily="34" charset="0"/>
              </a:rPr>
              <a:t>Бизнес-инкубатор Новосибирского государственного аграрного университета</a:t>
            </a:r>
          </a:p>
          <a:p>
            <a:pPr algn="ctr"/>
            <a:r>
              <a:rPr lang="en-US" sz="1400" b="0" i="0" dirty="0">
                <a:effectLst/>
                <a:latin typeface="Fira Sans" panose="020B0503050000020004" pitchFamily="34" charset="0"/>
              </a:rPr>
              <a:t>https://nsau.edu.ru/nir/incubator/</a:t>
            </a:r>
            <a:endParaRPr lang="ru-RU" sz="1400" b="0" i="0" dirty="0">
              <a:effectLst/>
              <a:latin typeface="Fira Sans" panose="020B05030500000200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C3733C-3C24-40A7-86CC-913B2C25B81A}"/>
              </a:ext>
            </a:extLst>
          </p:cNvPr>
          <p:cNvSpPr txBox="1"/>
          <p:nvPr/>
        </p:nvSpPr>
        <p:spPr>
          <a:xfrm>
            <a:off x="685593" y="3249758"/>
            <a:ext cx="3788582" cy="13542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12B2E"/>
                </a:solidFill>
                <a:effectLst/>
                <a:latin typeface="Fira Sans" panose="020B0503050000020004" pitchFamily="34" charset="0"/>
              </a:rPr>
              <a:t>Бизнес-инкубатор Сибирского государственного университета путей сообщения</a:t>
            </a:r>
          </a:p>
          <a:p>
            <a:pPr algn="ctr"/>
            <a:r>
              <a:rPr lang="en-US" sz="1400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http://www.stu.ru/science/index.php?page=1542</a:t>
            </a:r>
            <a:endParaRPr lang="ru-RU" sz="1400" b="0" i="0" dirty="0">
              <a:solidFill>
                <a:srgbClr val="333333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A6540-17F0-4B77-A58F-579F262CC708}"/>
              </a:ext>
            </a:extLst>
          </p:cNvPr>
          <p:cNvSpPr txBox="1"/>
          <p:nvPr/>
        </p:nvSpPr>
        <p:spPr>
          <a:xfrm>
            <a:off x="9610763" y="3266054"/>
            <a:ext cx="241198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0" i="0" u="none" strike="noStrike" dirty="0">
                <a:solidFill>
                  <a:srgbClr val="012B2E"/>
                </a:solidFill>
                <a:effectLst/>
                <a:latin typeface="Fira Sans" panose="020B0503050000020004" pitchFamily="34" charset="0"/>
              </a:rPr>
              <a:t>Стартап студия НГУ</a:t>
            </a:r>
          </a:p>
          <a:p>
            <a:pPr algn="ctr"/>
            <a:r>
              <a:rPr lang="en-US" sz="1400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https://startup.nsu.ru/</a:t>
            </a:r>
            <a:endParaRPr lang="ru-RU" sz="1400" b="0" i="0" dirty="0">
              <a:solidFill>
                <a:srgbClr val="333333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448D10-43AC-4D43-8935-23D5B65A9A95}"/>
              </a:ext>
            </a:extLst>
          </p:cNvPr>
          <p:cNvSpPr txBox="1"/>
          <p:nvPr/>
        </p:nvSpPr>
        <p:spPr>
          <a:xfrm>
            <a:off x="628277" y="5355127"/>
            <a:ext cx="3788582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0" i="0" u="none" strike="noStrike" dirty="0">
                <a:solidFill>
                  <a:srgbClr val="012B2E"/>
                </a:solidFill>
                <a:effectLst/>
                <a:latin typeface="Fira Sans" panose="020B0503050000020004" pitchFamily="34" charset="0"/>
              </a:rPr>
              <a:t>Стартап студия «</a:t>
            </a:r>
            <a:r>
              <a:rPr lang="ru-RU" b="0" i="0" u="none" strike="noStrike" dirty="0" err="1">
                <a:solidFill>
                  <a:srgbClr val="012B2E"/>
                </a:solidFill>
                <a:effectLst/>
                <a:latin typeface="Fira Sans" panose="020B0503050000020004" pitchFamily="34" charset="0"/>
              </a:rPr>
              <a:t>СИГМА.Новосибирск</a:t>
            </a:r>
            <a:r>
              <a:rPr lang="ru-RU" b="0" i="0" u="none" strike="noStrike" dirty="0">
                <a:solidFill>
                  <a:srgbClr val="012B2E"/>
                </a:solidFill>
                <a:effectLst/>
                <a:latin typeface="Fira Sans" panose="020B0503050000020004" pitchFamily="34" charset="0"/>
              </a:rPr>
              <a:t>»</a:t>
            </a:r>
          </a:p>
          <a:p>
            <a:pPr algn="ctr"/>
            <a:r>
              <a:rPr lang="en-US" sz="1400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http://sygma.ru</a:t>
            </a:r>
            <a:endParaRPr lang="ru-RU" sz="1400" b="0" i="0" dirty="0">
              <a:solidFill>
                <a:srgbClr val="333333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148E35-C509-44D0-87D7-D698D54A9123}"/>
              </a:ext>
            </a:extLst>
          </p:cNvPr>
          <p:cNvSpPr txBox="1"/>
          <p:nvPr/>
        </p:nvSpPr>
        <p:spPr>
          <a:xfrm>
            <a:off x="5268713" y="5355127"/>
            <a:ext cx="316654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0" i="0" u="none" strike="noStrike" dirty="0">
                <a:solidFill>
                  <a:srgbClr val="012B2E"/>
                </a:solidFill>
                <a:effectLst/>
                <a:latin typeface="Fira Sans" panose="020B0503050000020004" pitchFamily="34" charset="0"/>
              </a:rPr>
              <a:t>Стартап-центр НГТУ НЭТИ REACTOR</a:t>
            </a:r>
          </a:p>
          <a:p>
            <a:pPr algn="ctr"/>
            <a:r>
              <a:rPr lang="en-US" sz="1400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https://www.nstu.ru/Innovation/startup</a:t>
            </a:r>
            <a:endParaRPr lang="ru-RU" sz="1400" b="0" i="0" dirty="0">
              <a:solidFill>
                <a:srgbClr val="333333"/>
              </a:solidFill>
              <a:effectLst/>
              <a:latin typeface="Fira Sans" panose="020B0503050000020004" pitchFamily="34" charset="0"/>
            </a:endParaRPr>
          </a:p>
        </p:txBody>
      </p:sp>
      <p:pic>
        <p:nvPicPr>
          <p:cNvPr id="17" name="object 7">
            <a:extLst>
              <a:ext uri="{FF2B5EF4-FFF2-40B4-BE49-F238E27FC236}">
                <a16:creationId xmlns:a16="http://schemas.microsoft.com/office/drawing/2014/main" id="{D5E8AD6D-BDB7-4D30-80C6-F89050D5F26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7291" y="669706"/>
            <a:ext cx="2057400" cy="5150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C6D89C-FECE-4701-B4E2-226749FC2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39" y="2429851"/>
            <a:ext cx="2152650" cy="685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23D91F-DF16-4DBC-B023-909C16C9FC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30" y="2602184"/>
            <a:ext cx="626639" cy="4977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04FD5E-6406-44C2-AA5B-CED958BC4D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65355" y="4974127"/>
            <a:ext cx="1114425" cy="381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407F700-45F7-4E6C-9E36-6F4A436C9B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86" y="4993553"/>
            <a:ext cx="1981200" cy="342148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478AE15-1A6E-49EF-868C-B4B5CBF04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63" y="3939089"/>
            <a:ext cx="2338815" cy="233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83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823" y="455676"/>
              <a:ext cx="2563368" cy="5303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823" y="1324355"/>
              <a:ext cx="685800" cy="8366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5552" y="5708903"/>
              <a:ext cx="1665731" cy="6263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1459" y="5734811"/>
              <a:ext cx="1563624" cy="5242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248" y="5550408"/>
              <a:ext cx="949439" cy="8549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155" y="5576315"/>
              <a:ext cx="847344" cy="7528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9355" y="5800344"/>
              <a:ext cx="1857756" cy="4617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55264" y="5826252"/>
              <a:ext cx="1755648" cy="3596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77840" y="5727191"/>
              <a:ext cx="1842515" cy="5349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03747" y="5753100"/>
              <a:ext cx="1740407" cy="43281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321435" y="1325956"/>
            <a:ext cx="595058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i="1" spc="105" dirty="0">
                <a:latin typeface="Arial"/>
                <a:cs typeface="Arial"/>
              </a:rPr>
              <a:t>Распоряжением </a:t>
            </a:r>
            <a:r>
              <a:rPr sz="1400" i="1" spc="-45" dirty="0">
                <a:latin typeface="Arial"/>
                <a:cs typeface="Arial"/>
              </a:rPr>
              <a:t>Правительства </a:t>
            </a:r>
            <a:r>
              <a:rPr sz="1400" i="1" spc="95" dirty="0">
                <a:latin typeface="Arial"/>
                <a:cs typeface="Arial"/>
              </a:rPr>
              <a:t>Новосибирской </a:t>
            </a:r>
            <a:r>
              <a:rPr sz="1400" i="1" spc="10" dirty="0">
                <a:latin typeface="Arial"/>
                <a:cs typeface="Arial"/>
              </a:rPr>
              <a:t>области </a:t>
            </a:r>
            <a:r>
              <a:rPr sz="1400" i="1" spc="15" dirty="0">
                <a:latin typeface="Arial"/>
                <a:cs typeface="Arial"/>
              </a:rPr>
              <a:t> </a:t>
            </a:r>
            <a:r>
              <a:rPr sz="1400" b="1" i="1" spc="70" dirty="0">
                <a:latin typeface="Trebuchet MS"/>
                <a:cs typeface="Trebuchet MS"/>
              </a:rPr>
              <a:t>Новосибирский</a:t>
            </a:r>
            <a:r>
              <a:rPr sz="1400" b="1" i="1" spc="-80" dirty="0">
                <a:latin typeface="Trebuchet MS"/>
                <a:cs typeface="Trebuchet MS"/>
              </a:rPr>
              <a:t> </a:t>
            </a:r>
            <a:r>
              <a:rPr sz="1400" b="1" i="1" spc="20" dirty="0">
                <a:latin typeface="Trebuchet MS"/>
                <a:cs typeface="Trebuchet MS"/>
              </a:rPr>
              <a:t>областной</a:t>
            </a:r>
            <a:r>
              <a:rPr sz="1400" b="1" i="1" spc="-65" dirty="0">
                <a:latin typeface="Trebuchet MS"/>
                <a:cs typeface="Trebuchet MS"/>
              </a:rPr>
              <a:t> </a:t>
            </a:r>
            <a:r>
              <a:rPr sz="1400" b="1" i="1" spc="40" dirty="0">
                <a:latin typeface="Trebuchet MS"/>
                <a:cs typeface="Trebuchet MS"/>
              </a:rPr>
              <a:t>инновационный</a:t>
            </a:r>
            <a:r>
              <a:rPr sz="1400" b="1" i="1" spc="-75" dirty="0">
                <a:latin typeface="Trebuchet MS"/>
                <a:cs typeface="Trebuchet MS"/>
              </a:rPr>
              <a:t> </a:t>
            </a:r>
            <a:r>
              <a:rPr sz="1400" b="1" i="1" spc="114" dirty="0">
                <a:latin typeface="Trebuchet MS"/>
                <a:cs typeface="Trebuchet MS"/>
              </a:rPr>
              <a:t>фонд</a:t>
            </a:r>
            <a:r>
              <a:rPr sz="1400" b="1" i="1" spc="-35" dirty="0">
                <a:latin typeface="Trebuchet MS"/>
                <a:cs typeface="Trebuchet MS"/>
              </a:rPr>
              <a:t> </a:t>
            </a:r>
            <a:r>
              <a:rPr sz="1400" i="1" spc="95" dirty="0">
                <a:latin typeface="Arial"/>
                <a:cs typeface="Arial"/>
              </a:rPr>
              <a:t>определен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spc="90" dirty="0">
                <a:latin typeface="Arial"/>
                <a:cs typeface="Arial"/>
              </a:rPr>
              <a:t>как </a:t>
            </a:r>
            <a:r>
              <a:rPr sz="1400" i="1" spc="-375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центр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70" dirty="0">
                <a:latin typeface="Arial"/>
                <a:cs typeface="Arial"/>
              </a:rPr>
              <a:t>инновационного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-45" dirty="0">
                <a:latin typeface="Arial"/>
                <a:cs typeface="Arial"/>
              </a:rPr>
              <a:t>развития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110" dirty="0">
                <a:latin typeface="Arial"/>
                <a:cs typeface="Arial"/>
              </a:rPr>
              <a:t>по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85" dirty="0">
                <a:latin typeface="Arial"/>
                <a:cs typeface="Arial"/>
              </a:rPr>
              <a:t>принципу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b="1" i="1" spc="15" dirty="0">
                <a:latin typeface="Trebuchet MS"/>
                <a:cs typeface="Trebuchet MS"/>
              </a:rPr>
              <a:t>«одного</a:t>
            </a:r>
            <a:r>
              <a:rPr sz="1400" b="1" i="1" spc="-40" dirty="0">
                <a:latin typeface="Trebuchet MS"/>
                <a:cs typeface="Trebuchet MS"/>
              </a:rPr>
              <a:t> </a:t>
            </a:r>
            <a:r>
              <a:rPr sz="1400" b="1" i="1" spc="40" dirty="0">
                <a:latin typeface="Trebuchet MS"/>
                <a:cs typeface="Trebuchet MS"/>
              </a:rPr>
              <a:t>окна»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3648" y="2595372"/>
            <a:ext cx="11282680" cy="3733800"/>
            <a:chOff x="493648" y="2595372"/>
            <a:chExt cx="11282680" cy="3733800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28604" y="5547360"/>
              <a:ext cx="847344" cy="7818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41992" y="5547372"/>
              <a:ext cx="737616" cy="71474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2795" y="3680460"/>
              <a:ext cx="2827020" cy="10713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24227" y="3753611"/>
              <a:ext cx="1854707" cy="9250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67940" y="2595372"/>
              <a:ext cx="2221991" cy="9265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03747" y="2656332"/>
              <a:ext cx="2612136" cy="7269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84719" y="3671316"/>
              <a:ext cx="2444496" cy="97383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6823" y="5063108"/>
              <a:ext cx="10968355" cy="210185"/>
            </a:xfrm>
            <a:custGeom>
              <a:avLst/>
              <a:gdLst/>
              <a:ahLst/>
              <a:cxnLst/>
              <a:rect l="l" t="t" r="r" b="b"/>
              <a:pathLst>
                <a:path w="10968355" h="210185">
                  <a:moveTo>
                    <a:pt x="0" y="209931"/>
                  </a:moveTo>
                  <a:lnTo>
                    <a:pt x="1375" y="169108"/>
                  </a:lnTo>
                  <a:lnTo>
                    <a:pt x="5124" y="135763"/>
                  </a:lnTo>
                  <a:lnTo>
                    <a:pt x="10683" y="113276"/>
                  </a:lnTo>
                  <a:lnTo>
                    <a:pt x="17487" y="105029"/>
                  </a:lnTo>
                  <a:lnTo>
                    <a:pt x="5524754" y="105029"/>
                  </a:lnTo>
                  <a:lnTo>
                    <a:pt x="5531564" y="96779"/>
                  </a:lnTo>
                  <a:lnTo>
                    <a:pt x="5537136" y="74279"/>
                  </a:lnTo>
                  <a:lnTo>
                    <a:pt x="5540898" y="40895"/>
                  </a:lnTo>
                  <a:lnTo>
                    <a:pt x="5542280" y="0"/>
                  </a:lnTo>
                  <a:lnTo>
                    <a:pt x="5543641" y="40895"/>
                  </a:lnTo>
                  <a:lnTo>
                    <a:pt x="5547360" y="74279"/>
                  </a:lnTo>
                  <a:lnTo>
                    <a:pt x="5552888" y="96779"/>
                  </a:lnTo>
                  <a:lnTo>
                    <a:pt x="5559679" y="105029"/>
                  </a:lnTo>
                  <a:lnTo>
                    <a:pt x="10950702" y="105029"/>
                  </a:lnTo>
                  <a:lnTo>
                    <a:pt x="10957512" y="113276"/>
                  </a:lnTo>
                  <a:lnTo>
                    <a:pt x="10963084" y="135763"/>
                  </a:lnTo>
                  <a:lnTo>
                    <a:pt x="10966846" y="169108"/>
                  </a:lnTo>
                  <a:lnTo>
                    <a:pt x="10968228" y="209931"/>
                  </a:lnTo>
                </a:path>
              </a:pathLst>
            </a:custGeom>
            <a:ln w="6096">
              <a:solidFill>
                <a:srgbClr val="046D6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419725" y="5197221"/>
            <a:ext cx="13550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latin typeface="Tahoma"/>
                <a:cs typeface="Tahoma"/>
              </a:rPr>
              <a:t>Пул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85" dirty="0">
                <a:latin typeface="Tahoma"/>
                <a:cs typeface="Tahoma"/>
              </a:rPr>
              <a:t>партнёров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95272" y="5518403"/>
            <a:ext cx="935736" cy="902208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03047" y="431038"/>
            <a:ext cx="46462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165" dirty="0">
                <a:solidFill>
                  <a:srgbClr val="007D85"/>
                </a:solidFill>
                <a:latin typeface="Tahoma"/>
                <a:cs typeface="Tahoma"/>
              </a:rPr>
              <a:t>Единое</a:t>
            </a:r>
            <a:r>
              <a:rPr sz="3000" b="0" spc="-130" dirty="0">
                <a:solidFill>
                  <a:srgbClr val="007D85"/>
                </a:solidFill>
                <a:latin typeface="Tahoma"/>
                <a:cs typeface="Tahoma"/>
              </a:rPr>
              <a:t> </a:t>
            </a:r>
            <a:r>
              <a:rPr sz="3000" b="0" spc="195" dirty="0">
                <a:solidFill>
                  <a:srgbClr val="007D85"/>
                </a:solidFill>
                <a:latin typeface="Tahoma"/>
                <a:cs typeface="Tahoma"/>
              </a:rPr>
              <a:t>окно</a:t>
            </a:r>
            <a:r>
              <a:rPr sz="3000" b="0" spc="-135" dirty="0">
                <a:solidFill>
                  <a:srgbClr val="007D85"/>
                </a:solidFill>
                <a:latin typeface="Tahoma"/>
                <a:cs typeface="Tahoma"/>
              </a:rPr>
              <a:t> </a:t>
            </a:r>
            <a:r>
              <a:rPr sz="3000" b="0" spc="170" dirty="0">
                <a:solidFill>
                  <a:srgbClr val="007D85"/>
                </a:solidFill>
                <a:latin typeface="Tahoma"/>
                <a:cs typeface="Tahoma"/>
              </a:rPr>
              <a:t>инноваций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110" dirty="0"/>
              <a:t>11</a:t>
            </a:fld>
            <a:endParaRPr spc="-1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940" y="5284089"/>
            <a:ext cx="10968355" cy="210185"/>
          </a:xfrm>
          <a:custGeom>
            <a:avLst/>
            <a:gdLst/>
            <a:ahLst/>
            <a:cxnLst/>
            <a:rect l="l" t="t" r="r" b="b"/>
            <a:pathLst>
              <a:path w="10968355" h="210185">
                <a:moveTo>
                  <a:pt x="0" y="209931"/>
                </a:moveTo>
                <a:lnTo>
                  <a:pt x="1375" y="169108"/>
                </a:lnTo>
                <a:lnTo>
                  <a:pt x="5124" y="135763"/>
                </a:lnTo>
                <a:lnTo>
                  <a:pt x="10683" y="113276"/>
                </a:lnTo>
                <a:lnTo>
                  <a:pt x="17487" y="105029"/>
                </a:lnTo>
                <a:lnTo>
                  <a:pt x="5524754" y="105029"/>
                </a:lnTo>
                <a:lnTo>
                  <a:pt x="5531564" y="96779"/>
                </a:lnTo>
                <a:lnTo>
                  <a:pt x="5537136" y="74279"/>
                </a:lnTo>
                <a:lnTo>
                  <a:pt x="5540898" y="40895"/>
                </a:lnTo>
                <a:lnTo>
                  <a:pt x="5542280" y="0"/>
                </a:lnTo>
                <a:lnTo>
                  <a:pt x="5543641" y="40895"/>
                </a:lnTo>
                <a:lnTo>
                  <a:pt x="5547360" y="74279"/>
                </a:lnTo>
                <a:lnTo>
                  <a:pt x="5552888" y="96779"/>
                </a:lnTo>
                <a:lnTo>
                  <a:pt x="5559679" y="105029"/>
                </a:lnTo>
                <a:lnTo>
                  <a:pt x="10950702" y="105029"/>
                </a:lnTo>
                <a:lnTo>
                  <a:pt x="10957512" y="113276"/>
                </a:lnTo>
                <a:lnTo>
                  <a:pt x="10963084" y="135763"/>
                </a:lnTo>
                <a:lnTo>
                  <a:pt x="10966846" y="169108"/>
                </a:lnTo>
                <a:lnTo>
                  <a:pt x="10968228" y="209931"/>
                </a:lnTo>
              </a:path>
            </a:pathLst>
          </a:custGeom>
          <a:ln w="6096">
            <a:solidFill>
              <a:srgbClr val="007D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586221" y="5418226"/>
            <a:ext cx="13550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latin typeface="Tahoma"/>
                <a:cs typeface="Tahoma"/>
              </a:rPr>
              <a:t>Пул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85" dirty="0">
                <a:latin typeface="Tahoma"/>
                <a:cs typeface="Tahoma"/>
              </a:rPr>
              <a:t>партнёров</a:t>
            </a:r>
            <a:endParaRPr sz="140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0708" y="1170432"/>
            <a:ext cx="11820905" cy="5494031"/>
            <a:chOff x="330708" y="1170432"/>
            <a:chExt cx="11820905" cy="5494031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708" y="1170432"/>
              <a:ext cx="4261866" cy="34312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11412" y="5801867"/>
              <a:ext cx="2464307" cy="6873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37319" y="5827776"/>
              <a:ext cx="2362200" cy="5852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58711" y="5902452"/>
              <a:ext cx="1956815" cy="6614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84619" y="5928360"/>
              <a:ext cx="1854707" cy="5593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032" y="5801867"/>
              <a:ext cx="1816608" cy="83971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940" y="5827776"/>
              <a:ext cx="1714500" cy="7376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43656" y="5801867"/>
              <a:ext cx="1935479" cy="8625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69563" y="5827776"/>
              <a:ext cx="1833372" cy="7604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95799" y="1865376"/>
              <a:ext cx="2542794" cy="17350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50024" y="1801368"/>
              <a:ext cx="2565654" cy="18630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99676" y="1836420"/>
              <a:ext cx="2551937" cy="184937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81001" y="4710125"/>
            <a:ext cx="411479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85" dirty="0">
                <a:solidFill>
                  <a:srgbClr val="252525"/>
                </a:solidFill>
                <a:latin typeface="Tahoma"/>
                <a:cs typeface="Tahoma"/>
              </a:rPr>
              <a:t>Академпарк, </a:t>
            </a:r>
            <a:r>
              <a:rPr sz="1600" spc="-85" dirty="0" err="1">
                <a:solidFill>
                  <a:srgbClr val="252525"/>
                </a:solidFill>
                <a:latin typeface="Tahoma"/>
                <a:cs typeface="Tahoma"/>
              </a:rPr>
              <a:t>у</a:t>
            </a:r>
            <a:r>
              <a:rPr sz="1600" spc="-100" dirty="0" err="1">
                <a:solidFill>
                  <a:srgbClr val="252525"/>
                </a:solidFill>
                <a:latin typeface="Tahoma"/>
                <a:cs typeface="Tahoma"/>
              </a:rPr>
              <a:t>л</a:t>
            </a:r>
            <a:r>
              <a:rPr sz="1600" spc="-55" dirty="0">
                <a:solidFill>
                  <a:srgbClr val="252525"/>
                </a:solidFill>
                <a:latin typeface="Tahoma"/>
                <a:cs typeface="Tahoma"/>
              </a:rPr>
              <a:t>.</a:t>
            </a:r>
            <a:r>
              <a:rPr sz="1600" spc="-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600" spc="-150" dirty="0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sz="1600" spc="-100" dirty="0">
                <a:solidFill>
                  <a:srgbClr val="252525"/>
                </a:solidFill>
                <a:latin typeface="Tahoma"/>
                <a:cs typeface="Tahoma"/>
              </a:rPr>
              <a:t>ик</a:t>
            </a:r>
            <a:r>
              <a:rPr sz="1600" spc="-75" dirty="0">
                <a:solidFill>
                  <a:srgbClr val="252525"/>
                </a:solidFill>
                <a:latin typeface="Tahoma"/>
                <a:cs typeface="Tahoma"/>
              </a:rPr>
              <a:t>о</a:t>
            </a:r>
            <a:r>
              <a:rPr sz="1600" spc="-85" dirty="0">
                <a:solidFill>
                  <a:srgbClr val="252525"/>
                </a:solidFill>
                <a:latin typeface="Tahoma"/>
                <a:cs typeface="Tahoma"/>
              </a:rPr>
              <a:t>л</a:t>
            </a:r>
            <a:r>
              <a:rPr sz="1600" spc="10" dirty="0">
                <a:solidFill>
                  <a:srgbClr val="252525"/>
                </a:solidFill>
                <a:latin typeface="Tahoma"/>
                <a:cs typeface="Tahoma"/>
              </a:rPr>
              <a:t>аев</a:t>
            </a:r>
            <a:r>
              <a:rPr sz="1600" spc="105" dirty="0">
                <a:solidFill>
                  <a:srgbClr val="252525"/>
                </a:solidFill>
                <a:latin typeface="Tahoma"/>
                <a:cs typeface="Tahoma"/>
              </a:rPr>
              <a:t>а</a:t>
            </a:r>
            <a:r>
              <a:rPr sz="1600" spc="-55" dirty="0">
                <a:solidFill>
                  <a:srgbClr val="252525"/>
                </a:solidFill>
                <a:latin typeface="Tahoma"/>
                <a:cs typeface="Tahoma"/>
              </a:rPr>
              <a:t>,</a:t>
            </a:r>
            <a:r>
              <a:rPr sz="1600" spc="-135" dirty="0">
                <a:solidFill>
                  <a:srgbClr val="252525"/>
                </a:solidFill>
                <a:latin typeface="Tahoma"/>
                <a:cs typeface="Tahoma"/>
              </a:rPr>
              <a:t>11</a:t>
            </a:r>
            <a:r>
              <a:rPr lang="ru-RU" sz="1600" spc="5" dirty="0">
                <a:solidFill>
                  <a:srgbClr val="252525"/>
                </a:solidFill>
                <a:latin typeface="Tahoma"/>
                <a:cs typeface="Tahoma"/>
              </a:rPr>
              <a:t>, </a:t>
            </a:r>
            <a:r>
              <a:rPr sz="1600" spc="-135" dirty="0">
                <a:solidFill>
                  <a:srgbClr val="252525"/>
                </a:solidFill>
                <a:latin typeface="Tahoma"/>
                <a:cs typeface="Tahoma"/>
              </a:rPr>
              <a:t>1</a:t>
            </a:r>
            <a:r>
              <a:rPr sz="1600" spc="-125" dirty="0">
                <a:solidFill>
                  <a:srgbClr val="252525"/>
                </a:solidFill>
                <a:latin typeface="Tahoma"/>
                <a:cs typeface="Tahoma"/>
              </a:rPr>
              <a:t>3</a:t>
            </a:r>
            <a:r>
              <a:rPr sz="160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252525"/>
                </a:solidFill>
                <a:latin typeface="Tahoma"/>
                <a:cs typeface="Tahoma"/>
              </a:rPr>
              <a:t>этаж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110" dirty="0"/>
              <a:t>12</a:t>
            </a:fld>
            <a:endParaRPr spc="-110" dirty="0"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03047" y="431038"/>
            <a:ext cx="62299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204" dirty="0">
                <a:solidFill>
                  <a:srgbClr val="007D85"/>
                </a:solidFill>
                <a:latin typeface="Tahoma"/>
                <a:cs typeface="Tahoma"/>
              </a:rPr>
              <a:t>Пространство</a:t>
            </a:r>
            <a:r>
              <a:rPr sz="3000" b="0" spc="-160" dirty="0">
                <a:solidFill>
                  <a:srgbClr val="007D85"/>
                </a:solidFill>
                <a:latin typeface="Tahoma"/>
                <a:cs typeface="Tahoma"/>
              </a:rPr>
              <a:t> </a:t>
            </a:r>
            <a:r>
              <a:rPr sz="3000" b="0" spc="-65" dirty="0">
                <a:solidFill>
                  <a:srgbClr val="007D85"/>
                </a:solidFill>
                <a:latin typeface="Tahoma"/>
                <a:cs typeface="Tahoma"/>
              </a:rPr>
              <a:t>«ТОЧКА</a:t>
            </a:r>
            <a:r>
              <a:rPr sz="3000" b="0" spc="-105" dirty="0">
                <a:solidFill>
                  <a:srgbClr val="007D85"/>
                </a:solidFill>
                <a:latin typeface="Tahoma"/>
                <a:cs typeface="Tahoma"/>
              </a:rPr>
              <a:t> </a:t>
            </a:r>
            <a:r>
              <a:rPr sz="3000" b="0" spc="-25" dirty="0">
                <a:solidFill>
                  <a:srgbClr val="007D85"/>
                </a:solidFill>
                <a:latin typeface="Tahoma"/>
                <a:cs typeface="Tahoma"/>
              </a:rPr>
              <a:t>КИПЕНИЯ»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17968" y="3668014"/>
            <a:ext cx="155257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95"/>
              </a:spcBef>
            </a:pPr>
            <a:r>
              <a:rPr sz="1600" spc="-55" dirty="0">
                <a:solidFill>
                  <a:srgbClr val="252525"/>
                </a:solidFill>
                <a:latin typeface="Tahoma"/>
                <a:cs typeface="Tahoma"/>
              </a:rPr>
              <a:t>«</a:t>
            </a:r>
            <a:r>
              <a:rPr sz="1600" spc="-55" dirty="0" err="1">
                <a:solidFill>
                  <a:srgbClr val="252525"/>
                </a:solidFill>
                <a:latin typeface="Tahoma"/>
                <a:cs typeface="Tahoma"/>
              </a:rPr>
              <a:t>Институт</a:t>
            </a:r>
            <a:r>
              <a:rPr sz="1600" spc="-5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600" spc="-150" dirty="0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sz="1600" spc="-15" dirty="0">
                <a:solidFill>
                  <a:srgbClr val="252525"/>
                </a:solidFill>
                <a:latin typeface="Tahoma"/>
                <a:cs typeface="Tahoma"/>
              </a:rPr>
              <a:t>ЕДО</a:t>
            </a:r>
            <a:r>
              <a:rPr sz="1600" spc="-70" dirty="0">
                <a:solidFill>
                  <a:srgbClr val="252525"/>
                </a:solidFill>
                <a:latin typeface="Tahoma"/>
                <a:cs typeface="Tahoma"/>
              </a:rPr>
              <a:t>СТ</a:t>
            </a:r>
            <a:r>
              <a:rPr sz="1600" spc="-95" dirty="0">
                <a:solidFill>
                  <a:srgbClr val="252525"/>
                </a:solidFill>
                <a:latin typeface="Tahoma"/>
                <a:cs typeface="Tahoma"/>
              </a:rPr>
              <a:t>У</a:t>
            </a:r>
            <a:r>
              <a:rPr sz="1600" spc="-110" dirty="0">
                <a:solidFill>
                  <a:srgbClr val="252525"/>
                </a:solidFill>
                <a:latin typeface="Tahoma"/>
                <a:cs typeface="Tahoma"/>
              </a:rPr>
              <a:t>П</a:t>
            </a:r>
            <a:r>
              <a:rPr sz="1600" spc="-150" dirty="0">
                <a:solidFill>
                  <a:srgbClr val="252525"/>
                </a:solidFill>
                <a:latin typeface="Tahoma"/>
                <a:cs typeface="Tahoma"/>
              </a:rPr>
              <a:t>Н</a:t>
            </a:r>
            <a:r>
              <a:rPr sz="1600" spc="-75" dirty="0">
                <a:solidFill>
                  <a:srgbClr val="252525"/>
                </a:solidFill>
                <a:latin typeface="Tahoma"/>
                <a:cs typeface="Tahoma"/>
              </a:rPr>
              <a:t>ЫХ  </a:t>
            </a:r>
            <a:r>
              <a:rPr sz="1600" spc="-125" dirty="0">
                <a:solidFill>
                  <a:srgbClr val="252525"/>
                </a:solidFill>
                <a:latin typeface="Tahoma"/>
                <a:cs typeface="Tahoma"/>
              </a:rPr>
              <a:t>ПРОБЛЕМ»,</a:t>
            </a:r>
            <a:endParaRPr sz="1600" dirty="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</a:pPr>
            <a:r>
              <a:rPr sz="1600" b="1" spc="20" dirty="0">
                <a:solidFill>
                  <a:srgbClr val="252525"/>
                </a:solidFill>
                <a:latin typeface="Tahoma"/>
                <a:cs typeface="Tahoma"/>
              </a:rPr>
              <a:t>до</a:t>
            </a:r>
            <a:r>
              <a:rPr sz="1600" b="1" spc="-2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600" b="1" spc="-135" dirty="0">
                <a:solidFill>
                  <a:srgbClr val="252525"/>
                </a:solidFill>
                <a:latin typeface="Tahoma"/>
                <a:cs typeface="Tahoma"/>
              </a:rPr>
              <a:t>5</a:t>
            </a:r>
            <a:r>
              <a:rPr sz="1600" b="1" spc="-125" dirty="0">
                <a:solidFill>
                  <a:srgbClr val="252525"/>
                </a:solidFill>
                <a:latin typeface="Tahoma"/>
                <a:cs typeface="Tahoma"/>
              </a:rPr>
              <a:t>0</a:t>
            </a:r>
            <a:r>
              <a:rPr sz="1600" b="1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252525"/>
                </a:solidFill>
                <a:latin typeface="Tahoma"/>
                <a:cs typeface="Tahoma"/>
              </a:rPr>
              <a:t>че</a:t>
            </a:r>
            <a:r>
              <a:rPr sz="1600" b="1" spc="-85" dirty="0">
                <a:solidFill>
                  <a:srgbClr val="252525"/>
                </a:solidFill>
                <a:latin typeface="Tahoma"/>
                <a:cs typeface="Tahoma"/>
              </a:rPr>
              <a:t>л</a:t>
            </a:r>
            <a:r>
              <a:rPr sz="1600" b="1" spc="-50" dirty="0">
                <a:solidFill>
                  <a:srgbClr val="252525"/>
                </a:solidFill>
                <a:latin typeface="Tahoma"/>
                <a:cs typeface="Tahoma"/>
              </a:rPr>
              <a:t>о</a:t>
            </a:r>
            <a:r>
              <a:rPr sz="1600" b="1" spc="-55" dirty="0">
                <a:solidFill>
                  <a:srgbClr val="252525"/>
                </a:solidFill>
                <a:latin typeface="Tahoma"/>
                <a:cs typeface="Tahoma"/>
              </a:rPr>
              <a:t>в</a:t>
            </a:r>
            <a:r>
              <a:rPr sz="1600" b="1" spc="-25" dirty="0">
                <a:solidFill>
                  <a:srgbClr val="252525"/>
                </a:solidFill>
                <a:latin typeface="Tahoma"/>
                <a:cs typeface="Tahoma"/>
              </a:rPr>
              <a:t>ек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64242" y="3640582"/>
            <a:ext cx="145923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5740" marR="197485" algn="ctr">
              <a:lnSpc>
                <a:spcPct val="100000"/>
              </a:lnSpc>
              <a:spcBef>
                <a:spcPts val="95"/>
              </a:spcBef>
            </a:pPr>
            <a:r>
              <a:rPr sz="1600" spc="-254" dirty="0">
                <a:solidFill>
                  <a:srgbClr val="252525"/>
                </a:solidFill>
                <a:latin typeface="Tahoma"/>
                <a:cs typeface="Tahoma"/>
              </a:rPr>
              <a:t>«</a:t>
            </a:r>
            <a:r>
              <a:rPr sz="1600" spc="-295" dirty="0">
                <a:solidFill>
                  <a:srgbClr val="252525"/>
                </a:solidFill>
                <a:latin typeface="Tahoma"/>
                <a:cs typeface="Tahoma"/>
              </a:rPr>
              <a:t>И</a:t>
            </a:r>
            <a:r>
              <a:rPr sz="1600" spc="5" dirty="0">
                <a:solidFill>
                  <a:srgbClr val="252525"/>
                </a:solidFill>
                <a:latin typeface="Tahoma"/>
                <a:cs typeface="Tahoma"/>
              </a:rPr>
              <a:t>нститут  </a:t>
            </a:r>
            <a:r>
              <a:rPr sz="1600" spc="-75" dirty="0">
                <a:solidFill>
                  <a:srgbClr val="252525"/>
                </a:solidFill>
                <a:latin typeface="Tahoma"/>
                <a:cs typeface="Tahoma"/>
              </a:rPr>
              <a:t>СИЛЫ</a:t>
            </a:r>
            <a:endParaRPr sz="1600" dirty="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</a:pPr>
            <a:r>
              <a:rPr sz="1600" spc="-60" dirty="0">
                <a:solidFill>
                  <a:srgbClr val="252525"/>
                </a:solidFill>
                <a:latin typeface="Tahoma"/>
                <a:cs typeface="Tahoma"/>
              </a:rPr>
              <a:t>СЛОВА»,</a:t>
            </a:r>
            <a:endParaRPr sz="16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600" b="1" spc="20" dirty="0">
                <a:solidFill>
                  <a:srgbClr val="252525"/>
                </a:solidFill>
                <a:latin typeface="Tahoma"/>
                <a:cs typeface="Tahoma"/>
              </a:rPr>
              <a:t>до</a:t>
            </a:r>
            <a:r>
              <a:rPr sz="1600" b="1" spc="-2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600" b="1" spc="-135" dirty="0">
                <a:solidFill>
                  <a:srgbClr val="252525"/>
                </a:solidFill>
                <a:latin typeface="Tahoma"/>
                <a:cs typeface="Tahoma"/>
              </a:rPr>
              <a:t>2</a:t>
            </a:r>
            <a:r>
              <a:rPr sz="1600" b="1" spc="-125" dirty="0">
                <a:solidFill>
                  <a:srgbClr val="252525"/>
                </a:solidFill>
                <a:latin typeface="Tahoma"/>
                <a:cs typeface="Tahoma"/>
              </a:rPr>
              <a:t>0</a:t>
            </a:r>
            <a:r>
              <a:rPr sz="1600" b="1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252525"/>
                </a:solidFill>
                <a:latin typeface="Tahoma"/>
                <a:cs typeface="Tahoma"/>
              </a:rPr>
              <a:t>че</a:t>
            </a:r>
            <a:r>
              <a:rPr sz="1600" b="1" spc="-85" dirty="0">
                <a:solidFill>
                  <a:srgbClr val="252525"/>
                </a:solidFill>
                <a:latin typeface="Tahoma"/>
                <a:cs typeface="Tahoma"/>
              </a:rPr>
              <a:t>л</a:t>
            </a:r>
            <a:r>
              <a:rPr sz="1600" b="1" spc="-50" dirty="0">
                <a:solidFill>
                  <a:srgbClr val="252525"/>
                </a:solidFill>
                <a:latin typeface="Tahoma"/>
                <a:cs typeface="Tahoma"/>
              </a:rPr>
              <a:t>о</a:t>
            </a:r>
            <a:r>
              <a:rPr sz="1600" b="1" spc="-55" dirty="0">
                <a:solidFill>
                  <a:srgbClr val="252525"/>
                </a:solidFill>
                <a:latin typeface="Tahoma"/>
                <a:cs typeface="Tahoma"/>
              </a:rPr>
              <a:t>в</a:t>
            </a:r>
            <a:r>
              <a:rPr sz="1600" b="1" spc="-25" dirty="0">
                <a:solidFill>
                  <a:srgbClr val="252525"/>
                </a:solidFill>
                <a:latin typeface="Tahoma"/>
                <a:cs typeface="Tahoma"/>
              </a:rPr>
              <a:t>ек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12182" y="3640582"/>
            <a:ext cx="164020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321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252525"/>
                </a:solidFill>
                <a:latin typeface="Tahoma"/>
                <a:cs typeface="Tahoma"/>
              </a:rPr>
              <a:t>«Институт </a:t>
            </a:r>
            <a:r>
              <a:rPr sz="1600" spc="-5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252525"/>
                </a:solidFill>
                <a:latin typeface="Tahoma"/>
                <a:cs typeface="Tahoma"/>
              </a:rPr>
              <a:t>А</a:t>
            </a:r>
            <a:r>
              <a:rPr sz="1600" spc="-10" dirty="0">
                <a:solidFill>
                  <a:srgbClr val="252525"/>
                </a:solidFill>
                <a:latin typeface="Tahoma"/>
                <a:cs typeface="Tahoma"/>
              </a:rPr>
              <a:t>Б</a:t>
            </a:r>
            <a:r>
              <a:rPr sz="1600" spc="-5" dirty="0">
                <a:solidFill>
                  <a:srgbClr val="252525"/>
                </a:solidFill>
                <a:latin typeface="Tahoma"/>
                <a:cs typeface="Tahoma"/>
              </a:rPr>
              <a:t>С</a:t>
            </a:r>
            <a:r>
              <a:rPr sz="1600" spc="-110" dirty="0">
                <a:solidFill>
                  <a:srgbClr val="252525"/>
                </a:solidFill>
                <a:latin typeface="Tahoma"/>
                <a:cs typeface="Tahoma"/>
              </a:rPr>
              <a:t>ОЛЮТН</a:t>
            </a:r>
            <a:r>
              <a:rPr sz="1600" spc="-35" dirty="0">
                <a:solidFill>
                  <a:srgbClr val="252525"/>
                </a:solidFill>
                <a:latin typeface="Tahoma"/>
                <a:cs typeface="Tahoma"/>
              </a:rPr>
              <a:t>О</a:t>
            </a:r>
            <a:r>
              <a:rPr sz="1600" spc="-20" dirty="0">
                <a:solidFill>
                  <a:srgbClr val="252525"/>
                </a:solidFill>
                <a:latin typeface="Tahoma"/>
                <a:cs typeface="Tahoma"/>
              </a:rPr>
              <a:t>Г</a:t>
            </a:r>
            <a:r>
              <a:rPr sz="1600" spc="105" dirty="0">
                <a:solidFill>
                  <a:srgbClr val="252525"/>
                </a:solidFill>
                <a:latin typeface="Tahoma"/>
                <a:cs typeface="Tahoma"/>
              </a:rPr>
              <a:t>О</a:t>
            </a:r>
            <a:endParaRPr sz="1600" dirty="0">
              <a:latin typeface="Tahoma"/>
              <a:cs typeface="Tahoma"/>
            </a:endParaRPr>
          </a:p>
          <a:p>
            <a:pPr marL="350520">
              <a:lnSpc>
                <a:spcPct val="100000"/>
              </a:lnSpc>
            </a:pPr>
            <a:r>
              <a:rPr sz="1600" spc="-150" dirty="0">
                <a:solidFill>
                  <a:srgbClr val="252525"/>
                </a:solidFill>
                <a:latin typeface="Tahoma"/>
                <a:cs typeface="Tahoma"/>
              </a:rPr>
              <a:t>ЗНАНИЯ»,</a:t>
            </a:r>
            <a:endParaRPr sz="1600" dirty="0">
              <a:latin typeface="Tahoma"/>
              <a:cs typeface="Tahoma"/>
            </a:endParaRPr>
          </a:p>
          <a:p>
            <a:pPr marL="45720">
              <a:lnSpc>
                <a:spcPct val="100000"/>
              </a:lnSpc>
            </a:pPr>
            <a:r>
              <a:rPr sz="1600" b="1" spc="20" dirty="0">
                <a:solidFill>
                  <a:srgbClr val="252525"/>
                </a:solidFill>
                <a:latin typeface="Tahoma"/>
                <a:cs typeface="Tahoma"/>
              </a:rPr>
              <a:t>до</a:t>
            </a:r>
            <a:r>
              <a:rPr sz="1600" b="1" spc="-2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600" b="1" spc="-135" dirty="0">
                <a:solidFill>
                  <a:srgbClr val="252525"/>
                </a:solidFill>
                <a:latin typeface="Tahoma"/>
                <a:cs typeface="Tahoma"/>
              </a:rPr>
              <a:t>20</a:t>
            </a:r>
            <a:r>
              <a:rPr sz="1600" b="1" spc="-125" dirty="0">
                <a:solidFill>
                  <a:srgbClr val="252525"/>
                </a:solidFill>
                <a:latin typeface="Tahoma"/>
                <a:cs typeface="Tahoma"/>
              </a:rPr>
              <a:t>0</a:t>
            </a:r>
            <a:r>
              <a:rPr sz="1600" b="1" spc="1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252525"/>
                </a:solidFill>
                <a:latin typeface="Tahoma"/>
                <a:cs typeface="Tahoma"/>
              </a:rPr>
              <a:t>че</a:t>
            </a:r>
            <a:r>
              <a:rPr sz="1600" b="1" spc="-85" dirty="0">
                <a:solidFill>
                  <a:srgbClr val="252525"/>
                </a:solidFill>
                <a:latin typeface="Tahoma"/>
                <a:cs typeface="Tahoma"/>
              </a:rPr>
              <a:t>л</a:t>
            </a:r>
            <a:r>
              <a:rPr sz="1600" b="1" spc="-50" dirty="0">
                <a:solidFill>
                  <a:srgbClr val="252525"/>
                </a:solidFill>
                <a:latin typeface="Tahoma"/>
                <a:cs typeface="Tahoma"/>
              </a:rPr>
              <a:t>о</a:t>
            </a:r>
            <a:r>
              <a:rPr sz="1600" b="1" spc="-55" dirty="0">
                <a:solidFill>
                  <a:srgbClr val="252525"/>
                </a:solidFill>
                <a:latin typeface="Tahoma"/>
                <a:cs typeface="Tahoma"/>
              </a:rPr>
              <a:t>в</a:t>
            </a:r>
            <a:r>
              <a:rPr sz="1600" b="1" spc="-25" dirty="0">
                <a:solidFill>
                  <a:srgbClr val="252525"/>
                </a:solidFill>
                <a:latin typeface="Tahoma"/>
                <a:cs typeface="Tahoma"/>
              </a:rPr>
              <a:t>ек</a:t>
            </a:r>
            <a:endParaRPr sz="1600" b="1" dirty="0">
              <a:latin typeface="Tahoma"/>
              <a:cs typeface="Tahoma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3048000" y="990600"/>
            <a:ext cx="1544574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619625" y="4343400"/>
            <a:ext cx="819150" cy="874598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1540"/>
              </a:spcBef>
            </a:pPr>
            <a:r>
              <a:rPr sz="4400" b="1" spc="-335" dirty="0">
                <a:solidFill>
                  <a:srgbClr val="046D6C"/>
                </a:solidFill>
                <a:latin typeface="Tahoma"/>
                <a:cs typeface="Tahoma"/>
              </a:rPr>
              <a:t>60</a:t>
            </a:r>
            <a:endParaRPr sz="4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2600" y="4554812"/>
            <a:ext cx="65341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35" dirty="0"/>
              <a:t>24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90800" y="4780699"/>
            <a:ext cx="10833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80" dirty="0">
                <a:latin typeface="Tahoma"/>
                <a:cs typeface="Tahoma"/>
              </a:rPr>
              <a:t>пр</a:t>
            </a:r>
            <a:r>
              <a:rPr sz="2000" spc="170" dirty="0">
                <a:latin typeface="Tahoma"/>
                <a:cs typeface="Tahoma"/>
              </a:rPr>
              <a:t>о</a:t>
            </a:r>
            <a:r>
              <a:rPr sz="2000" spc="100" dirty="0">
                <a:latin typeface="Tahoma"/>
                <a:cs typeface="Tahoma"/>
              </a:rPr>
              <a:t>екта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3152" y="4742202"/>
            <a:ext cx="13569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35" dirty="0">
                <a:latin typeface="Tahoma"/>
                <a:cs typeface="Tahoma"/>
              </a:rPr>
              <a:t>экспертов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4400" y="4738010"/>
            <a:ext cx="2214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85" dirty="0">
                <a:latin typeface="Tahoma"/>
                <a:cs typeface="Tahoma"/>
              </a:rPr>
              <a:t>млн</a:t>
            </a:r>
            <a:r>
              <a:rPr sz="2000" spc="-160" dirty="0">
                <a:latin typeface="Tahoma"/>
                <a:cs typeface="Tahoma"/>
              </a:rPr>
              <a:t> </a:t>
            </a:r>
            <a:r>
              <a:rPr sz="2000" spc="180" dirty="0">
                <a:latin typeface="Tahoma"/>
                <a:cs typeface="Tahoma"/>
              </a:rPr>
              <a:t>просмотров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5181600"/>
            <a:ext cx="10968355" cy="210185"/>
          </a:xfrm>
          <a:custGeom>
            <a:avLst/>
            <a:gdLst/>
            <a:ahLst/>
            <a:cxnLst/>
            <a:rect l="l" t="t" r="r" b="b"/>
            <a:pathLst>
              <a:path w="10968355" h="210185">
                <a:moveTo>
                  <a:pt x="0" y="209931"/>
                </a:moveTo>
                <a:lnTo>
                  <a:pt x="1375" y="169108"/>
                </a:lnTo>
                <a:lnTo>
                  <a:pt x="5124" y="135763"/>
                </a:lnTo>
                <a:lnTo>
                  <a:pt x="10683" y="113276"/>
                </a:lnTo>
                <a:lnTo>
                  <a:pt x="17487" y="105029"/>
                </a:lnTo>
                <a:lnTo>
                  <a:pt x="5524754" y="105029"/>
                </a:lnTo>
                <a:lnTo>
                  <a:pt x="5531564" y="96779"/>
                </a:lnTo>
                <a:lnTo>
                  <a:pt x="5537136" y="74279"/>
                </a:lnTo>
                <a:lnTo>
                  <a:pt x="5540898" y="40895"/>
                </a:lnTo>
                <a:lnTo>
                  <a:pt x="5542280" y="0"/>
                </a:lnTo>
                <a:lnTo>
                  <a:pt x="5543641" y="40895"/>
                </a:lnTo>
                <a:lnTo>
                  <a:pt x="5547360" y="74279"/>
                </a:lnTo>
                <a:lnTo>
                  <a:pt x="5552888" y="96779"/>
                </a:lnTo>
                <a:lnTo>
                  <a:pt x="5559679" y="105029"/>
                </a:lnTo>
                <a:lnTo>
                  <a:pt x="10950702" y="105029"/>
                </a:lnTo>
                <a:lnTo>
                  <a:pt x="10957512" y="113276"/>
                </a:lnTo>
                <a:lnTo>
                  <a:pt x="10963084" y="135762"/>
                </a:lnTo>
                <a:lnTo>
                  <a:pt x="10966846" y="169108"/>
                </a:lnTo>
                <a:lnTo>
                  <a:pt x="10968228" y="209931"/>
                </a:lnTo>
              </a:path>
            </a:pathLst>
          </a:custGeom>
          <a:ln w="6096">
            <a:solidFill>
              <a:srgbClr val="046D6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1655552" y="6480933"/>
            <a:ext cx="342900" cy="2635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z="1400" b="1" spc="-110" dirty="0">
                <a:latin typeface="Tahoma"/>
                <a:cs typeface="Tahoma"/>
              </a:rPr>
              <a:t>13</a:t>
            </a:fld>
            <a:endParaRPr sz="14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047" y="431038"/>
            <a:ext cx="60883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75" dirty="0">
                <a:solidFill>
                  <a:srgbClr val="007D85"/>
                </a:solidFill>
                <a:latin typeface="Tahoma"/>
                <a:cs typeface="Tahoma"/>
              </a:rPr>
              <a:t>Сибирская</a:t>
            </a:r>
            <a:r>
              <a:rPr sz="3000" spc="-135" dirty="0">
                <a:solidFill>
                  <a:srgbClr val="007D85"/>
                </a:solidFill>
                <a:latin typeface="Tahoma"/>
                <a:cs typeface="Tahoma"/>
              </a:rPr>
              <a:t> </a:t>
            </a:r>
            <a:r>
              <a:rPr sz="3000" spc="95" dirty="0">
                <a:solidFill>
                  <a:srgbClr val="007D85"/>
                </a:solidFill>
                <a:latin typeface="Tahoma"/>
                <a:cs typeface="Tahoma"/>
              </a:rPr>
              <a:t>венчурная</a:t>
            </a:r>
            <a:r>
              <a:rPr sz="3000" spc="-130" dirty="0">
                <a:solidFill>
                  <a:srgbClr val="007D85"/>
                </a:solidFill>
                <a:latin typeface="Tahoma"/>
                <a:cs typeface="Tahoma"/>
              </a:rPr>
              <a:t> </a:t>
            </a:r>
            <a:r>
              <a:rPr sz="3000" spc="315" dirty="0">
                <a:solidFill>
                  <a:srgbClr val="007D85"/>
                </a:solidFill>
                <a:latin typeface="Tahoma"/>
                <a:cs typeface="Tahoma"/>
              </a:rPr>
              <a:t>ярмарка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304800" y="5194289"/>
            <a:ext cx="11595404" cy="1511311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93675" algn="ctr">
              <a:lnSpc>
                <a:spcPct val="100000"/>
              </a:lnSpc>
              <a:spcBef>
                <a:spcPts val="885"/>
              </a:spcBef>
            </a:pPr>
            <a:r>
              <a:rPr sz="1600" spc="20" dirty="0">
                <a:latin typeface="Tahoma"/>
                <a:cs typeface="Tahoma"/>
              </a:rPr>
              <a:t>Пул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партнёров</a:t>
            </a:r>
            <a:endParaRPr sz="1600" dirty="0">
              <a:latin typeface="Tahoma"/>
              <a:cs typeface="Tahoma"/>
            </a:endParaRPr>
          </a:p>
          <a:p>
            <a:pPr marL="31750" marR="5080" indent="-31750">
              <a:lnSpc>
                <a:spcPct val="100000"/>
              </a:lnSpc>
              <a:spcBef>
                <a:spcPts val="1345"/>
              </a:spcBef>
            </a:pPr>
            <a:r>
              <a:rPr lang="ru-RU" sz="1600" spc="100" dirty="0">
                <a:latin typeface="Tahoma"/>
                <a:cs typeface="Tahoma"/>
              </a:rPr>
              <a:t>Российская ассоциация венчурного финансирования</a:t>
            </a:r>
            <a:r>
              <a:rPr sz="1600" spc="100" dirty="0">
                <a:latin typeface="Tahoma"/>
                <a:cs typeface="Tahoma"/>
              </a:rPr>
              <a:t>,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lang="ru-RU" sz="1600" spc="135" dirty="0">
                <a:latin typeface="Tahoma"/>
                <a:cs typeface="Tahoma"/>
              </a:rPr>
              <a:t>Фонд Сколково, </a:t>
            </a:r>
            <a:r>
              <a:rPr lang="en-US" sz="1600" spc="135" dirty="0" err="1">
                <a:latin typeface="Tahoma"/>
                <a:cs typeface="Tahoma"/>
              </a:rPr>
              <a:t>Phystech</a:t>
            </a:r>
            <a:r>
              <a:rPr lang="en-US" sz="1600" spc="135" dirty="0">
                <a:latin typeface="Tahoma"/>
                <a:cs typeface="Tahoma"/>
              </a:rPr>
              <a:t> Ventures, </a:t>
            </a:r>
            <a:r>
              <a:rPr lang="ru-RU" sz="1600" spc="135" dirty="0" err="1">
                <a:latin typeface="Tahoma"/>
                <a:cs typeface="Tahoma"/>
              </a:rPr>
              <a:t>тилТех</a:t>
            </a:r>
            <a:r>
              <a:rPr lang="ru-RU" sz="1600" spc="135" dirty="0">
                <a:latin typeface="Tahoma"/>
                <a:cs typeface="Tahoma"/>
              </a:rPr>
              <a:t> Капитал, ООО </a:t>
            </a:r>
            <a:r>
              <a:rPr lang="ru-RU" sz="1600" spc="135" dirty="0" err="1">
                <a:latin typeface="Tahoma"/>
                <a:cs typeface="Tahoma"/>
              </a:rPr>
              <a:t>УралХим</a:t>
            </a:r>
            <a:r>
              <a:rPr lang="ru-RU" sz="1600" spc="135" dirty="0">
                <a:latin typeface="Tahoma"/>
                <a:cs typeface="Tahoma"/>
              </a:rPr>
              <a:t>-Инновация, </a:t>
            </a:r>
            <a:r>
              <a:rPr lang="en-US" sz="1600" spc="135" dirty="0">
                <a:latin typeface="Tahoma"/>
                <a:cs typeface="Tahoma"/>
              </a:rPr>
              <a:t>Sailing Startup VC Fund, </a:t>
            </a:r>
            <a:r>
              <a:rPr lang="ru-RU" sz="1600" spc="135" dirty="0">
                <a:latin typeface="Tahoma"/>
                <a:cs typeface="Tahoma"/>
              </a:rPr>
              <a:t>Инвестиционный фонд Месторождение, </a:t>
            </a:r>
            <a:r>
              <a:rPr lang="ru-RU" sz="1600" spc="135" dirty="0" err="1">
                <a:latin typeface="Tahoma"/>
                <a:cs typeface="Tahoma"/>
              </a:rPr>
              <a:t>Сколтех</a:t>
            </a:r>
            <a:r>
              <a:rPr lang="ru-RU" sz="1600" spc="135" dirty="0">
                <a:latin typeface="Tahoma"/>
                <a:cs typeface="Tahoma"/>
              </a:rPr>
              <a:t>, </a:t>
            </a:r>
            <a:r>
              <a:rPr lang="en-US" sz="1600" spc="135" dirty="0" err="1">
                <a:latin typeface="Tahoma"/>
                <a:cs typeface="Tahoma"/>
              </a:rPr>
              <a:t>Sistema</a:t>
            </a:r>
            <a:r>
              <a:rPr lang="en-US" sz="1600" spc="135" dirty="0">
                <a:latin typeface="Tahoma"/>
                <a:cs typeface="Tahoma"/>
              </a:rPr>
              <a:t> Asia Fund, </a:t>
            </a:r>
            <a:r>
              <a:rPr lang="en-US" sz="1600" spc="135" dirty="0" err="1">
                <a:latin typeface="Tahoma"/>
                <a:cs typeface="Tahoma"/>
              </a:rPr>
              <a:t>I.S.Land</a:t>
            </a:r>
            <a:r>
              <a:rPr lang="en-US" sz="1600" spc="135" dirty="0">
                <a:latin typeface="Tahoma"/>
                <a:cs typeface="Tahoma"/>
              </a:rPr>
              <a:t> Consulting, </a:t>
            </a:r>
            <a:r>
              <a:rPr lang="en-US" sz="1600" spc="135" dirty="0" err="1">
                <a:latin typeface="Tahoma"/>
                <a:cs typeface="Tahoma"/>
              </a:rPr>
              <a:t>Orbita</a:t>
            </a:r>
            <a:r>
              <a:rPr lang="en-US" sz="1600" spc="135" dirty="0">
                <a:latin typeface="Tahoma"/>
                <a:cs typeface="Tahoma"/>
              </a:rPr>
              <a:t> Capital Partners, </a:t>
            </a:r>
            <a:r>
              <a:rPr lang="ru-RU" sz="1600" spc="135" dirty="0">
                <a:latin typeface="Tahoma"/>
                <a:cs typeface="Tahoma"/>
              </a:rPr>
              <a:t>фонд </a:t>
            </a:r>
            <a:r>
              <a:rPr lang="en-US" sz="1600" spc="135" dirty="0">
                <a:latin typeface="Tahoma"/>
                <a:cs typeface="Tahoma"/>
              </a:rPr>
              <a:t>Primer Capital, ASB Consulting Group, O2 Consulting, York Entrepreneurship Development Institute, </a:t>
            </a:r>
            <a:r>
              <a:rPr lang="ru-RU" sz="1600" spc="135" dirty="0">
                <a:latin typeface="Tahoma"/>
                <a:cs typeface="Tahoma"/>
              </a:rPr>
              <a:t>Московский инновационный кластер</a:t>
            </a:r>
            <a:endParaRPr sz="1600" dirty="0">
              <a:latin typeface="Tahoma"/>
              <a:cs typeface="Tahom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15258"/>
          <a:stretch/>
        </p:blipFill>
        <p:spPr>
          <a:xfrm>
            <a:off x="408112" y="1220119"/>
            <a:ext cx="8888288" cy="328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543800" y="4501969"/>
            <a:ext cx="9630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lang="ru-RU" sz="4400" b="1" spc="-335" dirty="0">
                <a:solidFill>
                  <a:srgbClr val="046D6C"/>
                </a:solidFill>
                <a:latin typeface="Tahoma"/>
                <a:cs typeface="Tahoma"/>
              </a:rPr>
              <a:t>2,8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r="8155"/>
          <a:stretch/>
        </p:blipFill>
        <p:spPr>
          <a:xfrm>
            <a:off x="9606943" y="1143000"/>
            <a:ext cx="2432657" cy="193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840" y="3112869"/>
            <a:ext cx="2437712" cy="162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3956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2DDB3AA-D447-450E-B4C8-8AAAAA930FE3}"/>
              </a:ext>
            </a:extLst>
          </p:cNvPr>
          <p:cNvSpPr/>
          <p:nvPr/>
        </p:nvSpPr>
        <p:spPr>
          <a:xfrm>
            <a:off x="8763001" y="1096189"/>
            <a:ext cx="3443413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12"/>
          <p:cNvSpPr txBox="1"/>
          <p:nvPr/>
        </p:nvSpPr>
        <p:spPr>
          <a:xfrm>
            <a:off x="11780901" y="6481978"/>
            <a:ext cx="1257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10" dirty="0">
                <a:latin typeface="Tahoma"/>
                <a:cs typeface="Tahoma"/>
              </a:rPr>
              <a:t>7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AC6D4790-AAFA-4123-A2E2-0C36D5574C8D}"/>
              </a:ext>
            </a:extLst>
          </p:cNvPr>
          <p:cNvSpPr txBox="1"/>
          <p:nvPr/>
        </p:nvSpPr>
        <p:spPr>
          <a:xfrm>
            <a:off x="403047" y="431038"/>
            <a:ext cx="60883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75" dirty="0">
                <a:solidFill>
                  <a:srgbClr val="007D85"/>
                </a:solidFill>
                <a:latin typeface="Tahoma"/>
                <a:cs typeface="Tahoma"/>
              </a:rPr>
              <a:t>Сибирская</a:t>
            </a:r>
            <a:r>
              <a:rPr sz="3000" spc="-135" dirty="0">
                <a:solidFill>
                  <a:srgbClr val="007D85"/>
                </a:solidFill>
                <a:latin typeface="Tahoma"/>
                <a:cs typeface="Tahoma"/>
              </a:rPr>
              <a:t> </a:t>
            </a:r>
            <a:r>
              <a:rPr sz="3000" spc="95" dirty="0">
                <a:solidFill>
                  <a:srgbClr val="007D85"/>
                </a:solidFill>
                <a:latin typeface="Tahoma"/>
                <a:cs typeface="Tahoma"/>
              </a:rPr>
              <a:t>венчурная</a:t>
            </a:r>
            <a:r>
              <a:rPr sz="3000" spc="-130" dirty="0">
                <a:solidFill>
                  <a:srgbClr val="007D85"/>
                </a:solidFill>
                <a:latin typeface="Tahoma"/>
                <a:cs typeface="Tahoma"/>
              </a:rPr>
              <a:t> </a:t>
            </a:r>
            <a:r>
              <a:rPr sz="3000" spc="315" dirty="0">
                <a:solidFill>
                  <a:srgbClr val="007D85"/>
                </a:solidFill>
                <a:latin typeface="Tahoma"/>
                <a:cs typeface="Tahoma"/>
              </a:rPr>
              <a:t>ярмарка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E7041531-334A-4478-8BE7-BD4DF1FE4868}"/>
              </a:ext>
            </a:extLst>
          </p:cNvPr>
          <p:cNvSpPr txBox="1"/>
          <p:nvPr/>
        </p:nvSpPr>
        <p:spPr>
          <a:xfrm>
            <a:off x="4648200" y="913638"/>
            <a:ext cx="3923887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000" spc="275" dirty="0">
                <a:solidFill>
                  <a:srgbClr val="007D85"/>
                </a:solidFill>
                <a:latin typeface="Tahoma"/>
                <a:cs typeface="Tahoma"/>
              </a:rPr>
              <a:t>Молодежный трек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20" name="Google Shape;4235;p9">
            <a:extLst>
              <a:ext uri="{FF2B5EF4-FFF2-40B4-BE49-F238E27FC236}">
                <a16:creationId xmlns:a16="http://schemas.microsoft.com/office/drawing/2014/main" id="{64CBB8A6-9F2C-4994-B9E9-05420CB6282E}"/>
              </a:ext>
            </a:extLst>
          </p:cNvPr>
          <p:cNvSpPr txBox="1"/>
          <p:nvPr/>
        </p:nvSpPr>
        <p:spPr>
          <a:xfrm>
            <a:off x="468622" y="1390013"/>
            <a:ext cx="11438009" cy="10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91" tIns="40291" rIns="40291" bIns="40291" anchor="t" anchorCtr="0">
            <a:spAutoFit/>
          </a:bodyPr>
          <a:lstStyle/>
          <a:p>
            <a:pPr algn="just">
              <a:buClr>
                <a:srgbClr val="2EA0A3"/>
              </a:buClr>
              <a:buSzPts val="1600"/>
            </a:pPr>
            <a:r>
              <a:rPr lang="ru-RU" sz="2400" dirty="0">
                <a:ea typeface="Tahoma"/>
                <a:cs typeface="Tahoma"/>
                <a:sym typeface="Tahoma"/>
              </a:rPr>
              <a:t>В ярмарке смогут принять участие </a:t>
            </a:r>
            <a:r>
              <a:rPr lang="ru-RU" sz="3200" b="1" dirty="0">
                <a:solidFill>
                  <a:srgbClr val="007E85"/>
                </a:solidFill>
                <a:ea typeface="Tahoma"/>
                <a:cs typeface="Tahoma"/>
                <a:sym typeface="Tahoma"/>
              </a:rPr>
              <a:t>20</a:t>
            </a:r>
            <a:r>
              <a:rPr lang="ru-RU" sz="2400" dirty="0">
                <a:ea typeface="Tahoma"/>
                <a:cs typeface="Tahoma"/>
                <a:sym typeface="Tahoma"/>
              </a:rPr>
              <a:t> молодежных проектов по </a:t>
            </a:r>
            <a:r>
              <a:rPr lang="ru-RU" sz="4000" b="1" dirty="0">
                <a:solidFill>
                  <a:srgbClr val="007E85"/>
                </a:solidFill>
                <a:ea typeface="Tahoma"/>
                <a:cs typeface="Tahoma"/>
                <a:sym typeface="Tahoma"/>
              </a:rPr>
              <a:t>4</a:t>
            </a:r>
            <a:r>
              <a:rPr lang="ru-RU" sz="2400" dirty="0">
                <a:ea typeface="Tahoma"/>
                <a:cs typeface="Tahoma"/>
                <a:sym typeface="Tahoma"/>
              </a:rPr>
              <a:t> направлениям</a:t>
            </a:r>
          </a:p>
          <a:p>
            <a:pPr algn="just">
              <a:buClr>
                <a:srgbClr val="2EA0A3"/>
              </a:buClr>
              <a:buSzPts val="1600"/>
            </a:pPr>
            <a:endParaRPr lang="ru-RU" sz="2400" dirty="0">
              <a:ea typeface="Tahoma"/>
              <a:cs typeface="Tahoma"/>
              <a:sym typeface="Tahoma"/>
            </a:endParaRPr>
          </a:p>
        </p:txBody>
      </p:sp>
      <p:sp>
        <p:nvSpPr>
          <p:cNvPr id="22" name="Google Shape;4235;p9">
            <a:extLst>
              <a:ext uri="{FF2B5EF4-FFF2-40B4-BE49-F238E27FC236}">
                <a16:creationId xmlns:a16="http://schemas.microsoft.com/office/drawing/2014/main" id="{69CFBD18-F590-402F-8E33-EC9F111E601C}"/>
              </a:ext>
            </a:extLst>
          </p:cNvPr>
          <p:cNvSpPr txBox="1"/>
          <p:nvPr/>
        </p:nvSpPr>
        <p:spPr>
          <a:xfrm>
            <a:off x="923065" y="3200400"/>
            <a:ext cx="5568362" cy="229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91" tIns="40291" rIns="40291" bIns="40291" anchor="t" anchorCtr="0">
            <a:spAutoFit/>
          </a:bodyPr>
          <a:lstStyle/>
          <a:p>
            <a:pPr algn="just">
              <a:buClr>
                <a:srgbClr val="2EA0A3"/>
              </a:buClr>
              <a:buSzPts val="1600"/>
            </a:pPr>
            <a:r>
              <a:rPr lang="ru-RU" sz="2400" b="1" dirty="0">
                <a:solidFill>
                  <a:srgbClr val="007E85"/>
                </a:solidFill>
                <a:ea typeface="Tahoma"/>
                <a:cs typeface="Tahoma"/>
                <a:sym typeface="Tahoma"/>
              </a:rPr>
              <a:t>Направления: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b="0" i="0" dirty="0">
                <a:effectLst/>
                <a:latin typeface="var(--b24-font-family)"/>
              </a:rPr>
              <a:t>Цифровые технологии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b="0" i="0" dirty="0">
                <a:effectLst/>
                <a:latin typeface="var(--b24-font-family)"/>
              </a:rPr>
              <a:t>Приборостроение и/или энергетика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b="0" i="0" dirty="0">
                <a:effectLst/>
                <a:latin typeface="var(--b24-font-family)"/>
              </a:rPr>
              <a:t>Биотехнологии и/или медицина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b="0" i="0" dirty="0">
                <a:effectLst/>
                <a:latin typeface="var(--b24-font-family)"/>
              </a:rPr>
              <a:t>Креативные индустрии</a:t>
            </a:r>
          </a:p>
          <a:p>
            <a:pPr algn="just">
              <a:buClr>
                <a:srgbClr val="2EA0A3"/>
              </a:buClr>
              <a:buSzPts val="1600"/>
            </a:pPr>
            <a:endParaRPr lang="ru-RU" sz="2400" dirty="0">
              <a:ea typeface="Tahoma"/>
              <a:cs typeface="Tahoma"/>
              <a:sym typeface="Tahom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6EE312-F822-4B75-B2C3-64B122F504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2800"/>
            <a:ext cx="5688592" cy="379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392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6531" y="0"/>
            <a:ext cx="11745595" cy="6858000"/>
            <a:chOff x="446531" y="0"/>
            <a:chExt cx="117455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0"/>
              <a:ext cx="115824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531" y="2089404"/>
              <a:ext cx="792480" cy="7909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35583" y="4154739"/>
            <a:ext cx="2207895" cy="98298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000" dirty="0">
                <a:solidFill>
                  <a:srgbClr val="007D85"/>
                </a:solidFill>
                <a:latin typeface="Arial MT"/>
                <a:cs typeface="Arial MT"/>
              </a:rPr>
              <a:t>+7</a:t>
            </a:r>
            <a:r>
              <a:rPr sz="2000" spc="-65" dirty="0">
                <a:solidFill>
                  <a:srgbClr val="007D8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7D85"/>
                </a:solidFill>
                <a:latin typeface="Arial MT"/>
                <a:cs typeface="Arial MT"/>
              </a:rPr>
              <a:t>(383)</a:t>
            </a:r>
            <a:r>
              <a:rPr sz="2000" spc="-55" dirty="0">
                <a:solidFill>
                  <a:srgbClr val="007D85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7D85"/>
                </a:solidFill>
                <a:latin typeface="Arial MT"/>
                <a:cs typeface="Arial MT"/>
              </a:rPr>
              <a:t>373-68-08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000" dirty="0">
                <a:solidFill>
                  <a:srgbClr val="007D85"/>
                </a:solidFill>
                <a:latin typeface="Arial MT"/>
                <a:cs typeface="Arial MT"/>
                <a:hlinkClick r:id="rId4"/>
              </a:rPr>
              <a:t>fd.nid@nso.ru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B19320-7341-4548-A07C-8195FA270267}"/>
              </a:ext>
            </a:extLst>
          </p:cNvPr>
          <p:cNvSpPr txBox="1"/>
          <p:nvPr/>
        </p:nvSpPr>
        <p:spPr>
          <a:xfrm>
            <a:off x="735583" y="2774855"/>
            <a:ext cx="3996184" cy="495649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465"/>
              </a:spcBef>
              <a:defRPr sz="2000">
                <a:solidFill>
                  <a:srgbClr val="007D85"/>
                </a:solidFill>
                <a:latin typeface="Arial MT"/>
                <a:cs typeface="Arial MT"/>
              </a:defRPr>
            </a:lvl1pPr>
          </a:lstStyle>
          <a:p>
            <a:r>
              <a:rPr lang="ru-RU" dirty="0"/>
              <a:t>Ул. Николаева 12, офис 301, 304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75" y="3380676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6B946C-B048-4C67-9458-D2D4744C699B}"/>
              </a:ext>
            </a:extLst>
          </p:cNvPr>
          <p:cNvSpPr/>
          <p:nvPr/>
        </p:nvSpPr>
        <p:spPr>
          <a:xfrm>
            <a:off x="6781800" y="-152400"/>
            <a:ext cx="5867400" cy="701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Google Shape;4235;p9">
            <a:extLst>
              <a:ext uri="{FF2B5EF4-FFF2-40B4-BE49-F238E27FC236}">
                <a16:creationId xmlns:a16="http://schemas.microsoft.com/office/drawing/2014/main" id="{E9F4D515-126F-419E-B510-0192ACAEC99F}"/>
              </a:ext>
            </a:extLst>
          </p:cNvPr>
          <p:cNvSpPr txBox="1"/>
          <p:nvPr/>
        </p:nvSpPr>
        <p:spPr>
          <a:xfrm>
            <a:off x="5253147" y="1082333"/>
            <a:ext cx="7101922" cy="168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91" tIns="40291" rIns="40291" bIns="40291" anchor="t" anchorCtr="0">
            <a:spAutoFit/>
          </a:bodyPr>
          <a:lstStyle/>
          <a:p>
            <a:pPr marL="302287" indent="-302287" algn="just">
              <a:buClr>
                <a:srgbClr val="2EA0A3"/>
              </a:buClr>
              <a:buSzPts val="1600"/>
              <a:buFont typeface="Wingdings" panose="05000000000000000000" pitchFamily="2" charset="2"/>
              <a:buChar char="ü"/>
            </a:pPr>
            <a:r>
              <a:rPr lang="ru-RU" sz="2400" dirty="0">
                <a:ea typeface="Tahoma"/>
                <a:cs typeface="Tahoma"/>
                <a:sym typeface="Tahoma"/>
              </a:rPr>
              <a:t>Помощь в выборе программы </a:t>
            </a:r>
            <a:endParaRPr sz="2400" dirty="0"/>
          </a:p>
          <a:p>
            <a:pPr marL="302287" indent="-302287" algn="just">
              <a:spcBef>
                <a:spcPts val="529"/>
              </a:spcBef>
              <a:buClr>
                <a:srgbClr val="2EA0A3"/>
              </a:buClr>
              <a:buSzPts val="1600"/>
              <a:buFont typeface="Wingdings" panose="05000000000000000000" pitchFamily="2" charset="2"/>
              <a:buChar char="ü"/>
            </a:pPr>
            <a:r>
              <a:rPr lang="ru-RU" sz="2400" dirty="0">
                <a:ea typeface="Tahoma"/>
                <a:cs typeface="Tahoma"/>
                <a:sym typeface="Tahoma"/>
              </a:rPr>
              <a:t>Сопровождение на этапе подготовки заявки</a:t>
            </a:r>
            <a:endParaRPr sz="2400" dirty="0">
              <a:ea typeface="Calibri"/>
              <a:cs typeface="Calibri"/>
              <a:sym typeface="Calibri"/>
            </a:endParaRPr>
          </a:p>
          <a:p>
            <a:pPr marL="302287" indent="-302287" algn="just">
              <a:spcBef>
                <a:spcPts val="529"/>
              </a:spcBef>
              <a:buClr>
                <a:srgbClr val="2EA0A3"/>
              </a:buClr>
              <a:buSzPts val="1600"/>
              <a:buFont typeface="Wingdings" panose="05000000000000000000" pitchFamily="2" charset="2"/>
              <a:buChar char="ü"/>
            </a:pPr>
            <a:r>
              <a:rPr lang="ru-RU" sz="2400" dirty="0">
                <a:ea typeface="Tahoma"/>
                <a:cs typeface="Tahoma"/>
                <a:sym typeface="Tahoma"/>
              </a:rPr>
              <a:t>Консультирование по вопросам заключения договоров в случае победы в конкурсе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B03B32-DB63-4E82-828F-58E11D987A50}"/>
              </a:ext>
            </a:extLst>
          </p:cNvPr>
          <p:cNvSpPr txBox="1"/>
          <p:nvPr/>
        </p:nvSpPr>
        <p:spPr>
          <a:xfrm>
            <a:off x="7162800" y="610214"/>
            <a:ext cx="5370474" cy="47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68" b="1" dirty="0">
                <a:solidFill>
                  <a:srgbClr val="007E85"/>
                </a:solidFill>
              </a:rPr>
              <a:t>К НАМ ВСЕГДА МОЖНО ОБРАТИТЬСЯ!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4E74BC-A937-4FCF-8721-9A5F8D8F5693}"/>
              </a:ext>
            </a:extLst>
          </p:cNvPr>
          <p:cNvSpPr txBox="1"/>
          <p:nvPr/>
        </p:nvSpPr>
        <p:spPr>
          <a:xfrm>
            <a:off x="8797078" y="4154739"/>
            <a:ext cx="3352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  <a:buSzPts val="1600"/>
            </a:pPr>
            <a:r>
              <a:rPr lang="ru-RU" sz="2000" dirty="0">
                <a:ea typeface="Tahoma"/>
                <a:cs typeface="Tahoma"/>
                <a:sym typeface="Tahoma"/>
              </a:rPr>
              <a:t>По вопросам программ </a:t>
            </a:r>
          </a:p>
          <a:p>
            <a:pPr algn="ctr">
              <a:buClr>
                <a:schemeClr val="bg1"/>
              </a:buClr>
              <a:buSzPts val="1600"/>
            </a:pPr>
            <a:r>
              <a:rPr lang="ru-RU" sz="2000" dirty="0">
                <a:ea typeface="Tahoma"/>
                <a:cs typeface="Tahoma"/>
                <a:sym typeface="Tahoma"/>
              </a:rPr>
              <a:t>УМНИК и СТУДЕНЧЕСКИЙ СТАРТАП</a:t>
            </a:r>
          </a:p>
          <a:p>
            <a:pPr marL="251905" indent="-251905" algn="ctr">
              <a:buClr>
                <a:schemeClr val="bg1"/>
              </a:buClr>
              <a:buSzPts val="1600"/>
              <a:buFont typeface="Wingdings" panose="05000000000000000000" pitchFamily="2" charset="2"/>
              <a:buChar char="q"/>
            </a:pPr>
            <a:r>
              <a:rPr lang="ru-RU" sz="2000" b="1" dirty="0">
                <a:ea typeface="Tahoma"/>
                <a:cs typeface="Tahoma"/>
                <a:sym typeface="Tahoma"/>
              </a:rPr>
              <a:t>Ирина Турова</a:t>
            </a:r>
            <a:endParaRPr lang="en-US" sz="2000" b="1" dirty="0">
              <a:ea typeface="Tahoma"/>
              <a:cs typeface="Tahoma"/>
              <a:sym typeface="Tahoma"/>
            </a:endParaRPr>
          </a:p>
          <a:p>
            <a:pPr marL="251905" indent="-251905" algn="ctr">
              <a:buClr>
                <a:schemeClr val="bg1"/>
              </a:buClr>
              <a:buSzPts val="1600"/>
              <a:buFont typeface="Wingdings" panose="05000000000000000000" pitchFamily="2" charset="2"/>
              <a:buChar char="q"/>
            </a:pPr>
            <a:r>
              <a:rPr lang="ru-RU" sz="2000" dirty="0">
                <a:ea typeface="Tahoma"/>
                <a:cs typeface="Tahoma"/>
                <a:sym typeface="Tahoma"/>
              </a:rPr>
              <a:t>тел. </a:t>
            </a:r>
            <a:r>
              <a:rPr lang="ru-RU" sz="2000">
                <a:ea typeface="Tahoma"/>
                <a:cs typeface="Tahoma"/>
                <a:sym typeface="Tahoma"/>
              </a:rPr>
              <a:t>373-68-08 </a:t>
            </a:r>
            <a:r>
              <a:rPr lang="ru-RU" sz="2000" dirty="0">
                <a:ea typeface="Tahoma"/>
                <a:cs typeface="Tahoma"/>
                <a:sym typeface="Tahoma"/>
              </a:rPr>
              <a:t>доб. 1005</a:t>
            </a:r>
          </a:p>
          <a:p>
            <a:pPr marL="251905" indent="-251905" algn="ctr">
              <a:buClr>
                <a:schemeClr val="bg1"/>
              </a:buClr>
              <a:buSzPts val="1600"/>
              <a:buFont typeface="Wingdings" panose="05000000000000000000" pitchFamily="2" charset="2"/>
              <a:buChar char="q"/>
            </a:pPr>
            <a:r>
              <a:rPr lang="ru-RU" sz="2000" dirty="0">
                <a:ea typeface="Tahoma"/>
                <a:cs typeface="Tahoma"/>
                <a:sym typeface="Tahoma"/>
              </a:rPr>
              <a:t> </a:t>
            </a:r>
            <a:r>
              <a:rPr lang="en-US" sz="2000" dirty="0">
                <a:ea typeface="Tahoma"/>
                <a:cs typeface="Tahoma"/>
                <a:sym typeface="Tahoma"/>
              </a:rPr>
              <a:t>tivi@nso.ru</a:t>
            </a:r>
            <a:endParaRPr lang="ru-RU" sz="2000" dirty="0">
              <a:ea typeface="Tahoma"/>
              <a:cs typeface="Tahoma"/>
              <a:sym typeface="Tahoma"/>
            </a:endParaRPr>
          </a:p>
        </p:txBody>
      </p:sp>
      <p:pic>
        <p:nvPicPr>
          <p:cNvPr id="14" name="Picture 3" descr="C:\Users\Ира\Downloads\photo_5415836778688007397_y.jpg">
            <a:extLst>
              <a:ext uri="{FF2B5EF4-FFF2-40B4-BE49-F238E27FC236}">
                <a16:creationId xmlns:a16="http://schemas.microsoft.com/office/drawing/2014/main" id="{8E32E45D-1002-404A-8A38-B465117DB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2904"/>
            <a:ext cx="2947242" cy="278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5C002AA-5082-4B2B-875E-189968FC5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r="13549"/>
          <a:stretch/>
        </p:blipFill>
        <p:spPr bwMode="auto">
          <a:xfrm>
            <a:off x="6723246" y="1331134"/>
            <a:ext cx="5468754" cy="492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18"/>
          <p:cNvSpPr txBox="1">
            <a:spLocks/>
          </p:cNvSpPr>
          <p:nvPr/>
        </p:nvSpPr>
        <p:spPr>
          <a:xfrm>
            <a:off x="228601" y="0"/>
            <a:ext cx="11963400" cy="13311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046D6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endParaRPr lang="ru-RU" sz="2800" b="0" dirty="0">
              <a:solidFill>
                <a:srgbClr val="007D85"/>
              </a:solidFill>
            </a:endParaRPr>
          </a:p>
          <a:p>
            <a:pPr marL="12700">
              <a:spcBef>
                <a:spcPts val="100"/>
              </a:spcBef>
            </a:pPr>
            <a:r>
              <a:rPr lang="ru-RU" sz="2800" b="0" dirty="0">
                <a:solidFill>
                  <a:srgbClr val="007D85"/>
                </a:solidFill>
              </a:rPr>
              <a:t>Поддержка от Правительства Новосибирской области молодым учёным</a:t>
            </a:r>
          </a:p>
          <a:p>
            <a:pPr marL="12700">
              <a:spcBef>
                <a:spcPts val="100"/>
              </a:spcBef>
            </a:pPr>
            <a:endParaRPr lang="ru-RU" sz="2800" b="0" dirty="0">
              <a:solidFill>
                <a:srgbClr val="007D85"/>
              </a:solidFill>
            </a:endParaRPr>
          </a:p>
        </p:txBody>
      </p:sp>
      <p:sp>
        <p:nvSpPr>
          <p:cNvPr id="21" name="object 12"/>
          <p:cNvSpPr txBox="1"/>
          <p:nvPr/>
        </p:nvSpPr>
        <p:spPr>
          <a:xfrm>
            <a:off x="2133600" y="1371600"/>
            <a:ext cx="2971800" cy="647613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85738">
              <a:spcBef>
                <a:spcPts val="105"/>
              </a:spcBef>
            </a:pPr>
            <a:r>
              <a:rPr sz="3600" b="1" spc="-55" dirty="0">
                <a:latin typeface="Verdana"/>
                <a:cs typeface="Verdana"/>
              </a:rPr>
              <a:t>500 </a:t>
            </a:r>
            <a:r>
              <a:rPr spc="-55" dirty="0">
                <a:latin typeface="Verdana"/>
                <a:cs typeface="Verdana"/>
              </a:rPr>
              <a:t>тысяч рублей</a:t>
            </a:r>
          </a:p>
        </p:txBody>
      </p:sp>
      <p:sp>
        <p:nvSpPr>
          <p:cNvPr id="23" name="object 13"/>
          <p:cNvSpPr txBox="1">
            <a:spLocks/>
          </p:cNvSpPr>
          <p:nvPr/>
        </p:nvSpPr>
        <p:spPr>
          <a:xfrm>
            <a:off x="398234" y="1524000"/>
            <a:ext cx="181156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1" i="0">
                <a:solidFill>
                  <a:srgbClr val="046D6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0" dirty="0">
                <a:solidFill>
                  <a:srgbClr val="007D85"/>
                </a:solidFill>
              </a:rPr>
              <a:t>1. ГРАНТЫ</a:t>
            </a:r>
          </a:p>
        </p:txBody>
      </p:sp>
      <p:sp>
        <p:nvSpPr>
          <p:cNvPr id="25" name="object 4"/>
          <p:cNvSpPr txBox="1"/>
          <p:nvPr/>
        </p:nvSpPr>
        <p:spPr>
          <a:xfrm>
            <a:off x="1003401" y="2971800"/>
            <a:ext cx="4233544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b="1" spc="-114" dirty="0">
                <a:solidFill>
                  <a:srgbClr val="007E85"/>
                </a:solidFill>
                <a:latin typeface="Tahoma"/>
                <a:cs typeface="Tahoma"/>
              </a:rPr>
              <a:t>Номинации: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«Лучший молодой исследователь»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«Лучший молодой изобретатель»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«Лучший научный руководитель»</a:t>
            </a:r>
            <a:endParaRPr lang="ru-RU" spc="10" dirty="0">
              <a:latin typeface="Verdana"/>
              <a:cs typeface="Verdana"/>
            </a:endParaRPr>
          </a:p>
        </p:txBody>
      </p:sp>
      <p:sp>
        <p:nvSpPr>
          <p:cNvPr id="26" name="object 12"/>
          <p:cNvSpPr txBox="1"/>
          <p:nvPr/>
        </p:nvSpPr>
        <p:spPr>
          <a:xfrm>
            <a:off x="2133600" y="2133600"/>
            <a:ext cx="2971800" cy="647613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85738">
              <a:spcBef>
                <a:spcPts val="105"/>
              </a:spcBef>
            </a:pPr>
            <a:r>
              <a:rPr lang="ru-RU" sz="3600" b="1" spc="-55" dirty="0">
                <a:latin typeface="Verdana"/>
                <a:cs typeface="Verdana"/>
              </a:rPr>
              <a:t>2</a:t>
            </a:r>
            <a:r>
              <a:rPr sz="3600" b="1" spc="-55" dirty="0">
                <a:latin typeface="Verdana"/>
                <a:cs typeface="Verdana"/>
              </a:rPr>
              <a:t>00 </a:t>
            </a:r>
            <a:r>
              <a:rPr spc="-55" dirty="0">
                <a:latin typeface="Verdana"/>
                <a:cs typeface="Verdana"/>
              </a:rPr>
              <a:t>тысяч рублей</a:t>
            </a:r>
          </a:p>
        </p:txBody>
      </p:sp>
      <p:sp>
        <p:nvSpPr>
          <p:cNvPr id="27" name="object 13"/>
          <p:cNvSpPr txBox="1">
            <a:spLocks/>
          </p:cNvSpPr>
          <p:nvPr/>
        </p:nvSpPr>
        <p:spPr>
          <a:xfrm>
            <a:off x="368556" y="2300130"/>
            <a:ext cx="191744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1" i="0">
                <a:solidFill>
                  <a:srgbClr val="046D6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0" dirty="0">
                <a:solidFill>
                  <a:srgbClr val="007D85"/>
                </a:solidFill>
              </a:rPr>
              <a:t>2. ПРЕМИИ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8772" y="4343400"/>
            <a:ext cx="65293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D85"/>
                </a:solidFill>
                <a:latin typeface="Tahoma"/>
                <a:ea typeface="+mj-ea"/>
                <a:cs typeface="Tahoma"/>
              </a:rPr>
              <a:t>3. Региональные конкурсы проектов фундаментальных и поисковых научных исследований РНФ</a:t>
            </a:r>
          </a:p>
        </p:txBody>
      </p:sp>
      <p:sp>
        <p:nvSpPr>
          <p:cNvPr id="29" name="object 4"/>
          <p:cNvSpPr txBox="1"/>
          <p:nvPr/>
        </p:nvSpPr>
        <p:spPr>
          <a:xfrm>
            <a:off x="1024256" y="5902884"/>
            <a:ext cx="4766944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2022 год профинансировано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 проекта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сумму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64,5 млн рублей</a:t>
            </a:r>
            <a:endParaRPr lang="ru-RU" b="1" spc="10" dirty="0">
              <a:latin typeface="Verdana"/>
              <a:cs typeface="Verdana"/>
            </a:endParaRPr>
          </a:p>
        </p:txBody>
      </p:sp>
      <p:sp>
        <p:nvSpPr>
          <p:cNvPr id="12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1755500" y="6480933"/>
            <a:ext cx="360299" cy="2404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14" dirty="0"/>
              <a:t>2</a:t>
            </a:fld>
            <a:endParaRPr spc="-114" dirty="0"/>
          </a:p>
        </p:txBody>
      </p:sp>
    </p:spTree>
    <p:extLst>
      <p:ext uri="{BB962C8B-B14F-4D97-AF65-F5344CB8AC3E}">
        <p14:creationId xmlns:p14="http://schemas.microsoft.com/office/powerpoint/2010/main" val="316117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2DDB3AA-D447-450E-B4C8-8AAAAA930FE3}"/>
              </a:ext>
            </a:extLst>
          </p:cNvPr>
          <p:cNvSpPr/>
          <p:nvPr/>
        </p:nvSpPr>
        <p:spPr>
          <a:xfrm>
            <a:off x="8748587" y="1066800"/>
            <a:ext cx="3443413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8BEE027-43DD-4B8A-B046-F48915D08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26038"/>
            <a:ext cx="9982200" cy="496593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677400" y="5924926"/>
            <a:ext cx="1556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85" dirty="0">
                <a:latin typeface="Tahoma"/>
                <a:cs typeface="Tahoma"/>
              </a:rPr>
              <a:t>млн</a:t>
            </a:r>
            <a:r>
              <a:rPr sz="2000" spc="-145" dirty="0">
                <a:latin typeface="Tahoma"/>
                <a:cs typeface="Tahoma"/>
              </a:rPr>
              <a:t> </a:t>
            </a:r>
            <a:r>
              <a:rPr sz="2000" spc="150" dirty="0">
                <a:latin typeface="Tahoma"/>
                <a:cs typeface="Tahoma"/>
              </a:rPr>
              <a:t>рублей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80901" y="6481978"/>
            <a:ext cx="1257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10" dirty="0">
                <a:latin typeface="Tahoma"/>
                <a:cs typeface="Tahoma"/>
              </a:rPr>
              <a:t>7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4" name="object 18"/>
          <p:cNvSpPr txBox="1">
            <a:spLocks/>
          </p:cNvSpPr>
          <p:nvPr/>
        </p:nvSpPr>
        <p:spPr>
          <a:xfrm>
            <a:off x="403047" y="431038"/>
            <a:ext cx="874095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046D6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800" b="0" dirty="0">
                <a:solidFill>
                  <a:srgbClr val="007D85"/>
                </a:solidFill>
              </a:rPr>
              <a:t>Финансовая поддержка от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17193" y="5501158"/>
            <a:ext cx="1437005" cy="899605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190"/>
              </a:spcBef>
            </a:pPr>
            <a:r>
              <a:rPr sz="4400" b="1" spc="-300" dirty="0">
                <a:solidFill>
                  <a:srgbClr val="046D6C"/>
                </a:solidFill>
                <a:latin typeface="Tahoma"/>
                <a:cs typeface="Tahoma"/>
              </a:rPr>
              <a:t>502,6</a:t>
            </a:r>
            <a:endParaRPr sz="44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10286" y="5950961"/>
            <a:ext cx="185450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000" b="1" spc="-135" dirty="0">
                <a:latin typeface="Tahoma"/>
                <a:cs typeface="Tahoma"/>
              </a:rPr>
              <a:t>в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145" dirty="0">
                <a:latin typeface="Tahoma"/>
                <a:cs typeface="Tahoma"/>
              </a:rPr>
              <a:t>202</a:t>
            </a:r>
            <a:r>
              <a:rPr sz="2000" b="1" spc="-140" dirty="0">
                <a:latin typeface="Tahoma"/>
                <a:cs typeface="Tahoma"/>
              </a:rPr>
              <a:t>2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55" dirty="0">
                <a:latin typeface="Tahoma"/>
                <a:cs typeface="Tahoma"/>
              </a:rPr>
              <a:t>году: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3000" y="2133600"/>
            <a:ext cx="28908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55" dirty="0">
                <a:solidFill>
                  <a:srgbClr val="252525"/>
                </a:solidFill>
                <a:latin typeface="Tahoma"/>
                <a:cs typeface="Tahoma"/>
              </a:rPr>
              <a:t>Гранты </a:t>
            </a:r>
            <a:r>
              <a:rPr lang="ru-RU" sz="2000" spc="190" dirty="0">
                <a:solidFill>
                  <a:srgbClr val="252525"/>
                </a:solidFill>
                <a:latin typeface="Tahoma"/>
                <a:cs typeface="Tahoma"/>
              </a:rPr>
              <a:t>на </a:t>
            </a:r>
            <a:r>
              <a:rPr lang="ru-RU" sz="2000" spc="105" dirty="0">
                <a:solidFill>
                  <a:srgbClr val="252525"/>
                </a:solidFill>
                <a:latin typeface="Tahoma"/>
                <a:cs typeface="Tahoma"/>
              </a:rPr>
              <a:t>НИОКР и </a:t>
            </a:r>
            <a:r>
              <a:rPr lang="ru-RU" sz="2000" spc="-6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</a:p>
          <a:p>
            <a:r>
              <a:rPr lang="ru-RU" sz="2000" spc="295" dirty="0">
                <a:solidFill>
                  <a:srgbClr val="252525"/>
                </a:solidFill>
                <a:latin typeface="Tahoma"/>
                <a:cs typeface="Tahoma"/>
              </a:rPr>
              <a:t>комм</a:t>
            </a:r>
            <a:r>
              <a:rPr lang="ru-RU" sz="2000" spc="270" dirty="0">
                <a:solidFill>
                  <a:srgbClr val="252525"/>
                </a:solidFill>
                <a:latin typeface="Tahoma"/>
                <a:cs typeface="Tahoma"/>
              </a:rPr>
              <a:t>е</a:t>
            </a:r>
            <a:r>
              <a:rPr lang="ru-RU" sz="2000" spc="165" dirty="0">
                <a:solidFill>
                  <a:srgbClr val="252525"/>
                </a:solidFill>
                <a:latin typeface="Tahoma"/>
                <a:cs typeface="Tahoma"/>
              </a:rPr>
              <a:t>рциа</a:t>
            </a:r>
            <a:r>
              <a:rPr lang="ru-RU" sz="2000" spc="175" dirty="0">
                <a:solidFill>
                  <a:srgbClr val="252525"/>
                </a:solidFill>
                <a:latin typeface="Tahoma"/>
                <a:cs typeface="Tahoma"/>
              </a:rPr>
              <a:t>л</a:t>
            </a:r>
            <a:r>
              <a:rPr lang="ru-RU" sz="2000" spc="120" dirty="0">
                <a:solidFill>
                  <a:srgbClr val="252525"/>
                </a:solidFill>
                <a:latin typeface="Tahoma"/>
                <a:cs typeface="Tahoma"/>
              </a:rPr>
              <a:t>иза</a:t>
            </a:r>
            <a:r>
              <a:rPr lang="ru-RU" sz="2000" spc="130" dirty="0">
                <a:solidFill>
                  <a:srgbClr val="252525"/>
                </a:solidFill>
                <a:latin typeface="Tahoma"/>
                <a:cs typeface="Tahoma"/>
              </a:rPr>
              <a:t>ц</a:t>
            </a:r>
            <a:r>
              <a:rPr lang="ru-RU" sz="2000" spc="120" dirty="0">
                <a:solidFill>
                  <a:srgbClr val="252525"/>
                </a:solidFill>
                <a:latin typeface="Tahoma"/>
                <a:cs typeface="Tahoma"/>
              </a:rPr>
              <a:t>ию</a:t>
            </a:r>
          </a:p>
          <a:p>
            <a:r>
              <a:rPr lang="ru-RU" sz="2000" b="1" spc="120" dirty="0">
                <a:solidFill>
                  <a:srgbClr val="252525"/>
                </a:solidFill>
                <a:latin typeface="Tahoma"/>
                <a:cs typeface="Tahoma"/>
              </a:rPr>
              <a:t>до 30 млн рублей</a:t>
            </a:r>
          </a:p>
        </p:txBody>
      </p:sp>
      <p:pic>
        <p:nvPicPr>
          <p:cNvPr id="2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401115"/>
            <a:ext cx="2023872" cy="8442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CA45FFA-E7A8-4512-87F0-E0825B8EFFCC}"/>
              </a:ext>
            </a:extLst>
          </p:cNvPr>
          <p:cNvSpPr/>
          <p:nvPr/>
        </p:nvSpPr>
        <p:spPr>
          <a:xfrm>
            <a:off x="8740509" y="1127108"/>
            <a:ext cx="3443413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 txBox="1"/>
          <p:nvPr/>
        </p:nvSpPr>
        <p:spPr>
          <a:xfrm>
            <a:off x="267101" y="2537636"/>
            <a:ext cx="6141719" cy="5802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>
              <a:lnSpc>
                <a:spcPts val="2150"/>
              </a:lnSpc>
              <a:spcBef>
                <a:spcPts val="2710"/>
              </a:spcBef>
            </a:pPr>
            <a:r>
              <a:rPr lang="ru-RU" b="1" spc="-60" dirty="0">
                <a:solidFill>
                  <a:srgbClr val="001F5F"/>
                </a:solidFill>
                <a:latin typeface="Tahoma"/>
                <a:cs typeface="Tahoma"/>
              </a:rPr>
              <a:t>Для кого:</a:t>
            </a:r>
          </a:p>
          <a:p>
            <a:pPr marL="185738">
              <a:lnSpc>
                <a:spcPct val="100000"/>
              </a:lnSpc>
              <a:spcBef>
                <a:spcPts val="105"/>
              </a:spcBef>
            </a:pPr>
            <a:r>
              <a:rPr lang="ru-RU" spc="10" dirty="0">
                <a:latin typeface="Verdana"/>
                <a:cs typeface="Verdana"/>
              </a:rPr>
              <a:t>д</a:t>
            </a:r>
            <a:r>
              <a:rPr spc="10" dirty="0">
                <a:latin typeface="Verdana"/>
                <a:cs typeface="Verdana"/>
              </a:rPr>
              <a:t>ля </a:t>
            </a:r>
            <a:r>
              <a:rPr lang="ru-RU" spc="10" dirty="0">
                <a:latin typeface="Verdana"/>
                <a:cs typeface="Verdana"/>
              </a:rPr>
              <a:t>студентов и </a:t>
            </a:r>
            <a:r>
              <a:rPr spc="10" dirty="0">
                <a:latin typeface="Verdana"/>
                <a:cs typeface="Verdana"/>
              </a:rPr>
              <a:t>молодых учёных </a:t>
            </a:r>
            <a:r>
              <a:rPr lang="ru-RU" spc="10" dirty="0">
                <a:latin typeface="Verdana"/>
                <a:cs typeface="Verdana"/>
              </a:rPr>
              <a:t>от 18 до 30 лет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7101" y="3350765"/>
            <a:ext cx="6310162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>
              <a:lnSpc>
                <a:spcPts val="2150"/>
              </a:lnSpc>
              <a:spcBef>
                <a:spcPts val="2710"/>
              </a:spcBef>
            </a:pPr>
            <a:r>
              <a:rPr lang="ru-RU" b="1" spc="-60" dirty="0">
                <a:solidFill>
                  <a:srgbClr val="001F5F"/>
                </a:solidFill>
                <a:latin typeface="Tahoma"/>
                <a:cs typeface="Tahoma"/>
              </a:rPr>
              <a:t>Направления:</a:t>
            </a:r>
            <a:endParaRPr lang="ru-RU" dirty="0">
              <a:latin typeface="Tahoma"/>
              <a:cs typeface="Tahoma"/>
            </a:endParaRPr>
          </a:p>
          <a:p>
            <a:pPr marL="355600" indent="-192088">
              <a:spcBef>
                <a:spcPts val="10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lang="ru-RU" spc="-60" dirty="0">
                <a:latin typeface="Verdana"/>
                <a:cs typeface="Verdana"/>
              </a:rPr>
              <a:t>цифровые технологии</a:t>
            </a:r>
          </a:p>
          <a:p>
            <a:pPr marL="355600" indent="-192088">
              <a:lnSpc>
                <a:spcPct val="100000"/>
              </a:lnSpc>
              <a:spcBef>
                <a:spcPts val="10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pc="210" dirty="0">
                <a:latin typeface="Verdana"/>
                <a:cs typeface="Verdana"/>
              </a:rPr>
              <a:t>м</a:t>
            </a:r>
            <a:r>
              <a:rPr spc="190" dirty="0">
                <a:latin typeface="Verdana"/>
                <a:cs typeface="Verdana"/>
              </a:rPr>
              <a:t>е</a:t>
            </a:r>
            <a:r>
              <a:rPr spc="-20" dirty="0">
                <a:latin typeface="Verdana"/>
                <a:cs typeface="Verdana"/>
              </a:rPr>
              <a:t>д</a:t>
            </a:r>
            <a:r>
              <a:rPr spc="-45" dirty="0">
                <a:latin typeface="Verdana"/>
                <a:cs typeface="Verdana"/>
              </a:rPr>
              <a:t>и</a:t>
            </a:r>
            <a:r>
              <a:rPr spc="20" dirty="0">
                <a:latin typeface="Verdana"/>
                <a:cs typeface="Verdana"/>
              </a:rPr>
              <a:t>ц</a:t>
            </a:r>
            <a:r>
              <a:rPr spc="-45" dirty="0">
                <a:latin typeface="Verdana"/>
                <a:cs typeface="Verdana"/>
              </a:rPr>
              <a:t>и</a:t>
            </a:r>
            <a:r>
              <a:rPr spc="35" dirty="0">
                <a:latin typeface="Verdana"/>
                <a:cs typeface="Verdana"/>
              </a:rPr>
              <a:t>на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-35" dirty="0">
                <a:latin typeface="Verdana"/>
                <a:cs typeface="Verdana"/>
              </a:rPr>
              <a:t>и</a:t>
            </a:r>
            <a:r>
              <a:rPr spc="-140" dirty="0">
                <a:latin typeface="Verdana"/>
                <a:cs typeface="Verdana"/>
              </a:rPr>
              <a:t> </a:t>
            </a:r>
            <a:r>
              <a:rPr spc="-170" dirty="0">
                <a:latin typeface="Verdana"/>
                <a:cs typeface="Verdana"/>
              </a:rPr>
              <a:t>з</a:t>
            </a:r>
            <a:r>
              <a:rPr spc="-20" dirty="0">
                <a:latin typeface="Verdana"/>
                <a:cs typeface="Verdana"/>
              </a:rPr>
              <a:t>д</a:t>
            </a:r>
            <a:r>
              <a:rPr spc="85" dirty="0">
                <a:latin typeface="Verdana"/>
                <a:cs typeface="Verdana"/>
              </a:rPr>
              <a:t>о</a:t>
            </a:r>
            <a:r>
              <a:rPr spc="95" dirty="0">
                <a:latin typeface="Verdana"/>
                <a:cs typeface="Verdana"/>
              </a:rPr>
              <a:t>р</a:t>
            </a:r>
            <a:r>
              <a:rPr spc="-60" dirty="0">
                <a:latin typeface="Verdana"/>
                <a:cs typeface="Verdana"/>
              </a:rPr>
              <a:t>о</a:t>
            </a:r>
            <a:r>
              <a:rPr spc="-70" dirty="0">
                <a:latin typeface="Verdana"/>
                <a:cs typeface="Verdana"/>
              </a:rPr>
              <a:t>в</a:t>
            </a:r>
            <a:r>
              <a:rPr spc="-155" dirty="0">
                <a:latin typeface="Verdana"/>
                <a:cs typeface="Verdana"/>
              </a:rPr>
              <a:t>ь</a:t>
            </a:r>
            <a:r>
              <a:rPr spc="90" dirty="0">
                <a:latin typeface="Verdana"/>
                <a:cs typeface="Verdana"/>
              </a:rPr>
              <a:t>е</a:t>
            </a:r>
            <a:endParaRPr dirty="0">
              <a:latin typeface="Verdana"/>
              <a:cs typeface="Verdana"/>
            </a:endParaRPr>
          </a:p>
          <a:p>
            <a:pPr marL="355600" indent="-192088">
              <a:lnSpc>
                <a:spcPct val="100000"/>
              </a:lnSpc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pc="-60" dirty="0">
                <a:latin typeface="Verdana"/>
                <a:cs typeface="Verdana"/>
              </a:rPr>
              <a:t>новые</a:t>
            </a:r>
            <a:r>
              <a:rPr spc="-145" dirty="0">
                <a:latin typeface="Verdana"/>
                <a:cs typeface="Verdana"/>
              </a:rPr>
              <a:t> </a:t>
            </a:r>
            <a:r>
              <a:rPr spc="25" dirty="0">
                <a:latin typeface="Verdana"/>
                <a:cs typeface="Verdana"/>
              </a:rPr>
              <a:t>материалы</a:t>
            </a:r>
            <a:r>
              <a:rPr spc="-204" dirty="0">
                <a:latin typeface="Verdana"/>
                <a:cs typeface="Verdana"/>
              </a:rPr>
              <a:t> </a:t>
            </a:r>
            <a:r>
              <a:rPr spc="-35" dirty="0">
                <a:latin typeface="Verdana"/>
                <a:cs typeface="Verdana"/>
              </a:rPr>
              <a:t>и</a:t>
            </a:r>
            <a:r>
              <a:rPr spc="-14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химические</a:t>
            </a:r>
            <a:r>
              <a:rPr spc="-170" dirty="0">
                <a:latin typeface="Verdana"/>
                <a:cs typeface="Verdana"/>
              </a:rPr>
              <a:t> </a:t>
            </a:r>
            <a:r>
              <a:rPr spc="-55" dirty="0">
                <a:latin typeface="Verdana"/>
                <a:cs typeface="Verdana"/>
              </a:rPr>
              <a:t>технологии</a:t>
            </a:r>
            <a:endParaRPr dirty="0">
              <a:latin typeface="Verdana"/>
              <a:cs typeface="Verdana"/>
            </a:endParaRPr>
          </a:p>
          <a:p>
            <a:pPr marL="355600" indent="-192088">
              <a:lnSpc>
                <a:spcPct val="100000"/>
              </a:lnSpc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pc="-60" dirty="0">
                <a:latin typeface="Verdana"/>
                <a:cs typeface="Verdana"/>
              </a:rPr>
              <a:t>новые</a:t>
            </a:r>
            <a:r>
              <a:rPr spc="-145" dirty="0">
                <a:latin typeface="Verdana"/>
                <a:cs typeface="Verdana"/>
              </a:rPr>
              <a:t> </a:t>
            </a:r>
            <a:r>
              <a:rPr spc="10" dirty="0">
                <a:latin typeface="Verdana"/>
                <a:cs typeface="Verdana"/>
              </a:rPr>
              <a:t>приборы</a:t>
            </a:r>
            <a:r>
              <a:rPr spc="-145" dirty="0">
                <a:latin typeface="Verdana"/>
                <a:cs typeface="Verdana"/>
              </a:rPr>
              <a:t> </a:t>
            </a:r>
            <a:r>
              <a:rPr spc="-35" dirty="0">
                <a:latin typeface="Verdana"/>
                <a:cs typeface="Verdana"/>
              </a:rPr>
              <a:t>и</a:t>
            </a:r>
            <a:r>
              <a:rPr spc="-130" dirty="0">
                <a:latin typeface="Verdana"/>
                <a:cs typeface="Verdana"/>
              </a:rPr>
              <a:t> </a:t>
            </a:r>
            <a:r>
              <a:rPr spc="-40" dirty="0">
                <a:latin typeface="Verdana"/>
                <a:cs typeface="Verdana"/>
              </a:rPr>
              <a:t>производственные</a:t>
            </a:r>
            <a:r>
              <a:rPr spc="-190" dirty="0">
                <a:latin typeface="Verdana"/>
                <a:cs typeface="Verdana"/>
              </a:rPr>
              <a:t> </a:t>
            </a:r>
            <a:r>
              <a:rPr spc="-55" dirty="0">
                <a:latin typeface="Verdana"/>
                <a:cs typeface="Verdana"/>
              </a:rPr>
              <a:t>технологии</a:t>
            </a:r>
            <a:endParaRPr dirty="0">
              <a:latin typeface="Verdana"/>
              <a:cs typeface="Verdana"/>
            </a:endParaRPr>
          </a:p>
          <a:p>
            <a:pPr marL="355600" indent="-192088">
              <a:lnSpc>
                <a:spcPct val="100000"/>
              </a:lnSpc>
              <a:spcBef>
                <a:spcPts val="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pc="-30" dirty="0">
                <a:latin typeface="Verdana"/>
                <a:cs typeface="Verdana"/>
              </a:rPr>
              <a:t>биотехнологии</a:t>
            </a:r>
            <a:endParaRPr dirty="0">
              <a:latin typeface="Verdana"/>
              <a:cs typeface="Verdana"/>
            </a:endParaRPr>
          </a:p>
          <a:p>
            <a:pPr marL="355600" indent="-192088">
              <a:lnSpc>
                <a:spcPct val="100000"/>
              </a:lnSpc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pc="105" dirty="0">
                <a:latin typeface="Verdana"/>
                <a:cs typeface="Verdana"/>
              </a:rPr>
              <a:t>р</a:t>
            </a:r>
            <a:r>
              <a:rPr spc="95" dirty="0">
                <a:latin typeface="Verdana"/>
                <a:cs typeface="Verdana"/>
              </a:rPr>
              <a:t>е</a:t>
            </a:r>
            <a:r>
              <a:rPr spc="175" dirty="0">
                <a:latin typeface="Verdana"/>
                <a:cs typeface="Verdana"/>
              </a:rPr>
              <a:t>с</a:t>
            </a:r>
            <a:r>
              <a:rPr dirty="0">
                <a:latin typeface="Verdana"/>
                <a:cs typeface="Verdana"/>
              </a:rPr>
              <a:t>у</a:t>
            </a:r>
            <a:r>
              <a:rPr spc="10" dirty="0">
                <a:latin typeface="Verdana"/>
                <a:cs typeface="Verdana"/>
              </a:rPr>
              <a:t>р</a:t>
            </a:r>
            <a:r>
              <a:rPr spc="175" dirty="0">
                <a:latin typeface="Verdana"/>
                <a:cs typeface="Verdana"/>
              </a:rPr>
              <a:t>с</a:t>
            </a:r>
            <a:r>
              <a:rPr spc="140" dirty="0">
                <a:latin typeface="Verdana"/>
                <a:cs typeface="Verdana"/>
              </a:rPr>
              <a:t>о</a:t>
            </a:r>
            <a:r>
              <a:rPr spc="120" dirty="0">
                <a:latin typeface="Verdana"/>
                <a:cs typeface="Verdana"/>
              </a:rPr>
              <a:t>с</a:t>
            </a:r>
            <a:r>
              <a:rPr spc="90" dirty="0">
                <a:latin typeface="Verdana"/>
                <a:cs typeface="Verdana"/>
              </a:rPr>
              <a:t>б</a:t>
            </a:r>
            <a:r>
              <a:rPr spc="100" dirty="0">
                <a:latin typeface="Verdana"/>
                <a:cs typeface="Verdana"/>
              </a:rPr>
              <a:t>е</a:t>
            </a:r>
            <a:r>
              <a:rPr spc="105" dirty="0">
                <a:latin typeface="Verdana"/>
                <a:cs typeface="Verdana"/>
              </a:rPr>
              <a:t>р</a:t>
            </a:r>
            <a:r>
              <a:rPr spc="75" dirty="0">
                <a:latin typeface="Verdana"/>
                <a:cs typeface="Verdana"/>
              </a:rPr>
              <a:t>е</a:t>
            </a:r>
            <a:r>
              <a:rPr spc="-20" dirty="0">
                <a:latin typeface="Verdana"/>
                <a:cs typeface="Verdana"/>
              </a:rPr>
              <a:t>г</a:t>
            </a:r>
            <a:r>
              <a:rPr spc="-50" dirty="0">
                <a:latin typeface="Verdana"/>
                <a:cs typeface="Verdana"/>
              </a:rPr>
              <a:t>а</a:t>
            </a:r>
            <a:r>
              <a:rPr spc="90" dirty="0">
                <a:latin typeface="Verdana"/>
                <a:cs typeface="Verdana"/>
              </a:rPr>
              <a:t>ю</a:t>
            </a:r>
            <a:r>
              <a:rPr spc="65" dirty="0">
                <a:latin typeface="Verdana"/>
                <a:cs typeface="Verdana"/>
              </a:rPr>
              <a:t>щ</a:t>
            </a:r>
            <a:r>
              <a:rPr spc="135" dirty="0">
                <a:latin typeface="Verdana"/>
                <a:cs typeface="Verdana"/>
              </a:rPr>
              <a:t>а</a:t>
            </a:r>
            <a:r>
              <a:rPr spc="-245" dirty="0">
                <a:latin typeface="Verdana"/>
                <a:cs typeface="Verdana"/>
              </a:rPr>
              <a:t>я</a:t>
            </a:r>
            <a:r>
              <a:rPr spc="-190" dirty="0">
                <a:latin typeface="Verdana"/>
                <a:cs typeface="Verdana"/>
              </a:rPr>
              <a:t> </a:t>
            </a:r>
            <a:r>
              <a:rPr spc="55" dirty="0">
                <a:latin typeface="Verdana"/>
                <a:cs typeface="Verdana"/>
              </a:rPr>
              <a:t>эн</a:t>
            </a:r>
            <a:r>
              <a:rPr spc="65" dirty="0">
                <a:latin typeface="Verdana"/>
                <a:cs typeface="Verdana"/>
              </a:rPr>
              <a:t>е</a:t>
            </a:r>
            <a:r>
              <a:rPr spc="105" dirty="0">
                <a:latin typeface="Verdana"/>
                <a:cs typeface="Verdana"/>
              </a:rPr>
              <a:t>р</a:t>
            </a:r>
            <a:r>
              <a:rPr spc="-40" dirty="0">
                <a:latin typeface="Verdana"/>
                <a:cs typeface="Verdana"/>
              </a:rPr>
              <a:t>г</a:t>
            </a:r>
            <a:r>
              <a:rPr spc="-45" dirty="0">
                <a:latin typeface="Verdana"/>
                <a:cs typeface="Verdana"/>
              </a:rPr>
              <a:t>е</a:t>
            </a:r>
            <a:r>
              <a:rPr spc="-175" dirty="0">
                <a:latin typeface="Verdana"/>
                <a:cs typeface="Verdana"/>
              </a:rPr>
              <a:t>т</a:t>
            </a:r>
            <a:r>
              <a:rPr spc="-45" dirty="0">
                <a:latin typeface="Verdana"/>
                <a:cs typeface="Verdana"/>
              </a:rPr>
              <a:t>и</a:t>
            </a:r>
            <a:r>
              <a:rPr spc="-155" dirty="0">
                <a:latin typeface="Verdana"/>
                <a:cs typeface="Verdana"/>
              </a:rPr>
              <a:t>к</a:t>
            </a:r>
            <a:r>
              <a:rPr spc="135" dirty="0">
                <a:latin typeface="Verdana"/>
                <a:cs typeface="Verdana"/>
              </a:rPr>
              <a:t>а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101" y="1600200"/>
            <a:ext cx="4233544" cy="937436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53340">
              <a:lnSpc>
                <a:spcPts val="2150"/>
              </a:lnSpc>
              <a:spcBef>
                <a:spcPts val="2710"/>
              </a:spcBef>
            </a:pPr>
            <a:r>
              <a:rPr b="1" spc="-60" dirty="0">
                <a:solidFill>
                  <a:srgbClr val="001F5F"/>
                </a:solidFill>
                <a:latin typeface="Tahoma"/>
                <a:cs typeface="Tahoma"/>
              </a:rPr>
              <a:t>Объем финансирования:</a:t>
            </a:r>
          </a:p>
          <a:p>
            <a:pPr marL="185738">
              <a:spcBef>
                <a:spcPts val="105"/>
              </a:spcBef>
            </a:pPr>
            <a:r>
              <a:rPr sz="3600" b="1" spc="-55" dirty="0">
                <a:latin typeface="Verdana"/>
                <a:cs typeface="Verdana"/>
              </a:rPr>
              <a:t>500 </a:t>
            </a:r>
            <a:r>
              <a:rPr spc="-55" dirty="0">
                <a:latin typeface="Verdana"/>
                <a:cs typeface="Verdana"/>
              </a:rPr>
              <a:t>тысяч рублей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14" dirty="0"/>
              <a:t>4</a:t>
            </a:fld>
            <a:endParaRPr spc="-114" dirty="0"/>
          </a:p>
        </p:txBody>
      </p:sp>
      <p:sp>
        <p:nvSpPr>
          <p:cNvPr id="18" name="object 18"/>
          <p:cNvSpPr txBox="1">
            <a:spLocks/>
          </p:cNvSpPr>
          <p:nvPr/>
        </p:nvSpPr>
        <p:spPr>
          <a:xfrm>
            <a:off x="403047" y="431038"/>
            <a:ext cx="874095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046D6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800" b="0" dirty="0">
                <a:solidFill>
                  <a:srgbClr val="007D85"/>
                </a:solidFill>
              </a:rPr>
              <a:t>Финансовая поддержка от</a:t>
            </a:r>
          </a:p>
        </p:txBody>
      </p:sp>
      <p:sp>
        <p:nvSpPr>
          <p:cNvPr id="21" name="object 18"/>
          <p:cNvSpPr txBox="1"/>
          <p:nvPr/>
        </p:nvSpPr>
        <p:spPr>
          <a:xfrm>
            <a:off x="267101" y="5476038"/>
            <a:ext cx="6514699" cy="11163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550"/>
              </a:spcBef>
            </a:pPr>
            <a:r>
              <a:rPr lang="ru-RU" sz="1600" b="1" spc="-15" dirty="0">
                <a:solidFill>
                  <a:srgbClr val="001F5F"/>
                </a:solidFill>
                <a:latin typeface="Tahoma"/>
                <a:cs typeface="Tahoma"/>
              </a:rPr>
              <a:t>На</a:t>
            </a:r>
            <a:r>
              <a:rPr lang="ru-RU" sz="1600" b="1" spc="-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lang="ru-RU" sz="1600" b="1" spc="-45" dirty="0">
                <a:solidFill>
                  <a:srgbClr val="001F5F"/>
                </a:solidFill>
                <a:latin typeface="Tahoma"/>
                <a:cs typeface="Tahoma"/>
              </a:rPr>
              <a:t>что:</a:t>
            </a:r>
            <a:endParaRPr lang="ru-RU" sz="1600" dirty="0">
              <a:latin typeface="Tahoma"/>
              <a:cs typeface="Tahoma"/>
            </a:endParaRPr>
          </a:p>
          <a:p>
            <a:pPr marL="355600" indent="-192088">
              <a:lnSpc>
                <a:spcPct val="100000"/>
              </a:lnSpc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lang="ru-RU" spc="15" dirty="0">
                <a:latin typeface="Verdana"/>
                <a:cs typeface="Verdana"/>
              </a:rPr>
              <a:t>на</a:t>
            </a:r>
            <a:r>
              <a:rPr lang="ru-RU" spc="-150" dirty="0">
                <a:latin typeface="Verdana"/>
                <a:cs typeface="Verdana"/>
              </a:rPr>
              <a:t> </a:t>
            </a:r>
            <a:r>
              <a:rPr lang="ru-RU" spc="-170" dirty="0">
                <a:latin typeface="Verdana"/>
                <a:cs typeface="Verdana"/>
              </a:rPr>
              <a:t>з</a:t>
            </a:r>
            <a:r>
              <a:rPr lang="ru-RU" spc="110" dirty="0">
                <a:latin typeface="Verdana"/>
                <a:cs typeface="Verdana"/>
              </a:rPr>
              <a:t>а</a:t>
            </a:r>
            <a:r>
              <a:rPr lang="ru-RU" spc="125" dirty="0">
                <a:latin typeface="Verdana"/>
                <a:cs typeface="Verdana"/>
              </a:rPr>
              <a:t>р</a:t>
            </a:r>
            <a:r>
              <a:rPr lang="ru-RU" spc="-85" dirty="0">
                <a:latin typeface="Verdana"/>
                <a:cs typeface="Verdana"/>
              </a:rPr>
              <a:t>п</a:t>
            </a:r>
            <a:r>
              <a:rPr lang="ru-RU" spc="-90" dirty="0">
                <a:latin typeface="Verdana"/>
                <a:cs typeface="Verdana"/>
              </a:rPr>
              <a:t>л</a:t>
            </a:r>
            <a:r>
              <a:rPr lang="ru-RU" spc="-30" dirty="0">
                <a:latin typeface="Verdana"/>
                <a:cs typeface="Verdana"/>
              </a:rPr>
              <a:t>а</a:t>
            </a:r>
            <a:r>
              <a:rPr lang="ru-RU" spc="-15" dirty="0">
                <a:latin typeface="Verdana"/>
                <a:cs typeface="Verdana"/>
              </a:rPr>
              <a:t>т</a:t>
            </a:r>
            <a:r>
              <a:rPr lang="ru-RU" spc="-85" dirty="0">
                <a:latin typeface="Verdana"/>
                <a:cs typeface="Verdana"/>
              </a:rPr>
              <a:t>у</a:t>
            </a:r>
            <a:endParaRPr lang="ru-RU" dirty="0">
              <a:latin typeface="Verdana"/>
              <a:cs typeface="Verdana"/>
            </a:endParaRPr>
          </a:p>
          <a:p>
            <a:pPr marL="355600" indent="-192088">
              <a:spcBef>
                <a:spcPts val="10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lang="ru-RU" spc="-105" dirty="0">
                <a:latin typeface="Verdana"/>
                <a:cs typeface="Verdana"/>
              </a:rPr>
              <a:t>н</a:t>
            </a:r>
            <a:r>
              <a:rPr lang="ru-RU" spc="135" dirty="0">
                <a:latin typeface="Verdana"/>
                <a:cs typeface="Verdana"/>
              </a:rPr>
              <a:t>а</a:t>
            </a:r>
            <a:r>
              <a:rPr lang="ru-RU" spc="-150" dirty="0">
                <a:latin typeface="Verdana"/>
                <a:cs typeface="Verdana"/>
              </a:rPr>
              <a:t> </a:t>
            </a:r>
            <a:r>
              <a:rPr lang="ru-RU" spc="85" dirty="0">
                <a:latin typeface="Verdana"/>
                <a:cs typeface="Verdana"/>
              </a:rPr>
              <a:t>о</a:t>
            </a:r>
            <a:r>
              <a:rPr lang="ru-RU" spc="90" dirty="0">
                <a:latin typeface="Verdana"/>
                <a:cs typeface="Verdana"/>
              </a:rPr>
              <a:t>б</a:t>
            </a:r>
            <a:r>
              <a:rPr lang="ru-RU" spc="85" dirty="0">
                <a:latin typeface="Verdana"/>
                <a:cs typeface="Verdana"/>
              </a:rPr>
              <a:t>о</a:t>
            </a:r>
            <a:r>
              <a:rPr lang="ru-RU" spc="95" dirty="0">
                <a:latin typeface="Verdana"/>
                <a:cs typeface="Verdana"/>
              </a:rPr>
              <a:t>р</a:t>
            </a:r>
            <a:r>
              <a:rPr lang="ru-RU" spc="-60" dirty="0">
                <a:latin typeface="Verdana"/>
                <a:cs typeface="Verdana"/>
              </a:rPr>
              <a:t>у</a:t>
            </a:r>
            <a:r>
              <a:rPr lang="ru-RU" spc="-45" dirty="0">
                <a:latin typeface="Verdana"/>
                <a:cs typeface="Verdana"/>
              </a:rPr>
              <a:t>д</a:t>
            </a:r>
            <a:r>
              <a:rPr lang="ru-RU" spc="-60" dirty="0">
                <a:latin typeface="Verdana"/>
                <a:cs typeface="Verdana"/>
              </a:rPr>
              <a:t>о</a:t>
            </a:r>
            <a:r>
              <a:rPr lang="ru-RU" spc="-70" dirty="0">
                <a:latin typeface="Verdana"/>
                <a:cs typeface="Verdana"/>
              </a:rPr>
              <a:t>в</a:t>
            </a:r>
            <a:r>
              <a:rPr lang="ru-RU" spc="135" dirty="0">
                <a:latin typeface="Verdana"/>
                <a:cs typeface="Verdana"/>
              </a:rPr>
              <a:t>а</a:t>
            </a:r>
            <a:r>
              <a:rPr lang="ru-RU" spc="-55" dirty="0">
                <a:latin typeface="Verdana"/>
                <a:cs typeface="Verdana"/>
              </a:rPr>
              <a:t>н</a:t>
            </a:r>
            <a:r>
              <a:rPr lang="ru-RU" spc="-60" dirty="0">
                <a:latin typeface="Verdana"/>
                <a:cs typeface="Verdana"/>
              </a:rPr>
              <a:t>и</a:t>
            </a:r>
            <a:r>
              <a:rPr lang="ru-RU" spc="75" dirty="0">
                <a:latin typeface="Verdana"/>
                <a:cs typeface="Verdana"/>
              </a:rPr>
              <a:t>е</a:t>
            </a:r>
            <a:r>
              <a:rPr lang="ru-RU" spc="-140" dirty="0">
                <a:latin typeface="Verdana"/>
                <a:cs typeface="Verdana"/>
              </a:rPr>
              <a:t>,</a:t>
            </a:r>
            <a:r>
              <a:rPr lang="ru-RU" spc="-195" dirty="0">
                <a:latin typeface="Verdana"/>
                <a:cs typeface="Verdana"/>
              </a:rPr>
              <a:t> </a:t>
            </a:r>
            <a:r>
              <a:rPr lang="ru-RU" spc="229" dirty="0">
                <a:latin typeface="Verdana"/>
                <a:cs typeface="Verdana"/>
              </a:rPr>
              <a:t>м</a:t>
            </a:r>
            <a:r>
              <a:rPr lang="ru-RU" spc="204" dirty="0">
                <a:latin typeface="Verdana"/>
                <a:cs typeface="Verdana"/>
              </a:rPr>
              <a:t>а</a:t>
            </a:r>
            <a:r>
              <a:rPr lang="ru-RU" spc="-175" dirty="0">
                <a:latin typeface="Verdana"/>
                <a:cs typeface="Verdana"/>
              </a:rPr>
              <a:t>т</a:t>
            </a:r>
            <a:r>
              <a:rPr lang="ru-RU" spc="95" dirty="0">
                <a:latin typeface="Verdana"/>
                <a:cs typeface="Verdana"/>
              </a:rPr>
              <a:t>е</a:t>
            </a:r>
            <a:r>
              <a:rPr lang="ru-RU" spc="105" dirty="0">
                <a:latin typeface="Verdana"/>
                <a:cs typeface="Verdana"/>
              </a:rPr>
              <a:t>р</a:t>
            </a:r>
            <a:r>
              <a:rPr lang="ru-RU" spc="-45" dirty="0">
                <a:latin typeface="Verdana"/>
                <a:cs typeface="Verdana"/>
              </a:rPr>
              <a:t>и</a:t>
            </a:r>
            <a:r>
              <a:rPr lang="ru-RU" spc="114" dirty="0">
                <a:latin typeface="Verdana"/>
                <a:cs typeface="Verdana"/>
              </a:rPr>
              <a:t>а</a:t>
            </a:r>
            <a:r>
              <a:rPr lang="ru-RU" spc="-180" dirty="0">
                <a:latin typeface="Verdana"/>
                <a:cs typeface="Verdana"/>
              </a:rPr>
              <a:t>лы</a:t>
            </a:r>
            <a:r>
              <a:rPr lang="ru-RU" spc="-90" dirty="0">
                <a:latin typeface="Verdana"/>
                <a:cs typeface="Verdana"/>
              </a:rPr>
              <a:t>,</a:t>
            </a:r>
            <a:r>
              <a:rPr lang="ru-RU" spc="-195" dirty="0">
                <a:latin typeface="Verdana"/>
                <a:cs typeface="Verdana"/>
              </a:rPr>
              <a:t> </a:t>
            </a:r>
            <a:r>
              <a:rPr lang="ru-RU" spc="-135" dirty="0">
                <a:latin typeface="Verdana"/>
                <a:cs typeface="Verdana"/>
              </a:rPr>
              <a:t>к</a:t>
            </a:r>
            <a:r>
              <a:rPr lang="ru-RU" spc="190" dirty="0">
                <a:latin typeface="Verdana"/>
                <a:cs typeface="Verdana"/>
              </a:rPr>
              <a:t>ом</a:t>
            </a:r>
            <a:r>
              <a:rPr lang="ru-RU" spc="-30" dirty="0">
                <a:latin typeface="Verdana"/>
                <a:cs typeface="Verdana"/>
              </a:rPr>
              <a:t>пл</a:t>
            </a:r>
            <a:r>
              <a:rPr lang="ru-RU" spc="-25" dirty="0">
                <a:latin typeface="Verdana"/>
                <a:cs typeface="Verdana"/>
              </a:rPr>
              <a:t>е</a:t>
            </a:r>
            <a:r>
              <a:rPr lang="ru-RU" spc="-135" dirty="0">
                <a:latin typeface="Verdana"/>
                <a:cs typeface="Verdana"/>
              </a:rPr>
              <a:t>к</a:t>
            </a:r>
            <a:r>
              <a:rPr lang="ru-RU" spc="-175" dirty="0">
                <a:latin typeface="Verdana"/>
                <a:cs typeface="Verdana"/>
              </a:rPr>
              <a:t>т</a:t>
            </a:r>
            <a:r>
              <a:rPr lang="ru-RU" spc="-40" dirty="0">
                <a:latin typeface="Verdana"/>
                <a:cs typeface="Verdana"/>
              </a:rPr>
              <a:t>у</a:t>
            </a:r>
            <a:r>
              <a:rPr lang="ru-RU" spc="-75" dirty="0">
                <a:latin typeface="Verdana"/>
                <a:cs typeface="Verdana"/>
              </a:rPr>
              <a:t>ю</a:t>
            </a:r>
            <a:r>
              <a:rPr lang="ru-RU" spc="90" dirty="0">
                <a:latin typeface="Verdana"/>
                <a:cs typeface="Verdana"/>
              </a:rPr>
              <a:t>щ</a:t>
            </a:r>
            <a:r>
              <a:rPr lang="ru-RU" spc="55" dirty="0">
                <a:latin typeface="Verdana"/>
                <a:cs typeface="Verdana"/>
              </a:rPr>
              <a:t>и</a:t>
            </a:r>
            <a:r>
              <a:rPr lang="ru-RU" spc="75" dirty="0">
                <a:latin typeface="Verdana"/>
                <a:cs typeface="Verdana"/>
              </a:rPr>
              <a:t>е</a:t>
            </a:r>
            <a:r>
              <a:rPr lang="ru-RU" spc="-140" dirty="0">
                <a:latin typeface="Verdana"/>
                <a:cs typeface="Verdana"/>
              </a:rPr>
              <a:t>,</a:t>
            </a:r>
            <a:r>
              <a:rPr lang="ru-RU" spc="-195" dirty="0">
                <a:latin typeface="Verdana"/>
                <a:cs typeface="Verdana"/>
              </a:rPr>
              <a:t> </a:t>
            </a:r>
            <a:r>
              <a:rPr lang="ru-RU" spc="-105" dirty="0">
                <a:latin typeface="Verdana"/>
                <a:cs typeface="Verdana"/>
              </a:rPr>
              <a:t>П</a:t>
            </a:r>
            <a:r>
              <a:rPr lang="ru-RU" spc="135" dirty="0">
                <a:latin typeface="Verdana"/>
                <a:cs typeface="Verdana"/>
              </a:rPr>
              <a:t>О</a:t>
            </a:r>
          </a:p>
          <a:p>
            <a:pPr marL="355600" indent="-192088">
              <a:spcBef>
                <a:spcPts val="10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lang="ru-RU" spc="15" dirty="0">
                <a:latin typeface="Verdana"/>
                <a:cs typeface="Verdana"/>
              </a:rPr>
              <a:t>на</a:t>
            </a:r>
            <a:r>
              <a:rPr lang="ru-RU" spc="-140" dirty="0">
                <a:latin typeface="Verdana"/>
                <a:cs typeface="Verdana"/>
              </a:rPr>
              <a:t> </a:t>
            </a:r>
            <a:r>
              <a:rPr lang="ru-RU" spc="15" dirty="0">
                <a:latin typeface="Verdana"/>
                <a:cs typeface="Verdana"/>
              </a:rPr>
              <a:t>регистрацию</a:t>
            </a:r>
            <a:r>
              <a:rPr lang="ru-RU" spc="-195" dirty="0">
                <a:latin typeface="Verdana"/>
                <a:cs typeface="Verdana"/>
              </a:rPr>
              <a:t> </a:t>
            </a:r>
            <a:r>
              <a:rPr lang="ru-RU" spc="-10" dirty="0">
                <a:latin typeface="Verdana"/>
                <a:cs typeface="Verdana"/>
              </a:rPr>
              <a:t>прав</a:t>
            </a:r>
            <a:r>
              <a:rPr lang="ru-RU" spc="-150" dirty="0">
                <a:latin typeface="Verdana"/>
                <a:cs typeface="Verdana"/>
              </a:rPr>
              <a:t> </a:t>
            </a:r>
            <a:r>
              <a:rPr lang="ru-RU" spc="35" dirty="0">
                <a:latin typeface="Verdana"/>
                <a:cs typeface="Verdana"/>
              </a:rPr>
              <a:t>на</a:t>
            </a:r>
            <a:r>
              <a:rPr lang="ru-RU" spc="-120" dirty="0">
                <a:latin typeface="Verdana"/>
                <a:cs typeface="Verdana"/>
              </a:rPr>
              <a:t> </a:t>
            </a:r>
            <a:r>
              <a:rPr lang="ru-RU" spc="-65" dirty="0">
                <a:latin typeface="Verdana"/>
                <a:cs typeface="Verdana"/>
              </a:rPr>
              <a:t>ИС</a:t>
            </a:r>
            <a:endParaRPr lang="ru-RU" dirty="0">
              <a:latin typeface="Verdana"/>
              <a:cs typeface="Verdana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424519"/>
              </p:ext>
            </p:extLst>
          </p:nvPr>
        </p:nvGraphicFramePr>
        <p:xfrm>
          <a:off x="6864760" y="1481707"/>
          <a:ext cx="4899223" cy="4249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CorelDRAW" r:id="rId3" imgW="7583760" imgH="6568200" progId="CorelDraw.Graphic.22">
                  <p:embed/>
                </p:oleObj>
              </mc:Choice>
              <mc:Fallback>
                <p:oleObj name="CorelDRAW" r:id="rId3" imgW="7583760" imgH="6568200" progId="CorelDraw.Graphic.2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760" y="1481707"/>
                        <a:ext cx="4899223" cy="4249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bject 13"/>
          <p:cNvSpPr txBox="1">
            <a:spLocks/>
          </p:cNvSpPr>
          <p:nvPr/>
        </p:nvSpPr>
        <p:spPr>
          <a:xfrm>
            <a:off x="457201" y="1143000"/>
            <a:ext cx="3657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1" i="0">
                <a:solidFill>
                  <a:srgbClr val="046D6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200" kern="0" spc="-330" dirty="0"/>
              <a:t>Г</a:t>
            </a:r>
            <a:r>
              <a:rPr lang="ru-RU" sz="3200" kern="0" spc="-325" dirty="0"/>
              <a:t>Р</a:t>
            </a:r>
            <a:r>
              <a:rPr lang="ru-RU" sz="3200" kern="0" spc="-50" dirty="0"/>
              <a:t>А</a:t>
            </a:r>
            <a:r>
              <a:rPr lang="ru-RU" sz="3200" kern="0" spc="-75" dirty="0"/>
              <a:t>Н</a:t>
            </a:r>
            <a:r>
              <a:rPr lang="ru-RU" sz="3200" kern="0" spc="-495" dirty="0"/>
              <a:t>ТЫ</a:t>
            </a:r>
            <a:r>
              <a:rPr lang="ru-RU" sz="3200" kern="0" spc="5" dirty="0"/>
              <a:t> </a:t>
            </a:r>
            <a:r>
              <a:rPr lang="ru-RU" sz="3200" kern="0" spc="-285" dirty="0"/>
              <a:t>«</a:t>
            </a:r>
            <a:r>
              <a:rPr lang="ru-RU" sz="3200" spc="-285" dirty="0"/>
              <a:t>УМ</a:t>
            </a:r>
            <a:r>
              <a:rPr lang="ru-RU" sz="3200" spc="-295" dirty="0"/>
              <a:t>Н</a:t>
            </a:r>
            <a:r>
              <a:rPr lang="ru-RU" sz="3200" spc="-290" dirty="0"/>
              <a:t>И</a:t>
            </a:r>
            <a:r>
              <a:rPr lang="ru-RU" sz="3200" spc="-280" dirty="0"/>
              <a:t>К</a:t>
            </a:r>
            <a:r>
              <a:rPr lang="ru-RU" sz="3200" kern="0" spc="-785" dirty="0"/>
              <a:t>»</a:t>
            </a:r>
          </a:p>
        </p:txBody>
      </p:sp>
      <p:sp>
        <p:nvSpPr>
          <p:cNvPr id="25" name="object 21"/>
          <p:cNvSpPr txBox="1"/>
          <p:nvPr/>
        </p:nvSpPr>
        <p:spPr>
          <a:xfrm>
            <a:off x="7315200" y="5814669"/>
            <a:ext cx="4680478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1600" b="1" spc="105" dirty="0">
                <a:latin typeface="Tahoma"/>
                <a:cs typeface="Tahoma"/>
              </a:rPr>
              <a:t>Ведется прием заявок до 30 сентября</a:t>
            </a:r>
            <a:endParaRPr sz="1600" dirty="0">
              <a:latin typeface="Tahoma"/>
              <a:cs typeface="Tahoma"/>
            </a:endParaRPr>
          </a:p>
        </p:txBody>
      </p:sp>
      <p:pic>
        <p:nvPicPr>
          <p:cNvPr id="26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46906" y="400234"/>
            <a:ext cx="2023872" cy="8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0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14" dirty="0"/>
              <a:t>5</a:t>
            </a:fld>
            <a:endParaRPr spc="-114" dirty="0"/>
          </a:p>
        </p:txBody>
      </p:sp>
      <p:sp>
        <p:nvSpPr>
          <p:cNvPr id="18" name="object 18"/>
          <p:cNvSpPr txBox="1">
            <a:spLocks/>
          </p:cNvSpPr>
          <p:nvPr/>
        </p:nvSpPr>
        <p:spPr>
          <a:xfrm>
            <a:off x="403047" y="431038"/>
            <a:ext cx="874095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046D6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800" b="0" dirty="0">
                <a:solidFill>
                  <a:srgbClr val="007D85"/>
                </a:solidFill>
              </a:rPr>
              <a:t>Финансовая поддержка от</a:t>
            </a:r>
          </a:p>
        </p:txBody>
      </p:sp>
      <p:sp>
        <p:nvSpPr>
          <p:cNvPr id="23" name="object 13"/>
          <p:cNvSpPr txBox="1">
            <a:spLocks/>
          </p:cNvSpPr>
          <p:nvPr/>
        </p:nvSpPr>
        <p:spPr>
          <a:xfrm>
            <a:off x="457201" y="1143000"/>
            <a:ext cx="3657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1" i="0">
                <a:solidFill>
                  <a:srgbClr val="046D6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200" kern="0" spc="-330" dirty="0"/>
              <a:t>Г</a:t>
            </a:r>
            <a:r>
              <a:rPr lang="ru-RU" sz="3200" kern="0" spc="-325" dirty="0"/>
              <a:t>Р</a:t>
            </a:r>
            <a:r>
              <a:rPr lang="ru-RU" sz="3200" kern="0" spc="-50" dirty="0"/>
              <a:t>А</a:t>
            </a:r>
            <a:r>
              <a:rPr lang="ru-RU" sz="3200" kern="0" spc="-75" dirty="0"/>
              <a:t>Н</a:t>
            </a:r>
            <a:r>
              <a:rPr lang="ru-RU" sz="3200" kern="0" spc="-495" dirty="0"/>
              <a:t>ТЫ</a:t>
            </a:r>
            <a:r>
              <a:rPr lang="ru-RU" sz="3200" kern="0" spc="5" dirty="0"/>
              <a:t> </a:t>
            </a:r>
            <a:r>
              <a:rPr lang="ru-RU" sz="3200" kern="0" spc="-285" dirty="0"/>
              <a:t>«</a:t>
            </a:r>
            <a:r>
              <a:rPr lang="ru-RU" sz="3200" spc="-285" dirty="0"/>
              <a:t>УМ</a:t>
            </a:r>
            <a:r>
              <a:rPr lang="ru-RU" sz="3200" spc="-295" dirty="0"/>
              <a:t>Н</a:t>
            </a:r>
            <a:r>
              <a:rPr lang="ru-RU" sz="3200" spc="-290" dirty="0"/>
              <a:t>И</a:t>
            </a:r>
            <a:r>
              <a:rPr lang="ru-RU" sz="3200" spc="-280" dirty="0"/>
              <a:t>К</a:t>
            </a:r>
            <a:r>
              <a:rPr lang="ru-RU" sz="3200" kern="0" spc="-785" dirty="0"/>
              <a:t>»</a:t>
            </a:r>
          </a:p>
        </p:txBody>
      </p:sp>
      <p:pic>
        <p:nvPicPr>
          <p:cNvPr id="26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7000" y="402684"/>
            <a:ext cx="2023872" cy="844296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47" y="2133600"/>
            <a:ext cx="53911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8936" y="3048000"/>
            <a:ext cx="4698064" cy="163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ject 4"/>
          <p:cNvSpPr txBox="1"/>
          <p:nvPr/>
        </p:nvSpPr>
        <p:spPr>
          <a:xfrm>
            <a:off x="1295400" y="1828800"/>
            <a:ext cx="4267200" cy="295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>
              <a:lnSpc>
                <a:spcPts val="2150"/>
              </a:lnSpc>
              <a:spcBef>
                <a:spcPts val="2710"/>
              </a:spcBef>
            </a:pPr>
            <a:r>
              <a:rPr lang="ru-RU" sz="2000" dirty="0">
                <a:solidFill>
                  <a:srgbClr val="007D85"/>
                </a:solidFill>
                <a:latin typeface="Tahoma"/>
                <a:ea typeface="+mj-ea"/>
                <a:cs typeface="Tahoma"/>
              </a:rPr>
              <a:t>Победители за 2018 – 2022 годы:</a:t>
            </a:r>
          </a:p>
        </p:txBody>
      </p:sp>
    </p:spTree>
    <p:extLst>
      <p:ext uri="{BB962C8B-B14F-4D97-AF65-F5344CB8AC3E}">
        <p14:creationId xmlns:p14="http://schemas.microsoft.com/office/powerpoint/2010/main" val="106513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DBF9B1C-550F-434F-AEBD-A9796549F9A3}"/>
              </a:ext>
            </a:extLst>
          </p:cNvPr>
          <p:cNvSpPr/>
          <p:nvPr/>
        </p:nvSpPr>
        <p:spPr>
          <a:xfrm>
            <a:off x="8748587" y="1066800"/>
            <a:ext cx="3443413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object 18"/>
          <p:cNvSpPr txBox="1">
            <a:spLocks/>
          </p:cNvSpPr>
          <p:nvPr/>
        </p:nvSpPr>
        <p:spPr>
          <a:xfrm>
            <a:off x="403047" y="431038"/>
            <a:ext cx="874095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046D6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800" b="0" dirty="0">
                <a:solidFill>
                  <a:srgbClr val="007D85"/>
                </a:solidFill>
              </a:rPr>
              <a:t>Финансовая поддержка от</a:t>
            </a:r>
          </a:p>
        </p:txBody>
      </p:sp>
      <p:sp>
        <p:nvSpPr>
          <p:cNvPr id="27" name="object 4"/>
          <p:cNvSpPr txBox="1"/>
          <p:nvPr/>
        </p:nvSpPr>
        <p:spPr>
          <a:xfrm>
            <a:off x="335281" y="2461436"/>
            <a:ext cx="4236720" cy="5495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b="1" spc="-114" dirty="0">
                <a:solidFill>
                  <a:srgbClr val="001F5F"/>
                </a:solidFill>
                <a:latin typeface="Tahoma"/>
                <a:cs typeface="Tahoma"/>
              </a:rPr>
              <a:t>Для</a:t>
            </a:r>
            <a:r>
              <a:rPr lang="ru-RU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lang="ru-RU" b="1" spc="-130" dirty="0">
                <a:solidFill>
                  <a:srgbClr val="001F5F"/>
                </a:solidFill>
                <a:latin typeface="Tahoma"/>
                <a:cs typeface="Tahoma"/>
              </a:rPr>
              <a:t>к</a:t>
            </a:r>
            <a:r>
              <a:rPr lang="ru-RU" b="1" spc="-70" dirty="0">
                <a:solidFill>
                  <a:srgbClr val="001F5F"/>
                </a:solidFill>
                <a:latin typeface="Tahoma"/>
                <a:cs typeface="Tahoma"/>
              </a:rPr>
              <a:t>ого:</a:t>
            </a:r>
            <a:endParaRPr lang="ru-RU" dirty="0">
              <a:latin typeface="Tahoma"/>
              <a:cs typeface="Tahoma"/>
            </a:endParaRPr>
          </a:p>
          <a:p>
            <a:pPr marL="185738">
              <a:lnSpc>
                <a:spcPct val="100000"/>
              </a:lnSpc>
              <a:spcBef>
                <a:spcPts val="105"/>
              </a:spcBef>
            </a:pPr>
            <a:r>
              <a:rPr lang="ru-RU" sz="1600" spc="10" dirty="0">
                <a:latin typeface="Verdana"/>
                <a:cs typeface="Verdana"/>
              </a:rPr>
              <a:t>д</a:t>
            </a:r>
            <a:r>
              <a:rPr sz="1600" spc="10" dirty="0">
                <a:latin typeface="Verdana"/>
                <a:cs typeface="Verdana"/>
              </a:rPr>
              <a:t>ля </a:t>
            </a:r>
            <a:r>
              <a:rPr lang="ru-RU" sz="1600" spc="10" dirty="0">
                <a:latin typeface="Verdana"/>
                <a:cs typeface="Verdana"/>
              </a:rPr>
              <a:t>студентов</a:t>
            </a:r>
          </a:p>
        </p:txBody>
      </p:sp>
      <p:sp>
        <p:nvSpPr>
          <p:cNvPr id="28" name="object 8"/>
          <p:cNvSpPr txBox="1"/>
          <p:nvPr/>
        </p:nvSpPr>
        <p:spPr>
          <a:xfrm>
            <a:off x="287956" y="3059783"/>
            <a:ext cx="6310162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>
              <a:lnSpc>
                <a:spcPts val="2150"/>
              </a:lnSpc>
              <a:spcBef>
                <a:spcPts val="2710"/>
              </a:spcBef>
            </a:pPr>
            <a:r>
              <a:rPr lang="ru-RU" b="1" spc="-60" dirty="0">
                <a:solidFill>
                  <a:srgbClr val="001F5F"/>
                </a:solidFill>
                <a:latin typeface="Tahoma"/>
                <a:cs typeface="Tahoma"/>
              </a:rPr>
              <a:t>Направления:</a:t>
            </a:r>
            <a:endParaRPr lang="ru-RU" dirty="0">
              <a:latin typeface="Tahoma"/>
              <a:cs typeface="Tahoma"/>
            </a:endParaRPr>
          </a:p>
          <a:p>
            <a:pPr marL="355600" indent="-192088">
              <a:spcBef>
                <a:spcPts val="10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lang="ru-RU" sz="1600" spc="-60" dirty="0">
                <a:latin typeface="Verdana"/>
                <a:cs typeface="Verdana"/>
              </a:rPr>
              <a:t>цифровые технологии</a:t>
            </a:r>
          </a:p>
          <a:p>
            <a:pPr marL="355600" indent="-192088">
              <a:lnSpc>
                <a:spcPct val="100000"/>
              </a:lnSpc>
              <a:spcBef>
                <a:spcPts val="10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1600" spc="210" dirty="0">
                <a:latin typeface="Verdana"/>
                <a:cs typeface="Verdana"/>
              </a:rPr>
              <a:t>м</a:t>
            </a:r>
            <a:r>
              <a:rPr sz="1600" spc="190" dirty="0">
                <a:latin typeface="Verdana"/>
                <a:cs typeface="Verdana"/>
              </a:rPr>
              <a:t>е</a:t>
            </a:r>
            <a:r>
              <a:rPr sz="1600" spc="-20" dirty="0">
                <a:latin typeface="Verdana"/>
                <a:cs typeface="Verdana"/>
              </a:rPr>
              <a:t>д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20" dirty="0">
                <a:latin typeface="Verdana"/>
                <a:cs typeface="Verdana"/>
              </a:rPr>
              <a:t>ц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35" dirty="0">
                <a:latin typeface="Verdana"/>
                <a:cs typeface="Verdana"/>
              </a:rPr>
              <a:t>на</a:t>
            </a:r>
            <a:r>
              <a:rPr sz="1600" spc="-18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и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170" dirty="0">
                <a:latin typeface="Verdana"/>
                <a:cs typeface="Verdana"/>
              </a:rPr>
              <a:t>з</a:t>
            </a:r>
            <a:r>
              <a:rPr sz="1600" spc="-20" dirty="0">
                <a:latin typeface="Verdana"/>
                <a:cs typeface="Verdana"/>
              </a:rPr>
              <a:t>д</a:t>
            </a:r>
            <a:r>
              <a:rPr sz="1600" spc="85" dirty="0">
                <a:latin typeface="Verdana"/>
                <a:cs typeface="Verdana"/>
              </a:rPr>
              <a:t>о</a:t>
            </a:r>
            <a:r>
              <a:rPr sz="1600" spc="95" dirty="0">
                <a:latin typeface="Verdana"/>
                <a:cs typeface="Verdana"/>
              </a:rPr>
              <a:t>р</a:t>
            </a:r>
            <a:r>
              <a:rPr sz="1600" spc="-60" dirty="0">
                <a:latin typeface="Verdana"/>
                <a:cs typeface="Verdana"/>
              </a:rPr>
              <a:t>о</a:t>
            </a:r>
            <a:r>
              <a:rPr sz="1600" spc="-70" dirty="0">
                <a:latin typeface="Verdana"/>
                <a:cs typeface="Verdana"/>
              </a:rPr>
              <a:t>в</a:t>
            </a:r>
            <a:r>
              <a:rPr sz="1600" spc="-155" dirty="0">
                <a:latin typeface="Verdana"/>
                <a:cs typeface="Verdana"/>
              </a:rPr>
              <a:t>ь</a:t>
            </a:r>
            <a:r>
              <a:rPr sz="1600" spc="90" dirty="0">
                <a:latin typeface="Verdana"/>
                <a:cs typeface="Verdana"/>
              </a:rPr>
              <a:t>е</a:t>
            </a:r>
            <a:endParaRPr sz="1600" dirty="0">
              <a:latin typeface="Verdana"/>
              <a:cs typeface="Verdana"/>
            </a:endParaRPr>
          </a:p>
          <a:p>
            <a:pPr marL="355600" indent="-192088">
              <a:lnSpc>
                <a:spcPct val="100000"/>
              </a:lnSpc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1600" spc="-60" dirty="0">
                <a:latin typeface="Verdana"/>
                <a:cs typeface="Verdana"/>
              </a:rPr>
              <a:t>новые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материалы</a:t>
            </a:r>
            <a:r>
              <a:rPr sz="1600" spc="-204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и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химические</a:t>
            </a:r>
            <a:r>
              <a:rPr sz="1600" spc="-170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технологии</a:t>
            </a:r>
            <a:endParaRPr sz="1600" dirty="0">
              <a:latin typeface="Verdana"/>
              <a:cs typeface="Verdana"/>
            </a:endParaRPr>
          </a:p>
          <a:p>
            <a:pPr marL="355600" indent="-192088">
              <a:lnSpc>
                <a:spcPct val="100000"/>
              </a:lnSpc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1600" spc="-60" dirty="0">
                <a:latin typeface="Verdana"/>
                <a:cs typeface="Verdana"/>
              </a:rPr>
              <a:t>новые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приборы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и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производственные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технологии</a:t>
            </a:r>
            <a:endParaRPr sz="1600" dirty="0">
              <a:latin typeface="Verdana"/>
              <a:cs typeface="Verdana"/>
            </a:endParaRPr>
          </a:p>
          <a:p>
            <a:pPr marL="355600" indent="-192088">
              <a:lnSpc>
                <a:spcPct val="100000"/>
              </a:lnSpc>
              <a:spcBef>
                <a:spcPts val="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1600" spc="-30" dirty="0">
                <a:latin typeface="Verdana"/>
                <a:cs typeface="Verdana"/>
              </a:rPr>
              <a:t>биотехнологии</a:t>
            </a:r>
            <a:endParaRPr sz="1600" dirty="0">
              <a:latin typeface="Verdana"/>
              <a:cs typeface="Verdana"/>
            </a:endParaRPr>
          </a:p>
          <a:p>
            <a:pPr marL="355600" indent="-192088">
              <a:lnSpc>
                <a:spcPct val="100000"/>
              </a:lnSpc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1600" spc="105" dirty="0">
                <a:latin typeface="Verdana"/>
                <a:cs typeface="Verdana"/>
              </a:rPr>
              <a:t>р</a:t>
            </a:r>
            <a:r>
              <a:rPr sz="1600" spc="95" dirty="0">
                <a:latin typeface="Verdana"/>
                <a:cs typeface="Verdana"/>
              </a:rPr>
              <a:t>е</a:t>
            </a:r>
            <a:r>
              <a:rPr sz="1600" spc="175" dirty="0">
                <a:latin typeface="Verdana"/>
                <a:cs typeface="Verdana"/>
              </a:rPr>
              <a:t>с</a:t>
            </a:r>
            <a:r>
              <a:rPr sz="1600" dirty="0">
                <a:latin typeface="Verdana"/>
                <a:cs typeface="Verdana"/>
              </a:rPr>
              <a:t>у</a:t>
            </a:r>
            <a:r>
              <a:rPr sz="1600" spc="10" dirty="0">
                <a:latin typeface="Verdana"/>
                <a:cs typeface="Verdana"/>
              </a:rPr>
              <a:t>р</a:t>
            </a:r>
            <a:r>
              <a:rPr sz="1600" spc="175" dirty="0">
                <a:latin typeface="Verdana"/>
                <a:cs typeface="Verdana"/>
              </a:rPr>
              <a:t>с</a:t>
            </a:r>
            <a:r>
              <a:rPr sz="1600" spc="140" dirty="0">
                <a:latin typeface="Verdana"/>
                <a:cs typeface="Verdana"/>
              </a:rPr>
              <a:t>о</a:t>
            </a:r>
            <a:r>
              <a:rPr sz="1600" spc="120" dirty="0">
                <a:latin typeface="Verdana"/>
                <a:cs typeface="Verdana"/>
              </a:rPr>
              <a:t>с</a:t>
            </a:r>
            <a:r>
              <a:rPr sz="1600" spc="90" dirty="0">
                <a:latin typeface="Verdana"/>
                <a:cs typeface="Verdana"/>
              </a:rPr>
              <a:t>б</a:t>
            </a:r>
            <a:r>
              <a:rPr sz="1600" spc="100" dirty="0">
                <a:latin typeface="Verdana"/>
                <a:cs typeface="Verdana"/>
              </a:rPr>
              <a:t>е</a:t>
            </a:r>
            <a:r>
              <a:rPr sz="1600" spc="105" dirty="0">
                <a:latin typeface="Verdana"/>
                <a:cs typeface="Verdana"/>
              </a:rPr>
              <a:t>р</a:t>
            </a:r>
            <a:r>
              <a:rPr sz="1600" spc="75" dirty="0">
                <a:latin typeface="Verdana"/>
                <a:cs typeface="Verdana"/>
              </a:rPr>
              <a:t>е</a:t>
            </a:r>
            <a:r>
              <a:rPr sz="1600" spc="-20" dirty="0">
                <a:latin typeface="Verdana"/>
                <a:cs typeface="Verdana"/>
              </a:rPr>
              <a:t>г</a:t>
            </a:r>
            <a:r>
              <a:rPr sz="1600" spc="-50" dirty="0">
                <a:latin typeface="Verdana"/>
                <a:cs typeface="Verdana"/>
              </a:rPr>
              <a:t>а</a:t>
            </a:r>
            <a:r>
              <a:rPr sz="1600" spc="90" dirty="0">
                <a:latin typeface="Verdana"/>
                <a:cs typeface="Verdana"/>
              </a:rPr>
              <a:t>ю</a:t>
            </a:r>
            <a:r>
              <a:rPr sz="1600" spc="65" dirty="0">
                <a:latin typeface="Verdana"/>
                <a:cs typeface="Verdana"/>
              </a:rPr>
              <a:t>щ</a:t>
            </a:r>
            <a:r>
              <a:rPr sz="1600" spc="135" dirty="0">
                <a:latin typeface="Verdana"/>
                <a:cs typeface="Verdana"/>
              </a:rPr>
              <a:t>а</a:t>
            </a:r>
            <a:r>
              <a:rPr sz="1600" spc="-245" dirty="0">
                <a:latin typeface="Verdana"/>
                <a:cs typeface="Verdana"/>
              </a:rPr>
              <a:t>я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эн</a:t>
            </a:r>
            <a:r>
              <a:rPr sz="1600" spc="65" dirty="0">
                <a:latin typeface="Verdana"/>
                <a:cs typeface="Verdana"/>
              </a:rPr>
              <a:t>е</a:t>
            </a:r>
            <a:r>
              <a:rPr sz="1600" spc="105" dirty="0">
                <a:latin typeface="Verdana"/>
                <a:cs typeface="Verdana"/>
              </a:rPr>
              <a:t>р</a:t>
            </a:r>
            <a:r>
              <a:rPr sz="1600" spc="-40" dirty="0">
                <a:latin typeface="Verdana"/>
                <a:cs typeface="Verdana"/>
              </a:rPr>
              <a:t>г</a:t>
            </a:r>
            <a:r>
              <a:rPr sz="1600" spc="-45" dirty="0">
                <a:latin typeface="Verdana"/>
                <a:cs typeface="Verdana"/>
              </a:rPr>
              <a:t>е</a:t>
            </a:r>
            <a:r>
              <a:rPr sz="1600" spc="-175" dirty="0">
                <a:latin typeface="Verdana"/>
                <a:cs typeface="Verdana"/>
              </a:rPr>
              <a:t>т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-155" dirty="0">
                <a:latin typeface="Verdana"/>
                <a:cs typeface="Verdana"/>
              </a:rPr>
              <a:t>к</a:t>
            </a:r>
            <a:r>
              <a:rPr sz="1600" spc="135" dirty="0">
                <a:latin typeface="Verdana"/>
                <a:cs typeface="Verdana"/>
              </a:rPr>
              <a:t>а</a:t>
            </a:r>
            <a:endParaRPr lang="ru-RU" sz="1600" spc="135" dirty="0">
              <a:latin typeface="Verdana"/>
              <a:cs typeface="Verdana"/>
            </a:endParaRPr>
          </a:p>
          <a:p>
            <a:pPr marL="355600" indent="-192088">
              <a:lnSpc>
                <a:spcPct val="100000"/>
              </a:lnSpc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lang="ru-RU" sz="1600" b="1" dirty="0">
                <a:latin typeface="Verdana"/>
                <a:cs typeface="Verdana"/>
              </a:rPr>
              <a:t>креативные индустрии</a:t>
            </a:r>
          </a:p>
        </p:txBody>
      </p:sp>
      <p:sp>
        <p:nvSpPr>
          <p:cNvPr id="29" name="object 12"/>
          <p:cNvSpPr txBox="1"/>
          <p:nvPr/>
        </p:nvSpPr>
        <p:spPr>
          <a:xfrm>
            <a:off x="338457" y="1524000"/>
            <a:ext cx="4233544" cy="937436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800" b="1" spc="25" dirty="0">
                <a:solidFill>
                  <a:srgbClr val="001F5F"/>
                </a:solidFill>
                <a:latin typeface="Tahoma"/>
                <a:cs typeface="Tahoma"/>
              </a:rPr>
              <a:t>Объем</a:t>
            </a:r>
            <a:r>
              <a:rPr sz="1800" b="1" spc="-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ahoma"/>
                <a:cs typeface="Tahoma"/>
              </a:rPr>
              <a:t>финансирования:</a:t>
            </a:r>
            <a:endParaRPr sz="1800" dirty="0">
              <a:latin typeface="Tahoma"/>
              <a:cs typeface="Tahoma"/>
            </a:endParaRPr>
          </a:p>
          <a:p>
            <a:pPr marL="12700">
              <a:spcBef>
                <a:spcPts val="105"/>
              </a:spcBef>
            </a:pPr>
            <a:r>
              <a:rPr lang="ru-RU" sz="3600" b="1" spc="-55" dirty="0">
                <a:latin typeface="Verdana"/>
                <a:cs typeface="Verdana"/>
              </a:rPr>
              <a:t>1,0</a:t>
            </a:r>
            <a:r>
              <a:rPr sz="3600" b="1" spc="-55" dirty="0">
                <a:latin typeface="Verdana"/>
                <a:cs typeface="Verdana"/>
              </a:rPr>
              <a:t> </a:t>
            </a:r>
            <a:r>
              <a:rPr lang="ru-RU" spc="-55" dirty="0">
                <a:latin typeface="Verdana"/>
                <a:cs typeface="Verdana"/>
              </a:rPr>
              <a:t>млн</a:t>
            </a:r>
            <a:r>
              <a:rPr spc="-55" dirty="0">
                <a:latin typeface="Verdana"/>
                <a:cs typeface="Verdana"/>
              </a:rPr>
              <a:t> рублей</a:t>
            </a:r>
          </a:p>
        </p:txBody>
      </p:sp>
      <p:sp>
        <p:nvSpPr>
          <p:cNvPr id="30" name="object 13"/>
          <p:cNvSpPr txBox="1">
            <a:spLocks noGrp="1"/>
          </p:cNvSpPr>
          <p:nvPr>
            <p:ph type="title"/>
          </p:nvPr>
        </p:nvSpPr>
        <p:spPr>
          <a:xfrm>
            <a:off x="403047" y="974510"/>
            <a:ext cx="776798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330" dirty="0"/>
              <a:t>Г</a:t>
            </a:r>
            <a:r>
              <a:rPr sz="3200" spc="-325" dirty="0"/>
              <a:t>Р</a:t>
            </a:r>
            <a:r>
              <a:rPr sz="3200" spc="-50" dirty="0"/>
              <a:t>А</a:t>
            </a:r>
            <a:r>
              <a:rPr sz="3200" spc="-75" dirty="0"/>
              <a:t>Н</a:t>
            </a:r>
            <a:r>
              <a:rPr sz="3200" spc="-495" dirty="0"/>
              <a:t>ТЫ</a:t>
            </a:r>
            <a:r>
              <a:rPr sz="3200" spc="5" dirty="0"/>
              <a:t> </a:t>
            </a:r>
            <a:r>
              <a:rPr sz="3200" spc="-285" dirty="0"/>
              <a:t>«</a:t>
            </a:r>
            <a:r>
              <a:rPr lang="ru-RU" sz="3200" spc="-285" dirty="0"/>
              <a:t>СТУДЕНЧЕСКИЙ СТАРТАП</a:t>
            </a:r>
            <a:r>
              <a:rPr sz="3200" spc="-785" dirty="0"/>
              <a:t>»</a:t>
            </a:r>
          </a:p>
        </p:txBody>
      </p:sp>
      <p:sp>
        <p:nvSpPr>
          <p:cNvPr id="31" name="object 18"/>
          <p:cNvSpPr txBox="1"/>
          <p:nvPr/>
        </p:nvSpPr>
        <p:spPr>
          <a:xfrm>
            <a:off x="333629" y="5153412"/>
            <a:ext cx="6514699" cy="12830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550"/>
              </a:spcBef>
            </a:pPr>
            <a:r>
              <a:rPr lang="ru-RU" sz="1600" b="1" spc="-15" dirty="0">
                <a:solidFill>
                  <a:srgbClr val="001F5F"/>
                </a:solidFill>
                <a:latin typeface="Tahoma"/>
                <a:cs typeface="Tahoma"/>
              </a:rPr>
              <a:t>На</a:t>
            </a:r>
            <a:r>
              <a:rPr lang="ru-RU" sz="1600" b="1" spc="-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lang="ru-RU" sz="1600" b="1" spc="-45" dirty="0">
                <a:solidFill>
                  <a:srgbClr val="001F5F"/>
                </a:solidFill>
                <a:latin typeface="Tahoma"/>
                <a:cs typeface="Tahoma"/>
              </a:rPr>
              <a:t>что:</a:t>
            </a:r>
            <a:endParaRPr lang="ru-RU" sz="1600" dirty="0">
              <a:latin typeface="Tahoma"/>
              <a:cs typeface="Tahoma"/>
            </a:endParaRPr>
          </a:p>
          <a:p>
            <a:pPr marL="355600" indent="-192088">
              <a:lnSpc>
                <a:spcPct val="100000"/>
              </a:lnSpc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lang="ru-RU" sz="1600" spc="15" dirty="0">
                <a:latin typeface="Verdana"/>
                <a:cs typeface="Verdana"/>
              </a:rPr>
              <a:t>на</a:t>
            </a:r>
            <a:r>
              <a:rPr lang="ru-RU" sz="1600" spc="-150" dirty="0">
                <a:latin typeface="Verdana"/>
                <a:cs typeface="Verdana"/>
              </a:rPr>
              <a:t> </a:t>
            </a:r>
            <a:r>
              <a:rPr lang="ru-RU" sz="1600" spc="-170" dirty="0">
                <a:latin typeface="Verdana"/>
                <a:cs typeface="Verdana"/>
              </a:rPr>
              <a:t>з</a:t>
            </a:r>
            <a:r>
              <a:rPr lang="ru-RU" sz="1600" spc="110" dirty="0">
                <a:latin typeface="Verdana"/>
                <a:cs typeface="Verdana"/>
              </a:rPr>
              <a:t>а</a:t>
            </a:r>
            <a:r>
              <a:rPr lang="ru-RU" sz="1600" spc="125" dirty="0">
                <a:latin typeface="Verdana"/>
                <a:cs typeface="Verdana"/>
              </a:rPr>
              <a:t>р</a:t>
            </a:r>
            <a:r>
              <a:rPr lang="ru-RU" sz="1600" spc="-85" dirty="0">
                <a:latin typeface="Verdana"/>
                <a:cs typeface="Verdana"/>
              </a:rPr>
              <a:t>п</a:t>
            </a:r>
            <a:r>
              <a:rPr lang="ru-RU" sz="1600" spc="-90" dirty="0">
                <a:latin typeface="Verdana"/>
                <a:cs typeface="Verdana"/>
              </a:rPr>
              <a:t>л</a:t>
            </a:r>
            <a:r>
              <a:rPr lang="ru-RU" sz="1600" spc="-30" dirty="0">
                <a:latin typeface="Verdana"/>
                <a:cs typeface="Verdana"/>
              </a:rPr>
              <a:t>а</a:t>
            </a:r>
            <a:r>
              <a:rPr lang="ru-RU" sz="1600" spc="-15" dirty="0">
                <a:latin typeface="Verdana"/>
                <a:cs typeface="Verdana"/>
              </a:rPr>
              <a:t>т</a:t>
            </a:r>
            <a:r>
              <a:rPr lang="ru-RU" sz="1600" spc="-85" dirty="0">
                <a:latin typeface="Verdana"/>
                <a:cs typeface="Verdana"/>
              </a:rPr>
              <a:t>у</a:t>
            </a:r>
            <a:endParaRPr lang="ru-RU" sz="1600" dirty="0">
              <a:latin typeface="Verdana"/>
              <a:cs typeface="Verdana"/>
            </a:endParaRPr>
          </a:p>
          <a:p>
            <a:pPr marL="355600" indent="-192088">
              <a:spcBef>
                <a:spcPts val="10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lang="ru-RU" sz="1600" spc="15" dirty="0">
                <a:latin typeface="Verdana"/>
                <a:cs typeface="Verdana"/>
              </a:rPr>
              <a:t>на</a:t>
            </a:r>
            <a:r>
              <a:rPr lang="ru-RU" sz="1600" spc="-140" dirty="0">
                <a:latin typeface="Verdana"/>
                <a:cs typeface="Verdana"/>
              </a:rPr>
              <a:t> </a:t>
            </a:r>
            <a:r>
              <a:rPr lang="ru-RU" sz="1600" spc="15" dirty="0">
                <a:latin typeface="Verdana"/>
                <a:cs typeface="Verdana"/>
              </a:rPr>
              <a:t>регистрацию</a:t>
            </a:r>
            <a:r>
              <a:rPr lang="ru-RU" sz="1600" spc="-195" dirty="0">
                <a:latin typeface="Verdana"/>
                <a:cs typeface="Verdana"/>
              </a:rPr>
              <a:t> </a:t>
            </a:r>
            <a:r>
              <a:rPr lang="ru-RU" sz="1600" spc="-10" dirty="0">
                <a:latin typeface="Verdana"/>
                <a:cs typeface="Verdana"/>
              </a:rPr>
              <a:t>прав</a:t>
            </a:r>
            <a:r>
              <a:rPr lang="ru-RU" sz="1600" spc="-150" dirty="0">
                <a:latin typeface="Verdana"/>
                <a:cs typeface="Verdana"/>
              </a:rPr>
              <a:t> </a:t>
            </a:r>
            <a:r>
              <a:rPr lang="ru-RU" sz="1600" spc="35" dirty="0">
                <a:latin typeface="Verdana"/>
                <a:cs typeface="Verdana"/>
              </a:rPr>
              <a:t>на</a:t>
            </a:r>
            <a:r>
              <a:rPr lang="ru-RU" sz="1600" spc="-120" dirty="0">
                <a:latin typeface="Verdana"/>
                <a:cs typeface="Verdana"/>
              </a:rPr>
              <a:t> </a:t>
            </a:r>
            <a:r>
              <a:rPr lang="ru-RU" sz="1600" spc="-65" dirty="0">
                <a:latin typeface="Verdana"/>
                <a:cs typeface="Verdana"/>
              </a:rPr>
              <a:t>ИС</a:t>
            </a:r>
            <a:endParaRPr lang="ru-RU" sz="1600" dirty="0">
              <a:latin typeface="Verdana"/>
              <a:cs typeface="Verdana"/>
            </a:endParaRPr>
          </a:p>
          <a:p>
            <a:pPr marL="355600" indent="-192088">
              <a:spcBef>
                <a:spcPts val="10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lang="ru-RU" sz="1600" spc="-105" dirty="0">
                <a:latin typeface="Verdana"/>
                <a:cs typeface="Verdana"/>
              </a:rPr>
              <a:t>на регистрацию юридического лица</a:t>
            </a:r>
          </a:p>
          <a:p>
            <a:pPr marL="355600" indent="-192088">
              <a:spcBef>
                <a:spcPts val="10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lang="ru-RU" sz="1600" spc="-105" dirty="0">
                <a:latin typeface="Verdana"/>
                <a:cs typeface="Verdana"/>
              </a:rPr>
              <a:t>н</a:t>
            </a:r>
            <a:r>
              <a:rPr lang="ru-RU" sz="1600" spc="135" dirty="0">
                <a:latin typeface="Verdana"/>
                <a:cs typeface="Verdana"/>
              </a:rPr>
              <a:t>а</a:t>
            </a:r>
            <a:r>
              <a:rPr lang="ru-RU" sz="1600" spc="-150" dirty="0">
                <a:latin typeface="Verdana"/>
                <a:cs typeface="Verdana"/>
              </a:rPr>
              <a:t> </a:t>
            </a:r>
            <a:r>
              <a:rPr lang="ru-RU" sz="1600" spc="85" dirty="0">
                <a:latin typeface="Verdana"/>
                <a:cs typeface="Verdana"/>
              </a:rPr>
              <a:t>о</a:t>
            </a:r>
            <a:r>
              <a:rPr lang="ru-RU" sz="1600" spc="90" dirty="0">
                <a:latin typeface="Verdana"/>
                <a:cs typeface="Verdana"/>
              </a:rPr>
              <a:t>б</a:t>
            </a:r>
            <a:r>
              <a:rPr lang="ru-RU" sz="1600" spc="85" dirty="0">
                <a:latin typeface="Verdana"/>
                <a:cs typeface="Verdana"/>
              </a:rPr>
              <a:t>о</a:t>
            </a:r>
            <a:r>
              <a:rPr lang="ru-RU" sz="1600" spc="95" dirty="0">
                <a:latin typeface="Verdana"/>
                <a:cs typeface="Verdana"/>
              </a:rPr>
              <a:t>р</a:t>
            </a:r>
            <a:r>
              <a:rPr lang="ru-RU" sz="1600" spc="-60" dirty="0">
                <a:latin typeface="Verdana"/>
                <a:cs typeface="Verdana"/>
              </a:rPr>
              <a:t>у</a:t>
            </a:r>
            <a:r>
              <a:rPr lang="ru-RU" sz="1600" spc="-45" dirty="0">
                <a:latin typeface="Verdana"/>
                <a:cs typeface="Verdana"/>
              </a:rPr>
              <a:t>д</a:t>
            </a:r>
            <a:r>
              <a:rPr lang="ru-RU" sz="1600" spc="-60" dirty="0">
                <a:latin typeface="Verdana"/>
                <a:cs typeface="Verdana"/>
              </a:rPr>
              <a:t>о</a:t>
            </a:r>
            <a:r>
              <a:rPr lang="ru-RU" sz="1600" spc="-70" dirty="0">
                <a:latin typeface="Verdana"/>
                <a:cs typeface="Verdana"/>
              </a:rPr>
              <a:t>в</a:t>
            </a:r>
            <a:r>
              <a:rPr lang="ru-RU" sz="1600" spc="135" dirty="0">
                <a:latin typeface="Verdana"/>
                <a:cs typeface="Verdana"/>
              </a:rPr>
              <a:t>а</a:t>
            </a:r>
            <a:r>
              <a:rPr lang="ru-RU" sz="1600" spc="-55" dirty="0">
                <a:latin typeface="Verdana"/>
                <a:cs typeface="Verdana"/>
              </a:rPr>
              <a:t>н</a:t>
            </a:r>
            <a:r>
              <a:rPr lang="ru-RU" sz="1600" spc="-60" dirty="0">
                <a:latin typeface="Verdana"/>
                <a:cs typeface="Verdana"/>
              </a:rPr>
              <a:t>и</a:t>
            </a:r>
            <a:r>
              <a:rPr lang="ru-RU" sz="1600" spc="75" dirty="0">
                <a:latin typeface="Verdana"/>
                <a:cs typeface="Verdana"/>
              </a:rPr>
              <a:t>е</a:t>
            </a:r>
            <a:r>
              <a:rPr lang="ru-RU" sz="1600" spc="-140" dirty="0">
                <a:latin typeface="Verdana"/>
                <a:cs typeface="Verdana"/>
              </a:rPr>
              <a:t>,</a:t>
            </a:r>
            <a:r>
              <a:rPr lang="ru-RU" sz="1600" spc="-195" dirty="0">
                <a:latin typeface="Verdana"/>
                <a:cs typeface="Verdana"/>
              </a:rPr>
              <a:t> </a:t>
            </a:r>
            <a:r>
              <a:rPr lang="ru-RU" sz="1600" spc="229" dirty="0">
                <a:latin typeface="Verdana"/>
                <a:cs typeface="Verdana"/>
              </a:rPr>
              <a:t>м</a:t>
            </a:r>
            <a:r>
              <a:rPr lang="ru-RU" sz="1600" spc="204" dirty="0">
                <a:latin typeface="Verdana"/>
                <a:cs typeface="Verdana"/>
              </a:rPr>
              <a:t>а</a:t>
            </a:r>
            <a:r>
              <a:rPr lang="ru-RU" sz="1600" spc="-175" dirty="0">
                <a:latin typeface="Verdana"/>
                <a:cs typeface="Verdana"/>
              </a:rPr>
              <a:t>т</a:t>
            </a:r>
            <a:r>
              <a:rPr lang="ru-RU" sz="1600" spc="95" dirty="0">
                <a:latin typeface="Verdana"/>
                <a:cs typeface="Verdana"/>
              </a:rPr>
              <a:t>е</a:t>
            </a:r>
            <a:r>
              <a:rPr lang="ru-RU" sz="1600" spc="105" dirty="0">
                <a:latin typeface="Verdana"/>
                <a:cs typeface="Verdana"/>
              </a:rPr>
              <a:t>р</a:t>
            </a:r>
            <a:r>
              <a:rPr lang="ru-RU" sz="1600" spc="-45" dirty="0">
                <a:latin typeface="Verdana"/>
                <a:cs typeface="Verdana"/>
              </a:rPr>
              <a:t>и</a:t>
            </a:r>
            <a:r>
              <a:rPr lang="ru-RU" sz="1600" spc="114" dirty="0">
                <a:latin typeface="Verdana"/>
                <a:cs typeface="Verdana"/>
              </a:rPr>
              <a:t>а</a:t>
            </a:r>
            <a:r>
              <a:rPr lang="ru-RU" sz="1600" spc="-180" dirty="0">
                <a:latin typeface="Verdana"/>
                <a:cs typeface="Verdana"/>
              </a:rPr>
              <a:t>лы</a:t>
            </a:r>
            <a:r>
              <a:rPr lang="ru-RU" sz="1600" spc="-90" dirty="0">
                <a:latin typeface="Verdana"/>
                <a:cs typeface="Verdana"/>
              </a:rPr>
              <a:t>,</a:t>
            </a:r>
            <a:r>
              <a:rPr lang="ru-RU" sz="1600" spc="-195" dirty="0">
                <a:latin typeface="Verdana"/>
                <a:cs typeface="Verdana"/>
              </a:rPr>
              <a:t> </a:t>
            </a:r>
            <a:r>
              <a:rPr lang="ru-RU" sz="1600" spc="-135" dirty="0">
                <a:latin typeface="Verdana"/>
                <a:cs typeface="Verdana"/>
              </a:rPr>
              <a:t>к</a:t>
            </a:r>
            <a:r>
              <a:rPr lang="ru-RU" sz="1600" spc="190" dirty="0">
                <a:latin typeface="Verdana"/>
                <a:cs typeface="Verdana"/>
              </a:rPr>
              <a:t>ом</a:t>
            </a:r>
            <a:r>
              <a:rPr lang="ru-RU" sz="1600" spc="-30" dirty="0">
                <a:latin typeface="Verdana"/>
                <a:cs typeface="Verdana"/>
              </a:rPr>
              <a:t>пл</a:t>
            </a:r>
            <a:r>
              <a:rPr lang="ru-RU" sz="1600" spc="-25" dirty="0">
                <a:latin typeface="Verdana"/>
                <a:cs typeface="Verdana"/>
              </a:rPr>
              <a:t>е</a:t>
            </a:r>
            <a:r>
              <a:rPr lang="ru-RU" sz="1600" spc="-135" dirty="0">
                <a:latin typeface="Verdana"/>
                <a:cs typeface="Verdana"/>
              </a:rPr>
              <a:t>к</a:t>
            </a:r>
            <a:r>
              <a:rPr lang="ru-RU" sz="1600" spc="-175" dirty="0">
                <a:latin typeface="Verdana"/>
                <a:cs typeface="Verdana"/>
              </a:rPr>
              <a:t>т</a:t>
            </a:r>
            <a:r>
              <a:rPr lang="ru-RU" sz="1600" spc="-40" dirty="0">
                <a:latin typeface="Verdana"/>
                <a:cs typeface="Verdana"/>
              </a:rPr>
              <a:t>у</a:t>
            </a:r>
            <a:r>
              <a:rPr lang="ru-RU" sz="1600" spc="-75" dirty="0">
                <a:latin typeface="Verdana"/>
                <a:cs typeface="Verdana"/>
              </a:rPr>
              <a:t>ю</a:t>
            </a:r>
            <a:r>
              <a:rPr lang="ru-RU" sz="1600" spc="90" dirty="0">
                <a:latin typeface="Verdana"/>
                <a:cs typeface="Verdana"/>
              </a:rPr>
              <a:t>щ</a:t>
            </a:r>
            <a:r>
              <a:rPr lang="ru-RU" sz="1600" spc="55" dirty="0">
                <a:latin typeface="Verdana"/>
                <a:cs typeface="Verdana"/>
              </a:rPr>
              <a:t>и</a:t>
            </a:r>
            <a:r>
              <a:rPr lang="ru-RU" sz="1600" spc="75" dirty="0">
                <a:latin typeface="Verdana"/>
                <a:cs typeface="Verdana"/>
              </a:rPr>
              <a:t>е</a:t>
            </a:r>
            <a:r>
              <a:rPr lang="ru-RU" sz="1600" spc="-140" dirty="0">
                <a:latin typeface="Verdana"/>
                <a:cs typeface="Verdana"/>
              </a:rPr>
              <a:t>,</a:t>
            </a:r>
            <a:r>
              <a:rPr lang="ru-RU" sz="1600" spc="-195" dirty="0">
                <a:latin typeface="Verdana"/>
                <a:cs typeface="Verdana"/>
              </a:rPr>
              <a:t> </a:t>
            </a:r>
            <a:r>
              <a:rPr lang="ru-RU" sz="1600" spc="-105" dirty="0">
                <a:latin typeface="Verdana"/>
                <a:cs typeface="Verdana"/>
              </a:rPr>
              <a:t>П</a:t>
            </a:r>
            <a:r>
              <a:rPr lang="ru-RU" sz="1600" spc="135" dirty="0">
                <a:latin typeface="Verdana"/>
                <a:cs typeface="Verdana"/>
              </a:rPr>
              <a:t>О</a:t>
            </a: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639048"/>
              </p:ext>
            </p:extLst>
          </p:nvPr>
        </p:nvGraphicFramePr>
        <p:xfrm>
          <a:off x="6334271" y="1752600"/>
          <a:ext cx="5524100" cy="427254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939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вуз</a:t>
                      </a:r>
                      <a:endParaRPr lang="ru-RU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 anchor="ctr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ru-RU" sz="1400" dirty="0">
                          <a:effectLst/>
                        </a:rPr>
                        <a:t> очередь 2022</a:t>
                      </a:r>
                    </a:p>
                  </a:txBody>
                  <a:tcPr marL="20287" marR="202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II</a:t>
                      </a:r>
                      <a:r>
                        <a:rPr lang="ru-RU" sz="1400" dirty="0">
                          <a:effectLst/>
                        </a:rPr>
                        <a:t> очередь 2022</a:t>
                      </a:r>
                    </a:p>
                  </a:txBody>
                  <a:tcPr marL="20287" marR="202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поданных </a:t>
                      </a: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поддержанных</a:t>
                      </a:r>
                      <a:endParaRPr lang="ru-RU" sz="1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поданных </a:t>
                      </a: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поддержанных</a:t>
                      </a:r>
                      <a:endParaRPr lang="ru-RU" sz="10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647"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НГАСУ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469"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НГАУ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469"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НГМУ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469"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НГПУ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469"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НГТУ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</a:t>
                      </a:r>
                      <a:endParaRPr lang="ru-RU" sz="16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 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469"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НГУ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19</a:t>
                      </a:r>
                      <a:endParaRPr lang="ru-RU" sz="16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 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</a:t>
                      </a:r>
                      <a:endParaRPr lang="ru-RU" sz="16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469"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НГУАДИ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469"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НГУЭУ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546"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РЭУ им. Плеханова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939"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СИУ РАНХиГС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939"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СИБГУТИ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469"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СГУГИТ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469"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СГУПС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 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469">
                <a:tc>
                  <a:txBody>
                    <a:bodyPr/>
                    <a:lstStyle/>
                    <a:p>
                      <a:pPr algn="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</a:t>
                      </a:r>
                      <a:endParaRPr lang="ru-RU" sz="18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62</a:t>
                      </a:r>
                      <a:endParaRPr lang="ru-RU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31</a:t>
                      </a:r>
                      <a:endParaRPr lang="ru-RU" sz="18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49 </a:t>
                      </a:r>
                      <a:endParaRPr lang="ru-RU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17</a:t>
                      </a:r>
                      <a:endParaRPr lang="ru-RU" sz="18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0287" marR="2028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34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1" y="223917"/>
            <a:ext cx="2023872" cy="8442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45472" y="1323945"/>
            <a:ext cx="182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( I</a:t>
            </a:r>
            <a:r>
              <a:rPr lang="ru-RU" sz="2000" dirty="0"/>
              <a:t> и </a:t>
            </a:r>
            <a:r>
              <a:rPr lang="en-US" sz="2000" dirty="0"/>
              <a:t>II </a:t>
            </a:r>
            <a:r>
              <a:rPr lang="ru-RU" sz="2000" dirty="0"/>
              <a:t>очереди)</a:t>
            </a:r>
          </a:p>
        </p:txBody>
      </p:sp>
      <p:sp>
        <p:nvSpPr>
          <p:cNvPr id="12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1658600" y="6480933"/>
            <a:ext cx="289305" cy="2404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14" dirty="0"/>
              <a:t>6</a:t>
            </a:fld>
            <a:endParaRPr spc="-114" dirty="0"/>
          </a:p>
        </p:txBody>
      </p:sp>
    </p:spTree>
    <p:extLst>
      <p:ext uri="{BB962C8B-B14F-4D97-AF65-F5344CB8AC3E}">
        <p14:creationId xmlns:p14="http://schemas.microsoft.com/office/powerpoint/2010/main" val="384914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18"/>
          <p:cNvSpPr txBox="1">
            <a:spLocks/>
          </p:cNvSpPr>
          <p:nvPr/>
        </p:nvSpPr>
        <p:spPr>
          <a:xfrm>
            <a:off x="403047" y="431038"/>
            <a:ext cx="874095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046D6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800" b="0" dirty="0">
                <a:solidFill>
                  <a:srgbClr val="007D85"/>
                </a:solidFill>
              </a:rPr>
              <a:t>Финансовая поддержка от</a:t>
            </a:r>
          </a:p>
        </p:txBody>
      </p:sp>
      <p:sp>
        <p:nvSpPr>
          <p:cNvPr id="30" name="object 1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330" dirty="0"/>
              <a:t>Г</a:t>
            </a:r>
            <a:r>
              <a:rPr sz="3200" spc="-325" dirty="0"/>
              <a:t>Р</a:t>
            </a:r>
            <a:r>
              <a:rPr sz="3200" spc="-50" dirty="0"/>
              <a:t>А</a:t>
            </a:r>
            <a:r>
              <a:rPr sz="3200" spc="-75" dirty="0"/>
              <a:t>Н</a:t>
            </a:r>
            <a:r>
              <a:rPr sz="3200" spc="-495" dirty="0"/>
              <a:t>ТЫ</a:t>
            </a:r>
            <a:r>
              <a:rPr sz="3200" spc="5" dirty="0"/>
              <a:t> </a:t>
            </a:r>
            <a:r>
              <a:rPr sz="3200" spc="-285" dirty="0"/>
              <a:t>«</a:t>
            </a:r>
            <a:r>
              <a:rPr lang="ru-RU" sz="3200" spc="-285" dirty="0"/>
              <a:t>СТУДЕНЧЕСКИЙ СТАРТАП</a:t>
            </a:r>
            <a:r>
              <a:rPr sz="3200" spc="-785" dirty="0"/>
              <a:t>»</a:t>
            </a:r>
            <a:endParaRPr sz="1600" spc="-785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91400" y="1239384"/>
            <a:ext cx="1599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( III </a:t>
            </a:r>
            <a:r>
              <a:rPr lang="ru-RU" sz="2000" b="1" dirty="0"/>
              <a:t>очередь)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10601325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324724"/>
            <a:ext cx="2023872" cy="844296"/>
          </a:xfrm>
          <a:prstGeom prst="rect">
            <a:avLst/>
          </a:prstGeom>
        </p:spPr>
      </p:pic>
      <p:sp>
        <p:nvSpPr>
          <p:cNvPr id="9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1658600" y="6480933"/>
            <a:ext cx="289305" cy="2404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14" dirty="0"/>
              <a:t>7</a:t>
            </a:fld>
            <a:endParaRPr spc="-114" dirty="0"/>
          </a:p>
        </p:txBody>
      </p:sp>
    </p:spTree>
    <p:extLst>
      <p:ext uri="{BB962C8B-B14F-4D97-AF65-F5344CB8AC3E}">
        <p14:creationId xmlns:p14="http://schemas.microsoft.com/office/powerpoint/2010/main" val="349003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18"/>
          <p:cNvSpPr txBox="1">
            <a:spLocks/>
          </p:cNvSpPr>
          <p:nvPr/>
        </p:nvSpPr>
        <p:spPr>
          <a:xfrm>
            <a:off x="403047" y="431038"/>
            <a:ext cx="874095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046D6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800" b="0" dirty="0">
                <a:solidFill>
                  <a:srgbClr val="007D85"/>
                </a:solidFill>
              </a:rPr>
              <a:t>Финансовая поддержка от</a:t>
            </a:r>
          </a:p>
        </p:txBody>
      </p:sp>
      <p:sp>
        <p:nvSpPr>
          <p:cNvPr id="30" name="object 1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10058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330" dirty="0"/>
              <a:t>Г</a:t>
            </a:r>
            <a:r>
              <a:rPr sz="3200" spc="-325" dirty="0"/>
              <a:t>Р</a:t>
            </a:r>
            <a:r>
              <a:rPr sz="3200" spc="-50" dirty="0"/>
              <a:t>А</a:t>
            </a:r>
            <a:r>
              <a:rPr sz="3200" spc="-75" dirty="0"/>
              <a:t>Н</a:t>
            </a:r>
            <a:r>
              <a:rPr sz="3200" spc="-495" dirty="0"/>
              <a:t>ТЫ</a:t>
            </a:r>
            <a:r>
              <a:rPr sz="3200" spc="5" dirty="0"/>
              <a:t> </a:t>
            </a:r>
            <a:r>
              <a:rPr sz="3200" spc="-285" dirty="0"/>
              <a:t>«</a:t>
            </a:r>
            <a:r>
              <a:rPr lang="ru-RU" sz="3200" spc="-285" dirty="0"/>
              <a:t>СТУДЕНЧЕСКИЙ СТАРТАП</a:t>
            </a:r>
            <a:r>
              <a:rPr sz="3200" spc="-785" dirty="0"/>
              <a:t>»</a:t>
            </a:r>
            <a:endParaRPr sz="1600" spc="-785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91400" y="1239384"/>
            <a:ext cx="1614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( IV </a:t>
            </a:r>
            <a:r>
              <a:rPr lang="ru-RU" sz="2000" b="1" dirty="0"/>
              <a:t>очередь)</a:t>
            </a:r>
          </a:p>
        </p:txBody>
      </p:sp>
      <p:pic>
        <p:nvPicPr>
          <p:cNvPr id="50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324724"/>
            <a:ext cx="2023872" cy="844296"/>
          </a:xfrm>
          <a:prstGeom prst="rect">
            <a:avLst/>
          </a:prstGeom>
        </p:spPr>
      </p:pic>
      <p:sp>
        <p:nvSpPr>
          <p:cNvPr id="9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1658600" y="6480933"/>
            <a:ext cx="289305" cy="2404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14" dirty="0"/>
              <a:t>8</a:t>
            </a:fld>
            <a:endParaRPr spc="-114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119300AC-174E-43EB-8255-B5AC02BB9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061504"/>
              </p:ext>
            </p:extLst>
          </p:nvPr>
        </p:nvGraphicFramePr>
        <p:xfrm>
          <a:off x="403046" y="2302543"/>
          <a:ext cx="6835954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FB42F97-B6C8-430D-A922-9058B1987D39}"/>
              </a:ext>
            </a:extLst>
          </p:cNvPr>
          <p:cNvSpPr/>
          <p:nvPr/>
        </p:nvSpPr>
        <p:spPr>
          <a:xfrm>
            <a:off x="6477000" y="2562557"/>
            <a:ext cx="4724400" cy="2590801"/>
          </a:xfrm>
          <a:prstGeom prst="roundRect">
            <a:avLst/>
          </a:prstGeom>
          <a:solidFill>
            <a:srgbClr val="FFDA9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2B9DC1-6248-415A-8281-B061684C40C7}"/>
              </a:ext>
            </a:extLst>
          </p:cNvPr>
          <p:cNvSpPr txBox="1"/>
          <p:nvPr/>
        </p:nvSpPr>
        <p:spPr>
          <a:xfrm>
            <a:off x="6619874" y="2703795"/>
            <a:ext cx="4724399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i="0" dirty="0">
                <a:effectLst/>
                <a:latin typeface="Fira Sans" panose="020B0503050000020004" pitchFamily="34" charset="0"/>
              </a:rPr>
              <a:t>Подано</a:t>
            </a:r>
            <a:r>
              <a:rPr lang="en-US" sz="2400" i="0" dirty="0">
                <a:effectLst/>
                <a:latin typeface="Fira Sans" panose="020B0503050000020004" pitchFamily="34" charset="0"/>
              </a:rPr>
              <a:t> </a:t>
            </a:r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Fira Sans" panose="020B0503050000020004" pitchFamily="34" charset="0"/>
              </a:rPr>
              <a:t>38</a:t>
            </a:r>
            <a:r>
              <a:rPr lang="en-US" sz="2400" i="0" dirty="0">
                <a:effectLst/>
                <a:latin typeface="Fira Sans" panose="020B0503050000020004" pitchFamily="34" charset="0"/>
              </a:rPr>
              <a:t> </a:t>
            </a:r>
            <a:r>
              <a:rPr lang="ru-RU" i="0" dirty="0">
                <a:effectLst/>
                <a:latin typeface="Fira Sans" panose="020B0503050000020004" pitchFamily="34" charset="0"/>
              </a:rPr>
              <a:t>заявок</a:t>
            </a:r>
          </a:p>
          <a:p>
            <a:pPr algn="ctr"/>
            <a:endParaRPr lang="ru-RU" sz="2400" b="0" i="0" dirty="0">
              <a:effectLst/>
              <a:latin typeface="Fira Sans" panose="020B0503050000020004" pitchFamily="34" charset="0"/>
            </a:endParaRPr>
          </a:p>
          <a:p>
            <a:r>
              <a:rPr lang="ru-RU" sz="2000" b="1" dirty="0">
                <a:latin typeface="Fira Sans" panose="020B0503050000020004" pitchFamily="34" charset="0"/>
              </a:rPr>
              <a:t>Лидеры:</a:t>
            </a:r>
            <a:r>
              <a:rPr lang="ru-RU" sz="2000" b="1" i="0" dirty="0">
                <a:effectLst/>
                <a:latin typeface="Fira Sans" panose="020B0503050000020004" pitchFamily="34" charset="0"/>
              </a:rPr>
              <a:t> </a:t>
            </a:r>
          </a:p>
          <a:p>
            <a:r>
              <a:rPr lang="ru-RU" sz="2000" b="1" dirty="0">
                <a:latin typeface="Fira Sans" panose="020B0503050000020004" pitchFamily="34" charset="0"/>
              </a:rPr>
              <a:t>НГТУ – 8 поданных заявок</a:t>
            </a:r>
          </a:p>
          <a:p>
            <a:r>
              <a:rPr lang="ru-RU" sz="2000" b="1" dirty="0">
                <a:latin typeface="Fira Sans" panose="020B0503050000020004" pitchFamily="34" charset="0"/>
              </a:rPr>
              <a:t>НГУ – 13 поданных заявок</a:t>
            </a:r>
          </a:p>
          <a:p>
            <a:r>
              <a:rPr lang="ru-RU" sz="2000" b="1" i="0" dirty="0">
                <a:effectLst/>
                <a:latin typeface="Fira Sans" panose="020B0503050000020004" pitchFamily="34" charset="0"/>
              </a:rPr>
              <a:t>СГУПС – 4 поданных заявок</a:t>
            </a:r>
          </a:p>
        </p:txBody>
      </p:sp>
    </p:spTree>
    <p:extLst>
      <p:ext uri="{BB962C8B-B14F-4D97-AF65-F5344CB8AC3E}">
        <p14:creationId xmlns:p14="http://schemas.microsoft.com/office/powerpoint/2010/main" val="277585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2472CC2-A75C-4C96-95F7-B98CE4025BE6}"/>
              </a:ext>
            </a:extLst>
          </p:cNvPr>
          <p:cNvSpPr/>
          <p:nvPr/>
        </p:nvSpPr>
        <p:spPr>
          <a:xfrm>
            <a:off x="8748587" y="1114673"/>
            <a:ext cx="3443413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object 18"/>
          <p:cNvSpPr txBox="1">
            <a:spLocks/>
          </p:cNvSpPr>
          <p:nvPr/>
        </p:nvSpPr>
        <p:spPr>
          <a:xfrm>
            <a:off x="403047" y="431038"/>
            <a:ext cx="874095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046D6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800" b="0" dirty="0">
                <a:solidFill>
                  <a:srgbClr val="007D85"/>
                </a:solidFill>
              </a:rPr>
              <a:t>Финансовая поддержка от</a:t>
            </a:r>
          </a:p>
        </p:txBody>
      </p:sp>
      <p:sp>
        <p:nvSpPr>
          <p:cNvPr id="39" name="object 16"/>
          <p:cNvSpPr txBox="1"/>
          <p:nvPr/>
        </p:nvSpPr>
        <p:spPr>
          <a:xfrm>
            <a:off x="6442709" y="2690036"/>
            <a:ext cx="376809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i="1" spc="-10" dirty="0">
                <a:latin typeface="Verdana"/>
                <a:cs typeface="Verdana"/>
              </a:rPr>
              <a:t>П</a:t>
            </a:r>
            <a:r>
              <a:rPr sz="1600" i="1" dirty="0">
                <a:latin typeface="Verdana"/>
                <a:cs typeface="Verdana"/>
              </a:rPr>
              <a:t>р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95" dirty="0">
                <a:latin typeface="Verdana"/>
                <a:cs typeface="Verdana"/>
              </a:rPr>
              <a:t>е</a:t>
            </a:r>
            <a:r>
              <a:rPr sz="1600" i="1" spc="300" dirty="0">
                <a:latin typeface="Verdana"/>
                <a:cs typeface="Verdana"/>
              </a:rPr>
              <a:t>м</a:t>
            </a:r>
            <a:r>
              <a:rPr sz="1600" i="1" spc="-180" dirty="0">
                <a:latin typeface="Verdana"/>
                <a:cs typeface="Verdana"/>
              </a:rPr>
              <a:t> </a:t>
            </a:r>
            <a:r>
              <a:rPr sz="1600" i="1" spc="-170" dirty="0">
                <a:latin typeface="Verdana"/>
                <a:cs typeface="Verdana"/>
              </a:rPr>
              <a:t>з</a:t>
            </a:r>
            <a:r>
              <a:rPr sz="1600" i="1" spc="-60" dirty="0">
                <a:latin typeface="Verdana"/>
                <a:cs typeface="Verdana"/>
              </a:rPr>
              <a:t>а</a:t>
            </a:r>
            <a:r>
              <a:rPr sz="1600" i="1" spc="-50" dirty="0">
                <a:latin typeface="Verdana"/>
                <a:cs typeface="Verdana"/>
              </a:rPr>
              <a:t>я</a:t>
            </a:r>
            <a:r>
              <a:rPr sz="1600" i="1" spc="-210" dirty="0">
                <a:latin typeface="Verdana"/>
                <a:cs typeface="Verdana"/>
              </a:rPr>
              <a:t>в</a:t>
            </a:r>
            <a:r>
              <a:rPr sz="1600" i="1" spc="-30" dirty="0">
                <a:latin typeface="Verdana"/>
                <a:cs typeface="Verdana"/>
              </a:rPr>
              <a:t>ок</a:t>
            </a:r>
            <a:r>
              <a:rPr sz="1600" i="1" spc="-150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д</a:t>
            </a:r>
            <a:r>
              <a:rPr sz="1600" i="1" spc="80" dirty="0">
                <a:latin typeface="Verdana"/>
                <a:cs typeface="Verdana"/>
              </a:rPr>
              <a:t>о</a:t>
            </a:r>
            <a:r>
              <a:rPr sz="1600" i="1" spc="-140" dirty="0">
                <a:latin typeface="Verdana"/>
                <a:cs typeface="Verdana"/>
              </a:rPr>
              <a:t> </a:t>
            </a:r>
            <a:r>
              <a:rPr lang="ru-RU" sz="1600" b="1" i="1" spc="-120" dirty="0">
                <a:latin typeface="Tahoma"/>
                <a:cs typeface="Tahoma"/>
              </a:rPr>
              <a:t>29</a:t>
            </a:r>
            <a:r>
              <a:rPr sz="1600" b="1" i="1" spc="-30" dirty="0">
                <a:latin typeface="Tahoma"/>
                <a:cs typeface="Tahoma"/>
              </a:rPr>
              <a:t> </a:t>
            </a:r>
            <a:r>
              <a:rPr lang="ru-RU" sz="1600" b="1" i="1" spc="-30" dirty="0">
                <a:latin typeface="Tahoma"/>
                <a:cs typeface="Tahoma"/>
              </a:rPr>
              <a:t>мая</a:t>
            </a:r>
            <a:r>
              <a:rPr sz="1600" b="1" i="1" spc="-15" dirty="0">
                <a:latin typeface="Tahoma"/>
                <a:cs typeface="Tahoma"/>
              </a:rPr>
              <a:t> </a:t>
            </a:r>
            <a:r>
              <a:rPr sz="1600" b="1" i="1" spc="-114" dirty="0">
                <a:latin typeface="Tahoma"/>
                <a:cs typeface="Tahoma"/>
              </a:rPr>
              <a:t>202</a:t>
            </a:r>
            <a:r>
              <a:rPr sz="1600" b="1" i="1" spc="-120" dirty="0">
                <a:latin typeface="Tahoma"/>
                <a:cs typeface="Tahoma"/>
              </a:rPr>
              <a:t>3</a:t>
            </a:r>
            <a:r>
              <a:rPr sz="1600" b="1" i="1" spc="-80" dirty="0">
                <a:latin typeface="Tahoma"/>
                <a:cs typeface="Tahoma"/>
              </a:rPr>
              <a:t> </a:t>
            </a:r>
            <a:r>
              <a:rPr sz="1600" b="1" i="1" spc="-60" dirty="0">
                <a:latin typeface="Tahoma"/>
                <a:cs typeface="Tahoma"/>
              </a:rPr>
              <a:t>го</a:t>
            </a:r>
            <a:r>
              <a:rPr sz="1600" b="1" i="1" spc="15" dirty="0">
                <a:latin typeface="Tahoma"/>
                <a:cs typeface="Tahoma"/>
              </a:rPr>
              <a:t>д</a:t>
            </a:r>
            <a:r>
              <a:rPr sz="1600" b="1" i="1" spc="105" dirty="0">
                <a:latin typeface="Tahoma"/>
                <a:cs typeface="Tahoma"/>
              </a:rPr>
              <a:t>а</a:t>
            </a:r>
            <a:endParaRPr sz="1600" i="1" dirty="0">
              <a:latin typeface="Tahoma"/>
              <a:cs typeface="Tahoma"/>
            </a:endParaRPr>
          </a:p>
        </p:txBody>
      </p:sp>
      <p:sp>
        <p:nvSpPr>
          <p:cNvPr id="45" name="object 4"/>
          <p:cNvSpPr txBox="1"/>
          <p:nvPr/>
        </p:nvSpPr>
        <p:spPr>
          <a:xfrm>
            <a:off x="990600" y="1851836"/>
            <a:ext cx="518160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>
              <a:lnSpc>
                <a:spcPts val="2150"/>
              </a:lnSpc>
              <a:spcBef>
                <a:spcPts val="2710"/>
              </a:spcBef>
            </a:pPr>
            <a:r>
              <a:rPr lang="ru-RU" b="1" spc="-60" dirty="0">
                <a:solidFill>
                  <a:srgbClr val="001F5F"/>
                </a:solidFill>
                <a:latin typeface="Tahoma"/>
                <a:cs typeface="Tahoma"/>
              </a:rPr>
              <a:t>Для кого:</a:t>
            </a:r>
          </a:p>
          <a:p>
            <a:pPr marL="355600" indent="-192088">
              <a:lnSpc>
                <a:spcPct val="100000"/>
              </a:lnSpc>
              <a:spcBef>
                <a:spcPts val="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lang="ru-RU" sz="1600" spc="-30" dirty="0">
                <a:latin typeface="Verdana"/>
                <a:cs typeface="Verdana"/>
              </a:rPr>
              <a:t>физические лица</a:t>
            </a:r>
          </a:p>
          <a:p>
            <a:pPr marL="355600" indent="-192088">
              <a:lnSpc>
                <a:spcPct val="100000"/>
              </a:lnSpc>
              <a:spcBef>
                <a:spcPts val="10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lang="ru-RU" sz="1600" dirty="0">
                <a:latin typeface="Verdana"/>
                <a:cs typeface="Verdana"/>
              </a:rPr>
              <a:t>юридические лица (не старше 2-х лет)</a:t>
            </a:r>
          </a:p>
        </p:txBody>
      </p:sp>
      <p:sp>
        <p:nvSpPr>
          <p:cNvPr id="46" name="object 8"/>
          <p:cNvSpPr txBox="1"/>
          <p:nvPr/>
        </p:nvSpPr>
        <p:spPr>
          <a:xfrm>
            <a:off x="990599" y="2773431"/>
            <a:ext cx="5410200" cy="17985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>
              <a:lnSpc>
                <a:spcPts val="2150"/>
              </a:lnSpc>
              <a:spcBef>
                <a:spcPts val="2710"/>
              </a:spcBef>
            </a:pPr>
            <a:r>
              <a:rPr lang="ru-RU" b="1" spc="-60" dirty="0">
                <a:solidFill>
                  <a:srgbClr val="001F5F"/>
                </a:solidFill>
                <a:latin typeface="Tahoma"/>
                <a:cs typeface="Tahoma"/>
              </a:rPr>
              <a:t>Направления:</a:t>
            </a:r>
            <a:endParaRPr lang="ru-RU" dirty="0">
              <a:latin typeface="Tahoma"/>
              <a:cs typeface="Tahoma"/>
            </a:endParaRPr>
          </a:p>
          <a:p>
            <a:pPr marL="355600" indent="-192088">
              <a:spcBef>
                <a:spcPts val="10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lang="ru-RU" sz="1600" spc="-60" dirty="0">
                <a:latin typeface="Verdana"/>
                <a:cs typeface="Verdana"/>
              </a:rPr>
              <a:t>цифровые технологии</a:t>
            </a:r>
          </a:p>
          <a:p>
            <a:pPr marL="355600" indent="-192088">
              <a:spcBef>
                <a:spcPts val="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1600" spc="-30" dirty="0">
                <a:latin typeface="Verdana"/>
                <a:cs typeface="Verdana"/>
              </a:rPr>
              <a:t>медицина и здоровье</a:t>
            </a:r>
          </a:p>
          <a:p>
            <a:pPr marL="355600" indent="-192088">
              <a:lnSpc>
                <a:spcPct val="100000"/>
              </a:lnSpc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1600" spc="-60" dirty="0">
                <a:latin typeface="Verdana"/>
                <a:cs typeface="Verdana"/>
              </a:rPr>
              <a:t>новые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материалы</a:t>
            </a:r>
            <a:r>
              <a:rPr sz="1600" spc="-204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и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химические</a:t>
            </a:r>
            <a:r>
              <a:rPr sz="1600" spc="-170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технологии</a:t>
            </a:r>
            <a:endParaRPr sz="1600" dirty="0">
              <a:latin typeface="Verdana"/>
              <a:cs typeface="Verdana"/>
            </a:endParaRPr>
          </a:p>
          <a:p>
            <a:pPr marL="355600" indent="-192088">
              <a:lnSpc>
                <a:spcPct val="100000"/>
              </a:lnSpc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1600" spc="-60" dirty="0">
                <a:latin typeface="Verdana"/>
                <a:cs typeface="Verdana"/>
              </a:rPr>
              <a:t>новые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приборы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и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производственные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технологии</a:t>
            </a:r>
            <a:endParaRPr sz="1600" dirty="0">
              <a:latin typeface="Verdana"/>
              <a:cs typeface="Verdana"/>
            </a:endParaRPr>
          </a:p>
          <a:p>
            <a:pPr marL="355600" indent="-192088">
              <a:lnSpc>
                <a:spcPct val="100000"/>
              </a:lnSpc>
              <a:spcBef>
                <a:spcPts val="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1600" spc="-30" dirty="0">
                <a:latin typeface="Verdana"/>
                <a:cs typeface="Verdana"/>
              </a:rPr>
              <a:t>биотехнологии</a:t>
            </a:r>
            <a:endParaRPr sz="1600" dirty="0">
              <a:latin typeface="Verdana"/>
              <a:cs typeface="Verdana"/>
            </a:endParaRPr>
          </a:p>
          <a:p>
            <a:pPr marL="355600" indent="-192088">
              <a:lnSpc>
                <a:spcPct val="100000"/>
              </a:lnSpc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sz="1600" spc="105" dirty="0">
                <a:latin typeface="Verdana"/>
                <a:cs typeface="Verdana"/>
              </a:rPr>
              <a:t>р</a:t>
            </a:r>
            <a:r>
              <a:rPr sz="1600" spc="95" dirty="0">
                <a:latin typeface="Verdana"/>
                <a:cs typeface="Verdana"/>
              </a:rPr>
              <a:t>е</a:t>
            </a:r>
            <a:r>
              <a:rPr sz="1600" spc="175" dirty="0">
                <a:latin typeface="Verdana"/>
                <a:cs typeface="Verdana"/>
              </a:rPr>
              <a:t>с</a:t>
            </a:r>
            <a:r>
              <a:rPr sz="1600" dirty="0">
                <a:latin typeface="Verdana"/>
                <a:cs typeface="Verdana"/>
              </a:rPr>
              <a:t>у</a:t>
            </a:r>
            <a:r>
              <a:rPr sz="1600" spc="10" dirty="0">
                <a:latin typeface="Verdana"/>
                <a:cs typeface="Verdana"/>
              </a:rPr>
              <a:t>р</a:t>
            </a:r>
            <a:r>
              <a:rPr sz="1600" spc="175" dirty="0">
                <a:latin typeface="Verdana"/>
                <a:cs typeface="Verdana"/>
              </a:rPr>
              <a:t>с</a:t>
            </a:r>
            <a:r>
              <a:rPr sz="1600" spc="140" dirty="0">
                <a:latin typeface="Verdana"/>
                <a:cs typeface="Verdana"/>
              </a:rPr>
              <a:t>о</a:t>
            </a:r>
            <a:r>
              <a:rPr sz="1600" spc="120" dirty="0">
                <a:latin typeface="Verdana"/>
                <a:cs typeface="Verdana"/>
              </a:rPr>
              <a:t>с</a:t>
            </a:r>
            <a:r>
              <a:rPr sz="1600" spc="90" dirty="0">
                <a:latin typeface="Verdana"/>
                <a:cs typeface="Verdana"/>
              </a:rPr>
              <a:t>б</a:t>
            </a:r>
            <a:r>
              <a:rPr sz="1600" spc="100" dirty="0">
                <a:latin typeface="Verdana"/>
                <a:cs typeface="Verdana"/>
              </a:rPr>
              <a:t>е</a:t>
            </a:r>
            <a:r>
              <a:rPr sz="1600" spc="105" dirty="0">
                <a:latin typeface="Verdana"/>
                <a:cs typeface="Verdana"/>
              </a:rPr>
              <a:t>р</a:t>
            </a:r>
            <a:r>
              <a:rPr sz="1600" spc="75" dirty="0">
                <a:latin typeface="Verdana"/>
                <a:cs typeface="Verdana"/>
              </a:rPr>
              <a:t>е</a:t>
            </a:r>
            <a:r>
              <a:rPr sz="1600" spc="-20" dirty="0">
                <a:latin typeface="Verdana"/>
                <a:cs typeface="Verdana"/>
              </a:rPr>
              <a:t>г</a:t>
            </a:r>
            <a:r>
              <a:rPr sz="1600" spc="-50" dirty="0">
                <a:latin typeface="Verdana"/>
                <a:cs typeface="Verdana"/>
              </a:rPr>
              <a:t>а</a:t>
            </a:r>
            <a:r>
              <a:rPr sz="1600" spc="90" dirty="0">
                <a:latin typeface="Verdana"/>
                <a:cs typeface="Verdana"/>
              </a:rPr>
              <a:t>ю</a:t>
            </a:r>
            <a:r>
              <a:rPr sz="1600" spc="65" dirty="0">
                <a:latin typeface="Verdana"/>
                <a:cs typeface="Verdana"/>
              </a:rPr>
              <a:t>щ</a:t>
            </a:r>
            <a:r>
              <a:rPr sz="1600" spc="135" dirty="0">
                <a:latin typeface="Verdana"/>
                <a:cs typeface="Verdana"/>
              </a:rPr>
              <a:t>а</a:t>
            </a:r>
            <a:r>
              <a:rPr sz="1600" spc="-245" dirty="0">
                <a:latin typeface="Verdana"/>
                <a:cs typeface="Verdana"/>
              </a:rPr>
              <a:t>я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эн</a:t>
            </a:r>
            <a:r>
              <a:rPr sz="1600" spc="65" dirty="0">
                <a:latin typeface="Verdana"/>
                <a:cs typeface="Verdana"/>
              </a:rPr>
              <a:t>е</a:t>
            </a:r>
            <a:r>
              <a:rPr sz="1600" spc="105" dirty="0">
                <a:latin typeface="Verdana"/>
                <a:cs typeface="Verdana"/>
              </a:rPr>
              <a:t>р</a:t>
            </a:r>
            <a:r>
              <a:rPr sz="1600" spc="-40" dirty="0">
                <a:latin typeface="Verdana"/>
                <a:cs typeface="Verdana"/>
              </a:rPr>
              <a:t>г</a:t>
            </a:r>
            <a:r>
              <a:rPr sz="1600" spc="-45" dirty="0">
                <a:latin typeface="Verdana"/>
                <a:cs typeface="Verdana"/>
              </a:rPr>
              <a:t>е</a:t>
            </a:r>
            <a:r>
              <a:rPr sz="1600" spc="-175" dirty="0">
                <a:latin typeface="Verdana"/>
                <a:cs typeface="Verdana"/>
              </a:rPr>
              <a:t>т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-155" dirty="0">
                <a:latin typeface="Verdana"/>
                <a:cs typeface="Verdana"/>
              </a:rPr>
              <a:t>к</a:t>
            </a:r>
            <a:r>
              <a:rPr sz="1600" spc="135" dirty="0">
                <a:latin typeface="Verdana"/>
                <a:cs typeface="Verdana"/>
              </a:rPr>
              <a:t>а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47" name="object 12"/>
          <p:cNvSpPr txBox="1"/>
          <p:nvPr/>
        </p:nvSpPr>
        <p:spPr>
          <a:xfrm>
            <a:off x="6442709" y="2004236"/>
            <a:ext cx="4233544" cy="647613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85738">
              <a:spcBef>
                <a:spcPts val="105"/>
              </a:spcBef>
            </a:pPr>
            <a:r>
              <a:rPr lang="ru-RU" spc="-55" dirty="0">
                <a:latin typeface="Verdana"/>
                <a:cs typeface="Verdana"/>
              </a:rPr>
              <a:t>до </a:t>
            </a:r>
            <a:r>
              <a:rPr lang="ru-RU" sz="3600" b="1" spc="-55" dirty="0">
                <a:latin typeface="Verdana"/>
                <a:cs typeface="Verdana"/>
              </a:rPr>
              <a:t>4</a:t>
            </a:r>
            <a:r>
              <a:rPr sz="3600" b="1" spc="-55" dirty="0">
                <a:latin typeface="Verdana"/>
                <a:cs typeface="Verdana"/>
              </a:rPr>
              <a:t> </a:t>
            </a:r>
            <a:r>
              <a:rPr lang="ru-RU" spc="-55" dirty="0">
                <a:latin typeface="Verdana"/>
                <a:cs typeface="Verdana"/>
              </a:rPr>
              <a:t>млн рублей</a:t>
            </a:r>
            <a:endParaRPr spc="-55" dirty="0">
              <a:latin typeface="Verdana"/>
              <a:cs typeface="Verdana"/>
            </a:endParaRPr>
          </a:p>
        </p:txBody>
      </p:sp>
      <p:sp>
        <p:nvSpPr>
          <p:cNvPr id="48" name="object 18"/>
          <p:cNvSpPr txBox="1"/>
          <p:nvPr/>
        </p:nvSpPr>
        <p:spPr>
          <a:xfrm>
            <a:off x="990600" y="4648200"/>
            <a:ext cx="4267200" cy="13138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550"/>
              </a:spcBef>
            </a:pPr>
            <a:r>
              <a:rPr lang="ru-RU" b="1" spc="-15" dirty="0">
                <a:solidFill>
                  <a:srgbClr val="001F5F"/>
                </a:solidFill>
                <a:latin typeface="Tahoma"/>
                <a:cs typeface="Tahoma"/>
              </a:rPr>
              <a:t>На</a:t>
            </a:r>
            <a:r>
              <a:rPr lang="ru-RU" b="1" spc="-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lang="ru-RU" b="1" spc="-45" dirty="0">
                <a:solidFill>
                  <a:srgbClr val="001F5F"/>
                </a:solidFill>
                <a:latin typeface="Tahoma"/>
                <a:cs typeface="Tahoma"/>
              </a:rPr>
              <a:t>что:</a:t>
            </a:r>
            <a:endParaRPr lang="ru-RU" dirty="0">
              <a:latin typeface="Tahoma"/>
              <a:cs typeface="Tahoma"/>
            </a:endParaRPr>
          </a:p>
          <a:p>
            <a:pPr marL="355600" indent="-192088">
              <a:lnSpc>
                <a:spcPct val="100000"/>
              </a:lnSpc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lang="ru-RU" sz="1600" spc="15" dirty="0">
                <a:latin typeface="Verdana"/>
                <a:cs typeface="Verdana"/>
              </a:rPr>
              <a:t>на</a:t>
            </a:r>
            <a:r>
              <a:rPr lang="ru-RU" sz="1600" spc="-150" dirty="0">
                <a:latin typeface="Verdana"/>
                <a:cs typeface="Verdana"/>
              </a:rPr>
              <a:t> </a:t>
            </a:r>
            <a:r>
              <a:rPr lang="ru-RU" sz="1600" spc="-170" dirty="0">
                <a:latin typeface="Verdana"/>
                <a:cs typeface="Verdana"/>
              </a:rPr>
              <a:t>з</a:t>
            </a:r>
            <a:r>
              <a:rPr lang="ru-RU" sz="1600" spc="110" dirty="0">
                <a:latin typeface="Verdana"/>
                <a:cs typeface="Verdana"/>
              </a:rPr>
              <a:t>а</a:t>
            </a:r>
            <a:r>
              <a:rPr lang="ru-RU" sz="1600" spc="125" dirty="0">
                <a:latin typeface="Verdana"/>
                <a:cs typeface="Verdana"/>
              </a:rPr>
              <a:t>р</a:t>
            </a:r>
            <a:r>
              <a:rPr lang="ru-RU" sz="1600" spc="-85" dirty="0">
                <a:latin typeface="Verdana"/>
                <a:cs typeface="Verdana"/>
              </a:rPr>
              <a:t>п</a:t>
            </a:r>
            <a:r>
              <a:rPr lang="ru-RU" sz="1600" spc="-90" dirty="0">
                <a:latin typeface="Verdana"/>
                <a:cs typeface="Verdana"/>
              </a:rPr>
              <a:t>л</a:t>
            </a:r>
            <a:r>
              <a:rPr lang="ru-RU" sz="1600" spc="-30" dirty="0">
                <a:latin typeface="Verdana"/>
                <a:cs typeface="Verdana"/>
              </a:rPr>
              <a:t>а</a:t>
            </a:r>
            <a:r>
              <a:rPr lang="ru-RU" sz="1600" spc="-15" dirty="0">
                <a:latin typeface="Verdana"/>
                <a:cs typeface="Verdana"/>
              </a:rPr>
              <a:t>т</a:t>
            </a:r>
            <a:r>
              <a:rPr lang="ru-RU" sz="1600" spc="-85" dirty="0">
                <a:latin typeface="Verdana"/>
                <a:cs typeface="Verdana"/>
              </a:rPr>
              <a:t>у</a:t>
            </a:r>
            <a:endParaRPr lang="ru-RU" sz="1600" dirty="0">
              <a:latin typeface="Verdana"/>
              <a:cs typeface="Verdana"/>
            </a:endParaRPr>
          </a:p>
          <a:p>
            <a:pPr marL="355600" indent="-192088">
              <a:spcBef>
                <a:spcPts val="10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lang="ru-RU" sz="1600" spc="-105" dirty="0">
                <a:latin typeface="Verdana"/>
                <a:cs typeface="Verdana"/>
              </a:rPr>
              <a:t>на материалы, сырье, комплектующие</a:t>
            </a:r>
          </a:p>
          <a:p>
            <a:pPr marL="355600" indent="-192088">
              <a:spcBef>
                <a:spcPts val="10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lang="ru-RU" sz="1600" spc="-105" dirty="0">
                <a:latin typeface="Verdana"/>
                <a:cs typeface="Verdana"/>
              </a:rPr>
              <a:t>на оплату соисполнителей</a:t>
            </a:r>
          </a:p>
          <a:p>
            <a:pPr marL="355600" indent="-192088">
              <a:spcBef>
                <a:spcPts val="105"/>
              </a:spcBef>
              <a:buSzPct val="93750"/>
              <a:buFont typeface="Wingdings"/>
              <a:buChar char=""/>
              <a:tabLst>
                <a:tab pos="355600" algn="l"/>
              </a:tabLst>
            </a:pPr>
            <a:r>
              <a:rPr lang="ru-RU" sz="1600" spc="-105" dirty="0">
                <a:latin typeface="Verdana"/>
                <a:cs typeface="Verdana"/>
              </a:rPr>
              <a:t>на общехозяйственные расходы</a:t>
            </a:r>
            <a:endParaRPr lang="ru-RU" sz="1600" dirty="0">
              <a:latin typeface="Verdana"/>
              <a:cs typeface="Verdana"/>
            </a:endParaRPr>
          </a:p>
        </p:txBody>
      </p:sp>
      <p:sp>
        <p:nvSpPr>
          <p:cNvPr id="49" name="object 13"/>
          <p:cNvSpPr txBox="1">
            <a:spLocks/>
          </p:cNvSpPr>
          <p:nvPr/>
        </p:nvSpPr>
        <p:spPr>
          <a:xfrm>
            <a:off x="6399997" y="1599523"/>
            <a:ext cx="431632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1" i="0">
                <a:solidFill>
                  <a:srgbClr val="046D6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200" spc="-330" dirty="0"/>
              <a:t>ГРАНТЫ «СТАРТ» 1 год</a:t>
            </a:r>
          </a:p>
        </p:txBody>
      </p:sp>
      <p:sp>
        <p:nvSpPr>
          <p:cNvPr id="50" name="object 13"/>
          <p:cNvSpPr txBox="1">
            <a:spLocks/>
          </p:cNvSpPr>
          <p:nvPr/>
        </p:nvSpPr>
        <p:spPr>
          <a:xfrm>
            <a:off x="6442709" y="5128436"/>
            <a:ext cx="5029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1" i="0">
                <a:solidFill>
                  <a:srgbClr val="046D6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200" spc="-330" dirty="0"/>
              <a:t>ГРАНТЫ «БИЗНЕС-СТАРТ» </a:t>
            </a:r>
          </a:p>
        </p:txBody>
      </p:sp>
      <p:sp>
        <p:nvSpPr>
          <p:cNvPr id="51" name="object 13"/>
          <p:cNvSpPr txBox="1">
            <a:spLocks/>
          </p:cNvSpPr>
          <p:nvPr/>
        </p:nvSpPr>
        <p:spPr>
          <a:xfrm>
            <a:off x="6400799" y="3591588"/>
            <a:ext cx="431632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1" i="0">
                <a:solidFill>
                  <a:srgbClr val="046D6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200" spc="-330" dirty="0"/>
              <a:t>ГРАНТЫ «СТАРТ» 2 год</a:t>
            </a:r>
          </a:p>
        </p:txBody>
      </p:sp>
      <p:sp>
        <p:nvSpPr>
          <p:cNvPr id="52" name="object 12"/>
          <p:cNvSpPr txBox="1"/>
          <p:nvPr/>
        </p:nvSpPr>
        <p:spPr>
          <a:xfrm>
            <a:off x="6553199" y="4023623"/>
            <a:ext cx="4233544" cy="647613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85738">
              <a:spcBef>
                <a:spcPts val="105"/>
              </a:spcBef>
            </a:pPr>
            <a:r>
              <a:rPr lang="ru-RU" spc="-55" dirty="0">
                <a:latin typeface="Verdana"/>
                <a:cs typeface="Verdana"/>
              </a:rPr>
              <a:t>до </a:t>
            </a:r>
            <a:r>
              <a:rPr lang="ru-RU" sz="3600" b="1" spc="-55" dirty="0">
                <a:latin typeface="Verdana"/>
                <a:cs typeface="Verdana"/>
              </a:rPr>
              <a:t>8</a:t>
            </a:r>
            <a:r>
              <a:rPr sz="3600" b="1" spc="-55" dirty="0">
                <a:latin typeface="Verdana"/>
                <a:cs typeface="Verdana"/>
              </a:rPr>
              <a:t> </a:t>
            </a:r>
            <a:r>
              <a:rPr lang="ru-RU" spc="-55" dirty="0">
                <a:latin typeface="Verdana"/>
                <a:cs typeface="Verdana"/>
              </a:rPr>
              <a:t>млн рублей</a:t>
            </a:r>
            <a:endParaRPr spc="-55" dirty="0">
              <a:latin typeface="Verdana"/>
              <a:cs typeface="Verdana"/>
            </a:endParaRPr>
          </a:p>
        </p:txBody>
      </p:sp>
      <p:sp>
        <p:nvSpPr>
          <p:cNvPr id="53" name="object 12"/>
          <p:cNvSpPr txBox="1"/>
          <p:nvPr/>
        </p:nvSpPr>
        <p:spPr>
          <a:xfrm>
            <a:off x="6553199" y="5547623"/>
            <a:ext cx="3323106" cy="647613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85738">
              <a:spcBef>
                <a:spcPts val="105"/>
              </a:spcBef>
            </a:pPr>
            <a:r>
              <a:rPr lang="ru-RU" spc="-55" dirty="0">
                <a:latin typeface="Verdana"/>
                <a:cs typeface="Verdana"/>
              </a:rPr>
              <a:t>до </a:t>
            </a:r>
            <a:r>
              <a:rPr lang="ru-RU" sz="3600" b="1" spc="-55" dirty="0">
                <a:latin typeface="Verdana"/>
                <a:cs typeface="Verdana"/>
              </a:rPr>
              <a:t>12</a:t>
            </a:r>
            <a:r>
              <a:rPr sz="3600" b="1" spc="-55" dirty="0">
                <a:latin typeface="Verdana"/>
                <a:cs typeface="Verdana"/>
              </a:rPr>
              <a:t> </a:t>
            </a:r>
            <a:r>
              <a:rPr lang="ru-RU" spc="-55" dirty="0">
                <a:latin typeface="Verdana"/>
                <a:cs typeface="Verdana"/>
              </a:rPr>
              <a:t>млн рублей</a:t>
            </a:r>
            <a:endParaRPr spc="-55" dirty="0">
              <a:latin typeface="Verdana"/>
              <a:cs typeface="Verdana"/>
            </a:endParaRPr>
          </a:p>
        </p:txBody>
      </p:sp>
      <p:pic>
        <p:nvPicPr>
          <p:cNvPr id="54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6062" y="380115"/>
            <a:ext cx="2023872" cy="844296"/>
          </a:xfrm>
          <a:prstGeom prst="rect">
            <a:avLst/>
          </a:prstGeom>
        </p:spPr>
      </p:pic>
      <p:sp>
        <p:nvSpPr>
          <p:cNvPr id="15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1755500" y="6480933"/>
            <a:ext cx="360299" cy="2404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14" dirty="0"/>
              <a:t>9</a:t>
            </a:fld>
            <a:endParaRPr spc="-114" dirty="0"/>
          </a:p>
        </p:txBody>
      </p:sp>
    </p:spTree>
    <p:extLst>
      <p:ext uri="{BB962C8B-B14F-4D97-AF65-F5344CB8AC3E}">
        <p14:creationId xmlns:p14="http://schemas.microsoft.com/office/powerpoint/2010/main" val="1232630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D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829</Words>
  <Application>Microsoft Office PowerPoint</Application>
  <PresentationFormat>Широкоэкранный</PresentationFormat>
  <Paragraphs>247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Arial MT</vt:lpstr>
      <vt:lpstr>Calibri</vt:lpstr>
      <vt:lpstr>Fira Sans</vt:lpstr>
      <vt:lpstr>Tahoma</vt:lpstr>
      <vt:lpstr>Trebuchet MS</vt:lpstr>
      <vt:lpstr>var(--b24-font-family)</vt:lpstr>
      <vt:lpstr>Verdana</vt:lpstr>
      <vt:lpstr>Wingdings</vt:lpstr>
      <vt:lpstr>Office Theme</vt:lpstr>
      <vt:lpstr>CorelDRAW</vt:lpstr>
      <vt:lpstr>МЕХАНИЗМЫ ГОСУДАРСТВЕННОЙ ПОДДЕРЖКИ СТУДЕНЧЕСКОГО ТЕХНОПРЕДПРИНИМАТЕЛЬСТВА В НОВОСИБИРСКОЙ ОБЛАСТИ  </vt:lpstr>
      <vt:lpstr>Презентация PowerPoint</vt:lpstr>
      <vt:lpstr>Презентация PowerPoint</vt:lpstr>
      <vt:lpstr>Презентация PowerPoint</vt:lpstr>
      <vt:lpstr>Презентация PowerPoint</vt:lpstr>
      <vt:lpstr>ГРАНТЫ «СТУДЕНЧЕСКИЙ СТАРТАП»</vt:lpstr>
      <vt:lpstr>ГРАНТЫ «СТУДЕНЧЕСКИЙ СТАРТАП»</vt:lpstr>
      <vt:lpstr>ГРАНТЫ «СТУДЕНЧЕСКИЙ СТАРТАП»</vt:lpstr>
      <vt:lpstr>Презентация PowerPoint</vt:lpstr>
      <vt:lpstr>Презентация PowerPoint</vt:lpstr>
      <vt:lpstr>Единое окно инноваций</vt:lpstr>
      <vt:lpstr>Пространство «ТОЧКА КИПЕНИЯ»</vt:lpstr>
      <vt:lpstr>24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Иваненко Алиса Игоревна</dc:creator>
  <cp:lastModifiedBy>Ирина Турова</cp:lastModifiedBy>
  <cp:revision>102</cp:revision>
  <dcterms:created xsi:type="dcterms:W3CDTF">2023-04-17T04:25:23Z</dcterms:created>
  <dcterms:modified xsi:type="dcterms:W3CDTF">2023-06-19T11:05:01Z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2023-04-17T00:00:00Z</vt:filetime>
  </property>
</Properties>
</file>