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emf" ContentType="image/x-emf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4.xml" ContentType="application/vnd.openxmlformats-officedocument.drawingml.chart+xml"/>
  <Override PartName="/ppt/slideLayouts/slideLayout1.xml" ContentType="application/vnd.openxmlformats-officedocument.presentationml.slideLayout+xml"/>
  <Override PartName="/ppt/slides/slide3.xml" ContentType="application/vnd.openxmlformats-officedocument.presentationml.slide+xml"/>
  <Override PartName="/ppt/charts/chart3.xml" ContentType="application/vnd.openxmlformats-officedocument.drawingml.char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13" d="100"/>
          <a:sy n="113" d="100"/>
        </p:scale>
        <p:origin x="378" y="10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проведено ДОУ (по новым требованиям)</c:v>
                </c:pt>
              </c:strCache>
            </c:strRef>
          </c:tx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Лист1!$A$2:$A$4</c:f>
              <c:strCache>
                <c:ptCount val="3"/>
                <c:pt idx="0">
                  <c:v xml:space="preserve">ж.д. станции</c:v>
                </c:pt>
                <c:pt idx="1">
                  <c:v xml:space="preserve">ж.д. вокзалы</c:v>
                </c:pt>
                <c:pt idx="2">
                  <c:v xml:space="preserve">ж.д. мосты и тоннели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</c:v>
                </c:pt>
                <c:pt idx="1">
                  <c:v>19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проведено ОУ</c:v>
                </c:pt>
              </c:strCache>
            </c:strRef>
          </c:tx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Лист1!$A$2:$A$4</c:f>
              <c:strCache>
                <c:ptCount val="3"/>
                <c:pt idx="0">
                  <c:v xml:space="preserve">ж.д. станции</c:v>
                </c:pt>
                <c:pt idx="1">
                  <c:v xml:space="preserve">ж.д. вокзалы</c:v>
                </c:pt>
                <c:pt idx="2">
                  <c:v xml:space="preserve">ж.д. мосты и тоннели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</c:v>
                </c:pt>
                <c:pt idx="1">
                  <c:v>20</c:v>
                </c:pt>
                <c:pt idx="2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 xml:space="preserve">всего ОТИ</c:v>
                </c:pt>
              </c:strCache>
            </c:strRef>
          </c:tx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Лист1!$A$2:$A$4</c:f>
              <c:strCache>
                <c:ptCount val="3"/>
                <c:pt idx="0">
                  <c:v xml:space="preserve">ж.д. станции</c:v>
                </c:pt>
                <c:pt idx="1">
                  <c:v xml:space="preserve">ж.д. вокзалы</c:v>
                </c:pt>
                <c:pt idx="2">
                  <c:v xml:space="preserve">ж.д. мосты и тоннели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92</c:v>
                </c:pt>
                <c:pt idx="1">
                  <c:v>21</c:v>
                </c:pt>
                <c:pt idx="2">
                  <c:v>77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75"/>
        <c:axId val="79818752"/>
        <c:axId val="79820288"/>
      </c:barChart>
      <c:catAx>
        <c:axId val="7981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820288"/>
        <c:crosses val="autoZero"/>
        <c:auto val="1"/>
        <c:lblAlgn val="ctr"/>
        <c:lblOffset val="100"/>
        <c:noMultiLvlLbl val="0"/>
      </c:catAx>
      <c:valAx>
        <c:axId val="798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818752"/>
        <c:crosses val="autoZero"/>
        <c:crossBetween val="between"/>
      </c:valAx>
      <c:spPr bwMode="auto">
        <a:prstGeom prst="rect">
          <a:avLst/>
        </a:prstGeom>
        <a:noFill/>
        <a:ln w="27655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 bwMode="auto">
    <a:xfrm>
      <a:off x="395415" y="1161534"/>
      <a:ext cx="11145795" cy="4736757"/>
    </a:xfrm>
  </c:spPr>
  <c:txPr>
    <a:bodyPr/>
    <a:lstStyle/>
    <a:p>
      <a:pPr>
        <a:defRPr sz="195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>
                <a:solidFill>
                  <a:srgbClr val="0070C0"/>
                </a:solidFill>
              </a:rPr>
              <a:t>Утверждено паспортов ОТБ на транспортные средства и ОТИ, включенные в раздел 2 Реестра ОТИ и ТС</a:t>
            </a:r>
            <a:endParaRPr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Утверждено паспортов ОТБ на транспортные средства (ТС) и ОТИ, включенные в раздел 2 Реестра ОТИ и ТС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 xml:space="preserve">ж.д. станции - 196</c:v>
                </c:pt>
                <c:pt idx="1">
                  <c:v xml:space="preserve">ж.д. вокзалы - 25</c:v>
                </c:pt>
                <c:pt idx="2">
                  <c:v xml:space="preserve">ж.д. мосты 1040</c:v>
                </c:pt>
                <c:pt idx="3">
                  <c:v xml:space="preserve">ТС - 916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</c:v>
                </c:pt>
                <c:pt idx="1">
                  <c:v>25</c:v>
                </c:pt>
                <c:pt idx="2">
                  <c:v>1040</c:v>
                </c:pt>
                <c:pt idx="3">
                  <c:v>916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</c:dLbls>
        <c:firstSliceAng val="0"/>
      </c:pieChart>
    </c:plotArea>
    <c:legend>
      <c:legendPos val="r"/>
      <c:layout>
        <c:manualLayout>
          <c:xMode val="edge"/>
          <c:yMode val="edge"/>
          <c:x val="0.649601729720091"/>
          <c:y val="0.42298302876074928"/>
          <c:w val="0.30969768906275258"/>
          <c:h val="0.39068985229305364"/>
        </c:manualLayout>
      </c:layout>
      <c:overlay val="0"/>
    </c:legend>
    <c:plotVisOnly val="1"/>
    <c:dispBlanksAs val="zero"/>
    <c:showDLblsOverMax val="0"/>
  </c:chart>
  <c:spPr bwMode="auto">
    <a:xfrm>
      <a:off x="560172" y="1029730"/>
      <a:ext cx="11219935" cy="4810897"/>
    </a:xfrm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Требуемое кол-во лиц, непосредственно связаных с обеспечением транспортной безопасности, из них:</c:v>
                </c:pt>
              </c:strCache>
            </c:strRef>
          </c:tx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Лист1!$A$2</c:f>
              <c:strCache>
                <c:ptCount val="1"/>
                <c:pt idx="0">
                  <c:v xml:space="preserve">Кол-во человек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Обучено</c:v>
                </c:pt>
              </c:strCache>
            </c:strRef>
          </c:tx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Лист1!$A$2</c:f>
              <c:strCache>
                <c:ptCount val="1"/>
                <c:pt idx="0">
                  <c:v xml:space="preserve">Кол-во человек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Аттестовано</c:v>
                </c:pt>
              </c:strCache>
            </c:strRef>
          </c:tx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</c:dLbls>
          <c:cat>
            <c:strRef>
              <c:f>Лист1!$A$2</c:f>
              <c:strCache>
                <c:ptCount val="1"/>
                <c:pt idx="0">
                  <c:v xml:space="preserve">Кол-во человек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75"/>
        <c:shape val="cylinder"/>
        <c:axId val="79434880"/>
        <c:axId val="79436416"/>
      </c:bar3DChart>
      <c:catAx>
        <c:axId val="794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436416"/>
        <c:crosses val="autoZero"/>
        <c:auto val="1"/>
        <c:lblAlgn val="ctr"/>
        <c:lblOffset val="100"/>
        <c:noMultiLvlLbl val="0"/>
      </c:catAx>
      <c:valAx>
        <c:axId val="7943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9434880"/>
        <c:crosses val="autoZero"/>
        <c:crossBetween val="between"/>
      </c:valAx>
      <c:spPr bwMode="auto">
        <a:prstGeom prst="rect">
          <a:avLst/>
        </a:prstGeom>
        <a:noFill/>
        <a:ln w="25373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 bwMode="auto">
    <a:xfrm>
      <a:off x="1557810" y="1462388"/>
      <a:ext cx="8928100" cy="4064000"/>
    </a:xfrm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ПТБ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 xml:space="preserve">ж.д. станции -1</c:v>
                </c:pt>
                <c:pt idx="1">
                  <c:v xml:space="preserve">посты ЭЦ - 10</c:v>
                </c:pt>
                <c:pt idx="2">
                  <c:v xml:space="preserve">ж.д. вокзалы - 32</c:v>
                </c:pt>
                <c:pt idx="3">
                  <c:v xml:space="preserve">ж.д. мосты - 3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32</c:v>
                </c:pt>
                <c:pt idx="3">
                  <c:v>3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</c:dLbls>
      </c:pie3DChart>
      <c:spPr bwMode="auto">
        <a:prstGeom prst="rect">
          <a:avLst/>
        </a:prstGeom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62311566594825651"/>
          <c:y val="0.19043602362204726"/>
          <c:w val="0.36267894916690652"/>
          <c:h val="0.6191279527559056"/>
        </c:manualLayout>
      </c:layout>
      <c:overlay val="0"/>
    </c:legend>
    <c:plotVisOnly val="1"/>
    <c:dispBlanksAs val="zero"/>
    <c:showDLblsOverMax val="0"/>
  </c:chart>
  <c:spPr bwMode="auto">
    <a:xfrm>
      <a:off x="667266" y="1178011"/>
      <a:ext cx="6936258" cy="4588475"/>
    </a:xfrm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DCF0BB-EFEA-48BC-AF58-BB0CE888B70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13E435-FFA6-439A-BA2C-596285A0205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chart" Target="../charts/chart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chart" Target="../charts/chart2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chart" Target="../charts/chart3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jpg"/><Relationship Id="rId6" Type="http://schemas.openxmlformats.org/officeDocument/2006/relationships/chart" Target="../charts/chart4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jpg"/><Relationship Id="rId6" Type="http://schemas.openxmlformats.org/officeDocument/2006/relationships/image" Target="../media/image11.emf"/><Relationship Id="rId7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49215"/>
            <a:ext cx="12191999" cy="335280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23568" y="164756"/>
            <a:ext cx="9078097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pic>
        <p:nvPicPr>
          <p:cNvPr id="11" name="Picture 8" descr="C:\Natarius\RZD 2014\Август\16x9\title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1874538"/>
            <a:ext cx="12192000" cy="406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690501" y="4591011"/>
            <a:ext cx="11253965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>
              <a:latin typeface="HeliosC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 flipH="0" flipV="0">
            <a:off x="2026071" y="4494320"/>
            <a:ext cx="7954643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HeliosC"/>
              </a:rPr>
              <a:t>Об</a:t>
            </a:r>
            <a:r>
              <a:rPr lang="ru-RU" sz="2000" b="1">
                <a:solidFill>
                  <a:schemeClr val="accent1"/>
                </a:solidFill>
                <a:latin typeface="HeliosC"/>
              </a:rPr>
              <a:t>Обеспечение транспортной безопасности железнодорожного транспорта в условиях возникающих угроз</a:t>
            </a:r>
            <a:r>
              <a:rPr lang="ru-RU" sz="2000" b="1">
                <a:solidFill>
                  <a:schemeClr val="accent1"/>
                </a:solidFill>
                <a:latin typeface="HeliosC"/>
              </a:rPr>
              <a:t> со</a:t>
            </a:r>
            <a:r>
              <a:rPr lang="ru-RU" sz="2000" b="1">
                <a:solidFill>
                  <a:schemeClr val="accent1"/>
                </a:solidFill>
                <a:latin typeface="HeliosC"/>
              </a:rPr>
              <a:t>вершения актов незаконного вмешательства. Проблемы. Пути решения.</a:t>
            </a:r>
            <a:endParaRPr sz="2000" b="1">
              <a:solidFill>
                <a:schemeClr val="accent1"/>
              </a:solidFill>
              <a:latin typeface="HeliosC"/>
            </a:endParaRPr>
          </a:p>
        </p:txBody>
      </p:sp>
      <p:sp>
        <p:nvSpPr>
          <p:cNvPr id="1204873737" name="Прямоугольник 1"/>
          <p:cNvSpPr/>
          <p:nvPr/>
        </p:nvSpPr>
        <p:spPr bwMode="auto">
          <a:xfrm flipH="0" flipV="0">
            <a:off x="7123152" y="1279998"/>
            <a:ext cx="4884313" cy="1189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Заместитель начальника Западно-Сибирской</a:t>
            </a:r>
            <a:endParaRPr lang="ru-RU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региональной дирекции железнодорожных вокзалов по транспортной безопасности</a:t>
            </a:r>
            <a:endParaRPr lang="ru-RU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Дидовец Олег Иванович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42" descr="C:\Users\rcb-BondarenkoMA\Desktop\Схема\Схема краткая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1013256"/>
            <a:ext cx="12191999" cy="51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98855" y="123568"/>
            <a:ext cx="8896864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Объекты ОАО «РЖД», внесенные в Реестр объектов транспортной инфраструктуры и транспортных средств</a:t>
            </a: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78940" y="1043373"/>
            <a:ext cx="194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/>
              <a:t>Омский</a:t>
            </a:r>
            <a:r>
              <a:rPr lang="ru-RU" sz="1300" b="1"/>
              <a:t> </a:t>
            </a:r>
            <a:r>
              <a:rPr lang="ru-RU" sz="1600" b="1"/>
              <a:t>регион</a:t>
            </a: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27669" y="1355427"/>
            <a:ext cx="2011877" cy="110768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4227" y="1378977"/>
            <a:ext cx="2232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/>
              <a:t>ж.д. станции – 44</a:t>
            </a:r>
            <a:endParaRPr/>
          </a:p>
          <a:p>
            <a:pPr algn="just">
              <a:defRPr/>
            </a:pPr>
            <a:r>
              <a:rPr lang="ru-RU" sz="1600" b="1"/>
              <a:t>ж.д. вокзалы – 7</a:t>
            </a:r>
            <a:endParaRPr/>
          </a:p>
          <a:p>
            <a:pPr algn="just">
              <a:defRPr/>
            </a:pPr>
            <a:r>
              <a:rPr lang="ru-RU" sz="1600" b="1"/>
              <a:t>ж.д. мосты – 190</a:t>
            </a:r>
            <a:endParaRPr/>
          </a:p>
          <a:p>
            <a:pPr algn="just">
              <a:defRPr/>
            </a:pPr>
            <a:r>
              <a:rPr lang="ru-RU" sz="1600" b="1"/>
              <a:t>транс. средства – 82</a:t>
            </a:r>
            <a:endParaRPr lang="ru-RU" sz="1600" b="1"/>
          </a:p>
        </p:txBody>
      </p:sp>
      <p:grpSp>
        <p:nvGrpSpPr>
          <p:cNvPr id="16" name="Группа 39"/>
          <p:cNvGrpSpPr/>
          <p:nvPr/>
        </p:nvGrpSpPr>
        <p:grpSpPr bwMode="auto">
          <a:xfrm>
            <a:off x="1005489" y="1420213"/>
            <a:ext cx="647700" cy="0"/>
            <a:chOff x="2339702" y="4714553"/>
            <a:chExt cx="647700" cy="0"/>
          </a:xfrm>
        </p:grpSpPr>
        <p:cxnSp>
          <p:nvCxnSpPr>
            <p:cNvPr id="17" name="Прямая соединительная линия 16"/>
            <p:cNvCxnSpPr>
              <a:cxnSpLocks/>
            </p:cNvCxnSpPr>
            <p:nvPr/>
          </p:nvCxnSpPr>
          <p:spPr bwMode="auto">
            <a:xfrm>
              <a:off x="2339702" y="4714553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 bwMode="auto">
            <a:xfrm>
              <a:off x="2771502" y="4714553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cxnSpLocks/>
            </p:cNvCxnSpPr>
            <p:nvPr/>
          </p:nvCxnSpPr>
          <p:spPr bwMode="auto">
            <a:xfrm>
              <a:off x="2555602" y="4714553"/>
              <a:ext cx="215899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 bwMode="auto">
          <a:xfrm>
            <a:off x="354227" y="4588477"/>
            <a:ext cx="416010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ru-RU" b="1">
                <a:solidFill>
                  <a:srgbClr val="0070C0"/>
                </a:solidFill>
              </a:rPr>
              <a:t>В границах </a:t>
            </a:r>
            <a:r>
              <a:rPr lang="ru-RU" b="1">
                <a:solidFill>
                  <a:srgbClr val="0070C0"/>
                </a:solidFill>
              </a:rPr>
              <a:t>Западно-Сибирской</a:t>
            </a:r>
            <a:r>
              <a:rPr lang="ru-RU" b="1">
                <a:solidFill>
                  <a:srgbClr val="0070C0"/>
                </a:solidFill>
              </a:rPr>
              <a:t> железной дороги в Реестр ОТИ и ТС внесено: </a:t>
            </a:r>
            <a:r>
              <a:rPr lang="ru-RU" b="1">
                <a:solidFill>
                  <a:srgbClr val="FF0000"/>
                </a:solidFill>
              </a:rPr>
              <a:t>1451</a:t>
            </a:r>
            <a:r>
              <a:rPr lang="ru-RU" b="1">
                <a:solidFill>
                  <a:srgbClr val="0070C0"/>
                </a:solidFill>
              </a:rPr>
              <a:t> объекта транспортной инфраструктуры и </a:t>
            </a:r>
            <a:r>
              <a:rPr lang="ru-RU" b="1">
                <a:solidFill>
                  <a:srgbClr val="FF0000"/>
                </a:solidFill>
              </a:rPr>
              <a:t>916</a:t>
            </a:r>
            <a:r>
              <a:rPr lang="ru-RU" b="1">
                <a:solidFill>
                  <a:srgbClr val="0070C0"/>
                </a:solidFill>
              </a:rPr>
              <a:t> транспортных средств</a:t>
            </a: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394629" y="2211988"/>
            <a:ext cx="2203879" cy="115728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4258962" y="1923064"/>
            <a:ext cx="235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/>
              <a:t>Новосибирский</a:t>
            </a:r>
            <a:r>
              <a:rPr lang="ru-RU" sz="1300" b="1"/>
              <a:t> </a:t>
            </a:r>
            <a:r>
              <a:rPr lang="ru-RU" sz="1600" b="1"/>
              <a:t>регион</a:t>
            </a:r>
            <a:endParaRPr/>
          </a:p>
        </p:txBody>
      </p:sp>
      <p:grpSp>
        <p:nvGrpSpPr>
          <p:cNvPr id="25" name="Группа 39"/>
          <p:cNvGrpSpPr/>
          <p:nvPr/>
        </p:nvGrpSpPr>
        <p:grpSpPr bwMode="auto">
          <a:xfrm>
            <a:off x="5042329" y="2283426"/>
            <a:ext cx="647700" cy="31750"/>
            <a:chOff x="6708775" y="1659363"/>
            <a:chExt cx="647700" cy="31749"/>
          </a:xfrm>
        </p:grpSpPr>
        <p:cxnSp>
          <p:nvCxnSpPr>
            <p:cNvPr id="26" name="Прямая соединительная линия 25"/>
            <p:cNvCxnSpPr>
              <a:cxnSpLocks/>
            </p:cNvCxnSpPr>
            <p:nvPr/>
          </p:nvCxnSpPr>
          <p:spPr bwMode="auto">
            <a:xfrm>
              <a:off x="6708775" y="1678412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cxnSpLocks/>
            </p:cNvCxnSpPr>
            <p:nvPr/>
          </p:nvCxnSpPr>
          <p:spPr bwMode="auto">
            <a:xfrm>
              <a:off x="7140575" y="1678412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40"/>
            <p:cNvGrpSpPr/>
            <p:nvPr/>
          </p:nvGrpSpPr>
          <p:grpSpPr bwMode="auto">
            <a:xfrm>
              <a:off x="6924043" y="1659363"/>
              <a:ext cx="223838" cy="31749"/>
              <a:chOff x="8324330" y="1998668"/>
              <a:chExt cx="223838" cy="31750"/>
            </a:xfrm>
          </p:grpSpPr>
          <p:cxnSp>
            <p:nvCxnSpPr>
              <p:cNvPr id="29" name="Прямая соединительная линия 28"/>
              <p:cNvCxnSpPr>
                <a:cxnSpLocks/>
              </p:cNvCxnSpPr>
              <p:nvPr/>
            </p:nvCxnSpPr>
            <p:spPr bwMode="auto">
              <a:xfrm>
                <a:off x="8332900" y="2030418"/>
                <a:ext cx="215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>
                <a:cxnSpLocks/>
              </p:cNvCxnSpPr>
              <p:nvPr/>
            </p:nvCxnSpPr>
            <p:spPr bwMode="auto">
              <a:xfrm>
                <a:off x="8324962" y="1998668"/>
                <a:ext cx="215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Прямоугольник 30"/>
          <p:cNvSpPr/>
          <p:nvPr/>
        </p:nvSpPr>
        <p:spPr bwMode="auto">
          <a:xfrm>
            <a:off x="4448433" y="2285139"/>
            <a:ext cx="26278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/>
              <a:t>ж.д. станции  – 53</a:t>
            </a:r>
            <a:endParaRPr/>
          </a:p>
          <a:p>
            <a:pPr algn="just">
              <a:defRPr/>
            </a:pPr>
            <a:r>
              <a:rPr lang="ru-RU" sz="1600" b="1"/>
              <a:t>ж.д. вокзалы – 16</a:t>
            </a:r>
            <a:endParaRPr/>
          </a:p>
          <a:p>
            <a:pPr algn="just">
              <a:defRPr/>
            </a:pPr>
            <a:r>
              <a:rPr lang="ru-RU" sz="1600" b="1"/>
              <a:t>ж.д. мосты – 207</a:t>
            </a:r>
            <a:endParaRPr/>
          </a:p>
          <a:p>
            <a:pPr algn="just">
              <a:defRPr/>
            </a:pPr>
            <a:r>
              <a:rPr lang="ru-RU" sz="1600" b="1"/>
              <a:t>транс. средства – 352</a:t>
            </a:r>
            <a:endParaRPr lang="ru-RU" sz="1600" b="1"/>
          </a:p>
        </p:txBody>
      </p:sp>
      <p:grpSp>
        <p:nvGrpSpPr>
          <p:cNvPr id="32" name="Группа 43"/>
          <p:cNvGrpSpPr/>
          <p:nvPr/>
        </p:nvGrpSpPr>
        <p:grpSpPr bwMode="auto">
          <a:xfrm>
            <a:off x="9441465" y="1491650"/>
            <a:ext cx="647700" cy="3175"/>
            <a:chOff x="7885124" y="2803686"/>
            <a:chExt cx="647700" cy="2713"/>
          </a:xfrm>
        </p:grpSpPr>
        <p:cxnSp>
          <p:nvCxnSpPr>
            <p:cNvPr id="33" name="Прямая соединительная линия 32"/>
            <p:cNvCxnSpPr>
              <a:cxnSpLocks/>
            </p:cNvCxnSpPr>
            <p:nvPr/>
          </p:nvCxnSpPr>
          <p:spPr bwMode="auto">
            <a:xfrm>
              <a:off x="7885124" y="2806399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cxnSpLocks/>
            </p:cNvCxnSpPr>
            <p:nvPr/>
          </p:nvCxnSpPr>
          <p:spPr bwMode="auto">
            <a:xfrm>
              <a:off x="8316924" y="2806399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cxnSpLocks/>
            </p:cNvCxnSpPr>
            <p:nvPr/>
          </p:nvCxnSpPr>
          <p:spPr bwMode="auto">
            <a:xfrm>
              <a:off x="8101024" y="2803686"/>
              <a:ext cx="215899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Скругленный прямоугольник 35"/>
          <p:cNvSpPr/>
          <p:nvPr/>
        </p:nvSpPr>
        <p:spPr bwMode="auto">
          <a:xfrm>
            <a:off x="8455650" y="1428450"/>
            <a:ext cx="2615147" cy="116601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733176" y="1102497"/>
            <a:ext cx="1859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/>
              <a:t>Кузбасский регион</a:t>
            </a:r>
            <a:endParaRPr lang="ru-RU" sz="1600" b="1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520116" y="1535495"/>
            <a:ext cx="2982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/>
              <a:t>ж.д. станции  – 125</a:t>
            </a:r>
            <a:endParaRPr/>
          </a:p>
          <a:p>
            <a:pPr algn="just">
              <a:defRPr/>
            </a:pPr>
            <a:r>
              <a:rPr lang="ru-RU" sz="1600" b="1"/>
              <a:t>ж.д. вокзалы – 15</a:t>
            </a:r>
            <a:endParaRPr/>
          </a:p>
          <a:p>
            <a:pPr algn="just">
              <a:defRPr/>
            </a:pPr>
            <a:r>
              <a:rPr lang="ru-RU" sz="1600" b="1"/>
              <a:t>ж.д. мосты и тоннели – 493</a:t>
            </a:r>
            <a:endParaRPr/>
          </a:p>
          <a:p>
            <a:pPr algn="just">
              <a:defRPr/>
            </a:pPr>
            <a:r>
              <a:rPr lang="ru-RU" sz="1600" b="1"/>
              <a:t>транс. средства – 251</a:t>
            </a:r>
            <a:endParaRPr lang="ru-RU" sz="1600" b="1"/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9028670" y="4594783"/>
            <a:ext cx="2532363" cy="1105801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16"/>
          <p:cNvSpPr txBox="1">
            <a:spLocks noChangeArrowheads="1"/>
          </p:cNvSpPr>
          <p:nvPr/>
        </p:nvSpPr>
        <p:spPr bwMode="auto">
          <a:xfrm>
            <a:off x="9291123" y="4290969"/>
            <a:ext cx="1944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/>
              <a:t>Алтайский регион</a:t>
            </a:r>
            <a:endParaRPr/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9036908" y="4657982"/>
            <a:ext cx="26481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/>
              <a:t>ж.д. станции – 66</a:t>
            </a:r>
            <a:endParaRPr/>
          </a:p>
          <a:p>
            <a:pPr algn="just">
              <a:defRPr/>
            </a:pPr>
            <a:r>
              <a:rPr lang="ru-RU" sz="1600" b="1"/>
              <a:t>ж.д. вокзалы – 8</a:t>
            </a:r>
            <a:endParaRPr/>
          </a:p>
          <a:p>
            <a:pPr algn="just">
              <a:defRPr/>
            </a:pPr>
            <a:r>
              <a:rPr lang="ru-RU" sz="1600" b="1"/>
              <a:t>ж.д. мосты и тоннели – 221</a:t>
            </a:r>
            <a:endParaRPr/>
          </a:p>
          <a:p>
            <a:pPr algn="just">
              <a:defRPr/>
            </a:pPr>
            <a:r>
              <a:rPr lang="ru-RU" sz="1600" b="1"/>
              <a:t>транс. средства – 231</a:t>
            </a:r>
            <a:endParaRPr/>
          </a:p>
        </p:txBody>
      </p:sp>
      <p:grpSp>
        <p:nvGrpSpPr>
          <p:cNvPr id="43" name="Группа 39"/>
          <p:cNvGrpSpPr/>
          <p:nvPr/>
        </p:nvGrpSpPr>
        <p:grpSpPr bwMode="auto">
          <a:xfrm>
            <a:off x="9964652" y="4666220"/>
            <a:ext cx="647700" cy="0"/>
            <a:chOff x="2339702" y="4714553"/>
            <a:chExt cx="647700" cy="0"/>
          </a:xfrm>
        </p:grpSpPr>
        <p:cxnSp>
          <p:nvCxnSpPr>
            <p:cNvPr id="44" name="Прямая соединительная линия 43"/>
            <p:cNvCxnSpPr>
              <a:cxnSpLocks/>
            </p:cNvCxnSpPr>
            <p:nvPr/>
          </p:nvCxnSpPr>
          <p:spPr bwMode="auto">
            <a:xfrm>
              <a:off x="2339702" y="4714553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cxnSpLocks/>
            </p:cNvCxnSpPr>
            <p:nvPr/>
          </p:nvCxnSpPr>
          <p:spPr bwMode="auto">
            <a:xfrm>
              <a:off x="2771502" y="4714553"/>
              <a:ext cx="2158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cxnSpLocks/>
            </p:cNvCxnSpPr>
            <p:nvPr/>
          </p:nvCxnSpPr>
          <p:spPr bwMode="auto">
            <a:xfrm>
              <a:off x="2555602" y="4714553"/>
              <a:ext cx="215899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rcb-BondarenkoMA\Desktop\Схема краткая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21492"/>
            <a:ext cx="12192000" cy="50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21365" y="131805"/>
            <a:ext cx="9780516" cy="757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Проведение оценки (дополнительной оценки) уязвимости, разработка планов обеспечения транспортной безопасности</a:t>
            </a: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graphicFrame>
        <p:nvGraphicFramePr>
          <p:cNvPr id="13" name="Диаграмма 12"/>
          <p:cNvGraphicFramePr>
            <a:graphicFrameLocks xmlns:a="http://schemas.openxmlformats.org/drawingml/2006/main"/>
          </p:cNvGraphicFramePr>
          <p:nvPr/>
        </p:nvGraphicFramePr>
        <p:xfrm>
          <a:off x="395415" y="1161534"/>
          <a:ext cx="11145795" cy="4736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rcb-BondarenkoMA\Desktop\Схема краткая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21492"/>
            <a:ext cx="12192000" cy="50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-304800" y="98854"/>
            <a:ext cx="8600303" cy="700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Разработка паспортов обеспечения </a:t>
            </a:r>
            <a:endParaRPr/>
          </a:p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транспортной безопасности</a:t>
            </a: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graphicFrame>
        <p:nvGraphicFramePr>
          <p:cNvPr id="10" name="Диаграмма 15"/>
          <p:cNvGraphicFramePr>
            <a:graphicFrameLocks xmlns:a="http://schemas.openxmlformats.org/drawingml/2006/main"/>
          </p:cNvGraphicFramePr>
          <p:nvPr/>
        </p:nvGraphicFramePr>
        <p:xfrm>
          <a:off x="560172" y="1029730"/>
          <a:ext cx="11219935" cy="481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rcb-BondarenkoMA\Desktop\Схема краткая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21492"/>
            <a:ext cx="12192000" cy="50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271849" y="354227"/>
            <a:ext cx="9078097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Обучение и аттестация по транспортной безопасности</a:t>
            </a: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graphicFrame>
        <p:nvGraphicFramePr>
          <p:cNvPr id="9" name="Диаграмма 18"/>
          <p:cNvGraphicFramePr>
            <a:graphicFrameLocks xmlns:a="http://schemas.openxmlformats.org/drawingml/2006/main"/>
          </p:cNvGraphicFramePr>
          <p:nvPr/>
        </p:nvGraphicFramePr>
        <p:xfrm>
          <a:off x="1557810" y="1462388"/>
          <a:ext cx="8928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230659" y="1167652"/>
            <a:ext cx="1181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70C0"/>
                </a:solidFill>
                <a:latin typeface="HeliosC"/>
              </a:rPr>
              <a:t>Обучение и аттестация лиц, непосредственно связанных с обеспечением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70C0"/>
                </a:solidFill>
                <a:latin typeface="HeliosC"/>
              </a:rPr>
              <a:t>транспортной безопасности</a:t>
            </a:r>
            <a:endParaRPr lang="ru-RU" sz="2000" b="1">
              <a:solidFill>
                <a:srgbClr val="0070C0"/>
              </a:solidFill>
              <a:latin typeface="Helio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rcb-BondarenkoMA\Desktop\Схема краткая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21492"/>
            <a:ext cx="12192000" cy="50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72994" y="131806"/>
            <a:ext cx="8641492" cy="840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Оснащение объектов техническими средствами обеспечения транспортной безопасности (ТСОТБ)</a:t>
            </a: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pic>
        <p:nvPicPr>
          <p:cNvPr id="13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1088796"/>
            <a:ext cx="10795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006665" y="5052480"/>
            <a:ext cx="10699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 bwMode="auto">
          <a:xfrm>
            <a:off x="1449859" y="1163248"/>
            <a:ext cx="10264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70C0"/>
                </a:solidFill>
                <a:latin typeface="HeliosC"/>
              </a:rPr>
              <a:t>Оснащение объектов ТСОТБ проводится в рамках инвестиционной программы «Транспортная безопасность» и в ходе реконструкции объектов</a:t>
            </a:r>
            <a:endParaRPr lang="ru-RU" sz="2000" b="1">
              <a:solidFill>
                <a:srgbClr val="0070C0"/>
              </a:solidFill>
              <a:latin typeface="HeliosC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40295" y="2065208"/>
            <a:ext cx="11175056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latin typeface="HeliosC"/>
              </a:rPr>
              <a:t>         </a:t>
            </a:r>
            <a:r>
              <a:rPr lang="ru-RU">
                <a:latin typeface="HeliosC"/>
              </a:rPr>
              <a:t>Оснащено ТСОТБ: в полном объёме </a:t>
            </a:r>
            <a:r>
              <a:rPr lang="ru-RU" b="1">
                <a:latin typeface="HeliosC"/>
              </a:rPr>
              <a:t>22</a:t>
            </a:r>
            <a:r>
              <a:rPr lang="ru-RU">
                <a:latin typeface="HeliosC"/>
              </a:rPr>
              <a:t> объекта, </a:t>
            </a:r>
            <a:r>
              <a:rPr lang="ru-RU">
                <a:latin typeface="HeliosC"/>
              </a:rPr>
              <a:t>в т.ч. </a:t>
            </a:r>
            <a:r>
              <a:rPr lang="ru-RU">
                <a:latin typeface="HeliosC"/>
              </a:rPr>
              <a:t>19 </a:t>
            </a:r>
            <a:r>
              <a:rPr lang="ru-RU">
                <a:latin typeface="HeliosC"/>
              </a:rPr>
              <a:t>вокзалов РДЖВ,</a:t>
            </a:r>
            <a:br>
              <a:rPr lang="ru-RU">
                <a:latin typeface="HeliosC"/>
              </a:rPr>
            </a:br>
            <a:r>
              <a:rPr lang="ru-RU">
                <a:latin typeface="HeliosC"/>
              </a:rPr>
              <a:t>2 ж.д. моста, 1 станция 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			</a:t>
            </a:r>
            <a:endParaRPr/>
          </a:p>
          <a:p>
            <a:pPr>
              <a:defRPr/>
            </a:pPr>
            <a:r>
              <a:rPr lang="ru-RU" sz="1600"/>
              <a:t>	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30912" y="2880370"/>
            <a:ext cx="11240958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/>
              <a:t>        </a:t>
            </a:r>
            <a:r>
              <a:rPr lang="ru-RU">
                <a:latin typeface="HeliosC"/>
              </a:rPr>
              <a:t>В  соответствии с инвестиционной программой ОАО «РЖД» до 2025 года предусмотрено выделение </a:t>
            </a:r>
            <a:r>
              <a:rPr lang="ru-RU" b="1">
                <a:latin typeface="HeliosC"/>
              </a:rPr>
              <a:t>2,4 млрд. рублей</a:t>
            </a:r>
            <a:r>
              <a:rPr lang="ru-RU">
                <a:latin typeface="HeliosC"/>
              </a:rPr>
              <a:t> на оснащение </a:t>
            </a:r>
            <a:r>
              <a:rPr lang="ru-RU" b="1">
                <a:latin typeface="HeliosC"/>
              </a:rPr>
              <a:t>44 </a:t>
            </a:r>
            <a:r>
              <a:rPr lang="ru-RU">
                <a:latin typeface="HeliosC"/>
              </a:rPr>
              <a:t>объектов:</a:t>
            </a:r>
            <a:endParaRPr/>
          </a:p>
          <a:p>
            <a:pPr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  <a:latin typeface="HeliosC"/>
              </a:rPr>
              <a:t>	</a:t>
            </a:r>
            <a:r>
              <a:rPr lang="ru-RU">
                <a:solidFill>
                  <a:srgbClr val="00B0F0"/>
                </a:solidFill>
                <a:latin typeface="HeliosC"/>
              </a:rPr>
              <a:t>- 24 вокзала;</a:t>
            </a:r>
            <a:endParaRPr/>
          </a:p>
          <a:p>
            <a:pPr lvl="2">
              <a:buFontTx/>
              <a:buChar char="-"/>
              <a:defRPr/>
            </a:pPr>
            <a:r>
              <a:rPr lang="ru-RU">
                <a:solidFill>
                  <a:srgbClr val="00B0F0"/>
                </a:solidFill>
                <a:latin typeface="HeliosC"/>
              </a:rPr>
              <a:t> 12 станций;</a:t>
            </a:r>
            <a:endParaRPr/>
          </a:p>
          <a:p>
            <a:pPr>
              <a:defRPr/>
            </a:pPr>
            <a:r>
              <a:rPr lang="ru-RU">
                <a:solidFill>
                  <a:srgbClr val="00B0F0"/>
                </a:solidFill>
                <a:latin typeface="HeliosC"/>
              </a:rPr>
              <a:t>	- 8 мостов.</a:t>
            </a:r>
            <a:endParaRPr/>
          </a:p>
          <a:p>
            <a:pPr algn="just">
              <a:defRPr/>
            </a:pPr>
            <a:r>
              <a:rPr lang="ru-RU">
                <a:latin typeface="HeliosC"/>
              </a:rPr>
              <a:t>        Инвестиционная программа ОАО «РЖД» по оснащению ТСОТБ соответствует срокам оснащения, предусмотренным  </a:t>
            </a:r>
            <a:r>
              <a:rPr lang="ru-RU">
                <a:solidFill>
                  <a:srgbClr val="FF0000"/>
                </a:solidFill>
                <a:latin typeface="HeliosC"/>
              </a:rPr>
              <a:t>распоряжением Правительства </a:t>
            </a:r>
            <a:r>
              <a:rPr lang="ru-RU">
                <a:solidFill>
                  <a:srgbClr val="FF0000"/>
                </a:solidFill>
                <a:latin typeface="HeliosC"/>
              </a:rPr>
              <a:t>РФ от </a:t>
            </a:r>
            <a:r>
              <a:rPr lang="ru-RU">
                <a:solidFill>
                  <a:srgbClr val="FF0000"/>
                </a:solidFill>
                <a:latin typeface="HeliosC"/>
              </a:rPr>
              <a:t>21.04.2022 № 974-р</a:t>
            </a:r>
            <a:endParaRPr/>
          </a:p>
          <a:p>
            <a:pPr>
              <a:defRPr/>
            </a:pP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rcb-BondarenkoMA\Desktop\Схема краткая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21492"/>
            <a:ext cx="12192000" cy="50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23568" y="164756"/>
            <a:ext cx="9078097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Привлечение подразделений транспортной безопасности</a:t>
            </a: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pic>
        <p:nvPicPr>
          <p:cNvPr id="11" name="Picture 2" descr="C:\Users\rcb-BondarenkoMA\Desktop\22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941277" y="1136822"/>
            <a:ext cx="4143632" cy="45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6"/>
          <p:cNvGraphicFramePr>
            <a:graphicFrameLocks xmlns:a="http://schemas.openxmlformats.org/drawingml/2006/main"/>
          </p:cNvGraphicFramePr>
          <p:nvPr/>
        </p:nvGraphicFramePr>
        <p:xfrm>
          <a:off x="667266" y="1178011"/>
          <a:ext cx="6936258" cy="458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rcb-BondarenkoMA\Desktop\Схема краткая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21492"/>
            <a:ext cx="12192000" cy="50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-107090" y="189470"/>
            <a:ext cx="9078097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HeliosC"/>
              </a:rPr>
              <a:t>Проведение проверок и контрольных (надзорных) мероприятий по транспортной безопасности</a:t>
            </a: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pic>
        <p:nvPicPr>
          <p:cNvPr id="10" name="Рисунок 9" descr="Z:\ОЗО\0000 Номенклатура 2022\РЦБо-2-17 Ежемесячные, еженедельные отчеты\отчет по КиНО\09\РДЖВ\09.09.2022 Пронос вокзал Кулунда\Фото 1.JPG"/>
          <p:cNvPicPr/>
          <p:nvPr/>
        </p:nvPicPr>
        <p:blipFill>
          <a:blip r:embed="rId5"/>
          <a:srcRect l="41048" t="19445" r="25920" b="5555"/>
          <a:stretch/>
        </p:blipFill>
        <p:spPr bwMode="auto">
          <a:xfrm>
            <a:off x="864201" y="2029211"/>
            <a:ext cx="1962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1795849" y="1163248"/>
            <a:ext cx="9868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HeliosC"/>
              </a:rPr>
              <a:t>Образцы «</a:t>
            </a:r>
            <a:r>
              <a:rPr lang="ru-RU" b="1">
                <a:solidFill>
                  <a:srgbClr val="0070C0"/>
                </a:solidFill>
                <a:latin typeface="HeliosC"/>
              </a:rPr>
              <a:t>тест-предметов</a:t>
            </a:r>
            <a:r>
              <a:rPr lang="ru-RU" b="1">
                <a:solidFill>
                  <a:srgbClr val="0070C0"/>
                </a:solidFill>
                <a:latin typeface="HeliosC"/>
              </a:rPr>
              <a:t>» применяемых при проверках на ОТИ и ТС</a:t>
            </a:r>
            <a:endParaRPr lang="ru-RU" b="1">
              <a:solidFill>
                <a:srgbClr val="0070C0"/>
              </a:solidFill>
              <a:latin typeface="HeliosC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rcRect l="17936" t="18450" r="30221" b="22509"/>
          <a:stretch/>
        </p:blipFill>
        <p:spPr bwMode="auto">
          <a:xfrm>
            <a:off x="4275437" y="2084175"/>
            <a:ext cx="1993428" cy="294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Z:\ОЗО\0000 Номенклатура 2022\РЦБо-2-17 Ежемесячные, еженедельные отчеты\отчет по КиНО\09\РДЖВ\29.09.2022 Проверка УФСБ Томск 1\IMG_20220929_102507.jpg"/>
          <p:cNvPicPr/>
          <p:nvPr/>
        </p:nvPicPr>
        <p:blipFill>
          <a:blip r:embed="rId7"/>
          <a:srcRect l="13542" t="25000" r="25174" b="36979"/>
          <a:stretch/>
        </p:blipFill>
        <p:spPr bwMode="auto">
          <a:xfrm>
            <a:off x="7092778" y="2450243"/>
            <a:ext cx="2694415" cy="17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49215"/>
            <a:ext cx="12191999" cy="335280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12192000" cy="1279999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23568" y="164756"/>
            <a:ext cx="9078097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ru-RU" sz="2400" b="1">
              <a:solidFill>
                <a:schemeClr val="bg1"/>
              </a:solidFill>
              <a:latin typeface="HeliosC"/>
            </a:endParaRPr>
          </a:p>
        </p:txBody>
      </p:sp>
      <p:pic>
        <p:nvPicPr>
          <p:cNvPr id="11" name="Picture 8" descr="C:\Natarius\RZD 2014\Август\16x9\title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3567" y="1826898"/>
            <a:ext cx="12192000" cy="406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667054" y="4614457"/>
            <a:ext cx="11253605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accent1"/>
                </a:solidFill>
                <a:latin typeface="HeliosC"/>
                <a:ea typeface="HeliosC"/>
                <a:cs typeface="HeliosC"/>
              </a:rPr>
              <a:t>Обеспечение транспортной безопасности железнодорожного транспорта в условиях возникающих угроз</a:t>
            </a:r>
            <a:r>
              <a:rPr lang="ru-RU" sz="1800" b="1" i="0" u="none" strike="noStrike" cap="none" spc="0">
                <a:solidFill>
                  <a:schemeClr val="accent1"/>
                </a:solidFill>
                <a:latin typeface="HeliosC"/>
                <a:ea typeface="HeliosC"/>
                <a:cs typeface="HeliosC"/>
              </a:rPr>
              <a:t> со</a:t>
            </a:r>
            <a:r>
              <a:rPr lang="ru-RU" sz="1800" b="1" i="0" u="none" strike="noStrike" cap="none" spc="0">
                <a:solidFill>
                  <a:schemeClr val="accent1"/>
                </a:solidFill>
                <a:latin typeface="HeliosC"/>
                <a:ea typeface="HeliosC"/>
                <a:cs typeface="HeliosC"/>
              </a:rPr>
              <a:t>вершения актов незаконного вмешательства. Проблемы. Пути решения.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0" t="38261" r="0" b="0"/>
          <a:stretch/>
        </p:blipFill>
        <p:spPr bwMode="auto">
          <a:xfrm>
            <a:off x="0" y="5279366"/>
            <a:ext cx="12192000" cy="15786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873211" y="3756453"/>
            <a:ext cx="8304459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90969290" name=""/>
          <p:cNvSpPr txBox="1"/>
          <p:nvPr/>
        </p:nvSpPr>
        <p:spPr bwMode="auto">
          <a:xfrm flipH="0" flipV="0">
            <a:off x="7731917" y="1229927"/>
            <a:ext cx="4272762" cy="1463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>
                <a:solidFill>
                  <a:schemeClr val="bg1"/>
                </a:solidFill>
              </a:rPr>
              <a:t>Заместитель начальника Западно-Сибирской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региональной дирекции железнодорожных </a:t>
            </a:r>
            <a:r>
              <a:rPr lang="ru-RU">
                <a:solidFill>
                  <a:schemeClr val="bg1"/>
                </a:solidFill>
              </a:rPr>
              <a:t> вокзалов </a:t>
            </a:r>
            <a:r>
              <a:rPr lang="ru-RU">
                <a:solidFill>
                  <a:schemeClr val="bg1"/>
                </a:solidFill>
              </a:rPr>
              <a:t>по транспортной безопасности</a:t>
            </a:r>
            <a:endParaRPr lang="ru-RU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ru-RU">
                <a:solidFill>
                  <a:schemeClr val="bg1"/>
                </a:solidFill>
              </a:rPr>
              <a:t>Дидовец Олег Иванович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Alisa</dc:creator>
  <cp:keywords/>
  <dc:description/>
  <dc:identifier/>
  <dc:language/>
  <cp:lastModifiedBy/>
  <cp:revision>40</cp:revision>
  <dcterms:created xsi:type="dcterms:W3CDTF">2023-04-17T14:26:24Z</dcterms:created>
  <dcterms:modified xsi:type="dcterms:W3CDTF">2023-06-27T03:56:58Z</dcterms:modified>
  <cp:category/>
  <cp:contentStatus/>
  <cp:version/>
</cp:coreProperties>
</file>