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310" r:id="rId3"/>
    <p:sldId id="257" r:id="rId4"/>
    <p:sldId id="347" r:id="rId5"/>
    <p:sldId id="337" r:id="rId6"/>
    <p:sldId id="334" r:id="rId7"/>
    <p:sldId id="338" r:id="rId8"/>
    <p:sldId id="336" r:id="rId9"/>
    <p:sldId id="341" r:id="rId10"/>
    <p:sldId id="339" r:id="rId11"/>
    <p:sldId id="344" r:id="rId12"/>
    <p:sldId id="343" r:id="rId13"/>
    <p:sldId id="346" r:id="rId14"/>
    <p:sldId id="267" r:id="rId15"/>
    <p:sldId id="283" r:id="rId16"/>
    <p:sldId id="345" r:id="rId17"/>
    <p:sldId id="308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236"/>
    <a:srgbClr val="066AAC"/>
    <a:srgbClr val="953735"/>
    <a:srgbClr val="003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6518" autoAdjust="0"/>
  </p:normalViewPr>
  <p:slideViewPr>
    <p:cSldViewPr snapToGrid="0">
      <p:cViewPr varScale="1">
        <p:scale>
          <a:sx n="42" d="100"/>
          <a:sy n="42" d="100"/>
        </p:scale>
        <p:origin x="30" y="9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raev\Downloads\15i30dates_Sept21toJuan22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842684758744777E-2"/>
          <c:y val="5.706830926576982E-2"/>
          <c:w val="0.88286171775697853"/>
          <c:h val="0.91587142013152412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Лист2!$C$2</c:f>
              <c:strCache>
                <c:ptCount val="1"/>
                <c:pt idx="0">
                  <c:v>15.09.2021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Лист2!$C$7:$C$27</c:f>
              <c:numCache>
                <c:formatCode>General</c:formatCode>
                <c:ptCount val="21"/>
                <c:pt idx="0">
                  <c:v>5.5640000000000001</c:v>
                </c:pt>
                <c:pt idx="1">
                  <c:v>4.9067500000000006</c:v>
                </c:pt>
                <c:pt idx="2">
                  <c:v>4.6344999999999992</c:v>
                </c:pt>
                <c:pt idx="3">
                  <c:v>4.2266250000000003</c:v>
                </c:pt>
                <c:pt idx="4">
                  <c:v>3.9736249999999997</c:v>
                </c:pt>
                <c:pt idx="5">
                  <c:v>3.7558750000000005</c:v>
                </c:pt>
                <c:pt idx="6">
                  <c:v>3.3435000000000001</c:v>
                </c:pt>
                <c:pt idx="7">
                  <c:v>2.6888750000000008</c:v>
                </c:pt>
                <c:pt idx="8">
                  <c:v>2.1469999999999998</c:v>
                </c:pt>
                <c:pt idx="9">
                  <c:v>1.6120000000000001</c:v>
                </c:pt>
                <c:pt idx="10">
                  <c:v>1.1100000000000001</c:v>
                </c:pt>
                <c:pt idx="11">
                  <c:v>0.78899999999999992</c:v>
                </c:pt>
                <c:pt idx="12">
                  <c:v>0.4820000000000001</c:v>
                </c:pt>
                <c:pt idx="13">
                  <c:v>0.26437500000000003</c:v>
                </c:pt>
                <c:pt idx="14">
                  <c:v>-2.1125000000000001E-2</c:v>
                </c:pt>
                <c:pt idx="15">
                  <c:v>-9.4999999999999987E-2</c:v>
                </c:pt>
                <c:pt idx="16">
                  <c:v>-0.11662499999999999</c:v>
                </c:pt>
                <c:pt idx="17">
                  <c:v>-0.14149999999999999</c:v>
                </c:pt>
                <c:pt idx="18">
                  <c:v>-0.108875</c:v>
                </c:pt>
                <c:pt idx="19">
                  <c:v>-0.10287499999999998</c:v>
                </c:pt>
                <c:pt idx="20">
                  <c:v>-0.18900000000000003</c:v>
                </c:pt>
              </c:numCache>
            </c:numRef>
          </c:xVal>
          <c:yVal>
            <c:numRef>
              <c:f>Лист2!$B$7:$B$27</c:f>
              <c:numCache>
                <c:formatCode>General</c:formatCode>
                <c:ptCount val="21"/>
                <c:pt idx="0">
                  <c:v>2.0000000000000018E-2</c:v>
                </c:pt>
                <c:pt idx="1">
                  <c:v>0.22000000000000003</c:v>
                </c:pt>
                <c:pt idx="2">
                  <c:v>0.32</c:v>
                </c:pt>
                <c:pt idx="3">
                  <c:v>0.62000000000000011</c:v>
                </c:pt>
                <c:pt idx="4">
                  <c:v>0.82000000000000006</c:v>
                </c:pt>
                <c:pt idx="5">
                  <c:v>1.02</c:v>
                </c:pt>
                <c:pt idx="6">
                  <c:v>1.32</c:v>
                </c:pt>
                <c:pt idx="7">
                  <c:v>1.82</c:v>
                </c:pt>
                <c:pt idx="8">
                  <c:v>2.3199999999999998</c:v>
                </c:pt>
                <c:pt idx="9">
                  <c:v>2.82</c:v>
                </c:pt>
                <c:pt idx="10">
                  <c:v>3.32</c:v>
                </c:pt>
                <c:pt idx="11">
                  <c:v>3.82</c:v>
                </c:pt>
                <c:pt idx="12">
                  <c:v>4.32</c:v>
                </c:pt>
                <c:pt idx="13">
                  <c:v>4.82</c:v>
                </c:pt>
                <c:pt idx="14">
                  <c:v>5.82</c:v>
                </c:pt>
                <c:pt idx="15">
                  <c:v>6.82</c:v>
                </c:pt>
                <c:pt idx="16">
                  <c:v>7.82</c:v>
                </c:pt>
                <c:pt idx="17">
                  <c:v>8.82</c:v>
                </c:pt>
                <c:pt idx="18">
                  <c:v>9.82</c:v>
                </c:pt>
                <c:pt idx="19">
                  <c:v>10.82</c:v>
                </c:pt>
                <c:pt idx="20">
                  <c:v>11.82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B5-4FCA-8098-B4BFB9F18A05}"/>
            </c:ext>
          </c:extLst>
        </c:ser>
        <c:ser>
          <c:idx val="1"/>
          <c:order val="1"/>
          <c:tx>
            <c:strRef>
              <c:f>Лист2!$D$2</c:f>
              <c:strCache>
                <c:ptCount val="1"/>
                <c:pt idx="0">
                  <c:v>30.09.2021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Лист2!$D$7:$D$27</c:f>
              <c:numCache>
                <c:formatCode>General</c:formatCode>
                <c:ptCount val="21"/>
                <c:pt idx="0">
                  <c:v>2.48325</c:v>
                </c:pt>
                <c:pt idx="1">
                  <c:v>2.0766249999999999</c:v>
                </c:pt>
                <c:pt idx="2">
                  <c:v>1.9451249999999998</c:v>
                </c:pt>
                <c:pt idx="3">
                  <c:v>2.0186250000000001</c:v>
                </c:pt>
                <c:pt idx="4">
                  <c:v>2.2292500000000004</c:v>
                </c:pt>
                <c:pt idx="5">
                  <c:v>2.3708749999999998</c:v>
                </c:pt>
                <c:pt idx="6">
                  <c:v>2.3975</c:v>
                </c:pt>
                <c:pt idx="7">
                  <c:v>2.2793750000000004</c:v>
                </c:pt>
                <c:pt idx="8">
                  <c:v>2.02</c:v>
                </c:pt>
                <c:pt idx="9">
                  <c:v>1.6280000000000001</c:v>
                </c:pt>
                <c:pt idx="10">
                  <c:v>1.2370000000000001</c:v>
                </c:pt>
                <c:pt idx="11">
                  <c:v>0.91500000000000004</c:v>
                </c:pt>
                <c:pt idx="12">
                  <c:v>0.60899999999999999</c:v>
                </c:pt>
                <c:pt idx="13">
                  <c:v>0.35099999999999998</c:v>
                </c:pt>
                <c:pt idx="14">
                  <c:v>2.5000000000000005E-3</c:v>
                </c:pt>
                <c:pt idx="15">
                  <c:v>-9.4999999999999987E-2</c:v>
                </c:pt>
                <c:pt idx="16">
                  <c:v>-0.10874999999999999</c:v>
                </c:pt>
                <c:pt idx="17">
                  <c:v>-0.14150000000000001</c:v>
                </c:pt>
                <c:pt idx="18">
                  <c:v>-0.124625</c:v>
                </c:pt>
                <c:pt idx="19">
                  <c:v>-0.14225000000000002</c:v>
                </c:pt>
                <c:pt idx="20">
                  <c:v>-0.21300000000000002</c:v>
                </c:pt>
              </c:numCache>
            </c:numRef>
          </c:xVal>
          <c:yVal>
            <c:numRef>
              <c:f>Лист2!$B$7:$B$27</c:f>
              <c:numCache>
                <c:formatCode>General</c:formatCode>
                <c:ptCount val="21"/>
                <c:pt idx="0">
                  <c:v>2.0000000000000018E-2</c:v>
                </c:pt>
                <c:pt idx="1">
                  <c:v>0.22000000000000003</c:v>
                </c:pt>
                <c:pt idx="2">
                  <c:v>0.32</c:v>
                </c:pt>
                <c:pt idx="3">
                  <c:v>0.62000000000000011</c:v>
                </c:pt>
                <c:pt idx="4">
                  <c:v>0.82000000000000006</c:v>
                </c:pt>
                <c:pt idx="5">
                  <c:v>1.02</c:v>
                </c:pt>
                <c:pt idx="6">
                  <c:v>1.32</c:v>
                </c:pt>
                <c:pt idx="7">
                  <c:v>1.82</c:v>
                </c:pt>
                <c:pt idx="8">
                  <c:v>2.3199999999999998</c:v>
                </c:pt>
                <c:pt idx="9">
                  <c:v>2.82</c:v>
                </c:pt>
                <c:pt idx="10">
                  <c:v>3.32</c:v>
                </c:pt>
                <c:pt idx="11">
                  <c:v>3.82</c:v>
                </c:pt>
                <c:pt idx="12">
                  <c:v>4.32</c:v>
                </c:pt>
                <c:pt idx="13">
                  <c:v>4.82</c:v>
                </c:pt>
                <c:pt idx="14">
                  <c:v>5.82</c:v>
                </c:pt>
                <c:pt idx="15">
                  <c:v>6.82</c:v>
                </c:pt>
                <c:pt idx="16">
                  <c:v>7.82</c:v>
                </c:pt>
                <c:pt idx="17">
                  <c:v>8.82</c:v>
                </c:pt>
                <c:pt idx="18">
                  <c:v>9.82</c:v>
                </c:pt>
                <c:pt idx="19">
                  <c:v>10.82</c:v>
                </c:pt>
                <c:pt idx="20">
                  <c:v>11.82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B5-4FCA-8098-B4BFB9F18A05}"/>
            </c:ext>
          </c:extLst>
        </c:ser>
        <c:ser>
          <c:idx val="2"/>
          <c:order val="2"/>
          <c:tx>
            <c:strRef>
              <c:f>Лист2!$F$2</c:f>
              <c:strCache>
                <c:ptCount val="1"/>
                <c:pt idx="0">
                  <c:v>15.10.2021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Лист2!$F$7:$F$27</c:f>
              <c:numCache>
                <c:formatCode>General</c:formatCode>
                <c:ptCount val="21"/>
                <c:pt idx="0">
                  <c:v>0.30737499999999995</c:v>
                </c:pt>
                <c:pt idx="1">
                  <c:v>0.66500000000000004</c:v>
                </c:pt>
                <c:pt idx="2">
                  <c:v>0.96662499999999985</c:v>
                </c:pt>
                <c:pt idx="3">
                  <c:v>1.3561250000000002</c:v>
                </c:pt>
                <c:pt idx="4">
                  <c:v>1.6449999999999998</c:v>
                </c:pt>
                <c:pt idx="5">
                  <c:v>1.796</c:v>
                </c:pt>
                <c:pt idx="6">
                  <c:v>1.8383749999999999</c:v>
                </c:pt>
                <c:pt idx="7">
                  <c:v>1.8068749999999998</c:v>
                </c:pt>
                <c:pt idx="8">
                  <c:v>1.6734999999999998</c:v>
                </c:pt>
                <c:pt idx="9">
                  <c:v>1.4545000000000001</c:v>
                </c:pt>
                <c:pt idx="10">
                  <c:v>1.1659999999999999</c:v>
                </c:pt>
                <c:pt idx="11">
                  <c:v>0.91500000000000004</c:v>
                </c:pt>
                <c:pt idx="12">
                  <c:v>0.60899999999999999</c:v>
                </c:pt>
                <c:pt idx="13">
                  <c:v>0.375</c:v>
                </c:pt>
                <c:pt idx="14">
                  <c:v>3.4000000000000002E-2</c:v>
                </c:pt>
                <c:pt idx="15">
                  <c:v>-9.4999999999999987E-2</c:v>
                </c:pt>
                <c:pt idx="16">
                  <c:v>-0.10087499999999999</c:v>
                </c:pt>
                <c:pt idx="17">
                  <c:v>-0.14937500000000001</c:v>
                </c:pt>
                <c:pt idx="18">
                  <c:v>-0.108875</c:v>
                </c:pt>
                <c:pt idx="19">
                  <c:v>-0.1265</c:v>
                </c:pt>
                <c:pt idx="20">
                  <c:v>-0.21300000000000005</c:v>
                </c:pt>
              </c:numCache>
            </c:numRef>
          </c:xVal>
          <c:yVal>
            <c:numRef>
              <c:f>Лист2!$B$7:$B$27</c:f>
              <c:numCache>
                <c:formatCode>General</c:formatCode>
                <c:ptCount val="21"/>
                <c:pt idx="0">
                  <c:v>2.0000000000000018E-2</c:v>
                </c:pt>
                <c:pt idx="1">
                  <c:v>0.22000000000000003</c:v>
                </c:pt>
                <c:pt idx="2">
                  <c:v>0.32</c:v>
                </c:pt>
                <c:pt idx="3">
                  <c:v>0.62000000000000011</c:v>
                </c:pt>
                <c:pt idx="4">
                  <c:v>0.82000000000000006</c:v>
                </c:pt>
                <c:pt idx="5">
                  <c:v>1.02</c:v>
                </c:pt>
                <c:pt idx="6">
                  <c:v>1.32</c:v>
                </c:pt>
                <c:pt idx="7">
                  <c:v>1.82</c:v>
                </c:pt>
                <c:pt idx="8">
                  <c:v>2.3199999999999998</c:v>
                </c:pt>
                <c:pt idx="9">
                  <c:v>2.82</c:v>
                </c:pt>
                <c:pt idx="10">
                  <c:v>3.32</c:v>
                </c:pt>
                <c:pt idx="11">
                  <c:v>3.82</c:v>
                </c:pt>
                <c:pt idx="12">
                  <c:v>4.32</c:v>
                </c:pt>
                <c:pt idx="13">
                  <c:v>4.82</c:v>
                </c:pt>
                <c:pt idx="14">
                  <c:v>5.82</c:v>
                </c:pt>
                <c:pt idx="15">
                  <c:v>6.82</c:v>
                </c:pt>
                <c:pt idx="16">
                  <c:v>7.82</c:v>
                </c:pt>
                <c:pt idx="17">
                  <c:v>8.82</c:v>
                </c:pt>
                <c:pt idx="18">
                  <c:v>9.82</c:v>
                </c:pt>
                <c:pt idx="19">
                  <c:v>10.82</c:v>
                </c:pt>
                <c:pt idx="20">
                  <c:v>11.82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7B5-4FCA-8098-B4BFB9F18A05}"/>
            </c:ext>
          </c:extLst>
        </c:ser>
        <c:ser>
          <c:idx val="3"/>
          <c:order val="3"/>
          <c:tx>
            <c:strRef>
              <c:f>Лист2!$H$2</c:f>
              <c:strCache>
                <c:ptCount val="1"/>
                <c:pt idx="0">
                  <c:v>30.10.2021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Лист2!$H$7:$H$27</c:f>
              <c:numCache>
                <c:formatCode>General</c:formatCode>
                <c:ptCount val="21"/>
                <c:pt idx="0">
                  <c:v>0.34699999999999998</c:v>
                </c:pt>
                <c:pt idx="1">
                  <c:v>0.56262500000000004</c:v>
                </c:pt>
                <c:pt idx="2">
                  <c:v>0.754</c:v>
                </c:pt>
                <c:pt idx="3">
                  <c:v>0.97712500000000002</c:v>
                </c:pt>
                <c:pt idx="4">
                  <c:v>1.1710000000000003</c:v>
                </c:pt>
                <c:pt idx="5">
                  <c:v>1.315625</c:v>
                </c:pt>
                <c:pt idx="6">
                  <c:v>1.3658750000000004</c:v>
                </c:pt>
                <c:pt idx="7">
                  <c:v>1.4209999999999998</c:v>
                </c:pt>
                <c:pt idx="8">
                  <c:v>1.382125</c:v>
                </c:pt>
                <c:pt idx="9">
                  <c:v>1.2418750000000001</c:v>
                </c:pt>
                <c:pt idx="10">
                  <c:v>1.03125</c:v>
                </c:pt>
                <c:pt idx="11">
                  <c:v>0.85200000000000009</c:v>
                </c:pt>
                <c:pt idx="12">
                  <c:v>0.60899999999999999</c:v>
                </c:pt>
                <c:pt idx="13">
                  <c:v>0.35899999999999999</c:v>
                </c:pt>
                <c:pt idx="14">
                  <c:v>3.4000000000000002E-2</c:v>
                </c:pt>
                <c:pt idx="15">
                  <c:v>-9.4999999999999987E-2</c:v>
                </c:pt>
                <c:pt idx="16">
                  <c:v>-0.11662499999999999</c:v>
                </c:pt>
                <c:pt idx="17">
                  <c:v>-0.17300000000000001</c:v>
                </c:pt>
                <c:pt idx="18">
                  <c:v>-0.13250000000000001</c:v>
                </c:pt>
                <c:pt idx="19">
                  <c:v>-0.13437499999999999</c:v>
                </c:pt>
                <c:pt idx="20">
                  <c:v>-0.22100000000000003</c:v>
                </c:pt>
              </c:numCache>
            </c:numRef>
          </c:xVal>
          <c:yVal>
            <c:numRef>
              <c:f>Лист2!$B$7:$B$27</c:f>
              <c:numCache>
                <c:formatCode>General</c:formatCode>
                <c:ptCount val="21"/>
                <c:pt idx="0">
                  <c:v>2.0000000000000018E-2</c:v>
                </c:pt>
                <c:pt idx="1">
                  <c:v>0.22000000000000003</c:v>
                </c:pt>
                <c:pt idx="2">
                  <c:v>0.32</c:v>
                </c:pt>
                <c:pt idx="3">
                  <c:v>0.62000000000000011</c:v>
                </c:pt>
                <c:pt idx="4">
                  <c:v>0.82000000000000006</c:v>
                </c:pt>
                <c:pt idx="5">
                  <c:v>1.02</c:v>
                </c:pt>
                <c:pt idx="6">
                  <c:v>1.32</c:v>
                </c:pt>
                <c:pt idx="7">
                  <c:v>1.82</c:v>
                </c:pt>
                <c:pt idx="8">
                  <c:v>2.3199999999999998</c:v>
                </c:pt>
                <c:pt idx="9">
                  <c:v>2.82</c:v>
                </c:pt>
                <c:pt idx="10">
                  <c:v>3.32</c:v>
                </c:pt>
                <c:pt idx="11">
                  <c:v>3.82</c:v>
                </c:pt>
                <c:pt idx="12">
                  <c:v>4.32</c:v>
                </c:pt>
                <c:pt idx="13">
                  <c:v>4.82</c:v>
                </c:pt>
                <c:pt idx="14">
                  <c:v>5.82</c:v>
                </c:pt>
                <c:pt idx="15">
                  <c:v>6.82</c:v>
                </c:pt>
                <c:pt idx="16">
                  <c:v>7.82</c:v>
                </c:pt>
                <c:pt idx="17">
                  <c:v>8.82</c:v>
                </c:pt>
                <c:pt idx="18">
                  <c:v>9.82</c:v>
                </c:pt>
                <c:pt idx="19">
                  <c:v>10.82</c:v>
                </c:pt>
                <c:pt idx="20">
                  <c:v>11.82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7B5-4FCA-8098-B4BFB9F18A05}"/>
            </c:ext>
          </c:extLst>
        </c:ser>
        <c:ser>
          <c:idx val="4"/>
          <c:order val="4"/>
          <c:tx>
            <c:strRef>
              <c:f>Лист2!$J$2</c:f>
              <c:strCache>
                <c:ptCount val="1"/>
                <c:pt idx="0">
                  <c:v>15.11.2021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Лист2!$J$7:$J$27</c:f>
              <c:numCache>
                <c:formatCode>General</c:formatCode>
                <c:ptCount val="21"/>
                <c:pt idx="0">
                  <c:v>0.20500000000000002</c:v>
                </c:pt>
                <c:pt idx="1">
                  <c:v>0.34899999999999998</c:v>
                </c:pt>
                <c:pt idx="2">
                  <c:v>0.43800000000000006</c:v>
                </c:pt>
                <c:pt idx="3">
                  <c:v>0.6070000000000001</c:v>
                </c:pt>
                <c:pt idx="4">
                  <c:v>0.73687499999999995</c:v>
                </c:pt>
                <c:pt idx="5">
                  <c:v>0.89824999999999999</c:v>
                </c:pt>
                <c:pt idx="6">
                  <c:v>0.95637499999999998</c:v>
                </c:pt>
                <c:pt idx="7">
                  <c:v>1.0429999999999999</c:v>
                </c:pt>
                <c:pt idx="8">
                  <c:v>1.082875</c:v>
                </c:pt>
                <c:pt idx="9">
                  <c:v>1.0440000000000003</c:v>
                </c:pt>
                <c:pt idx="10">
                  <c:v>0.88850000000000007</c:v>
                </c:pt>
                <c:pt idx="11">
                  <c:v>0.78112499999999996</c:v>
                </c:pt>
                <c:pt idx="12">
                  <c:v>0.54500000000000004</c:v>
                </c:pt>
                <c:pt idx="13">
                  <c:v>0.35099999999999998</c:v>
                </c:pt>
                <c:pt idx="14">
                  <c:v>3.4000000000000002E-2</c:v>
                </c:pt>
                <c:pt idx="15">
                  <c:v>-9.4999999999999987E-2</c:v>
                </c:pt>
                <c:pt idx="16">
                  <c:v>-0.1245</c:v>
                </c:pt>
                <c:pt idx="17">
                  <c:v>-0.17300000000000001</c:v>
                </c:pt>
                <c:pt idx="18">
                  <c:v>-0.124625</c:v>
                </c:pt>
                <c:pt idx="19">
                  <c:v>-0.15012500000000001</c:v>
                </c:pt>
                <c:pt idx="20">
                  <c:v>-0.22100000000000003</c:v>
                </c:pt>
              </c:numCache>
            </c:numRef>
          </c:xVal>
          <c:yVal>
            <c:numRef>
              <c:f>Лист2!$B$7:$B$27</c:f>
              <c:numCache>
                <c:formatCode>General</c:formatCode>
                <c:ptCount val="21"/>
                <c:pt idx="0">
                  <c:v>2.0000000000000018E-2</c:v>
                </c:pt>
                <c:pt idx="1">
                  <c:v>0.22000000000000003</c:v>
                </c:pt>
                <c:pt idx="2">
                  <c:v>0.32</c:v>
                </c:pt>
                <c:pt idx="3">
                  <c:v>0.62000000000000011</c:v>
                </c:pt>
                <c:pt idx="4">
                  <c:v>0.82000000000000006</c:v>
                </c:pt>
                <c:pt idx="5">
                  <c:v>1.02</c:v>
                </c:pt>
                <c:pt idx="6">
                  <c:v>1.32</c:v>
                </c:pt>
                <c:pt idx="7">
                  <c:v>1.82</c:v>
                </c:pt>
                <c:pt idx="8">
                  <c:v>2.3199999999999998</c:v>
                </c:pt>
                <c:pt idx="9">
                  <c:v>2.82</c:v>
                </c:pt>
                <c:pt idx="10">
                  <c:v>3.32</c:v>
                </c:pt>
                <c:pt idx="11">
                  <c:v>3.82</c:v>
                </c:pt>
                <c:pt idx="12">
                  <c:v>4.32</c:v>
                </c:pt>
                <c:pt idx="13">
                  <c:v>4.82</c:v>
                </c:pt>
                <c:pt idx="14">
                  <c:v>5.82</c:v>
                </c:pt>
                <c:pt idx="15">
                  <c:v>6.82</c:v>
                </c:pt>
                <c:pt idx="16">
                  <c:v>7.82</c:v>
                </c:pt>
                <c:pt idx="17">
                  <c:v>8.82</c:v>
                </c:pt>
                <c:pt idx="18">
                  <c:v>9.82</c:v>
                </c:pt>
                <c:pt idx="19">
                  <c:v>10.82</c:v>
                </c:pt>
                <c:pt idx="20">
                  <c:v>11.82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7B5-4FCA-8098-B4BFB9F18A05}"/>
            </c:ext>
          </c:extLst>
        </c:ser>
        <c:ser>
          <c:idx val="5"/>
          <c:order val="5"/>
          <c:tx>
            <c:strRef>
              <c:f>Лист2!$L$2</c:f>
              <c:strCache>
                <c:ptCount val="1"/>
                <c:pt idx="0">
                  <c:v>30.11.2021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Лист2!$L$7:$L$27</c:f>
              <c:numCache>
                <c:formatCode>General</c:formatCode>
                <c:ptCount val="21"/>
                <c:pt idx="0">
                  <c:v>1.6E-2</c:v>
                </c:pt>
                <c:pt idx="1">
                  <c:v>9.6999999999999989E-2</c:v>
                </c:pt>
                <c:pt idx="2">
                  <c:v>0.20174999999999996</c:v>
                </c:pt>
                <c:pt idx="3">
                  <c:v>0.29887499999999995</c:v>
                </c:pt>
                <c:pt idx="4">
                  <c:v>0.47599999999999998</c:v>
                </c:pt>
                <c:pt idx="5">
                  <c:v>0.58325000000000005</c:v>
                </c:pt>
                <c:pt idx="6">
                  <c:v>0.65712500000000007</c:v>
                </c:pt>
                <c:pt idx="7">
                  <c:v>0.76737500000000003</c:v>
                </c:pt>
                <c:pt idx="8">
                  <c:v>0.82199999999999995</c:v>
                </c:pt>
                <c:pt idx="9">
                  <c:v>0.80774999999999997</c:v>
                </c:pt>
                <c:pt idx="10">
                  <c:v>0.73</c:v>
                </c:pt>
                <c:pt idx="11">
                  <c:v>0.66300000000000014</c:v>
                </c:pt>
                <c:pt idx="12">
                  <c:v>0.4820000000000001</c:v>
                </c:pt>
                <c:pt idx="13">
                  <c:v>0.32737499999999997</c:v>
                </c:pt>
                <c:pt idx="14">
                  <c:v>2.6125000000000002E-2</c:v>
                </c:pt>
                <c:pt idx="15">
                  <c:v>-9.4999999999999987E-2</c:v>
                </c:pt>
                <c:pt idx="16">
                  <c:v>-0.13237499999999999</c:v>
                </c:pt>
                <c:pt idx="17">
                  <c:v>-0.12575</c:v>
                </c:pt>
                <c:pt idx="18">
                  <c:v>-0.108875</c:v>
                </c:pt>
                <c:pt idx="19">
                  <c:v>-0.11862500000000001</c:v>
                </c:pt>
                <c:pt idx="20">
                  <c:v>-0.22100000000000003</c:v>
                </c:pt>
              </c:numCache>
            </c:numRef>
          </c:xVal>
          <c:yVal>
            <c:numRef>
              <c:f>Лист2!$B$7:$B$27</c:f>
              <c:numCache>
                <c:formatCode>General</c:formatCode>
                <c:ptCount val="21"/>
                <c:pt idx="0">
                  <c:v>2.0000000000000018E-2</c:v>
                </c:pt>
                <c:pt idx="1">
                  <c:v>0.22000000000000003</c:v>
                </c:pt>
                <c:pt idx="2">
                  <c:v>0.32</c:v>
                </c:pt>
                <c:pt idx="3">
                  <c:v>0.62000000000000011</c:v>
                </c:pt>
                <c:pt idx="4">
                  <c:v>0.82000000000000006</c:v>
                </c:pt>
                <c:pt idx="5">
                  <c:v>1.02</c:v>
                </c:pt>
                <c:pt idx="6">
                  <c:v>1.32</c:v>
                </c:pt>
                <c:pt idx="7">
                  <c:v>1.82</c:v>
                </c:pt>
                <c:pt idx="8">
                  <c:v>2.3199999999999998</c:v>
                </c:pt>
                <c:pt idx="9">
                  <c:v>2.82</c:v>
                </c:pt>
                <c:pt idx="10">
                  <c:v>3.32</c:v>
                </c:pt>
                <c:pt idx="11">
                  <c:v>3.82</c:v>
                </c:pt>
                <c:pt idx="12">
                  <c:v>4.32</c:v>
                </c:pt>
                <c:pt idx="13">
                  <c:v>4.82</c:v>
                </c:pt>
                <c:pt idx="14">
                  <c:v>5.82</c:v>
                </c:pt>
                <c:pt idx="15">
                  <c:v>6.82</c:v>
                </c:pt>
                <c:pt idx="16">
                  <c:v>7.82</c:v>
                </c:pt>
                <c:pt idx="17">
                  <c:v>8.82</c:v>
                </c:pt>
                <c:pt idx="18">
                  <c:v>9.82</c:v>
                </c:pt>
                <c:pt idx="19">
                  <c:v>10.82</c:v>
                </c:pt>
                <c:pt idx="20">
                  <c:v>11.82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7B5-4FCA-8098-B4BFB9F18A05}"/>
            </c:ext>
          </c:extLst>
        </c:ser>
        <c:ser>
          <c:idx val="6"/>
          <c:order val="6"/>
          <c:tx>
            <c:strRef>
              <c:f>Лист2!$N$2</c:f>
              <c:strCache>
                <c:ptCount val="1"/>
                <c:pt idx="0">
                  <c:v>15.12.2021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Лист2!$N$7:$N$24</c:f>
              <c:numCache>
                <c:formatCode>General</c:formatCode>
                <c:ptCount val="18"/>
                <c:pt idx="0">
                  <c:v>-4.6999999999999993E-2</c:v>
                </c:pt>
                <c:pt idx="1">
                  <c:v>3.4000000000000002E-2</c:v>
                </c:pt>
                <c:pt idx="2">
                  <c:v>0.10699999999999998</c:v>
                </c:pt>
                <c:pt idx="3">
                  <c:v>0.17287500000000003</c:v>
                </c:pt>
                <c:pt idx="4">
                  <c:v>0.28699999999999998</c:v>
                </c:pt>
                <c:pt idx="5">
                  <c:v>0.40212500000000001</c:v>
                </c:pt>
                <c:pt idx="6">
                  <c:v>0.41299999999999992</c:v>
                </c:pt>
                <c:pt idx="7">
                  <c:v>0.53900000000000003</c:v>
                </c:pt>
                <c:pt idx="8">
                  <c:v>0.60149999999999992</c:v>
                </c:pt>
                <c:pt idx="9">
                  <c:v>0.60987500000000006</c:v>
                </c:pt>
                <c:pt idx="10">
                  <c:v>0.56299999999999994</c:v>
                </c:pt>
                <c:pt idx="11">
                  <c:v>0.53600000000000003</c:v>
                </c:pt>
                <c:pt idx="12">
                  <c:v>0.40325</c:v>
                </c:pt>
                <c:pt idx="13">
                  <c:v>0.28012500000000001</c:v>
                </c:pt>
                <c:pt idx="14">
                  <c:v>3.4000000000000002E-2</c:v>
                </c:pt>
                <c:pt idx="15">
                  <c:v>-9.4999999999999987E-2</c:v>
                </c:pt>
                <c:pt idx="16">
                  <c:v>-0.156</c:v>
                </c:pt>
                <c:pt idx="17">
                  <c:v>-0.16512500000000002</c:v>
                </c:pt>
              </c:numCache>
            </c:numRef>
          </c:xVal>
          <c:yVal>
            <c:numRef>
              <c:f>Лист2!$B$7:$B$24</c:f>
              <c:numCache>
                <c:formatCode>General</c:formatCode>
                <c:ptCount val="18"/>
                <c:pt idx="0">
                  <c:v>2.0000000000000018E-2</c:v>
                </c:pt>
                <c:pt idx="1">
                  <c:v>0.22000000000000003</c:v>
                </c:pt>
                <c:pt idx="2">
                  <c:v>0.32</c:v>
                </c:pt>
                <c:pt idx="3">
                  <c:v>0.62000000000000011</c:v>
                </c:pt>
                <c:pt idx="4">
                  <c:v>0.82000000000000006</c:v>
                </c:pt>
                <c:pt idx="5">
                  <c:v>1.02</c:v>
                </c:pt>
                <c:pt idx="6">
                  <c:v>1.32</c:v>
                </c:pt>
                <c:pt idx="7">
                  <c:v>1.82</c:v>
                </c:pt>
                <c:pt idx="8">
                  <c:v>2.3199999999999998</c:v>
                </c:pt>
                <c:pt idx="9">
                  <c:v>2.82</c:v>
                </c:pt>
                <c:pt idx="10">
                  <c:v>3.32</c:v>
                </c:pt>
                <c:pt idx="11">
                  <c:v>3.82</c:v>
                </c:pt>
                <c:pt idx="12">
                  <c:v>4.32</c:v>
                </c:pt>
                <c:pt idx="13">
                  <c:v>4.82</c:v>
                </c:pt>
                <c:pt idx="14">
                  <c:v>5.82</c:v>
                </c:pt>
                <c:pt idx="15">
                  <c:v>6.82</c:v>
                </c:pt>
                <c:pt idx="16">
                  <c:v>7.82</c:v>
                </c:pt>
                <c:pt idx="17">
                  <c:v>8.82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7B5-4FCA-8098-B4BFB9F18A05}"/>
            </c:ext>
          </c:extLst>
        </c:ser>
        <c:ser>
          <c:idx val="7"/>
          <c:order val="7"/>
          <c:tx>
            <c:strRef>
              <c:f>Лист2!$E$2</c:f>
              <c:strCache>
                <c:ptCount val="1"/>
                <c:pt idx="0">
                  <c:v>30.09.2021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Лист2!$E$9:$E$20</c:f>
              <c:numCache>
                <c:formatCode>General</c:formatCode>
                <c:ptCount val="12"/>
                <c:pt idx="0">
                  <c:v>0</c:v>
                </c:pt>
                <c:pt idx="2">
                  <c:v>0.2</c:v>
                </c:pt>
                <c:pt idx="5">
                  <c:v>0.2</c:v>
                </c:pt>
                <c:pt idx="7">
                  <c:v>-0.2</c:v>
                </c:pt>
                <c:pt idx="9">
                  <c:v>-0.4</c:v>
                </c:pt>
                <c:pt idx="11">
                  <c:v>-0.7</c:v>
                </c:pt>
              </c:numCache>
            </c:numRef>
          </c:xVal>
          <c:yVal>
            <c:numRef>
              <c:f>Лист2!$A$9:$A$20</c:f>
              <c:numCache>
                <c:formatCode>General</c:formatCode>
                <c:ptCount val="12"/>
                <c:pt idx="0">
                  <c:v>0.5</c:v>
                </c:pt>
                <c:pt idx="1">
                  <c:v>0.8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2</c:v>
                </c:pt>
                <c:pt idx="6">
                  <c:v>2.5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7B5-4FCA-8098-B4BFB9F18A05}"/>
            </c:ext>
          </c:extLst>
        </c:ser>
        <c:ser>
          <c:idx val="8"/>
          <c:order val="8"/>
          <c:tx>
            <c:strRef>
              <c:f>Лист2!$G$2</c:f>
              <c:strCache>
                <c:ptCount val="1"/>
                <c:pt idx="0">
                  <c:v>15.10.1978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Лист2!$G$9:$G$20</c:f>
              <c:numCache>
                <c:formatCode>General</c:formatCode>
                <c:ptCount val="12"/>
                <c:pt idx="0">
                  <c:v>-1.3</c:v>
                </c:pt>
                <c:pt idx="2">
                  <c:v>-0.2</c:v>
                </c:pt>
                <c:pt idx="5">
                  <c:v>0</c:v>
                </c:pt>
                <c:pt idx="7">
                  <c:v>-0.2</c:v>
                </c:pt>
                <c:pt idx="9">
                  <c:v>-0.4</c:v>
                </c:pt>
                <c:pt idx="11">
                  <c:v>-0.7</c:v>
                </c:pt>
              </c:numCache>
            </c:numRef>
          </c:xVal>
          <c:yVal>
            <c:numRef>
              <c:f>Лист2!$A$9:$A$20</c:f>
              <c:numCache>
                <c:formatCode>General</c:formatCode>
                <c:ptCount val="12"/>
                <c:pt idx="0">
                  <c:v>0.5</c:v>
                </c:pt>
                <c:pt idx="1">
                  <c:v>0.8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2</c:v>
                </c:pt>
                <c:pt idx="6">
                  <c:v>2.5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7B5-4FCA-8098-B4BFB9F18A05}"/>
            </c:ext>
          </c:extLst>
        </c:ser>
        <c:ser>
          <c:idx val="9"/>
          <c:order val="9"/>
          <c:tx>
            <c:strRef>
              <c:f>Лист2!$I$2</c:f>
              <c:strCache>
                <c:ptCount val="1"/>
                <c:pt idx="0">
                  <c:v>30.10.1978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Лист2!$I$9:$I$20</c:f>
              <c:numCache>
                <c:formatCode>General</c:formatCode>
                <c:ptCount val="12"/>
                <c:pt idx="0">
                  <c:v>-5</c:v>
                </c:pt>
                <c:pt idx="2">
                  <c:v>-0.4</c:v>
                </c:pt>
                <c:pt idx="5">
                  <c:v>0</c:v>
                </c:pt>
                <c:pt idx="7">
                  <c:v>-0.2</c:v>
                </c:pt>
                <c:pt idx="9">
                  <c:v>-0.3</c:v>
                </c:pt>
                <c:pt idx="11">
                  <c:v>-0.5</c:v>
                </c:pt>
              </c:numCache>
            </c:numRef>
          </c:xVal>
          <c:yVal>
            <c:numRef>
              <c:f>Лист2!$A$9:$A$20</c:f>
              <c:numCache>
                <c:formatCode>General</c:formatCode>
                <c:ptCount val="12"/>
                <c:pt idx="0">
                  <c:v>0.5</c:v>
                </c:pt>
                <c:pt idx="1">
                  <c:v>0.8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2</c:v>
                </c:pt>
                <c:pt idx="6">
                  <c:v>2.5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7B5-4FCA-8098-B4BFB9F18A05}"/>
            </c:ext>
          </c:extLst>
        </c:ser>
        <c:ser>
          <c:idx val="10"/>
          <c:order val="10"/>
          <c:tx>
            <c:strRef>
              <c:f>Лист2!$K$2</c:f>
              <c:strCache>
                <c:ptCount val="1"/>
                <c:pt idx="0">
                  <c:v>15.11.1978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Лист2!$K$9:$K$20</c:f>
              <c:numCache>
                <c:formatCode>General</c:formatCode>
                <c:ptCount val="12"/>
                <c:pt idx="0">
                  <c:v>-1.5</c:v>
                </c:pt>
                <c:pt idx="2">
                  <c:v>-0.2</c:v>
                </c:pt>
                <c:pt idx="5">
                  <c:v>0</c:v>
                </c:pt>
                <c:pt idx="7">
                  <c:v>-0.2</c:v>
                </c:pt>
                <c:pt idx="9">
                  <c:v>-0.3</c:v>
                </c:pt>
                <c:pt idx="11">
                  <c:v>-0.5</c:v>
                </c:pt>
              </c:numCache>
            </c:numRef>
          </c:xVal>
          <c:yVal>
            <c:numRef>
              <c:f>Лист2!$A$9:$A$20</c:f>
              <c:numCache>
                <c:formatCode>General</c:formatCode>
                <c:ptCount val="12"/>
                <c:pt idx="0">
                  <c:v>0.5</c:v>
                </c:pt>
                <c:pt idx="1">
                  <c:v>0.8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2</c:v>
                </c:pt>
                <c:pt idx="6">
                  <c:v>2.5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37B5-4FCA-8098-B4BFB9F18A05}"/>
            </c:ext>
          </c:extLst>
        </c:ser>
        <c:ser>
          <c:idx val="11"/>
          <c:order val="11"/>
          <c:tx>
            <c:strRef>
              <c:f>Лист2!$M$2</c:f>
              <c:strCache>
                <c:ptCount val="1"/>
                <c:pt idx="0">
                  <c:v>30.11.1978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Лист2!$M$9:$M$20</c:f>
              <c:numCache>
                <c:formatCode>General</c:formatCode>
                <c:ptCount val="12"/>
                <c:pt idx="0">
                  <c:v>-2.1</c:v>
                </c:pt>
                <c:pt idx="2">
                  <c:v>-0.3</c:v>
                </c:pt>
                <c:pt idx="5">
                  <c:v>0</c:v>
                </c:pt>
                <c:pt idx="7">
                  <c:v>-0.3</c:v>
                </c:pt>
                <c:pt idx="9">
                  <c:v>-0.3</c:v>
                </c:pt>
                <c:pt idx="11">
                  <c:v>-0.5</c:v>
                </c:pt>
              </c:numCache>
            </c:numRef>
          </c:xVal>
          <c:yVal>
            <c:numRef>
              <c:f>Лист2!$A$9:$A$20</c:f>
              <c:numCache>
                <c:formatCode>General</c:formatCode>
                <c:ptCount val="12"/>
                <c:pt idx="0">
                  <c:v>0.5</c:v>
                </c:pt>
                <c:pt idx="1">
                  <c:v>0.8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2</c:v>
                </c:pt>
                <c:pt idx="6">
                  <c:v>2.5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37B5-4FCA-8098-B4BFB9F18A05}"/>
            </c:ext>
          </c:extLst>
        </c:ser>
        <c:ser>
          <c:idx val="12"/>
          <c:order val="12"/>
          <c:tx>
            <c:strRef>
              <c:f>Лист2!$O$2</c:f>
              <c:strCache>
                <c:ptCount val="1"/>
                <c:pt idx="0">
                  <c:v>15.12.1978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Лист2!$O$9:$O$20</c:f>
              <c:numCache>
                <c:formatCode>General</c:formatCode>
                <c:ptCount val="12"/>
                <c:pt idx="0">
                  <c:v>-0.8</c:v>
                </c:pt>
                <c:pt idx="2">
                  <c:v>-0.6</c:v>
                </c:pt>
                <c:pt idx="5">
                  <c:v>0</c:v>
                </c:pt>
                <c:pt idx="7">
                  <c:v>-0.2</c:v>
                </c:pt>
                <c:pt idx="9">
                  <c:v>-0.3</c:v>
                </c:pt>
                <c:pt idx="11">
                  <c:v>-0.5</c:v>
                </c:pt>
              </c:numCache>
            </c:numRef>
          </c:xVal>
          <c:yVal>
            <c:numRef>
              <c:f>Лист2!$A$9:$A$20</c:f>
              <c:numCache>
                <c:formatCode>General</c:formatCode>
                <c:ptCount val="12"/>
                <c:pt idx="0">
                  <c:v>0.5</c:v>
                </c:pt>
                <c:pt idx="1">
                  <c:v>0.8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2</c:v>
                </c:pt>
                <c:pt idx="6">
                  <c:v>2.5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37B5-4FCA-8098-B4BFB9F18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4909759"/>
        <c:axId val="1144696415"/>
      </c:scatterChart>
      <c:valAx>
        <c:axId val="1044909759"/>
        <c:scaling>
          <c:orientation val="minMax"/>
          <c:max val="6"/>
          <c:min val="-5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4696415"/>
        <c:crosses val="autoZero"/>
        <c:crossBetween val="midCat"/>
      </c:valAx>
      <c:valAx>
        <c:axId val="1144696415"/>
        <c:scaling>
          <c:orientation val="maxMin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4909759"/>
        <c:crosses val="autoZero"/>
        <c:crossBetween val="midCat"/>
      </c:valAx>
      <c:spPr>
        <a:noFill/>
        <a:ln>
          <a:noFill/>
        </a:ln>
        <a:effectLst/>
      </c:spPr>
    </c:plotArea>
    <c:plotVisOnly val="0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07C4A-2F84-41A8-8C68-13109FAD5AE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98255-9C2B-4AFC-A7C7-FD7722C8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7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36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70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008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6DAB-F063-472E-B23F-50E66765A83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790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6DAB-F063-472E-B23F-50E66765A83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337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6DAB-F063-472E-B23F-50E66765A83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91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C5825-51E5-47F6-8EFC-9D29DC18D7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45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958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361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40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13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9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22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078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98255-9C2B-4AFC-A7C7-FD7722C89CB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79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0A54-5DF8-4DF7-9986-75AB25A3A87D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1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B3C7-A9B2-4FB2-B129-0BED3C013F1C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7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889B-C661-4BC3-B7AF-060C61B8CF8D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633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D4EC-C0ED-4454-8270-4BF144B5B3F8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300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2E22-D987-4F26-95D8-D32B66F453F0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618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EF116-A32C-4E21-9C6C-3AF73C4EC355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48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72C3E-DA1C-4C0C-9CB0-2D33BA7DDB1F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883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DB78A-9AB8-4991-B8FE-7822E8A1F0E2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52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134B-8ED4-45FD-BCE6-5D698E449197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503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DE06-92E8-41BE-9D8E-5DAB7FCEED9E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760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9D62-2181-4BB9-9D2B-0C363C9022B1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5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6517-36F8-438F-891E-0EBA767F13B8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69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818E-60C5-40DD-A57D-CB7CC27087E1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39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DBF2-C665-4EA7-B409-6EF060457932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62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4A26-D9FE-4F33-AADD-FD41B264ABCE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97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24301"/>
            <a:ext cx="53848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24301"/>
            <a:ext cx="53848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5B36447-6A84-4600-9C26-9897D96B15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437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4F83-FA9F-4D7A-ABE6-57842BFB141C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72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0764-55B9-4C0F-943B-694BEB6B10B3}" type="datetime1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56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956D-948E-4539-A023-0A7862B2FEBE}" type="datetime1">
              <a:rPr lang="ru-RU" smtClean="0"/>
              <a:t>28.06.2023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D201-6DA5-4DB7-841F-4A2E03ED25B2}" type="datetime1">
              <a:rPr lang="ru-RU" smtClean="0"/>
              <a:t>28.06.2023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36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34F49-063D-4B08-9D1E-FC6C30156BBC}" type="datetime1">
              <a:rPr lang="ru-RU" smtClean="0"/>
              <a:t>28.06.2023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4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EB2C-66FE-4AAF-92AC-F4733691B108}" type="datetime1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6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0E9E-143D-437E-A620-FAC060036189}" type="datetime1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68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7678A-0943-43E3-A7C5-5A79A172DAD5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F07DE-8FF6-40F9-8124-E8153ABD0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00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EFC95-39BA-46C3-9D0B-5597476FA5E1}" type="datetime1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75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6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" y="-1"/>
            <a:ext cx="12196536" cy="68597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42" y="2712745"/>
            <a:ext cx="12192000" cy="4190386"/>
          </a:xfrm>
          <a:prstGeom prst="rect">
            <a:avLst/>
          </a:prstGeom>
          <a:solidFill>
            <a:srgbClr val="003B7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4536" y="-21773"/>
            <a:ext cx="12196535" cy="2734518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70" y="902924"/>
            <a:ext cx="2482163" cy="1024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605" y="3407914"/>
            <a:ext cx="10620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Актуальные направления научных исследований объектов транспортной инфраструктуры, эксплуатируемых в условиях Крайнего Севера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51" y="576998"/>
            <a:ext cx="2290439" cy="1592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D894AA-E12F-4505-A8DC-A41690534CAB}"/>
              </a:ext>
            </a:extLst>
          </p:cNvPr>
          <p:cNvSpPr txBox="1"/>
          <p:nvPr/>
        </p:nvSpPr>
        <p:spPr>
          <a:xfrm>
            <a:off x="4651374" y="6465490"/>
            <a:ext cx="2884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НОВОСИБИРСК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Arial" pitchFamily="34" charset="0"/>
              </a:rPr>
              <a:t>, 2023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821B9BF-E4F4-43C4-B9B5-E376BFB23043}"/>
              </a:ext>
            </a:extLst>
          </p:cNvPr>
          <p:cNvCxnSpPr/>
          <p:nvPr/>
        </p:nvCxnSpPr>
        <p:spPr>
          <a:xfrm flipV="1">
            <a:off x="3932917" y="6261159"/>
            <a:ext cx="4321628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66DE7EA-0317-454D-9381-DFACEE85F0D7}"/>
              </a:ext>
            </a:extLst>
          </p:cNvPr>
          <p:cNvSpPr txBox="1"/>
          <p:nvPr/>
        </p:nvSpPr>
        <p:spPr>
          <a:xfrm>
            <a:off x="225639" y="5222290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EEA3FB-66C8-4BE3-A814-59DDDE4A2E8A}"/>
              </a:ext>
            </a:extLst>
          </p:cNvPr>
          <p:cNvSpPr/>
          <p:nvPr/>
        </p:nvSpPr>
        <p:spPr>
          <a:xfrm>
            <a:off x="1487387" y="5446352"/>
            <a:ext cx="9951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Лебедев А.А., к.т.н., научный сотрудник ГАУ ЯНАО «Научный центр изучения Арктики», </a:t>
            </a:r>
            <a:r>
              <a:rPr lang="ru-RU" sz="2000" i="0" u="none" strike="noStrike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г. Салехард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9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B7FB7E7-8586-4A34-8E20-2411BED62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19" y="672394"/>
            <a:ext cx="2936431" cy="1347613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0" y="-429087"/>
            <a:ext cx="11571297" cy="1207432"/>
            <a:chOff x="0" y="-385543"/>
            <a:chExt cx="11571297" cy="1207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3F80EA-FC27-48E6-BC63-3679AC5A50B0}"/>
              </a:ext>
            </a:extLst>
          </p:cNvPr>
          <p:cNvSpPr/>
          <p:nvPr/>
        </p:nvSpPr>
        <p:spPr>
          <a:xfrm>
            <a:off x="1779663" y="30830"/>
            <a:ext cx="787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Методы исследования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E11196-4B94-4A92-B154-73E494BB4B59}"/>
              </a:ext>
            </a:extLst>
          </p:cNvPr>
          <p:cNvSpPr/>
          <p:nvPr/>
        </p:nvSpPr>
        <p:spPr>
          <a:xfrm>
            <a:off x="0" y="740167"/>
            <a:ext cx="7158019" cy="585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частот собственных колебаний опор мостов в различные сезоны года; 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Инструментальные измерения, выявление образования новых дефектов;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геофизических исследований, интерпретация полученных результатов; 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Бурение скважин для отбора проб грунтов  и устройства термометрического мониторинга;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моделей изменения температурных полей в грунтах основания в течение года; 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зависимостей изменения частот колебаний опор от изменения состояния грунтов оснований; 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 и выявление трендов изменения жесткости и положения опор.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D41BDCF-7BB4-444F-BA36-0794819DE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46" y="4233066"/>
            <a:ext cx="4680459" cy="21597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61ED22A-93CB-4364-95D7-D2D02FD6C4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88517" y="4688810"/>
            <a:ext cx="1883540" cy="86913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88D1DFF1-8A72-4D63-95E6-B3A4E4411B00}"/>
              </a:ext>
            </a:extLst>
          </p:cNvPr>
          <p:cNvCxnSpPr/>
          <p:nvPr/>
        </p:nvCxnSpPr>
        <p:spPr>
          <a:xfrm flipH="1" flipV="1">
            <a:off x="9380392" y="5569030"/>
            <a:ext cx="195806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 descr="D:\Работа\Приборы\Тензор\Блок.png">
            <a:extLst>
              <a:ext uri="{FF2B5EF4-FFF2-40B4-BE49-F238E27FC236}">
                <a16:creationId xmlns:a16="http://schemas.microsoft.com/office/drawing/2014/main" id="{1238E557-03D3-491F-AE98-137AA44BB01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t="32834" r="29226" b="28000"/>
          <a:stretch/>
        </p:blipFill>
        <p:spPr bwMode="auto">
          <a:xfrm>
            <a:off x="7616514" y="2195121"/>
            <a:ext cx="1800200" cy="1152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 descr="D:\Работа\Приборы\Тензор\Тензо.png">
            <a:extLst>
              <a:ext uri="{FF2B5EF4-FFF2-40B4-BE49-F238E27FC236}">
                <a16:creationId xmlns:a16="http://schemas.microsoft.com/office/drawing/2014/main" id="{2C608BB3-8ECA-4600-A2EF-ED932C57EE82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4" t="29132" r="36650" b="52417"/>
          <a:stretch/>
        </p:blipFill>
        <p:spPr bwMode="auto">
          <a:xfrm>
            <a:off x="8825467" y="3281663"/>
            <a:ext cx="1501462" cy="4830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D:\Работа\Приборы\Тензор\Вибро.png">
            <a:extLst>
              <a:ext uri="{FF2B5EF4-FFF2-40B4-BE49-F238E27FC236}">
                <a16:creationId xmlns:a16="http://schemas.microsoft.com/office/drawing/2014/main" id="{3DD4F785-22E1-4193-80AB-B894EDA3113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34473" r="26422" b="31701"/>
          <a:stretch/>
        </p:blipFill>
        <p:spPr bwMode="auto">
          <a:xfrm>
            <a:off x="10382719" y="2394199"/>
            <a:ext cx="1581173" cy="936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" descr="D:\Работа\Приборы\Тензор\Эмблемы\Эмблема.png">
            <a:extLst>
              <a:ext uri="{FF2B5EF4-FFF2-40B4-BE49-F238E27FC236}">
                <a16:creationId xmlns:a16="http://schemas.microsoft.com/office/drawing/2014/main" id="{945C4E76-FAF4-4B83-B304-EF7AA3CA6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2" t="11532" r="21222" b="62025"/>
          <a:stretch/>
        </p:blipFill>
        <p:spPr bwMode="auto">
          <a:xfrm>
            <a:off x="9550400" y="859587"/>
            <a:ext cx="2641600" cy="93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9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C32E9-A475-4E77-8E19-30A92E3A64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/>
          <a:stretch/>
        </p:blipFill>
        <p:spPr>
          <a:xfrm>
            <a:off x="172059" y="1171615"/>
            <a:ext cx="6096000" cy="326351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A4782D5-A1A6-4710-951B-C3E610D460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6532" r="14627" b="15322"/>
          <a:stretch/>
        </p:blipFill>
        <p:spPr>
          <a:xfrm>
            <a:off x="1616554" y="3943432"/>
            <a:ext cx="4651505" cy="2553473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5" name="Группа 14"/>
          <p:cNvGrpSpPr/>
          <p:nvPr/>
        </p:nvGrpSpPr>
        <p:grpSpPr>
          <a:xfrm>
            <a:off x="0" y="-429087"/>
            <a:ext cx="11571297" cy="1207432"/>
            <a:chOff x="0" y="-385543"/>
            <a:chExt cx="11571297" cy="1207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3F80EA-FC27-48E6-BC63-3679AC5A50B0}"/>
              </a:ext>
            </a:extLst>
          </p:cNvPr>
          <p:cNvSpPr/>
          <p:nvPr/>
        </p:nvSpPr>
        <p:spPr>
          <a:xfrm>
            <a:off x="1779663" y="30830"/>
            <a:ext cx="7872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О </a:t>
            </a:r>
            <a:r>
              <a:rPr lang="ru-RU" sz="24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вибродиагностике</a:t>
            </a:r>
            <a:r>
              <a:rPr lang="ru-RU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опор мостов</a:t>
            </a:r>
          </a:p>
          <a:p>
            <a:pPr>
              <a:defRPr/>
            </a:pP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6526F96-462D-4115-A8F8-77530587FA5B}"/>
              </a:ext>
            </a:extLst>
          </p:cNvPr>
          <p:cNvSpPr/>
          <p:nvPr/>
        </p:nvSpPr>
        <p:spPr>
          <a:xfrm>
            <a:off x="4002349" y="689899"/>
            <a:ext cx="4187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B050"/>
                </a:solidFill>
                <a:latin typeface="+mj-lt"/>
              </a:rPr>
              <a:t>Мост без дефектов и повреждений</a:t>
            </a:r>
            <a:endParaRPr lang="ru-RU" sz="1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2" name="Облачко с текстом: прямоугольное 52">
            <a:extLst>
              <a:ext uri="{FF2B5EF4-FFF2-40B4-BE49-F238E27FC236}">
                <a16:creationId xmlns:a16="http://schemas.microsoft.com/office/drawing/2014/main" id="{878EA9E4-EBC5-4DDD-A867-EF4D9C19FDF6}"/>
              </a:ext>
            </a:extLst>
          </p:cNvPr>
          <p:cNvSpPr>
            <a:spLocks/>
          </p:cNvSpPr>
          <p:nvPr/>
        </p:nvSpPr>
        <p:spPr>
          <a:xfrm>
            <a:off x="5579759" y="5902784"/>
            <a:ext cx="1427296" cy="598666"/>
          </a:xfrm>
          <a:prstGeom prst="wedgeRectCallout">
            <a:avLst>
              <a:gd name="adj1" fmla="val -109666"/>
              <a:gd name="adj2" fmla="val -1539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Монтажный столик</a:t>
            </a:r>
          </a:p>
        </p:txBody>
      </p:sp>
      <p:sp>
        <p:nvSpPr>
          <p:cNvPr id="23" name="Облачко с текстом: прямоугольное 52">
            <a:extLst>
              <a:ext uri="{FF2B5EF4-FFF2-40B4-BE49-F238E27FC236}">
                <a16:creationId xmlns:a16="http://schemas.microsoft.com/office/drawing/2014/main" id="{4CDE0257-90C8-4FC0-8A61-540213B2B593}"/>
              </a:ext>
            </a:extLst>
          </p:cNvPr>
          <p:cNvSpPr>
            <a:spLocks/>
          </p:cNvSpPr>
          <p:nvPr/>
        </p:nvSpPr>
        <p:spPr>
          <a:xfrm>
            <a:off x="5348703" y="3475576"/>
            <a:ext cx="1427296" cy="598666"/>
          </a:xfrm>
          <a:prstGeom prst="wedgeRectCallout">
            <a:avLst>
              <a:gd name="adj1" fmla="val -143759"/>
              <a:gd name="adj2" fmla="val 8279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Измерительный блок</a:t>
            </a:r>
          </a:p>
        </p:txBody>
      </p:sp>
      <p:sp>
        <p:nvSpPr>
          <p:cNvPr id="24" name="Облачко с текстом: прямоугольное 52">
            <a:extLst>
              <a:ext uri="{FF2B5EF4-FFF2-40B4-BE49-F238E27FC236}">
                <a16:creationId xmlns:a16="http://schemas.microsoft.com/office/drawing/2014/main" id="{E1F04563-7DC8-4CC8-BADF-DB54FF409F02}"/>
              </a:ext>
            </a:extLst>
          </p:cNvPr>
          <p:cNvSpPr>
            <a:spLocks/>
          </p:cNvSpPr>
          <p:nvPr/>
        </p:nvSpPr>
        <p:spPr>
          <a:xfrm>
            <a:off x="4157" y="3940571"/>
            <a:ext cx="2352764" cy="659298"/>
          </a:xfrm>
          <a:prstGeom prst="wedgeRectCallout">
            <a:avLst>
              <a:gd name="adj1" fmla="val 59118"/>
              <a:gd name="adj2" fmla="val 21561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Вибродатчик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фиксации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горизонтальных поперечных колебаний</a:t>
            </a:r>
          </a:p>
        </p:txBody>
      </p:sp>
      <p:sp>
        <p:nvSpPr>
          <p:cNvPr id="25" name="Облачко с текстом: прямоугольное 52">
            <a:extLst>
              <a:ext uri="{FF2B5EF4-FFF2-40B4-BE49-F238E27FC236}">
                <a16:creationId xmlns:a16="http://schemas.microsoft.com/office/drawing/2014/main" id="{7A1D7201-4158-4871-9FFC-94E96FB7DE4B}"/>
              </a:ext>
            </a:extLst>
          </p:cNvPr>
          <p:cNvSpPr>
            <a:spLocks/>
          </p:cNvSpPr>
          <p:nvPr/>
        </p:nvSpPr>
        <p:spPr>
          <a:xfrm>
            <a:off x="5348703" y="4222311"/>
            <a:ext cx="2119770" cy="879231"/>
          </a:xfrm>
          <a:prstGeom prst="wedgeRectCallout">
            <a:avLst>
              <a:gd name="adj1" fmla="val -128514"/>
              <a:gd name="adj2" fmla="val 7462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Вибродатчик для фиксации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горизонтальных продольных колебаний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60AE2B1-F0E8-4C64-B868-8C460CB5891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0587"/>
          <a:stretch/>
        </p:blipFill>
        <p:spPr bwMode="auto">
          <a:xfrm>
            <a:off x="7213235" y="1171615"/>
            <a:ext cx="4877481" cy="4547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ED621F-2C28-4553-BCC4-ED39CA635205}"/>
              </a:ext>
            </a:extLst>
          </p:cNvPr>
          <p:cNvSpPr/>
          <p:nvPr/>
        </p:nvSpPr>
        <p:spPr>
          <a:xfrm>
            <a:off x="4356847" y="2970306"/>
            <a:ext cx="496047" cy="1647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372D523-5754-40C7-B5FA-CB866C3D81F6}"/>
              </a:ext>
            </a:extLst>
          </p:cNvPr>
          <p:cNvCxnSpPr>
            <a:cxnSpLocks/>
          </p:cNvCxnSpPr>
          <p:nvPr/>
        </p:nvCxnSpPr>
        <p:spPr>
          <a:xfrm flipV="1">
            <a:off x="1874233" y="3135041"/>
            <a:ext cx="2482614" cy="7566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C9FF438-CA01-4D09-A20E-813D2AB9C6ED}"/>
              </a:ext>
            </a:extLst>
          </p:cNvPr>
          <p:cNvCxnSpPr>
            <a:cxnSpLocks/>
          </p:cNvCxnSpPr>
          <p:nvPr/>
        </p:nvCxnSpPr>
        <p:spPr>
          <a:xfrm flipH="1" flipV="1">
            <a:off x="4852894" y="3130497"/>
            <a:ext cx="597647" cy="34507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443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459235"/>
            <a:ext cx="11571297" cy="1207432"/>
            <a:chOff x="0" y="-385543"/>
            <a:chExt cx="11571297" cy="1207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3F80EA-FC27-48E6-BC63-3679AC5A50B0}"/>
              </a:ext>
            </a:extLst>
          </p:cNvPr>
          <p:cNvSpPr/>
          <p:nvPr/>
        </p:nvSpPr>
        <p:spPr>
          <a:xfrm>
            <a:off x="1779663" y="30830"/>
            <a:ext cx="787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О </a:t>
            </a:r>
            <a:r>
              <a:rPr lang="ru-RU" sz="24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вибродиагностике</a:t>
            </a:r>
            <a:r>
              <a:rPr lang="ru-RU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опор мостов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6526F96-462D-4115-A8F8-77530587FA5B}"/>
              </a:ext>
            </a:extLst>
          </p:cNvPr>
          <p:cNvSpPr/>
          <p:nvPr/>
        </p:nvSpPr>
        <p:spPr>
          <a:xfrm>
            <a:off x="3051810" y="548142"/>
            <a:ext cx="6284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+mj-lt"/>
              </a:rPr>
              <a:t>Мосты с разрушениями и просадками </a:t>
            </a:r>
            <a:r>
              <a:rPr lang="ru-RU" sz="2000" b="1" dirty="0">
                <a:solidFill>
                  <a:srgbClr val="C00000"/>
                </a:solidFill>
              </a:rPr>
              <a:t>откосов насыпи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 </a:t>
            </a:r>
            <a:endParaRPr lang="ru-RU" sz="1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53B23A-953F-4863-B242-5417EA6DC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19"/>
          <a:stretch/>
        </p:blipFill>
        <p:spPr>
          <a:xfrm>
            <a:off x="74921" y="3429000"/>
            <a:ext cx="5496516" cy="34156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24526A-0D44-4127-A17E-933F65425D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23"/>
          <a:stretch/>
        </p:blipFill>
        <p:spPr>
          <a:xfrm>
            <a:off x="6322351" y="3449773"/>
            <a:ext cx="5841676" cy="341560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B69EC08-FFF7-491D-9A4A-5364E7D190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98" y="909728"/>
            <a:ext cx="3308103" cy="24810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91AB9D8-B59F-4A7E-BA35-C35B9B8F26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83" y="909727"/>
            <a:ext cx="3308102" cy="248107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C4B2588-A32B-47B0-9F4D-448A2B81BF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4"/>
          <a:stretch/>
        </p:blipFill>
        <p:spPr>
          <a:xfrm>
            <a:off x="89000" y="900294"/>
            <a:ext cx="4824631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3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2">
            <a:extLst>
              <a:ext uri="{FF2B5EF4-FFF2-40B4-BE49-F238E27FC236}">
                <a16:creationId xmlns:a16="http://schemas.microsoft.com/office/drawing/2014/main" id="{F52A69BE-91EA-4DD4-9315-ADDDEDE14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t="49017" r="4828" b="5051"/>
          <a:stretch/>
        </p:blipFill>
        <p:spPr bwMode="auto">
          <a:xfrm>
            <a:off x="462908" y="4132724"/>
            <a:ext cx="6011830" cy="18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Рис. 6. Типы установок, используемые в программе Res2DMod">
            <a:extLst>
              <a:ext uri="{FF2B5EF4-FFF2-40B4-BE49-F238E27FC236}">
                <a16:creationId xmlns:a16="http://schemas.microsoft.com/office/drawing/2014/main" id="{663E518E-00FE-42C9-B975-3697563D5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7" t="66192" r="33206"/>
          <a:stretch/>
        </p:blipFill>
        <p:spPr bwMode="auto">
          <a:xfrm>
            <a:off x="4963033" y="639751"/>
            <a:ext cx="2265934" cy="120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51FFF-574F-4256-BAC6-1ADB35F3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65" y="-1054834"/>
            <a:ext cx="10886344" cy="6690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обработки измерений геофизическим оборудованием СКАЛА 48 (сентябрь 2022 г.)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1B9132E-2936-4BAC-BB18-6F7549254054}"/>
              </a:ext>
            </a:extLst>
          </p:cNvPr>
          <p:cNvSpPr txBox="1">
            <a:spLocks/>
          </p:cNvSpPr>
          <p:nvPr/>
        </p:nvSpPr>
        <p:spPr>
          <a:xfrm>
            <a:off x="1215918" y="3687493"/>
            <a:ext cx="2230039" cy="515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высокого сопротивления</a:t>
            </a:r>
          </a:p>
        </p:txBody>
      </p:sp>
      <p:pic>
        <p:nvPicPr>
          <p:cNvPr id="3074" name="Рисунок 22">
            <a:extLst>
              <a:ext uri="{FF2B5EF4-FFF2-40B4-BE49-F238E27FC236}">
                <a16:creationId xmlns:a16="http://schemas.microsoft.com/office/drawing/2014/main" id="{510D3C97-6F26-417C-8AA3-72FB44A28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t="3096" r="4828" b="48505"/>
          <a:stretch/>
        </p:blipFill>
        <p:spPr bwMode="auto">
          <a:xfrm>
            <a:off x="411221" y="1590169"/>
            <a:ext cx="6011830" cy="19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21">
            <a:extLst>
              <a:ext uri="{FF2B5EF4-FFF2-40B4-BE49-F238E27FC236}">
                <a16:creationId xmlns:a16="http://schemas.microsoft.com/office/drawing/2014/main" id="{BAD863E1-B804-47B2-8E09-2286ADBF2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r="4550" b="49066"/>
          <a:stretch/>
        </p:blipFill>
        <p:spPr bwMode="auto">
          <a:xfrm>
            <a:off x="5709490" y="1612094"/>
            <a:ext cx="6222033" cy="19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C88C71C-6CF2-41EA-9031-3AFB198F77CF}"/>
              </a:ext>
            </a:extLst>
          </p:cNvPr>
          <p:cNvSpPr/>
          <p:nvPr/>
        </p:nvSpPr>
        <p:spPr>
          <a:xfrm>
            <a:off x="1750741" y="2217646"/>
            <a:ext cx="1247921" cy="7916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9163FF6-0AA9-498A-9EF4-790A4E128430}"/>
              </a:ext>
            </a:extLst>
          </p:cNvPr>
          <p:cNvSpPr/>
          <p:nvPr/>
        </p:nvSpPr>
        <p:spPr>
          <a:xfrm>
            <a:off x="1750740" y="4841792"/>
            <a:ext cx="1247921" cy="5023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3D9BAF3-D6F2-47E0-BBB8-85D98FF9E296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330938" y="3006969"/>
            <a:ext cx="0" cy="6805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1">
            <a:extLst>
              <a:ext uri="{FF2B5EF4-FFF2-40B4-BE49-F238E27FC236}">
                <a16:creationId xmlns:a16="http://schemas.microsoft.com/office/drawing/2014/main" id="{83174996-FF3B-4714-A0C7-82BC0B1E5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0" r="4550" b="4904"/>
          <a:stretch/>
        </p:blipFill>
        <p:spPr bwMode="auto">
          <a:xfrm>
            <a:off x="5767147" y="4124295"/>
            <a:ext cx="6222033" cy="197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Рис. 6. Типы установок, используемые в программе Res2DMod">
            <a:extLst>
              <a:ext uri="{FF2B5EF4-FFF2-40B4-BE49-F238E27FC236}">
                <a16:creationId xmlns:a16="http://schemas.microsoft.com/office/drawing/2014/main" id="{F28D3974-E34B-44F0-8178-D6671EA8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33558" r="66736" b="33808"/>
          <a:stretch/>
        </p:blipFill>
        <p:spPr bwMode="auto">
          <a:xfrm>
            <a:off x="4963033" y="3280725"/>
            <a:ext cx="2124808" cy="114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7E50610-A617-4404-AAC7-7D9CF1AB7206}"/>
              </a:ext>
            </a:extLst>
          </p:cNvPr>
          <p:cNvCxnSpPr>
            <a:cxnSpLocks/>
          </p:cNvCxnSpPr>
          <p:nvPr/>
        </p:nvCxnSpPr>
        <p:spPr>
          <a:xfrm>
            <a:off x="2330937" y="4295168"/>
            <a:ext cx="7261" cy="5466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317E3C1-E47C-4FF4-8DDD-E678BFAC8533}"/>
              </a:ext>
            </a:extLst>
          </p:cNvPr>
          <p:cNvSpPr/>
          <p:nvPr/>
        </p:nvSpPr>
        <p:spPr>
          <a:xfrm>
            <a:off x="767993" y="6106385"/>
            <a:ext cx="114134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проекта температура грунтов возле устоев в августе 2021 составляет около -0,3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глубине ниже 8-10 м.</a:t>
            </a:r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661664C-5340-4791-8AB9-5D56D8D73F80}"/>
              </a:ext>
            </a:extLst>
          </p:cNvPr>
          <p:cNvGrpSpPr/>
          <p:nvPr/>
        </p:nvGrpSpPr>
        <p:grpSpPr>
          <a:xfrm>
            <a:off x="-1672" y="-392446"/>
            <a:ext cx="11571297" cy="1207432"/>
            <a:chOff x="0" y="-385543"/>
            <a:chExt cx="11571297" cy="120743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FAEB4C8-97D6-44F9-86D9-351C7FB83326}"/>
                </a:ext>
              </a:extLst>
            </p:cNvPr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FADB87-F990-4AA9-8E56-F8A8FC7E7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5DBCA4C-3A3C-4CE9-932D-8875D29C3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1FFF620-5661-4FAC-91AA-4F6E636E3D54}"/>
              </a:ext>
            </a:extLst>
          </p:cNvPr>
          <p:cNvSpPr/>
          <p:nvPr/>
        </p:nvSpPr>
        <p:spPr>
          <a:xfrm>
            <a:off x="1773333" y="56534"/>
            <a:ext cx="787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Геофизические методы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948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51FFF-574F-4256-BAC6-1ADB35F3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28" y="828717"/>
            <a:ext cx="10355943" cy="6690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обработки измерений оборудованием ВЕГА и георадаром ОКО-3  (март 2023 г.)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2E16D7-3492-46AC-8DB3-9123CDAC937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17" y="1887352"/>
            <a:ext cx="10235853" cy="37719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14A268-8536-4B07-A223-5DB9C15750EC}"/>
              </a:ext>
            </a:extLst>
          </p:cNvPr>
          <p:cNvSpPr/>
          <p:nvPr/>
        </p:nvSpPr>
        <p:spPr>
          <a:xfrm>
            <a:off x="1747501" y="5769457"/>
            <a:ext cx="8817083" cy="85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Геоэлектрический разрез по данным бесконтактного измерения электрического поля в марте 2023, где 1 – подошва мерзлого грунта; 2 – положение свай.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6A43CDA-2F80-42C9-9223-E630AE69640C}"/>
              </a:ext>
            </a:extLst>
          </p:cNvPr>
          <p:cNvGrpSpPr/>
          <p:nvPr/>
        </p:nvGrpSpPr>
        <p:grpSpPr>
          <a:xfrm>
            <a:off x="-1672" y="-392446"/>
            <a:ext cx="11571297" cy="1207432"/>
            <a:chOff x="0" y="-385543"/>
            <a:chExt cx="11571297" cy="1207432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350A2A6-1BC4-479C-B3E2-33E3255BF325}"/>
                </a:ext>
              </a:extLst>
            </p:cNvPr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12D01FC-FD6F-4D31-8B8F-DD95DE633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498A6FE-D6A3-4331-B6B7-A7CC4B07C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B0AFB1-F2B4-40A9-881D-A6F8EEC80661}"/>
              </a:ext>
            </a:extLst>
          </p:cNvPr>
          <p:cNvSpPr/>
          <p:nvPr/>
        </p:nvSpPr>
        <p:spPr>
          <a:xfrm>
            <a:off x="1773333" y="56534"/>
            <a:ext cx="787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Геофизические методы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960396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14A268-8536-4B07-A223-5DB9C15750EC}"/>
              </a:ext>
            </a:extLst>
          </p:cNvPr>
          <p:cNvSpPr/>
          <p:nvPr/>
        </p:nvSpPr>
        <p:spPr>
          <a:xfrm>
            <a:off x="383782" y="718830"/>
            <a:ext cx="11732018" cy="5120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AutoNum type="arabicPeriod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всех строящихся 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криолитозоне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мостах необходимо в обязательном порядке устраивать постоянно действующие температурные скважины возле каждой опоры и передавать их вместе с результатами наблюдений эксплуатирующим организациям.</a:t>
            </a: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AutoNum type="arabicPeriod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Постояннодействующие температурные скважины необходимо устраивать также вдоль земляного полотна дорог, где по данным ИГИ были выявлены ММГ для разработки качественных решений на всех стадиях жизненного цикла.</a:t>
            </a: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AutoNum type="arabicPeriod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результаты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вибродиагностики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свидетельствуют о перспективности разработки данного метода для опор мостов, расположенных 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криолитозоне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Поэтому необходимо продолжать вести исследования.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AutoNum type="arabicPeriod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Опыт проведения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вибродиагностики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показал, что технология является нетрудоемкой и может быть экспресс-методом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FE064FC-7F11-49C2-81B1-9645423925EA}"/>
              </a:ext>
            </a:extLst>
          </p:cNvPr>
          <p:cNvSpPr txBox="1">
            <a:spLocks/>
          </p:cNvSpPr>
          <p:nvPr/>
        </p:nvSpPr>
        <p:spPr>
          <a:xfrm>
            <a:off x="650905" y="5839463"/>
            <a:ext cx="11197772" cy="81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Готовы расширять сотрудничество как в рамках существующих проектов, так и по новым научным исследованиям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EC3FB15-6F86-403E-BE13-7403A78ADF78}"/>
              </a:ext>
            </a:extLst>
          </p:cNvPr>
          <p:cNvGrpSpPr/>
          <p:nvPr/>
        </p:nvGrpSpPr>
        <p:grpSpPr>
          <a:xfrm>
            <a:off x="-1672" y="-392446"/>
            <a:ext cx="11571297" cy="1207432"/>
            <a:chOff x="0" y="-385543"/>
            <a:chExt cx="11571297" cy="1207432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E2DE96F-72F2-421E-9DB2-D1882CEE3EE2}"/>
                </a:ext>
              </a:extLst>
            </p:cNvPr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B4899BD-8155-4B9E-B543-F4BE8EDEE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AAE074D-0A0C-4790-B993-3E014F1DB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078C742-26AE-486F-AB37-D2C09ED11648}"/>
              </a:ext>
            </a:extLst>
          </p:cNvPr>
          <p:cNvSpPr/>
          <p:nvPr/>
        </p:nvSpPr>
        <p:spPr>
          <a:xfrm>
            <a:off x="1773333" y="56534"/>
            <a:ext cx="787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Выводы о промежуточных результатах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6193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6267DE-5F39-4D99-A1F5-9BFD57670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" y="202903"/>
            <a:ext cx="12196536" cy="685974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0" y="-429087"/>
            <a:ext cx="11571297" cy="1207432"/>
            <a:chOff x="0" y="-385543"/>
            <a:chExt cx="11571297" cy="120743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425FEA-7E80-468E-BF75-026948575F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70" y="2301443"/>
            <a:ext cx="4117481" cy="16998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B57E13-934C-4446-B331-966ED918C971}"/>
              </a:ext>
            </a:extLst>
          </p:cNvPr>
          <p:cNvSpPr txBox="1"/>
          <p:nvPr/>
        </p:nvSpPr>
        <p:spPr>
          <a:xfrm>
            <a:off x="1117722" y="5411776"/>
            <a:ext cx="10138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ru-RU" sz="4400" b="1" dirty="0">
                <a:solidFill>
                  <a:srgbClr val="00B0F0"/>
                </a:solidFill>
                <a:latin typeface="Arial Narrow" panose="020B0606020202030204" pitchFamily="34" charset="0"/>
                <a:cs typeface="Arial" pitchFamily="34" charset="0"/>
              </a:rPr>
              <a:t>Спасибо за внимание!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07CA7C-E732-4A5B-BD26-E4C62A122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88" y="1818063"/>
            <a:ext cx="3227796" cy="32218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4AC7D6-9172-4A85-9D25-6ECF1CE4BF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24883" r="17252" b="24841"/>
          <a:stretch/>
        </p:blipFill>
        <p:spPr>
          <a:xfrm>
            <a:off x="9104198" y="1705035"/>
            <a:ext cx="2327139" cy="344792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8993892-CF58-46BA-A00D-4EE2D1119BC3}"/>
              </a:ext>
            </a:extLst>
          </p:cNvPr>
          <p:cNvSpPr txBox="1">
            <a:spLocks/>
          </p:cNvSpPr>
          <p:nvPr/>
        </p:nvSpPr>
        <p:spPr>
          <a:xfrm>
            <a:off x="796249" y="1241999"/>
            <a:ext cx="244987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/>
              <a:t>ГИС ЯМАЛ АРКТИКА</a:t>
            </a:r>
          </a:p>
        </p:txBody>
      </p:sp>
    </p:spTree>
    <p:extLst>
      <p:ext uri="{BB962C8B-B14F-4D97-AF65-F5344CB8AC3E}">
        <p14:creationId xmlns:p14="http://schemas.microsoft.com/office/powerpoint/2010/main" val="638104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444347" y="554212"/>
            <a:ext cx="7400222" cy="96010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ru-RU" sz="2667" b="1" dirty="0">
                <a:solidFill>
                  <a:schemeClr val="tx2"/>
                </a:solidFill>
              </a:rPr>
              <a:t>ГАУ ЯНАО НАУЧНЫЙ ЦЕНТР ИЗУЧЕНИЯ АРКТИКИ</a:t>
            </a:r>
            <a:br>
              <a:rPr lang="ru-RU" sz="2667" b="1" dirty="0">
                <a:solidFill>
                  <a:schemeClr val="tx2"/>
                </a:solidFill>
              </a:rPr>
            </a:br>
            <a:endParaRPr lang="ru-RU" sz="2133" b="1" dirty="0">
              <a:solidFill>
                <a:schemeClr val="tx2"/>
              </a:solidFill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9301" y="1730585"/>
            <a:ext cx="4799627" cy="2082352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2133" b="1" dirty="0">
                <a:solidFill>
                  <a:schemeClr val="accent1"/>
                </a:solidFill>
              </a:rPr>
              <a:t>Уже созданы:</a:t>
            </a:r>
            <a:endParaRPr lang="ru-RU" sz="1867" b="1" dirty="0">
              <a:solidFill>
                <a:schemeClr val="accent1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133" dirty="0">
                <a:solidFill>
                  <a:schemeClr val="tx1"/>
                </a:solidFill>
              </a:rPr>
              <a:t>Сектор Строительства</a:t>
            </a:r>
          </a:p>
          <a:p>
            <a:pPr algn="l">
              <a:spcBef>
                <a:spcPts val="0"/>
              </a:spcBef>
            </a:pPr>
            <a:r>
              <a:rPr lang="ru-RU" sz="2133" dirty="0">
                <a:solidFill>
                  <a:schemeClr val="tx1"/>
                </a:solidFill>
              </a:rPr>
              <a:t>Сектор Криосферы</a:t>
            </a:r>
          </a:p>
          <a:p>
            <a:pPr algn="l">
              <a:spcBef>
                <a:spcPts val="0"/>
              </a:spcBef>
            </a:pPr>
            <a:r>
              <a:rPr lang="ru-RU" sz="2133" dirty="0">
                <a:solidFill>
                  <a:schemeClr val="tx1"/>
                </a:solidFill>
              </a:rPr>
              <a:t>Участок Инженерных изысканий</a:t>
            </a:r>
          </a:p>
        </p:txBody>
      </p: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1872437" y="1121917"/>
            <a:ext cx="854404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10416480" y="6217713"/>
            <a:ext cx="1728192" cy="475649"/>
            <a:chOff x="7812360" y="195486"/>
            <a:chExt cx="1296144" cy="35673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195486"/>
              <a:ext cx="864096" cy="356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765584" y="267494"/>
              <a:ext cx="342920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25519">
                <a:defRPr/>
              </a:pPr>
              <a:fld id="{56797E71-87AF-4CAF-AE30-09C356D43401}" type="slidenum">
                <a:rPr lang="ru-RU" sz="1333" b="1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pPr algn="ctr" defTabSz="1625519">
                  <a:defRPr/>
                </a:pPr>
                <a:t>2</a:t>
              </a:fld>
              <a:endParaRPr lang="ru-RU" sz="1333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8765584" y="292876"/>
              <a:ext cx="0" cy="195456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одзаголовок 2"/>
          <p:cNvSpPr txBox="1">
            <a:spLocks/>
          </p:cNvSpPr>
          <p:nvPr/>
        </p:nvSpPr>
        <p:spPr>
          <a:xfrm>
            <a:off x="336267" y="4197086"/>
            <a:ext cx="11520373" cy="20161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Низкая надежность искусственных сооружений транспортной инфраструктуры, расположенной на Крайнем Севере, из-за агрессивного воздействия природно-климатических факторов.</a:t>
            </a:r>
          </a:p>
          <a:p>
            <a:pPr marL="228594" indent="-228594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Изучение состояния </a:t>
            </a:r>
            <a:r>
              <a:rPr lang="ru-RU" sz="2000" dirty="0" err="1">
                <a:solidFill>
                  <a:schemeClr val="bg1"/>
                </a:solidFill>
              </a:rPr>
              <a:t>криолитозоны</a:t>
            </a:r>
            <a:r>
              <a:rPr lang="ru-RU" sz="2000" dirty="0">
                <a:solidFill>
                  <a:schemeClr val="bg1"/>
                </a:solidFill>
              </a:rPr>
              <a:t> и деградации ММГ для обеспечение геотехнической безопасности зданий и сооружений.</a:t>
            </a:r>
          </a:p>
          <a:p>
            <a:pPr marL="228594" indent="-228594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Низкое качество и достоверность инженерно-геологических изысканий.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B248840A-3E1F-46CC-8E50-2E90F94C2FB0}"/>
              </a:ext>
            </a:extLst>
          </p:cNvPr>
          <p:cNvSpPr txBox="1">
            <a:spLocks/>
          </p:cNvSpPr>
          <p:nvPr/>
        </p:nvSpPr>
        <p:spPr>
          <a:xfrm>
            <a:off x="7634120" y="2418391"/>
            <a:ext cx="4799627" cy="288032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133" b="1" dirty="0">
                <a:solidFill>
                  <a:schemeClr val="accent1"/>
                </a:solidFill>
              </a:rPr>
              <a:t>На этапе создания:</a:t>
            </a:r>
          </a:p>
          <a:p>
            <a:pPr algn="l">
              <a:spcBef>
                <a:spcPts val="0"/>
              </a:spcBef>
            </a:pPr>
            <a:r>
              <a:rPr lang="ru-RU" sz="2133" dirty="0">
                <a:solidFill>
                  <a:schemeClr val="tx1"/>
                </a:solidFill>
              </a:rPr>
              <a:t>Грунтовая лаборатория</a:t>
            </a:r>
          </a:p>
          <a:p>
            <a:pPr algn="l">
              <a:spcBef>
                <a:spcPts val="0"/>
              </a:spcBef>
            </a:pPr>
            <a:r>
              <a:rPr lang="ru-RU" sz="2133" dirty="0">
                <a:solidFill>
                  <a:schemeClr val="tx1"/>
                </a:solidFill>
              </a:rPr>
              <a:t>Дорожная лаборатория </a:t>
            </a: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334C9510-117B-464F-A251-D4F140E3D767}"/>
              </a:ext>
            </a:extLst>
          </p:cNvPr>
          <p:cNvSpPr txBox="1">
            <a:spLocks/>
          </p:cNvSpPr>
          <p:nvPr/>
        </p:nvSpPr>
        <p:spPr>
          <a:xfrm>
            <a:off x="352314" y="3646983"/>
            <a:ext cx="10064167" cy="57606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133" b="1" dirty="0">
                <a:solidFill>
                  <a:schemeClr val="accent1"/>
                </a:solidFill>
              </a:rPr>
              <a:t>Актуальные проблемы региона, по которым ведутся исследования: 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136B4B74-B491-4A99-A586-95D41362BF25}"/>
              </a:ext>
            </a:extLst>
          </p:cNvPr>
          <p:cNvSpPr txBox="1">
            <a:spLocks/>
          </p:cNvSpPr>
          <p:nvPr/>
        </p:nvSpPr>
        <p:spPr>
          <a:xfrm>
            <a:off x="2444347" y="1228332"/>
            <a:ext cx="7589587" cy="393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ru-RU" sz="2000" b="1" dirty="0">
                <a:solidFill>
                  <a:srgbClr val="4F81BD"/>
                </a:solidFill>
                <a:latin typeface="+mj-lt"/>
              </a:rPr>
              <a:t>Лаборатория Криологии Земли и геотехнической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407955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7" grpId="0" build="p" animBg="1"/>
      <p:bldP spid="18" grpId="0"/>
      <p:bldP spid="19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429087"/>
            <a:ext cx="11571297" cy="1207432"/>
            <a:chOff x="0" y="-385543"/>
            <a:chExt cx="11571297" cy="1207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3F80EA-FC27-48E6-BC63-3679AC5A50B0}"/>
              </a:ext>
            </a:extLst>
          </p:cNvPr>
          <p:cNvSpPr/>
          <p:nvPr/>
        </p:nvSpPr>
        <p:spPr>
          <a:xfrm>
            <a:off x="1779663" y="30830"/>
            <a:ext cx="7872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Иллюстрация проблем</a:t>
            </a:r>
          </a:p>
          <a:p>
            <a:pPr>
              <a:defRPr/>
            </a:pP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6D8C52-FBAA-4E82-8EE3-94D7B3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0" r="3131" b="1839"/>
          <a:stretch/>
        </p:blipFill>
        <p:spPr>
          <a:xfrm>
            <a:off x="276826" y="1266877"/>
            <a:ext cx="3313263" cy="21872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E535C7-E795-4DAC-8434-71E7EB117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26" y="3617618"/>
            <a:ext cx="3313263" cy="22256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36EDD8-C67F-4030-92E5-122E4A37DF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>
          <a:xfrm>
            <a:off x="8212130" y="1270888"/>
            <a:ext cx="3762128" cy="21832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19D7E6-FFA6-4E1B-9267-E1E7CFCB22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 t="30610" r="27484" b="30511"/>
          <a:stretch/>
        </p:blipFill>
        <p:spPr>
          <a:xfrm>
            <a:off x="3882594" y="1270888"/>
            <a:ext cx="4073165" cy="21872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A33BFD3-E270-4B2A-8305-3447BCF774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1" t="6610" r="34604"/>
          <a:stretch/>
        </p:blipFill>
        <p:spPr>
          <a:xfrm rot="5400000">
            <a:off x="4792395" y="2693867"/>
            <a:ext cx="2225661" cy="4073163"/>
          </a:xfrm>
          <a:prstGeom prst="rect">
            <a:avLst/>
          </a:prstGeom>
        </p:spPr>
      </p:pic>
      <p:pic>
        <p:nvPicPr>
          <p:cNvPr id="17" name="Рисунок 15">
            <a:extLst>
              <a:ext uri="{FF2B5EF4-FFF2-40B4-BE49-F238E27FC236}">
                <a16:creationId xmlns:a16="http://schemas.microsoft.com/office/drawing/2014/main" id="{DA6B60AA-DDEF-4090-8292-A6B9E0515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 b="6046"/>
          <a:stretch/>
        </p:blipFill>
        <p:spPr bwMode="auto">
          <a:xfrm>
            <a:off x="8212130" y="3616815"/>
            <a:ext cx="3762128" cy="22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43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429087"/>
            <a:ext cx="11571297" cy="1207432"/>
            <a:chOff x="0" y="-385543"/>
            <a:chExt cx="11571297" cy="1207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3F80EA-FC27-48E6-BC63-3679AC5A50B0}"/>
              </a:ext>
            </a:extLst>
          </p:cNvPr>
          <p:cNvSpPr/>
          <p:nvPr/>
        </p:nvSpPr>
        <p:spPr>
          <a:xfrm>
            <a:off x="1779663" y="30830"/>
            <a:ext cx="7872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Многолетнемерзлые породы в ЯНАО</a:t>
            </a:r>
          </a:p>
          <a:p>
            <a:pPr>
              <a:defRPr/>
            </a:pP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F11443-4E4D-469D-8522-CDF0EBD0E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4928" r="8064" b="27522"/>
          <a:stretch/>
        </p:blipFill>
        <p:spPr>
          <a:xfrm>
            <a:off x="3695799" y="936201"/>
            <a:ext cx="5052059" cy="5518594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BA2369E-7F64-4375-A3EC-C02C9DBB24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 t="73558" r="50426" b="4935"/>
          <a:stretch/>
        </p:blipFill>
        <p:spPr>
          <a:xfrm>
            <a:off x="39340" y="1600200"/>
            <a:ext cx="3511778" cy="3668321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AF849C-20A8-4605-B76E-DD13D6DEAA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82200" r="7692" b="5200"/>
          <a:stretch/>
        </p:blipFill>
        <p:spPr>
          <a:xfrm>
            <a:off x="7728961" y="1600200"/>
            <a:ext cx="4423699" cy="2991976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8C751F3-29E6-4492-BAB6-389CB84FD8D3}"/>
              </a:ext>
            </a:extLst>
          </p:cNvPr>
          <p:cNvSpPr txBox="1">
            <a:spLocks/>
          </p:cNvSpPr>
          <p:nvPr/>
        </p:nvSpPr>
        <p:spPr>
          <a:xfrm>
            <a:off x="3375758" y="6454795"/>
            <a:ext cx="6465471" cy="282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Атлас Ямало-Ненецкого автономного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743420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429087"/>
            <a:ext cx="11571297" cy="1207432"/>
            <a:chOff x="0" y="-385543"/>
            <a:chExt cx="11571297" cy="1207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3F80EA-FC27-48E6-BC63-3679AC5A50B0}"/>
              </a:ext>
            </a:extLst>
          </p:cNvPr>
          <p:cNvSpPr/>
          <p:nvPr/>
        </p:nvSpPr>
        <p:spPr>
          <a:xfrm>
            <a:off x="1779663" y="30830"/>
            <a:ext cx="787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Об изменении состояния </a:t>
            </a:r>
            <a:r>
              <a:rPr lang="ru-RU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криолитозоны</a:t>
            </a:r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45" name="Диаграмма 44">
            <a:extLst>
              <a:ext uri="{FF2B5EF4-FFF2-40B4-BE49-F238E27FC236}">
                <a16:creationId xmlns:a16="http://schemas.microsoft.com/office/drawing/2014/main" id="{1973A373-E3CA-4152-A28A-71BA6EF0B8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152264"/>
              </p:ext>
            </p:extLst>
          </p:nvPr>
        </p:nvGraphicFramePr>
        <p:xfrm>
          <a:off x="696743" y="1000608"/>
          <a:ext cx="3028950" cy="507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BD844538-D8FE-4017-9C6D-745A658CE6EF}"/>
              </a:ext>
            </a:extLst>
          </p:cNvPr>
          <p:cNvGrpSpPr/>
          <p:nvPr/>
        </p:nvGrpSpPr>
        <p:grpSpPr>
          <a:xfrm>
            <a:off x="3691465" y="1187096"/>
            <a:ext cx="4669178" cy="4764893"/>
            <a:chOff x="3754777" y="2099715"/>
            <a:chExt cx="4669178" cy="4764893"/>
          </a:xfrm>
        </p:grpSpPr>
        <p:pic>
          <p:nvPicPr>
            <p:cNvPr id="47" name="Объект 22">
              <a:extLst>
                <a:ext uri="{FF2B5EF4-FFF2-40B4-BE49-F238E27FC236}">
                  <a16:creationId xmlns:a16="http://schemas.microsoft.com/office/drawing/2014/main" id="{7D325138-80D2-43EB-A3D0-49E14A4A5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24" t="8279" r="13627" b="11578"/>
            <a:stretch/>
          </p:blipFill>
          <p:spPr>
            <a:xfrm>
              <a:off x="3757956" y="2123968"/>
              <a:ext cx="4654847" cy="4740640"/>
            </a:xfrm>
            <a:prstGeom prst="rect">
              <a:avLst/>
            </a:prstGeom>
          </p:spPr>
        </p:pic>
        <p:pic>
          <p:nvPicPr>
            <p:cNvPr id="48" name="Объект 22">
              <a:extLst>
                <a:ext uri="{FF2B5EF4-FFF2-40B4-BE49-F238E27FC236}">
                  <a16:creationId xmlns:a16="http://schemas.microsoft.com/office/drawing/2014/main" id="{055CC23E-311D-48C8-AEC1-805609EE6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9" t="80183" r="62416" b="12960"/>
            <a:stretch/>
          </p:blipFill>
          <p:spPr>
            <a:xfrm>
              <a:off x="3768799" y="6389650"/>
              <a:ext cx="1479895" cy="417118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EC76B0B-B823-4DBE-8DD2-3097AFF5C049}"/>
                </a:ext>
              </a:extLst>
            </p:cNvPr>
            <p:cNvSpPr/>
            <p:nvPr/>
          </p:nvSpPr>
          <p:spPr>
            <a:xfrm>
              <a:off x="3765928" y="2136095"/>
              <a:ext cx="750316" cy="1792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84D165C2-1CBA-4C4F-9ED0-4C09872D4ABC}"/>
                </a:ext>
              </a:extLst>
            </p:cNvPr>
            <p:cNvSpPr/>
            <p:nvPr/>
          </p:nvSpPr>
          <p:spPr>
            <a:xfrm>
              <a:off x="3768799" y="2464328"/>
              <a:ext cx="658235" cy="23733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581AD630-B78A-4BE9-A737-E2CECD2D669A}"/>
                </a:ext>
              </a:extLst>
            </p:cNvPr>
            <p:cNvSpPr/>
            <p:nvPr/>
          </p:nvSpPr>
          <p:spPr>
            <a:xfrm>
              <a:off x="3850511" y="4069852"/>
              <a:ext cx="658235" cy="669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823F3C5E-8F44-4EAC-8220-910C1D1368D5}"/>
                </a:ext>
              </a:extLst>
            </p:cNvPr>
            <p:cNvSpPr/>
            <p:nvPr/>
          </p:nvSpPr>
          <p:spPr>
            <a:xfrm>
              <a:off x="3754777" y="4288808"/>
              <a:ext cx="203906" cy="877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D4466AFE-9DA8-48D3-9906-7EFD79FCF02A}"/>
                </a:ext>
              </a:extLst>
            </p:cNvPr>
            <p:cNvSpPr/>
            <p:nvPr/>
          </p:nvSpPr>
          <p:spPr>
            <a:xfrm>
              <a:off x="7549376" y="2111841"/>
              <a:ext cx="863427" cy="2725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E3A25058-CFF6-4FD7-A0E8-7172B62D810F}"/>
                </a:ext>
              </a:extLst>
            </p:cNvPr>
            <p:cNvSpPr/>
            <p:nvPr/>
          </p:nvSpPr>
          <p:spPr>
            <a:xfrm>
              <a:off x="6668429" y="2099715"/>
              <a:ext cx="1755217" cy="48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610E7172-4AF8-4D0E-9E42-5F40244AF204}"/>
                </a:ext>
              </a:extLst>
            </p:cNvPr>
            <p:cNvSpPr/>
            <p:nvPr/>
          </p:nvSpPr>
          <p:spPr>
            <a:xfrm>
              <a:off x="7136780" y="2252115"/>
              <a:ext cx="1286866" cy="48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C67B21FE-4426-42F7-A65A-48C5F3F544D3}"/>
                </a:ext>
              </a:extLst>
            </p:cNvPr>
            <p:cNvSpPr/>
            <p:nvPr/>
          </p:nvSpPr>
          <p:spPr>
            <a:xfrm>
              <a:off x="7348659" y="2404515"/>
              <a:ext cx="1075296" cy="1255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4F55B8BA-AB1F-4FE9-85FA-1C95081B456E}"/>
                </a:ext>
              </a:extLst>
            </p:cNvPr>
            <p:cNvSpPr/>
            <p:nvPr/>
          </p:nvSpPr>
          <p:spPr>
            <a:xfrm>
              <a:off x="3850511" y="2517490"/>
              <a:ext cx="312234" cy="175735"/>
            </a:xfrm>
            <a:prstGeom prst="rect">
              <a:avLst/>
            </a:prstGeom>
            <a:solidFill>
              <a:srgbClr val="23D8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7869F1AA-2D45-4995-813E-40270187EAB0}"/>
                </a:ext>
              </a:extLst>
            </p:cNvPr>
            <p:cNvSpPr/>
            <p:nvPr/>
          </p:nvSpPr>
          <p:spPr>
            <a:xfrm>
              <a:off x="3847404" y="3157172"/>
              <a:ext cx="312234" cy="175735"/>
            </a:xfrm>
            <a:prstGeom prst="rect">
              <a:avLst/>
            </a:prstGeom>
            <a:solidFill>
              <a:srgbClr val="E1D1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301F41B2-F5DF-4DA9-9357-56E0F2EBC01E}"/>
                </a:ext>
              </a:extLst>
            </p:cNvPr>
            <p:cNvSpPr/>
            <p:nvPr/>
          </p:nvSpPr>
          <p:spPr>
            <a:xfrm>
              <a:off x="3850511" y="2933645"/>
              <a:ext cx="312234" cy="175735"/>
            </a:xfrm>
            <a:prstGeom prst="rect">
              <a:avLst/>
            </a:prstGeom>
            <a:solidFill>
              <a:srgbClr val="DAF3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B8F73FAC-BB01-44A3-ABA7-34BA8E738036}"/>
                </a:ext>
              </a:extLst>
            </p:cNvPr>
            <p:cNvSpPr/>
            <p:nvPr/>
          </p:nvSpPr>
          <p:spPr>
            <a:xfrm>
              <a:off x="3847404" y="3362872"/>
              <a:ext cx="312234" cy="175735"/>
            </a:xfrm>
            <a:prstGeom prst="rect">
              <a:avLst/>
            </a:prstGeom>
            <a:solidFill>
              <a:srgbClr val="FD01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9EE16A24-4B33-4194-9951-3C4A22CA52D9}"/>
                </a:ext>
              </a:extLst>
            </p:cNvPr>
            <p:cNvSpPr/>
            <p:nvPr/>
          </p:nvSpPr>
          <p:spPr>
            <a:xfrm>
              <a:off x="3849073" y="2727945"/>
              <a:ext cx="312234" cy="175735"/>
            </a:xfrm>
            <a:prstGeom prst="rect">
              <a:avLst/>
            </a:prstGeom>
            <a:solidFill>
              <a:srgbClr val="89DE2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Равнобедренный треугольник 61">
              <a:extLst>
                <a:ext uri="{FF2B5EF4-FFF2-40B4-BE49-F238E27FC236}">
                  <a16:creationId xmlns:a16="http://schemas.microsoft.com/office/drawing/2014/main" id="{A9636424-3E53-4E00-BF3B-720D4BA81720}"/>
                </a:ext>
              </a:extLst>
            </p:cNvPr>
            <p:cNvSpPr/>
            <p:nvPr/>
          </p:nvSpPr>
          <p:spPr>
            <a:xfrm>
              <a:off x="3867880" y="3568433"/>
              <a:ext cx="191163" cy="155677"/>
            </a:xfrm>
            <a:prstGeom prst="triangle">
              <a:avLst/>
            </a:prstGeom>
            <a:solidFill>
              <a:srgbClr val="DB1E2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ABE31A58-7995-49AF-BE83-288A8C414A5B}"/>
                </a:ext>
              </a:extLst>
            </p:cNvPr>
            <p:cNvSpPr/>
            <p:nvPr/>
          </p:nvSpPr>
          <p:spPr>
            <a:xfrm rot="2700000">
              <a:off x="3898860" y="3789528"/>
              <a:ext cx="144000" cy="144000"/>
            </a:xfrm>
            <a:prstGeom prst="rect">
              <a:avLst/>
            </a:prstGeom>
            <a:solidFill>
              <a:srgbClr val="309F2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A7BD8FD6-0942-48E6-A979-9BD9BE14F213}"/>
                </a:ext>
              </a:extLst>
            </p:cNvPr>
            <p:cNvSpPr/>
            <p:nvPr/>
          </p:nvSpPr>
          <p:spPr>
            <a:xfrm>
              <a:off x="3846796" y="2301897"/>
              <a:ext cx="312234" cy="175735"/>
            </a:xfrm>
            <a:prstGeom prst="rect">
              <a:avLst/>
            </a:prstGeom>
            <a:solidFill>
              <a:srgbClr val="0E4C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0ABA5D83-E37F-4AF0-89AD-BB0379099EB9}"/>
                </a:ext>
              </a:extLst>
            </p:cNvPr>
            <p:cNvSpPr/>
            <p:nvPr/>
          </p:nvSpPr>
          <p:spPr>
            <a:xfrm>
              <a:off x="5122351" y="6556918"/>
              <a:ext cx="114884" cy="24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0BADBF4D-C9B5-40CC-9F0D-8611F9B7B983}"/>
                </a:ext>
              </a:extLst>
            </p:cNvPr>
            <p:cNvSpPr/>
            <p:nvPr/>
          </p:nvSpPr>
          <p:spPr>
            <a:xfrm>
              <a:off x="4057076" y="6200078"/>
              <a:ext cx="659889" cy="184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B4984F2D-9AE2-4FFD-9270-8D245C23D4C8}"/>
                </a:ext>
              </a:extLst>
            </p:cNvPr>
            <p:cNvSpPr/>
            <p:nvPr/>
          </p:nvSpPr>
          <p:spPr>
            <a:xfrm>
              <a:off x="3805189" y="6052006"/>
              <a:ext cx="659889" cy="184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07F71C3C-6C0A-46D6-8A8D-9E67C8312C1A}"/>
                </a:ext>
              </a:extLst>
            </p:cNvPr>
            <p:cNvSpPr/>
            <p:nvPr/>
          </p:nvSpPr>
          <p:spPr>
            <a:xfrm>
              <a:off x="5291149" y="6638740"/>
              <a:ext cx="507486" cy="219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F8C3827E-A49D-4E58-819C-D68977DB3B5C}"/>
                </a:ext>
              </a:extLst>
            </p:cNvPr>
            <p:cNvSpPr/>
            <p:nvPr/>
          </p:nvSpPr>
          <p:spPr>
            <a:xfrm>
              <a:off x="5783089" y="6735459"/>
              <a:ext cx="640013" cy="122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EF051FB4-FD43-479F-A396-B60E9AE992E9}"/>
                </a:ext>
              </a:extLst>
            </p:cNvPr>
            <p:cNvSpPr/>
            <p:nvPr/>
          </p:nvSpPr>
          <p:spPr>
            <a:xfrm>
              <a:off x="5237234" y="6431317"/>
              <a:ext cx="238015" cy="304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pic>
        <p:nvPicPr>
          <p:cNvPr id="71" name="Объект 3">
            <a:extLst>
              <a:ext uri="{FF2B5EF4-FFF2-40B4-BE49-F238E27FC236}">
                <a16:creationId xmlns:a16="http://schemas.microsoft.com/office/drawing/2014/main" id="{B67D2357-04E2-4A15-A7BB-0F37D8716C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6" t="20871" r="15229" b="10237"/>
          <a:stretch/>
        </p:blipFill>
        <p:spPr>
          <a:xfrm>
            <a:off x="7562538" y="1125982"/>
            <a:ext cx="4307111" cy="481237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DAC0A00-83C7-42EA-BF1A-1C880A819DF7}"/>
              </a:ext>
            </a:extLst>
          </p:cNvPr>
          <p:cNvSpPr txBox="1"/>
          <p:nvPr/>
        </p:nvSpPr>
        <p:spPr>
          <a:xfrm>
            <a:off x="1350933" y="277629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19</a:t>
            </a:r>
            <a:r>
              <a:rPr lang="ru-RU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78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91C827A-D1B3-43A9-BF29-70EBC3B2DA38}"/>
              </a:ext>
            </a:extLst>
          </p:cNvPr>
          <p:cNvSpPr txBox="1"/>
          <p:nvPr/>
        </p:nvSpPr>
        <p:spPr>
          <a:xfrm>
            <a:off x="2555043" y="277629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Arial Narrow" panose="020B0606020202030204" pitchFamily="34" charset="0"/>
              </a:rPr>
              <a:t>20</a:t>
            </a:r>
            <a:r>
              <a:rPr lang="en-US" b="1" dirty="0">
                <a:solidFill>
                  <a:schemeClr val="accent5"/>
                </a:solidFill>
                <a:latin typeface="Arial Narrow" panose="020B0606020202030204" pitchFamily="34" charset="0"/>
              </a:rPr>
              <a:t>21</a:t>
            </a:r>
            <a:endParaRPr lang="ru-RU" b="1" dirty="0">
              <a:solidFill>
                <a:schemeClr val="accent5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FA736C1-0625-451D-9488-0210F8F8A1F7}"/>
              </a:ext>
            </a:extLst>
          </p:cNvPr>
          <p:cNvSpPr txBox="1"/>
          <p:nvPr/>
        </p:nvSpPr>
        <p:spPr>
          <a:xfrm>
            <a:off x="2269970" y="3632280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Arial Narrow" panose="020B0606020202030204" pitchFamily="34" charset="0"/>
              </a:rPr>
              <a:t>Т=0°С</a:t>
            </a:r>
          </a:p>
          <a:p>
            <a:r>
              <a:rPr lang="ru-RU" b="1" dirty="0">
                <a:solidFill>
                  <a:schemeClr val="accent5"/>
                </a:solidFill>
                <a:latin typeface="Arial Narrow" panose="020B0606020202030204" pitchFamily="34" charset="0"/>
              </a:rPr>
              <a:t>Δ</a:t>
            </a:r>
            <a:r>
              <a:rPr lang="en-US" b="1" dirty="0">
                <a:solidFill>
                  <a:schemeClr val="accent5"/>
                </a:solidFill>
                <a:latin typeface="Arial Narrow" panose="020B0606020202030204" pitchFamily="34" charset="0"/>
              </a:rPr>
              <a:t>T=0.6 C</a:t>
            </a:r>
            <a:endParaRPr lang="ru-RU" b="1" dirty="0">
              <a:solidFill>
                <a:schemeClr val="accent5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17A40791-A35E-437B-8497-100D48A1BE5B}"/>
              </a:ext>
            </a:extLst>
          </p:cNvPr>
          <p:cNvCxnSpPr>
            <a:cxnSpLocks/>
          </p:cNvCxnSpPr>
          <p:nvPr/>
        </p:nvCxnSpPr>
        <p:spPr>
          <a:xfrm>
            <a:off x="1315177" y="2650141"/>
            <a:ext cx="891803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CDC42E1E-214A-4A95-826A-03C04C81F0AA}"/>
              </a:ext>
            </a:extLst>
          </p:cNvPr>
          <p:cNvCxnSpPr>
            <a:cxnSpLocks/>
          </p:cNvCxnSpPr>
          <p:nvPr/>
        </p:nvCxnSpPr>
        <p:spPr>
          <a:xfrm>
            <a:off x="2092417" y="5601938"/>
            <a:ext cx="103250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A28463D1-095A-4FD7-B747-83A85D90CCE1}"/>
              </a:ext>
            </a:extLst>
          </p:cNvPr>
          <p:cNvSpPr txBox="1"/>
          <p:nvPr/>
        </p:nvSpPr>
        <p:spPr>
          <a:xfrm>
            <a:off x="725212" y="246146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2.5 м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A24640-2B39-42C4-A099-AFDB7C4410F9}"/>
              </a:ext>
            </a:extLst>
          </p:cNvPr>
          <p:cNvSpPr txBox="1"/>
          <p:nvPr/>
        </p:nvSpPr>
        <p:spPr>
          <a:xfrm>
            <a:off x="3070753" y="5417272"/>
            <a:ext cx="57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11 м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AA0B9F-3136-4FEB-B5F2-985428DE52EE}"/>
              </a:ext>
            </a:extLst>
          </p:cNvPr>
          <p:cNvSpPr txBox="1"/>
          <p:nvPr/>
        </p:nvSpPr>
        <p:spPr>
          <a:xfrm>
            <a:off x="8336390" y="2806314"/>
            <a:ext cx="60786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FFD966"/>
                </a:solidFill>
                <a:latin typeface="Arial Narrow" panose="020B0606020202030204" pitchFamily="34" charset="0"/>
              </a:rPr>
              <a:t>19</a:t>
            </a:r>
            <a:r>
              <a:rPr lang="ru-RU" b="1" dirty="0">
                <a:solidFill>
                  <a:srgbClr val="FFD966"/>
                </a:solidFill>
                <a:latin typeface="Arial Narrow" panose="020B0606020202030204" pitchFamily="34" charset="0"/>
              </a:rPr>
              <a:t>84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E6D532A1-A7C6-4958-9A95-F9C7E77D8181}"/>
              </a:ext>
            </a:extLst>
          </p:cNvPr>
          <p:cNvSpPr/>
          <p:nvPr/>
        </p:nvSpPr>
        <p:spPr>
          <a:xfrm>
            <a:off x="8105076" y="3689372"/>
            <a:ext cx="96693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D966"/>
                </a:solidFill>
                <a:latin typeface="Arial Narrow" panose="020B0606020202030204" pitchFamily="34" charset="0"/>
              </a:rPr>
              <a:t>Т=-6.7°С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2C98152-4A4B-47B2-9C40-E42A59BF2A20}"/>
              </a:ext>
            </a:extLst>
          </p:cNvPr>
          <p:cNvSpPr txBox="1"/>
          <p:nvPr/>
        </p:nvSpPr>
        <p:spPr>
          <a:xfrm>
            <a:off x="9770301" y="2839971"/>
            <a:ext cx="60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2020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623419D-52F0-4A2E-B0D3-0B84872FCCAB}"/>
              </a:ext>
            </a:extLst>
          </p:cNvPr>
          <p:cNvSpPr txBox="1"/>
          <p:nvPr/>
        </p:nvSpPr>
        <p:spPr>
          <a:xfrm>
            <a:off x="9765766" y="366993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Т=-4.2°С</a:t>
            </a:r>
          </a:p>
        </p:txBody>
      </p:sp>
      <p:sp>
        <p:nvSpPr>
          <p:cNvPr id="83" name="Полилиния 8">
            <a:extLst>
              <a:ext uri="{FF2B5EF4-FFF2-40B4-BE49-F238E27FC236}">
                <a16:creationId xmlns:a16="http://schemas.microsoft.com/office/drawing/2014/main" id="{AE215D01-DD87-451F-8FEB-2C348ACD9B6E}"/>
              </a:ext>
            </a:extLst>
          </p:cNvPr>
          <p:cNvSpPr/>
          <p:nvPr/>
        </p:nvSpPr>
        <p:spPr>
          <a:xfrm>
            <a:off x="6233964" y="1086661"/>
            <a:ext cx="1324752" cy="4767628"/>
          </a:xfrm>
          <a:custGeom>
            <a:avLst/>
            <a:gdLst>
              <a:gd name="connsiteX0" fmla="*/ 0 w 1381539"/>
              <a:gd name="connsiteY0" fmla="*/ 1759226 h 4840357"/>
              <a:gd name="connsiteX1" fmla="*/ 1381539 w 1381539"/>
              <a:gd name="connsiteY1" fmla="*/ 4840357 h 4840357"/>
              <a:gd name="connsiteX2" fmla="*/ 1311965 w 1381539"/>
              <a:gd name="connsiteY2" fmla="*/ 0 h 4840357"/>
              <a:gd name="connsiteX3" fmla="*/ 0 w 1381539"/>
              <a:gd name="connsiteY3" fmla="*/ 1759226 h 4840357"/>
              <a:gd name="connsiteX0" fmla="*/ 0 w 1362402"/>
              <a:gd name="connsiteY0" fmla="*/ 1759226 h 4840357"/>
              <a:gd name="connsiteX1" fmla="*/ 1362402 w 1362402"/>
              <a:gd name="connsiteY1" fmla="*/ 4840357 h 4840357"/>
              <a:gd name="connsiteX2" fmla="*/ 1311965 w 1362402"/>
              <a:gd name="connsiteY2" fmla="*/ 0 h 4840357"/>
              <a:gd name="connsiteX3" fmla="*/ 0 w 1362402"/>
              <a:gd name="connsiteY3" fmla="*/ 1759226 h 4840357"/>
              <a:gd name="connsiteX0" fmla="*/ 0 w 1362402"/>
              <a:gd name="connsiteY0" fmla="*/ 1759226 h 4840357"/>
              <a:gd name="connsiteX1" fmla="*/ 1362402 w 1362402"/>
              <a:gd name="connsiteY1" fmla="*/ 4840357 h 4840357"/>
              <a:gd name="connsiteX2" fmla="*/ 1321533 w 1362402"/>
              <a:gd name="connsiteY2" fmla="*/ 0 h 4840357"/>
              <a:gd name="connsiteX3" fmla="*/ 0 w 1362402"/>
              <a:gd name="connsiteY3" fmla="*/ 1759226 h 48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2402" h="4840357">
                <a:moveTo>
                  <a:pt x="0" y="1759226"/>
                </a:moveTo>
                <a:lnTo>
                  <a:pt x="1362402" y="4840357"/>
                </a:lnTo>
                <a:lnTo>
                  <a:pt x="1321533" y="0"/>
                </a:lnTo>
                <a:lnTo>
                  <a:pt x="0" y="175922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  <a:alpha val="43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олилиния 84">
            <a:extLst>
              <a:ext uri="{FF2B5EF4-FFF2-40B4-BE49-F238E27FC236}">
                <a16:creationId xmlns:a16="http://schemas.microsoft.com/office/drawing/2014/main" id="{BBBDDFCF-0382-48F6-888E-34A5FDB76CB1}"/>
              </a:ext>
            </a:extLst>
          </p:cNvPr>
          <p:cNvSpPr/>
          <p:nvPr/>
        </p:nvSpPr>
        <p:spPr>
          <a:xfrm rot="10800000">
            <a:off x="3660143" y="1264891"/>
            <a:ext cx="917939" cy="4628719"/>
          </a:xfrm>
          <a:custGeom>
            <a:avLst/>
            <a:gdLst>
              <a:gd name="connsiteX0" fmla="*/ 0 w 1381539"/>
              <a:gd name="connsiteY0" fmla="*/ 1759226 h 4840357"/>
              <a:gd name="connsiteX1" fmla="*/ 1381539 w 1381539"/>
              <a:gd name="connsiteY1" fmla="*/ 4840357 h 4840357"/>
              <a:gd name="connsiteX2" fmla="*/ 1311965 w 1381539"/>
              <a:gd name="connsiteY2" fmla="*/ 0 h 4840357"/>
              <a:gd name="connsiteX3" fmla="*/ 0 w 1381539"/>
              <a:gd name="connsiteY3" fmla="*/ 1759226 h 4840357"/>
              <a:gd name="connsiteX0" fmla="*/ 0 w 1362402"/>
              <a:gd name="connsiteY0" fmla="*/ 1759226 h 4840357"/>
              <a:gd name="connsiteX1" fmla="*/ 1362402 w 1362402"/>
              <a:gd name="connsiteY1" fmla="*/ 4840357 h 4840357"/>
              <a:gd name="connsiteX2" fmla="*/ 1311965 w 1362402"/>
              <a:gd name="connsiteY2" fmla="*/ 0 h 4840357"/>
              <a:gd name="connsiteX3" fmla="*/ 0 w 1362402"/>
              <a:gd name="connsiteY3" fmla="*/ 1759226 h 4840357"/>
              <a:gd name="connsiteX0" fmla="*/ 0 w 1362402"/>
              <a:gd name="connsiteY0" fmla="*/ 1759226 h 4840357"/>
              <a:gd name="connsiteX1" fmla="*/ 1362402 w 1362402"/>
              <a:gd name="connsiteY1" fmla="*/ 4840357 h 4840357"/>
              <a:gd name="connsiteX2" fmla="*/ 1321533 w 1362402"/>
              <a:gd name="connsiteY2" fmla="*/ 0 h 4840357"/>
              <a:gd name="connsiteX3" fmla="*/ 0 w 1362402"/>
              <a:gd name="connsiteY3" fmla="*/ 1759226 h 48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2402" h="4840357">
                <a:moveTo>
                  <a:pt x="0" y="1759226"/>
                </a:moveTo>
                <a:lnTo>
                  <a:pt x="1362402" y="4840357"/>
                </a:lnTo>
                <a:lnTo>
                  <a:pt x="1321533" y="0"/>
                </a:lnTo>
                <a:lnTo>
                  <a:pt x="0" y="175922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  <a:alpha val="48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23C8771-B3C2-47CB-B7EE-64F5B7A3BEF1}"/>
              </a:ext>
            </a:extLst>
          </p:cNvPr>
          <p:cNvSpPr txBox="1"/>
          <p:nvPr/>
        </p:nvSpPr>
        <p:spPr>
          <a:xfrm>
            <a:off x="848814" y="3633379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Т=-0.6°С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1AAEA7-885D-4373-9980-D55B00C2351F}"/>
              </a:ext>
            </a:extLst>
          </p:cNvPr>
          <p:cNvSpPr/>
          <p:nvPr/>
        </p:nvSpPr>
        <p:spPr>
          <a:xfrm>
            <a:off x="2570723" y="561339"/>
            <a:ext cx="7062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cs typeface="Times New Roman" panose="02020603050405020304" pitchFamily="18" charset="0"/>
              </a:rPr>
              <a:t>Выявлен тренд потепления климата и повышения температур ММГ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FCEE74-0C17-4F36-B3C6-7A234A8F29A2}"/>
              </a:ext>
            </a:extLst>
          </p:cNvPr>
          <p:cNvSpPr/>
          <p:nvPr/>
        </p:nvSpPr>
        <p:spPr>
          <a:xfrm>
            <a:off x="1279059" y="6101629"/>
            <a:ext cx="9633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Необходимо обеспечить геотехническую безопасность и надежность транспортных и гражданских сооружений, эксплуатируемых в условиях </a:t>
            </a:r>
            <a:r>
              <a:rPr lang="ru-RU" sz="2000" b="1" dirty="0" err="1"/>
              <a:t>криолитозоны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85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5" grpId="0">
        <p:bldAsOne/>
      </p:bldGraphic>
      <p:bldP spid="72" grpId="0"/>
      <p:bldP spid="73" grpId="0"/>
      <p:bldP spid="74" grpId="0"/>
      <p:bldP spid="77" grpId="0"/>
      <p:bldP spid="78" grpId="0"/>
      <p:bldP spid="79" grpId="0"/>
      <p:bldP spid="80" grpId="0"/>
      <p:bldP spid="81" grpId="0"/>
      <p:bldP spid="82" grpId="0"/>
      <p:bldP spid="83" grpId="0" animBg="1"/>
      <p:bldP spid="84" grpId="0" animBg="1"/>
      <p:bldP spid="125" grpId="0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429087"/>
            <a:ext cx="11571297" cy="1207432"/>
            <a:chOff x="0" y="-385543"/>
            <a:chExt cx="11571297" cy="1207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B92709-574C-4989-AF04-646F66F66C0B}"/>
              </a:ext>
            </a:extLst>
          </p:cNvPr>
          <p:cNvSpPr/>
          <p:nvPr/>
        </p:nvSpPr>
        <p:spPr>
          <a:xfrm>
            <a:off x="343589" y="535389"/>
            <a:ext cx="11482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Система автоматизированного контроля температуры мёрзлых грунтов в основании капитальных объектов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9A21BB-C2FC-4D04-820E-8A9593C097AD}"/>
              </a:ext>
            </a:extLst>
          </p:cNvPr>
          <p:cNvSpPr/>
          <p:nvPr/>
        </p:nvSpPr>
        <p:spPr>
          <a:xfrm>
            <a:off x="39547" y="1431926"/>
            <a:ext cx="376365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Термометрическое оборудование </a:t>
            </a:r>
            <a:r>
              <a:rPr lang="ru-RU" dirty="0">
                <a:latin typeface="Times New Roman" panose="02020603050405020304" pitchFamily="18" charset="0"/>
              </a:rPr>
              <a:t>САМ-мерзлота</a:t>
            </a:r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F84927-4B42-4C41-A70E-8E7505EAB558}"/>
              </a:ext>
            </a:extLst>
          </p:cNvPr>
          <p:cNvSpPr/>
          <p:nvPr/>
        </p:nvSpPr>
        <p:spPr>
          <a:xfrm>
            <a:off x="3938500" y="1498460"/>
            <a:ext cx="388965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Портал сбора и визуализации данных</a:t>
            </a:r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5B7C170-8BAD-4D3B-A4FE-388FC923B62C}"/>
              </a:ext>
            </a:extLst>
          </p:cNvPr>
          <p:cNvSpPr/>
          <p:nvPr/>
        </p:nvSpPr>
        <p:spPr>
          <a:xfrm>
            <a:off x="8466847" y="1474055"/>
            <a:ext cx="3494444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для моделирования трехмерных нестационарных тепловых полей в грунте</a:t>
            </a: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6B8028E-C1DC-4BFB-BFBB-7C7A7253D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662" y="4412734"/>
            <a:ext cx="1541027" cy="221926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7140626-C2CE-4FF4-BFFB-BF287CED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r="23445"/>
          <a:stretch/>
        </p:blipFill>
        <p:spPr>
          <a:xfrm rot="5400000">
            <a:off x="101282" y="2570282"/>
            <a:ext cx="3509927" cy="33809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EEF6C5C-7646-4D61-8650-81B4F6EB6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408" y="4412733"/>
            <a:ext cx="1550675" cy="22192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742FD9-C2EC-4500-988D-793AFA41F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70" y="1992134"/>
            <a:ext cx="4400637" cy="24684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9ED205-F6CF-4C90-9057-82BB689BBB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951" y="3390898"/>
            <a:ext cx="622728" cy="175708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A1B485-3F49-4F96-B66B-6180B4C3E8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9" t="1" b="510"/>
          <a:stretch/>
        </p:blipFill>
        <p:spPr>
          <a:xfrm>
            <a:off x="3731526" y="2505799"/>
            <a:ext cx="4303602" cy="405701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ED6A1A8-FAEC-48EB-8D58-9BF27ABFCEBC}"/>
              </a:ext>
            </a:extLst>
          </p:cNvPr>
          <p:cNvSpPr/>
          <p:nvPr/>
        </p:nvSpPr>
        <p:spPr>
          <a:xfrm>
            <a:off x="1779663" y="30830"/>
            <a:ext cx="7872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Автоматизированный ГТМ</a:t>
            </a:r>
          </a:p>
          <a:p>
            <a:pPr>
              <a:defRPr/>
            </a:pP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94A63B-EF0B-46AA-B8BB-B4A7546561C0}"/>
              </a:ext>
            </a:extLst>
          </p:cNvPr>
          <p:cNvSpPr/>
          <p:nvPr/>
        </p:nvSpPr>
        <p:spPr>
          <a:xfrm>
            <a:off x="4611916" y="1999866"/>
            <a:ext cx="2207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ГИС ЯМАЛ АРКТИКА</a:t>
            </a:r>
          </a:p>
        </p:txBody>
      </p:sp>
    </p:spTree>
    <p:extLst>
      <p:ext uri="{BB962C8B-B14F-4D97-AF65-F5344CB8AC3E}">
        <p14:creationId xmlns:p14="http://schemas.microsoft.com/office/powerpoint/2010/main" val="360633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429087"/>
            <a:ext cx="11571297" cy="1207432"/>
            <a:chOff x="0" y="-385543"/>
            <a:chExt cx="11571297" cy="1207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3F80EA-FC27-48E6-BC63-3679AC5A50B0}"/>
              </a:ext>
            </a:extLst>
          </p:cNvPr>
          <p:cNvSpPr/>
          <p:nvPr/>
        </p:nvSpPr>
        <p:spPr>
          <a:xfrm>
            <a:off x="854874" y="805510"/>
            <a:ext cx="8731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accent5"/>
                </a:solidFill>
                <a:latin typeface="Arial Narrow" pitchFamily="34" charset="0"/>
              </a:rPr>
              <a:t>КОМПЛЕКСНАЯ ИНЖЕНЕРНО-ГЕОЛОГИЧЕСКАЯ ЛАБОРАТОРИЯ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A02BB9-099A-4AC0-A366-188A81E05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"/>
          <a:stretch/>
        </p:blipFill>
        <p:spPr>
          <a:xfrm>
            <a:off x="7494021" y="1330631"/>
            <a:ext cx="4185152" cy="27819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A51188-3251-4951-8B7E-9B68A82D94B3}"/>
              </a:ext>
            </a:extLst>
          </p:cNvPr>
          <p:cNvSpPr txBox="1"/>
          <p:nvPr/>
        </p:nvSpPr>
        <p:spPr>
          <a:xfrm>
            <a:off x="767838" y="1497254"/>
            <a:ext cx="53281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обеспечение качественных и достоверных исследований грунтов при изысканиях во всех отраслях промышленного и гражданского строительства для всего Ямало-Ненецкого автономного округа.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21132B-11E1-423E-9E91-9D87ACF2393D}"/>
              </a:ext>
            </a:extLst>
          </p:cNvPr>
          <p:cNvSpPr txBox="1"/>
          <p:nvPr/>
        </p:nvSpPr>
        <p:spPr>
          <a:xfrm>
            <a:off x="788283" y="3026719"/>
            <a:ext cx="5410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Стратегическая цель: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переход на самоокупаемость, извлечение прибыли посредством предоставления услуг юридическим лицам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09C944-FCF7-412F-9516-0B05CD51FAFA}"/>
              </a:ext>
            </a:extLst>
          </p:cNvPr>
          <p:cNvSpPr txBox="1"/>
          <p:nvPr/>
        </p:nvSpPr>
        <p:spPr>
          <a:xfrm>
            <a:off x="767838" y="4014322"/>
            <a:ext cx="11124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marL="342900" indent="-342900" algn="just"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независимых инженерно-геологических испытаний грунтов с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сохранением качества исследований и достоверности полученных результатов.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Контроль качества других грунтовых лаборатории, проводящих исследования в ЯНАО.</a:t>
            </a:r>
          </a:p>
          <a:p>
            <a:pPr marL="342900" indent="-342900" algn="just">
              <a:buFontTx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Выполнение экспериментальных исследований для совершенствования полного комплекса испытаний грунтов в ЯНАО для всех видов запросов, в том числе научных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статистической базы данных физико-механических свойств грунтов для выявления наиболее благоприятных инженерно-геологических условий и наиболее опасных условий на застроенных участках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71222-0BD1-4EFF-AE15-4BC86D3740C3}"/>
              </a:ext>
            </a:extLst>
          </p:cNvPr>
          <p:cNvSpPr/>
          <p:nvPr/>
        </p:nvSpPr>
        <p:spPr>
          <a:xfrm>
            <a:off x="1779663" y="30830"/>
            <a:ext cx="7872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Лаборатория</a:t>
            </a:r>
          </a:p>
          <a:p>
            <a:pPr>
              <a:defRPr/>
            </a:pP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7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5">
            <a:extLst>
              <a:ext uri="{FF2B5EF4-FFF2-40B4-BE49-F238E27FC236}">
                <a16:creationId xmlns:a16="http://schemas.microsoft.com/office/drawing/2014/main" id="{BE624BCC-0E36-4632-B487-F4FE61A09D12}"/>
              </a:ext>
            </a:extLst>
          </p:cNvPr>
          <p:cNvSpPr/>
          <p:nvPr/>
        </p:nvSpPr>
        <p:spPr>
          <a:xfrm>
            <a:off x="4217748" y="5410806"/>
            <a:ext cx="1413059" cy="1310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Группа 14"/>
          <p:cNvGrpSpPr/>
          <p:nvPr/>
        </p:nvGrpSpPr>
        <p:grpSpPr>
          <a:xfrm>
            <a:off x="0" y="-429087"/>
            <a:ext cx="11571297" cy="1207432"/>
            <a:chOff x="0" y="-385543"/>
            <a:chExt cx="11571297" cy="1207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3F80EA-FC27-48E6-BC63-3679AC5A50B0}"/>
              </a:ext>
            </a:extLst>
          </p:cNvPr>
          <p:cNvSpPr/>
          <p:nvPr/>
        </p:nvSpPr>
        <p:spPr>
          <a:xfrm>
            <a:off x="1779663" y="30830"/>
            <a:ext cx="787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Исследования автомобильных дорог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6526F96-462D-4115-A8F8-77530587FA5B}"/>
              </a:ext>
            </a:extLst>
          </p:cNvPr>
          <p:cNvSpPr/>
          <p:nvPr/>
        </p:nvSpPr>
        <p:spPr>
          <a:xfrm>
            <a:off x="243728" y="723865"/>
            <a:ext cx="1077415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b="1" dirty="0">
                <a:solidFill>
                  <a:srgbClr val="202122"/>
                </a:solidFill>
              </a:rPr>
              <a:t>Цель: </a:t>
            </a:r>
            <a:r>
              <a:rPr lang="ru-RU" dirty="0"/>
              <a:t>Повышение межремонтных сроков автомобильной дороги «Сургут-Салехард, участок Надым-Салехард для научного обоснования конструкций земляного полотна и дорожной одежды</a:t>
            </a:r>
            <a:endParaRPr lang="ru-RU" b="1" dirty="0">
              <a:solidFill>
                <a:srgbClr val="001236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FC5304-DF9F-43BF-BAA5-BA293CC9BFC1}"/>
              </a:ext>
            </a:extLst>
          </p:cNvPr>
          <p:cNvSpPr/>
          <p:nvPr/>
        </p:nvSpPr>
        <p:spPr>
          <a:xfrm>
            <a:off x="277081" y="3429000"/>
            <a:ext cx="10774158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b="1" dirty="0">
                <a:solidFill>
                  <a:srgbClr val="202122"/>
                </a:solidFill>
              </a:rPr>
              <a:t>Методы исследований: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02122"/>
                </a:solidFill>
              </a:rPr>
              <a:t>Выполнение обследований участков дороги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02122"/>
                </a:solidFill>
              </a:rPr>
              <a:t>Геофизические измерения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02122"/>
                </a:solidFill>
              </a:rPr>
              <a:t>Геодезические измерения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02122"/>
                </a:solidFill>
              </a:rPr>
              <a:t>Термометрия грунтов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02122"/>
                </a:solidFill>
              </a:rPr>
              <a:t>Определение миграции влаги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02122"/>
                </a:solidFill>
              </a:rPr>
              <a:t>Лабораторные исследования геологических проб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solidFill>
                  <a:srgbClr val="202122"/>
                </a:solidFill>
              </a:rPr>
              <a:t>и образцов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02122"/>
                </a:solidFill>
              </a:rPr>
              <a:t>Моделирование процессов промерзания и </a:t>
            </a:r>
            <a:endParaRPr lang="ru-RU" dirty="0">
              <a:solidFill>
                <a:srgbClr val="001236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AB0F5D-9E04-4527-9821-8DA39A3129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32" r="19694" b="4872"/>
          <a:stretch/>
        </p:blipFill>
        <p:spPr>
          <a:xfrm>
            <a:off x="5715819" y="5055984"/>
            <a:ext cx="5182993" cy="1746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650897-FF67-4D21-991E-97D6A8DC97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r="9229" b="26085"/>
          <a:stretch/>
        </p:blipFill>
        <p:spPr>
          <a:xfrm>
            <a:off x="5659167" y="3667871"/>
            <a:ext cx="5239646" cy="13438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AD3CB7-F827-4925-A33E-DF95386206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t="31748" r="19839" b="31065"/>
          <a:stretch/>
        </p:blipFill>
        <p:spPr>
          <a:xfrm>
            <a:off x="5715818" y="1437640"/>
            <a:ext cx="5182994" cy="213236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ECE031-BA40-4513-8B9A-12351CBDFDDA}"/>
              </a:ext>
            </a:extLst>
          </p:cNvPr>
          <p:cNvSpPr/>
          <p:nvPr/>
        </p:nvSpPr>
        <p:spPr>
          <a:xfrm>
            <a:off x="243728" y="154372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Планируемый результат:</a:t>
            </a:r>
          </a:p>
          <a:p>
            <a:r>
              <a:rPr lang="ru-RU" dirty="0"/>
              <a:t>Разработка рекомендаций по выбору конструкций для автомобильных дорог, расположенных в </a:t>
            </a:r>
            <a:r>
              <a:rPr lang="ru-RU" dirty="0" err="1"/>
              <a:t>криолитозоне</a:t>
            </a:r>
            <a:r>
              <a:rPr lang="ru-RU" dirty="0"/>
              <a:t>, исходя из выявленных закономерностей влияния тепло- и </a:t>
            </a:r>
            <a:r>
              <a:rPr lang="ru-RU" dirty="0" err="1"/>
              <a:t>влаго</a:t>
            </a:r>
            <a:r>
              <a:rPr lang="ru-RU" dirty="0"/>
              <a:t>- переноса на устойчивость конструкций земляного полотна.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B72519D-D6DE-4787-9B05-5ECBC76944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954" y="804777"/>
            <a:ext cx="2879716" cy="147789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1E2B21-2F0C-4F17-99A9-628696A0E1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286" y="5220428"/>
            <a:ext cx="1891471" cy="15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0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429087"/>
            <a:ext cx="11571297" cy="1207432"/>
            <a:chOff x="0" y="-385543"/>
            <a:chExt cx="11571297" cy="1207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10420350" cy="597877"/>
            </a:xfrm>
            <a:prstGeom prst="rect">
              <a:avLst/>
            </a:prstGeom>
            <a:solidFill>
              <a:srgbClr val="066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9" y="-385543"/>
              <a:ext cx="878768" cy="1171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4" t="11416" r="594" b="58264"/>
            <a:stretch/>
          </p:blipFill>
          <p:spPr>
            <a:xfrm rot="903284" flipH="1">
              <a:off x="9654299" y="47282"/>
              <a:ext cx="1916998" cy="774607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3F80EA-FC27-48E6-BC63-3679AC5A50B0}"/>
              </a:ext>
            </a:extLst>
          </p:cNvPr>
          <p:cNvSpPr/>
          <p:nvPr/>
        </p:nvSpPr>
        <p:spPr>
          <a:xfrm>
            <a:off x="1779663" y="30830"/>
            <a:ext cx="787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Исследование новых методов диагностики мостов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6526F96-462D-4115-A8F8-77530587FA5B}"/>
              </a:ext>
            </a:extLst>
          </p:cNvPr>
          <p:cNvSpPr/>
          <p:nvPr/>
        </p:nvSpPr>
        <p:spPr>
          <a:xfrm>
            <a:off x="232298" y="588180"/>
            <a:ext cx="11760184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b="1" dirty="0">
                <a:solidFill>
                  <a:srgbClr val="202122"/>
                </a:solidFill>
                <a:latin typeface="+mj-lt"/>
              </a:rPr>
              <a:t>Цель: </a:t>
            </a:r>
            <a:r>
              <a:rPr lang="ru-RU" dirty="0">
                <a:latin typeface="+mj-lt"/>
              </a:rPr>
              <a:t>Разработка «экспресс» метода </a:t>
            </a:r>
            <a:r>
              <a:rPr lang="ru-RU" dirty="0" err="1">
                <a:latin typeface="+mj-lt"/>
              </a:rPr>
              <a:t>вибродиагностики</a:t>
            </a:r>
            <a:r>
              <a:rPr lang="ru-RU" dirty="0">
                <a:latin typeface="+mj-lt"/>
              </a:rPr>
              <a:t> опор мостов для своевременного выявления снижения несущей способности их основания.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FC5304-DF9F-43BF-BAA5-BA293CC9BFC1}"/>
              </a:ext>
            </a:extLst>
          </p:cNvPr>
          <p:cNvSpPr/>
          <p:nvPr/>
        </p:nvSpPr>
        <p:spPr>
          <a:xfrm>
            <a:off x="304799" y="5285818"/>
            <a:ext cx="6506306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>
              <a:lnSpc>
                <a:spcPct val="150000"/>
              </a:lnSpc>
              <a:defRPr/>
            </a:pPr>
            <a:r>
              <a:rPr lang="ru-RU" dirty="0"/>
              <a:t>Необходимо выявить корреляцию между критическими (пороговыми) значениями частот колебаний опор мостов и состоянием мерзлых грунтов основания.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E11196-4B94-4A92-B154-73E494BB4B59}"/>
              </a:ext>
            </a:extLst>
          </p:cNvPr>
          <p:cNvSpPr/>
          <p:nvPr/>
        </p:nvSpPr>
        <p:spPr>
          <a:xfrm>
            <a:off x="304799" y="1942660"/>
            <a:ext cx="6288199" cy="337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cs typeface="Times New Roman" panose="02020603050405020304" pitchFamily="18" charset="0"/>
              </a:rPr>
              <a:t>Принцип работы метода </a:t>
            </a:r>
            <a:r>
              <a:rPr lang="ru-RU" b="1" dirty="0" err="1">
                <a:cs typeface="Times New Roman" panose="02020603050405020304" pitchFamily="18" charset="0"/>
              </a:rPr>
              <a:t>вибродиагностики</a:t>
            </a:r>
            <a:r>
              <a:rPr lang="ru-RU" b="1" dirty="0">
                <a:cs typeface="Times New Roman" panose="02020603050405020304" pitchFamily="18" charset="0"/>
              </a:rPr>
              <a:t> опор мостов, построенных в </a:t>
            </a:r>
            <a:r>
              <a:rPr lang="ru-RU" b="1" dirty="0" err="1">
                <a:cs typeface="Times New Roman" panose="02020603050405020304" pitchFamily="18" charset="0"/>
              </a:rPr>
              <a:t>криолитозоне</a:t>
            </a:r>
            <a:r>
              <a:rPr lang="ru-RU" b="1" dirty="0">
                <a:cs typeface="Times New Roman" panose="02020603050405020304" pitchFamily="18" charset="0"/>
              </a:rPr>
              <a:t>:</a:t>
            </a:r>
          </a:p>
          <a:p>
            <a:pPr indent="542925" algn="just">
              <a:lnSpc>
                <a:spcPct val="150000"/>
              </a:lnSpc>
            </a:pPr>
            <a:r>
              <a:rPr lang="ru-RU" dirty="0">
                <a:cs typeface="Times New Roman" panose="02020603050405020304" pitchFamily="18" charset="0"/>
              </a:rPr>
              <a:t>Индикатором </a:t>
            </a:r>
            <a:r>
              <a:rPr lang="ru-RU" dirty="0" err="1">
                <a:cs typeface="Times New Roman" panose="02020603050405020304" pitchFamily="18" charset="0"/>
              </a:rPr>
              <a:t>растепления</a:t>
            </a:r>
            <a:r>
              <a:rPr lang="ru-RU" dirty="0">
                <a:cs typeface="Times New Roman" panose="02020603050405020304" pitchFamily="18" charset="0"/>
              </a:rPr>
              <a:t> мерзлых грунтов в основании опоры будет являться изменение ее «динамического портрета» (набора частот собственных колебаний).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cs typeface="Times New Roman" panose="02020603050405020304" pitchFamily="18" charset="0"/>
              </a:rPr>
              <a:t>О </a:t>
            </a:r>
            <a:r>
              <a:rPr lang="ru-RU" dirty="0" err="1">
                <a:cs typeface="Times New Roman" panose="02020603050405020304" pitchFamily="18" charset="0"/>
              </a:rPr>
              <a:t>растеплении</a:t>
            </a:r>
            <a:r>
              <a:rPr lang="ru-RU" dirty="0">
                <a:cs typeface="Times New Roman" panose="02020603050405020304" pitchFamily="18" charset="0"/>
              </a:rPr>
              <a:t> ММГ будет сигнализировать снижение частоты колебаний опоры.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43C2AD-991E-4744-8C41-901A92137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332" y="2828836"/>
            <a:ext cx="5010150" cy="3752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FCE28E-637E-4ABD-AB65-F7177585D2B2}"/>
                  </a:ext>
                </a:extLst>
              </p:cNvPr>
              <p:cNvSpPr txBox="1"/>
              <p:nvPr/>
            </p:nvSpPr>
            <p:spPr>
              <a:xfrm>
                <a:off x="7415904" y="1870112"/>
                <a:ext cx="1087284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𝐸𝐼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FCE28E-637E-4ABD-AB65-F7177585D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904" y="1870112"/>
                <a:ext cx="1087284" cy="818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2B70D8-A4A6-4B91-B990-92B4888C178E}"/>
                  </a:ext>
                </a:extLst>
              </p:cNvPr>
              <p:cNvSpPr txBox="1"/>
              <p:nvPr/>
            </p:nvSpPr>
            <p:spPr>
              <a:xfrm>
                <a:off x="10364259" y="2150274"/>
                <a:ext cx="8322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=???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2B70D8-A4A6-4B91-B990-92B4888C1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4259" y="2150274"/>
                <a:ext cx="832216" cy="276999"/>
              </a:xfrm>
              <a:prstGeom prst="rect">
                <a:avLst/>
              </a:prstGeom>
              <a:blipFill>
                <a:blip r:embed="rId6"/>
                <a:stretch>
                  <a:fillRect l="-3650" r="-6569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64304BE-E26E-40A7-82F7-3F07B04241A9}"/>
              </a:ext>
            </a:extLst>
          </p:cNvPr>
          <p:cNvSpPr/>
          <p:nvPr/>
        </p:nvSpPr>
        <p:spPr>
          <a:xfrm>
            <a:off x="4437442" y="1507989"/>
            <a:ext cx="3366993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rgbClr val="FF0000"/>
                </a:solidFill>
              </a:rPr>
              <a:t>ПОЧЕМУ ВИБРОДИАГНОСТИКА?</a:t>
            </a:r>
          </a:p>
        </p:txBody>
      </p:sp>
    </p:spTree>
    <p:extLst>
      <p:ext uri="{BB962C8B-B14F-4D97-AF65-F5344CB8AC3E}">
        <p14:creationId xmlns:p14="http://schemas.microsoft.com/office/powerpoint/2010/main" val="399505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17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23381</TotalTime>
  <Words>835</Words>
  <Application>Microsoft Office PowerPoint</Application>
  <PresentationFormat>Широкоэкранный</PresentationFormat>
  <Paragraphs>120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Cambria Math</vt:lpstr>
      <vt:lpstr>Times New Roman</vt:lpstr>
      <vt:lpstr>1_Тема Office</vt:lpstr>
      <vt:lpstr>Тема Office</vt:lpstr>
      <vt:lpstr>Презентация PowerPoint</vt:lpstr>
      <vt:lpstr>ГАУ ЯНАО НАУЧНЫЙ ЦЕНТР ИЗУЧЕНИЯ АРКТИКИ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 обработки измерений геофизическим оборудованием СКАЛА 48 (сентябрь 2022 г.)</vt:lpstr>
      <vt:lpstr>Результат обработки измерений оборудованием ВЕГА и георадаром ОКО-3  (март 2023 г.)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Пушкарев.В</dc:creator>
  <cp:lastModifiedBy>Лебедев Александр</cp:lastModifiedBy>
  <cp:revision>411</cp:revision>
  <cp:lastPrinted>2020-05-26T09:34:08Z</cp:lastPrinted>
  <dcterms:created xsi:type="dcterms:W3CDTF">2019-03-12T08:31:46Z</dcterms:created>
  <dcterms:modified xsi:type="dcterms:W3CDTF">2023-06-28T15:21:06Z</dcterms:modified>
</cp:coreProperties>
</file>