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0" r:id="rId3"/>
    <p:sldId id="334" r:id="rId4"/>
    <p:sldId id="333" r:id="rId5"/>
    <p:sldId id="262" r:id="rId6"/>
    <p:sldId id="264" r:id="rId7"/>
    <p:sldId id="4431" r:id="rId8"/>
    <p:sldId id="4432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E89"/>
    <a:srgbClr val="27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limenko-ig\Downloads\&#1086;&#1073;&#1097;&#1072;&#110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limenko-ig\Downloads\&#1069;&#1082;&#1087;&#1086;&#1088;&#1090;%20&#1080;&#1079;%20&#1050;&#1077;&#1084;&#1077;&#1088;&#1086;&#1074;&#1089;&#1082;&#1086;&#1081;%20&#1086;&#1073;&#1083;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limenko-ig\Desktop\&#1053;&#1055;&#1050;\&#1101;&#1082;&#1089;&#1087;&#1086;&#1088;&#109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limenko-ig\Desktop\&#1053;&#1055;&#1050;\&#1101;&#1082;&#1089;&#1087;&#1086;&#1088;&#109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klimenko-ig\Desktop\&#1053;&#1055;&#1050;\&#1101;&#1082;&#1089;&#1087;&#1086;&#1088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PF Din Text Cond Pro Medium" panose="02000500000000020004" pitchFamily="2" charset="0"/>
                <a:ea typeface="+mn-ea"/>
                <a:cs typeface="+mn-cs"/>
              </a:defRPr>
            </a:pPr>
            <a:r>
              <a:rPr lang="ru-RU" b="0" dirty="0">
                <a:latin typeface="PF Din Text Cond Pro Medium" panose="02000500000000020004" pitchFamily="2" charset="0"/>
              </a:rPr>
              <a:t>Структура</a:t>
            </a:r>
            <a:r>
              <a:rPr lang="ru-RU" b="0" baseline="0" dirty="0">
                <a:latin typeface="PF Din Text Cond Pro Medium" panose="02000500000000020004" pitchFamily="2" charset="0"/>
              </a:rPr>
              <a:t> погрузки основных видов грузов по отраслям</a:t>
            </a:r>
            <a:endParaRPr lang="ru-RU" b="0" dirty="0">
              <a:latin typeface="PF Din Text Cond Pro Medium" panose="02000500000000020004" pitchFamily="2" charset="0"/>
            </a:endParaRPr>
          </a:p>
        </c:rich>
      </c:tx>
      <c:layout>
        <c:manualLayout>
          <c:xMode val="edge"/>
          <c:yMode val="edge"/>
          <c:x val="0.12350538288038403"/>
          <c:y val="5.9523809523809521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676087364079486"/>
          <c:w val="0.94951234417763852"/>
          <c:h val="0.60446975296494554"/>
        </c:manualLayout>
      </c:layout>
      <c:pie3DChart>
        <c:varyColors val="1"/>
        <c:ser>
          <c:idx val="0"/>
          <c:order val="0"/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5F-4798-AECF-DA3EEF34B8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5F-4798-AECF-DA3EEF34B8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5F-4798-AECF-DA3EEF34B84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5F-4798-AECF-DA3EEF34B84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5F-4798-AECF-DA3EEF34B84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D5F-4798-AECF-DA3EEF34B84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D5F-4798-AECF-DA3EEF34B845}"/>
              </c:ext>
            </c:extLst>
          </c:dPt>
          <c:dLbls>
            <c:dLbl>
              <c:idx val="0"/>
              <c:layout>
                <c:manualLayout>
                  <c:x val="0.17811431589823365"/>
                  <c:y val="-9.395582550547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D5F-4798-AECF-DA3EEF34B845}"/>
                </c:ext>
              </c:extLst>
            </c:dLbl>
            <c:dLbl>
              <c:idx val="1"/>
              <c:layout>
                <c:manualLayout>
                  <c:x val="9.8309284300449693E-3"/>
                  <c:y val="7.40925249099590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5F-4798-AECF-DA3EEF34B845}"/>
                </c:ext>
              </c:extLst>
            </c:dLbl>
            <c:dLbl>
              <c:idx val="2"/>
              <c:layout>
                <c:manualLayout>
                  <c:x val="-1.0728983804321777E-2"/>
                  <c:y val="1.8651666137092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5F-4798-AECF-DA3EEF34B845}"/>
                </c:ext>
              </c:extLst>
            </c:dLbl>
            <c:dLbl>
              <c:idx val="3"/>
              <c:layout>
                <c:manualLayout>
                  <c:x val="3.1422609269623092E-2"/>
                  <c:y val="-2.54999422524319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D5F-4798-AECF-DA3EEF34B845}"/>
                </c:ext>
              </c:extLst>
            </c:dLbl>
            <c:dLbl>
              <c:idx val="4"/>
              <c:layout>
                <c:manualLayout>
                  <c:x val="4.4515311305132352E-2"/>
                  <c:y val="1.79475183714440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D5F-4798-AECF-DA3EEF34B845}"/>
                </c:ext>
              </c:extLst>
            </c:dLbl>
            <c:dLbl>
              <c:idx val="5"/>
              <c:layout>
                <c:manualLayout>
                  <c:x val="5.8341881305770858E-2"/>
                  <c:y val="-2.52873141100461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D5F-4798-AECF-DA3EEF34B845}"/>
                </c:ext>
              </c:extLst>
            </c:dLbl>
            <c:dLbl>
              <c:idx val="6"/>
              <c:layout>
                <c:manualLayout>
                  <c:x val="6.6179549711884264E-2"/>
                  <c:y val="2.04144306116398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D5F-4798-AECF-DA3EEF34B84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Таблица!$E$4:$E$10</c:f>
              <c:strCache>
                <c:ptCount val="7"/>
                <c:pt idx="0">
                  <c:v>Угольная </c:v>
                </c:pt>
                <c:pt idx="1">
                  <c:v>Металлургия </c:v>
                </c:pt>
                <c:pt idx="2">
                  <c:v>Химическая промышленность</c:v>
                </c:pt>
                <c:pt idx="3">
                  <c:v>Коксохимическая</c:v>
                </c:pt>
                <c:pt idx="4">
                  <c:v>Нефтеперерабатывающая</c:v>
                </c:pt>
                <c:pt idx="5">
                  <c:v>Строительная </c:v>
                </c:pt>
                <c:pt idx="6">
                  <c:v>Прочее</c:v>
                </c:pt>
              </c:strCache>
            </c:strRef>
          </c:cat>
          <c:val>
            <c:numRef>
              <c:f>Таблица!$F$4:$F$10</c:f>
              <c:numCache>
                <c:formatCode>#\ ##0.000000</c:formatCode>
                <c:ptCount val="7"/>
                <c:pt idx="0">
                  <c:v>200418.86673400001</c:v>
                </c:pt>
                <c:pt idx="1">
                  <c:v>17147.886721000003</c:v>
                </c:pt>
                <c:pt idx="2">
                  <c:v>2086.8178469999998</c:v>
                </c:pt>
                <c:pt idx="3" formatCode="#\ ##0.00000">
                  <c:v>2474.2282799999998</c:v>
                </c:pt>
                <c:pt idx="4">
                  <c:v>3516.4500320000002</c:v>
                </c:pt>
                <c:pt idx="5">
                  <c:v>3348.3084669999998</c:v>
                </c:pt>
                <c:pt idx="6">
                  <c:v>2700.7026489999998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D5F-4798-AECF-DA3EEF34B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52029426677793"/>
          <c:y val="0.8079345622224573"/>
          <c:w val="0.84553366806556896"/>
          <c:h val="0.19206543777754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PF Din Text Cond Pro Medium" panose="02000500000000020004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r>
              <a:rPr lang="ru-RU" b="0" dirty="0">
                <a:latin typeface="PF Din Text Cond Pro Medium" panose="02000500000000020004" pitchFamily="2" charset="0"/>
              </a:rPr>
              <a:t>Структура</a:t>
            </a:r>
            <a:r>
              <a:rPr lang="ru-RU" b="0" baseline="0" dirty="0">
                <a:latin typeface="PF Din Text Cond Pro Medium" panose="02000500000000020004" pitchFamily="2" charset="0"/>
              </a:rPr>
              <a:t> погрузки экспортных грузов</a:t>
            </a:r>
            <a:endParaRPr lang="ru-RU" b="0" dirty="0">
              <a:latin typeface="PF Din Text Cond Pro Medium" panose="02000500000000020004" pitchFamily="2" charset="0"/>
            </a:endParaRPr>
          </a:p>
        </c:rich>
      </c:tx>
      <c:layout>
        <c:manualLayout>
          <c:xMode val="edge"/>
          <c:yMode val="edge"/>
          <c:x val="0.16761602530733194"/>
          <c:y val="9.90570378530655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40-4AE9-B260-883DBCDDC7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40-4AE9-B260-883DBCDDC7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40-4AE9-B260-883DBCDDC7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40-4AE9-B260-883DBCDDC77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40-4AE9-B260-883DBCDDC772}"/>
              </c:ext>
            </c:extLst>
          </c:dPt>
          <c:dLbls>
            <c:dLbl>
              <c:idx val="0"/>
              <c:layout>
                <c:manualLayout>
                  <c:x val="0.14844837694257298"/>
                  <c:y val="-5.42843530612757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40-4AE9-B260-883DBCDDC772}"/>
                </c:ext>
              </c:extLst>
            </c:dLbl>
            <c:dLbl>
              <c:idx val="1"/>
              <c:layout>
                <c:manualLayout>
                  <c:x val="-2.231968217983114E-2"/>
                  <c:y val="5.0811288271176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40-4AE9-B260-883DBCDDC772}"/>
                </c:ext>
              </c:extLst>
            </c:dLbl>
            <c:dLbl>
              <c:idx val="2"/>
              <c:layout>
                <c:manualLayout>
                  <c:x val="9.4798536265320397E-3"/>
                  <c:y val="3.747102728664786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540-4AE9-B260-883DBCDDC772}"/>
                </c:ext>
              </c:extLst>
            </c:dLbl>
            <c:dLbl>
              <c:idx val="3"/>
              <c:layout>
                <c:manualLayout>
                  <c:x val="3.9805489929123451E-2"/>
                  <c:y val="-3.99376302203181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540-4AE9-B260-883DBCDDC772}"/>
                </c:ext>
              </c:extLst>
            </c:dLbl>
            <c:dLbl>
              <c:idx val="4"/>
              <c:layout>
                <c:manualLayout>
                  <c:x val="3.2889559185458758E-2"/>
                  <c:y val="1.42107498180053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40-4AE9-B260-883DBCDDC77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Таблица!$Q$5:$Q$9</c:f>
              <c:strCache>
                <c:ptCount val="5"/>
                <c:pt idx="0">
                  <c:v>КАМЕННЫЙ УГОЛЬ</c:v>
                </c:pt>
                <c:pt idx="1">
                  <c:v>КОКС</c:v>
                </c:pt>
                <c:pt idx="2">
                  <c:v>НЕФТЬ И НЕФТЕПРОДУКТЫ</c:v>
                </c:pt>
                <c:pt idx="3">
                  <c:v>МЕТАЛЛУРГИЯ</c:v>
                </c:pt>
                <c:pt idx="4">
                  <c:v>ПРОЧЕЕ</c:v>
                </c:pt>
              </c:strCache>
            </c:strRef>
          </c:cat>
          <c:val>
            <c:numRef>
              <c:f>Таблица!$R$5:$R$9</c:f>
              <c:numCache>
                <c:formatCode>#,##0.00</c:formatCode>
                <c:ptCount val="5"/>
                <c:pt idx="0">
                  <c:v>98730.386039999998</c:v>
                </c:pt>
                <c:pt idx="1">
                  <c:v>583.56320000000005</c:v>
                </c:pt>
                <c:pt idx="2">
                  <c:v>1438.7954950000001</c:v>
                </c:pt>
                <c:pt idx="3">
                  <c:v>3104.238343</c:v>
                </c:pt>
                <c:pt idx="4">
                  <c:v>1004.9900289999999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540-4AE9-B260-883DBCDDC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PF Din Text Cond Pro Medium" panose="02000500000000020004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defRPr>
            </a:pPr>
            <a:r>
              <a:rPr lang="ru-RU">
                <a:latin typeface="+mj-lt"/>
              </a:rPr>
              <a:t>Объемы экспортных поставок, </a:t>
            </a:r>
            <a:br>
              <a:rPr lang="ru-RU">
                <a:latin typeface="+mj-lt"/>
              </a:rPr>
            </a:br>
            <a:r>
              <a:rPr lang="ru-RU">
                <a:latin typeface="+mj-lt"/>
              </a:rPr>
              <a:t>млн. тонн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CC8-470F-AEB5-C3C8F7DDFB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Таблица!$I$27:$K$27</c:f>
              <c:numCache>
                <c:formatCode>General</c:formatCode>
                <c:ptCount val="3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Таблица!$I$28:$K$28</c:f>
              <c:numCache>
                <c:formatCode>#\ ##0.0</c:formatCode>
                <c:ptCount val="3"/>
                <c:pt idx="0">
                  <c:v>157</c:v>
                </c:pt>
                <c:pt idx="1">
                  <c:v>127.7</c:v>
                </c:pt>
                <c:pt idx="2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C8-470F-AEB5-C3C8F7DDFB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9190144"/>
        <c:axId val="129200128"/>
      </c:barChart>
      <c:catAx>
        <c:axId val="1291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200128"/>
        <c:crosses val="autoZero"/>
        <c:auto val="1"/>
        <c:lblAlgn val="ctr"/>
        <c:lblOffset val="100"/>
        <c:noMultiLvlLbl val="0"/>
      </c:catAx>
      <c:valAx>
        <c:axId val="12920012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291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1600">
                <a:latin typeface="+mj-lt"/>
              </a:rPr>
              <a:t>Объемы экспорта угля, млн. тонн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Таблица!$I$27:$K$27</c:f>
              <c:numCache>
                <c:formatCode>General</c:formatCode>
                <c:ptCount val="3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Таблица!$I$29:$K$29</c:f>
              <c:numCache>
                <c:formatCode>General</c:formatCode>
                <c:ptCount val="3"/>
                <c:pt idx="0">
                  <c:v>147.19999999999999</c:v>
                </c:pt>
                <c:pt idx="1">
                  <c:v>120.2</c:v>
                </c:pt>
                <c:pt idx="2">
                  <c:v>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B5-4E0D-BA0D-F916480D8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29215872"/>
        <c:axId val="129231104"/>
        <c:axId val="0"/>
      </c:bar3DChart>
      <c:catAx>
        <c:axId val="12921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29231104"/>
        <c:crosses val="autoZero"/>
        <c:auto val="1"/>
        <c:lblAlgn val="ctr"/>
        <c:lblOffset val="100"/>
        <c:noMultiLvlLbl val="0"/>
      </c:catAx>
      <c:valAx>
        <c:axId val="129231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21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1600">
                <a:latin typeface="+mj-lt"/>
              </a:rPr>
              <a:t>Объемы экспорта металлургической продукции, млн. тонн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Таблица!$I$27:$K$27</c:f>
              <c:numCache>
                <c:formatCode>General</c:formatCode>
                <c:ptCount val="3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Таблица!$I$30:$K$30</c:f>
              <c:numCache>
                <c:formatCode>General</c:formatCode>
                <c:ptCount val="3"/>
                <c:pt idx="0">
                  <c:v>4.8499999999999996</c:v>
                </c:pt>
                <c:pt idx="1">
                  <c:v>3.74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B73-4DA1-B8A5-435F8CD0A8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29120128"/>
        <c:axId val="129151744"/>
        <c:axId val="0"/>
      </c:bar3DChart>
      <c:catAx>
        <c:axId val="129120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29151744"/>
        <c:crosses val="autoZero"/>
        <c:auto val="1"/>
        <c:lblAlgn val="ctr"/>
        <c:lblOffset val="100"/>
        <c:noMultiLvlLbl val="0"/>
      </c:catAx>
      <c:valAx>
        <c:axId val="129151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12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D263-7125-4C55-BED2-7FF74691F536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FF719-6F7D-490F-82DE-D7BBFFFC2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372741-8D0D-C26C-7E63-FDE1EA74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AFA6F08-B044-5515-C1BE-98FCD24BE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1D704B-EEB7-D409-9F14-5CEE8B66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DB5D82-CEBB-1262-3148-9875B28A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2CCCB2-719C-4B6F-754F-B6D9CE42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7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91F491-B242-0B88-88E0-9180E2CE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EE51E1D-E0DE-5241-4B49-B51EA5E13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A0EC9D-3E66-8B63-A1E8-88F33358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5E483B-780D-9D22-DC7D-6B2E5BDE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B0183B-6FD8-6931-B02F-6ACC267A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2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B28B1AD-9756-5EEF-E26D-CB73B8ECE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2802294-2399-59C5-0A31-932860606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B8EF1D-072F-D1B4-2186-47CBFDAA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049C79-2600-4949-DDA0-8FAD8271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E03CAF-BF9D-6800-C0F2-49119ACF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6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2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831CE2-1EEA-68FB-8EDF-DE033676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ECC29B-3B96-337C-3DE6-EE98D58FB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10E704-878A-A926-4F61-A0EB2056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D6D9AD-7AC4-46CF-38B6-29736425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CCEDBF-E5C3-3CDC-A100-965D1611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9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444C22-B1FE-E578-CB0D-54B47383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D3FCD8-7FEF-A826-C6FB-68B0A7011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71278D-4A3C-5B61-270A-66BC2506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7B43EE-6CFB-F281-4DFB-470A0FBB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358CB6-1AD2-C43E-D7B6-7B819F75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6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5E1535-C6A3-79AF-A4DF-922A6A0E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D9C05E-AA83-0A51-EDAA-C47992E60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CF5E465-C1A4-7671-DCA9-16AD4BC50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E2022A-EEBF-2BD8-7C22-6C7A5F05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41667E1-AA59-58F0-B6BE-D503CE77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CB21983-1672-2F53-6474-1C9ABAE3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888094-FCDC-2D16-0270-D5975D9F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FF632E-49A1-C393-5A3D-25B1AB0A6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3E2208D-45D4-D8F4-6D04-115D83472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F5AEF5E-DABB-ABB5-D1A8-B3DC6C3D8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9DBF8D6-1D6F-978A-CDBB-2D8C94162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994F0E8-FD10-9A0D-E596-4DACF1B8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6D11F59-203F-0877-0E82-F0541177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0670CC-A2B1-6FED-3589-630D8CAF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937EEF-33DC-CA3E-A0A5-3619C18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2761C92-D488-7AA1-AF43-9AC334A8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5CB5B3-7BF5-1587-689E-CA55736E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3E5BF5-58B3-E253-4AAF-A1E746C4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9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CFDEB53-2EBE-81DE-4BE7-6D71AAD1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1EF0A63-7EC3-89A5-6DDE-31861024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DC431F0-FF2C-3CB8-1E87-462F3749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9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590818-6A8C-74AE-2DF4-6E21A75F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3B7510-1986-4B61-E881-8DF56556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3CC538-ACD6-DD8C-F95B-09C84C527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E6EE291-8553-E36C-43C9-B852DBCA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442AB9C-7C05-D530-0CB4-6AA5C90A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96407C-B759-5E3D-AEC8-50EBE15C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9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9EB52D-0FA6-18FC-5DD0-FB69ED02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5EBF10-0B46-6C26-372C-0D3C494C8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7BD6828-582C-A2C4-DFC5-E941AB1C0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07F8331-D335-AC76-0C66-B272D3FA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3DB227F-13D8-7C1A-B85C-DCBE2247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7F9C18-4C95-8252-3B87-F9968E9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2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7BF359-771A-2C45-164F-BF241440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4CBF89-6ACD-D067-109F-2D469C7C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B9BBA4-9D5B-A096-31D7-6184B556C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03139-0D1C-41FC-B79C-31DD03CDF752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DDEEB6-9883-FA5D-0C1A-6D0BEC195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91C65F-E4C2-31C8-A921-7BEC8D5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DA2E-D77C-4F93-B2D4-43F0E643F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8FFF85-1016-9895-F810-A80198CA6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512" y="1589912"/>
            <a:ext cx="11787188" cy="238760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О ЦЕЛЕСООБРАЗНОСТИ </a:t>
            </a:r>
            <a:br>
              <a:rPr lang="ru-RU" sz="4400" b="1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400" b="1" dirty="0">
                <a:solidFill>
                  <a:srgbClr val="2783C5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СОЗДАНИЯ</a:t>
            </a:r>
            <a:r>
              <a:rPr lang="ru-RU" sz="4400" b="1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4400" b="1" dirty="0">
                <a:solidFill>
                  <a:srgbClr val="2783C5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СЕВЕРО-СИБИРСКОЙ ЖЕЛЕЗНОДОРОЖНОЙ МАГИСТРАЛИ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967E6D2-E40D-058B-ECF1-D410D6A2E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322474"/>
            <a:ext cx="6299222" cy="801991"/>
          </a:xfrm>
          <a:prstGeom prst="rect">
            <a:avLst/>
          </a:prstGeom>
        </p:spPr>
      </p:pic>
      <p:pic>
        <p:nvPicPr>
          <p:cNvPr id="4" name="Picture 186">
            <a:extLst>
              <a:ext uri="{FF2B5EF4-FFF2-40B4-BE49-F238E27FC236}">
                <a16:creationId xmlns="" xmlns:a16="http://schemas.microsoft.com/office/drawing/2014/main" id="{DF529FC4-9F8B-0A11-E76F-14588C0F4D5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392033" y="221101"/>
            <a:ext cx="1522641" cy="1196450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9ED607-392C-49CC-3CCF-D58187B8ACB2}"/>
              </a:ext>
            </a:extLst>
          </p:cNvPr>
          <p:cNvSpPr txBox="1"/>
          <p:nvPr/>
        </p:nvSpPr>
        <p:spPr>
          <a:xfrm>
            <a:off x="899701" y="4555752"/>
            <a:ext cx="609452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 dirty="0">
                <a:ln>
                  <a:noFill/>
                </a:ln>
                <a:solidFill>
                  <a:srgbClr val="083E89"/>
                </a:solidFill>
                <a:latin typeface="PF Din Text Cond Pro Light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Докладчик:</a:t>
            </a:r>
          </a:p>
          <a:p>
            <a:pPr marL="0" marR="0" lvl="0" indent="0" algn="l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0" i="0" u="none" strike="noStrike" cap="none" spc="0" dirty="0">
                <a:ln>
                  <a:noFill/>
                </a:ln>
                <a:solidFill>
                  <a:srgbClr val="083E89"/>
                </a:solidFill>
                <a:latin typeface="PF Din Text Cond Pro Light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algn="l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 spc="0" dirty="0">
                <a:ln>
                  <a:noFill/>
                </a:ln>
                <a:solidFill>
                  <a:srgbClr val="083E89"/>
                </a:solidFill>
                <a:latin typeface="PF Din Text Cond Pro Light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Министр транспорта </a:t>
            </a:r>
            <a:r>
              <a:rPr lang="ru-RU" sz="2800" b="0" dirty="0">
                <a:solidFill>
                  <a:srgbClr val="083E89"/>
                </a:solidFill>
                <a:latin typeface="PF Din Text Cond Pro Light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Кузбасса </a:t>
            </a:r>
          </a:p>
          <a:p>
            <a:pPr marL="0" marR="0" lvl="0" indent="0" algn="l" defTabSz="91440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dirty="0">
                <a:solidFill>
                  <a:srgbClr val="083E89"/>
                </a:solidFill>
                <a:latin typeface="PF Din Text Cond Pro Light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Рубан Сергей Викторович</a:t>
            </a:r>
            <a:endParaRPr lang="ru-RU" sz="2800" i="0" u="none" strike="noStrike" cap="none" spc="0" dirty="0">
              <a:ln>
                <a:noFill/>
              </a:ln>
              <a:solidFill>
                <a:srgbClr val="083E89"/>
              </a:solidFill>
              <a:latin typeface="PF Din Text Cond Pro Light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4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E388AE5-8A33-99BC-71DC-DF7D2BF5A2B7}"/>
              </a:ext>
            </a:extLst>
          </p:cNvPr>
          <p:cNvSpPr/>
          <p:nvPr/>
        </p:nvSpPr>
        <p:spPr bwMode="auto">
          <a:xfrm rot="5400000" flipH="1">
            <a:off x="5271041" y="-3217356"/>
            <a:ext cx="1543529" cy="10377580"/>
          </a:xfrm>
          <a:prstGeom prst="rect">
            <a:avLst/>
          </a:pr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1400" dirty="0">
              <a:solidFill>
                <a:schemeClr val="tx1"/>
              </a:solidFill>
              <a:latin typeface="PF Din Text Cond Pro Medium" panose="02000500000000020004" pitchFamily="2" charset="0"/>
              <a:ea typeface="PF Din Text Cond Pro" charset="0"/>
              <a:cs typeface="PF Din Text Cond Pro" charset="0"/>
            </a:endParaRPr>
          </a:p>
        </p:txBody>
      </p:sp>
      <p:sp>
        <p:nvSpPr>
          <p:cNvPr id="27" name="КУZБАСС ЯВЛЯЕТСЯ И БУДЕТ ЯВЛЯТЬСЯ ОДНОЙ ИЗ ТВЕРДЫНЬ, НА КОТОРЫХ ПОКОИТСЯ МОГУЩЕСТВО НАШЕГО ГОСУДАРСТВА"/>
          <p:cNvSpPr/>
          <p:nvPr/>
        </p:nvSpPr>
        <p:spPr bwMode="auto">
          <a:xfrm>
            <a:off x="1132819" y="840598"/>
            <a:ext cx="9428544" cy="35907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54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algn="ctr">
              <a:defRPr/>
            </a:pPr>
            <a:endParaRPr lang="ru-RU" sz="2000" dirty="0">
              <a:solidFill>
                <a:srgbClr val="E63A2E"/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439" y="4113120"/>
            <a:ext cx="4476169" cy="17263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707FD5-4FB8-234D-4EF2-8AF74A677544}"/>
              </a:ext>
            </a:extLst>
          </p:cNvPr>
          <p:cNvSpPr txBox="1"/>
          <p:nvPr/>
        </p:nvSpPr>
        <p:spPr bwMode="auto">
          <a:xfrm>
            <a:off x="9292203" y="1450165"/>
            <a:ext cx="1939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PF Din Text Cond Pro Medium" panose="02000500000000020004" pitchFamily="2" charset="0"/>
              </a:rPr>
              <a:t>всего грузооборота Российских железных дорог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E1A2F1AB-1D4F-6868-FF6B-B968BBAC0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87181"/>
              </p:ext>
            </p:extLst>
          </p:nvPr>
        </p:nvGraphicFramePr>
        <p:xfrm>
          <a:off x="6494101" y="2751530"/>
          <a:ext cx="4823756" cy="375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D9E6F725-BF52-4FDF-5617-5B69CBB8A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064486"/>
              </p:ext>
            </p:extLst>
          </p:nvPr>
        </p:nvGraphicFramePr>
        <p:xfrm>
          <a:off x="831498" y="2775877"/>
          <a:ext cx="5194384" cy="38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0075" y="1450165"/>
            <a:ext cx="21454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F Din Text Cond Pro Medium" panose="02000500000000020004" pitchFamily="2" charset="0"/>
              </a:rPr>
              <a:t>всей погрузки на </a:t>
            </a:r>
          </a:p>
          <a:p>
            <a:r>
              <a:rPr lang="ru-RU" sz="1400" dirty="0">
                <a:latin typeface="PF Din Text Cond Pro Medium" panose="02000500000000020004" pitchFamily="2" charset="0"/>
              </a:rPr>
              <a:t>Западно-Сибирской железной дороге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6882" y="1226509"/>
            <a:ext cx="25327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F Din Text Cond Pro Medium" panose="02000500000000020004" pitchFamily="2" charset="0"/>
              </a:rPr>
              <a:t>всей погрузки на сети железных дорог страны</a:t>
            </a:r>
          </a:p>
          <a:p>
            <a:r>
              <a:rPr lang="ru-RU" sz="1400" dirty="0">
                <a:latin typeface="PF Din Text Cond Pro Medium" panose="02000500000000020004" pitchFamily="2" charset="0"/>
              </a:rPr>
              <a:t>- погрузка каждого пятого вагона в стране осуществляется в Кузбассе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6124" y="1379066"/>
            <a:ext cx="1480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PF Din Text Cond Pro Medium" panose="02000500000000020004" pitchFamily="2" charset="0"/>
              </a:rPr>
              <a:t>85%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046750" y="1356139"/>
            <a:ext cx="131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PF Din Text Cond Pro Medium" panose="02000500000000020004" pitchFamily="2" charset="0"/>
              </a:rPr>
              <a:t>18%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985135" y="1377335"/>
            <a:ext cx="1384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PF Din Text Cond Pro Medium" panose="02000500000000020004" pitchFamily="2" charset="0"/>
              </a:rPr>
              <a:t>25%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362601-6DE6-17FE-F722-68DD970E6C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" y="164070"/>
            <a:ext cx="2089092" cy="79617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5026BCD-D9B8-8CFA-7590-BECDF25943F6}"/>
              </a:ext>
            </a:extLst>
          </p:cNvPr>
          <p:cNvSpPr txBox="1">
            <a:spLocks/>
          </p:cNvSpPr>
          <p:nvPr/>
        </p:nvSpPr>
        <p:spPr>
          <a:xfrm>
            <a:off x="2880742" y="141127"/>
            <a:ext cx="71871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 погрузки основных видов грузов на </a:t>
            </a:r>
          </a:p>
          <a:p>
            <a: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  </a:t>
            </a:r>
            <a:r>
              <a:rPr lang="ru-RU" sz="2800" dirty="0">
                <a:solidFill>
                  <a:srgbClr val="2783C5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железнодорожном транспорте в Кузбассе </a:t>
            </a:r>
            <a:endParaRPr lang="ru-RU" sz="2800" dirty="0">
              <a:solidFill>
                <a:srgbClr val="2783C5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B60D61-76BD-CAE3-4783-48462D7F0F3F}"/>
              </a:ext>
            </a:extLst>
          </p:cNvPr>
          <p:cNvSpPr txBox="1"/>
          <p:nvPr/>
        </p:nvSpPr>
        <p:spPr>
          <a:xfrm>
            <a:off x="11676740" y="63245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pic>
        <p:nvPicPr>
          <p:cNvPr id="17" name="Picture 186">
            <a:extLst>
              <a:ext uri="{FF2B5EF4-FFF2-40B4-BE49-F238E27FC236}">
                <a16:creationId xmlns="" xmlns:a16="http://schemas.microsoft.com/office/drawing/2014/main" id="{DF529FC4-9F8B-0A11-E76F-14588C0F4D5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0807423" y="113103"/>
            <a:ext cx="1283862" cy="984008"/>
          </a:xfrm>
          <a:prstGeom prst="rect">
            <a:avLst/>
          </a:prstGeom>
          <a:ln w="0">
            <a:noFill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19621" y="1356139"/>
            <a:ext cx="27129" cy="1231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7869203" y="1356138"/>
            <a:ext cx="20466" cy="12317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7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КУZБАСС ЯВЛЯЕТСЯ И БУДЕТ ЯВЛЯТЬСЯ ОДНОЙ ИЗ ТВЕРДЫНЬ, НА КОТОРЫХ ПОКОИТСЯ МОГУЩЕСТВО НАШЕГО ГОСУДАРСТВА"/>
          <p:cNvSpPr/>
          <p:nvPr/>
        </p:nvSpPr>
        <p:spPr bwMode="auto">
          <a:xfrm>
            <a:off x="1147388" y="773227"/>
            <a:ext cx="9428544" cy="35907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54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algn="ctr">
              <a:defRPr/>
            </a:pPr>
            <a:endParaRPr lang="ru-RU" sz="2000" dirty="0">
              <a:solidFill>
                <a:srgbClr val="E63A2E"/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439" y="4113120"/>
            <a:ext cx="4476169" cy="17263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11FF305-E792-C195-49FB-204284F90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845" y="164070"/>
            <a:ext cx="2089092" cy="79617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421C5F2-2D30-B347-3C82-F1BBF657DA53}"/>
              </a:ext>
            </a:extLst>
          </p:cNvPr>
          <p:cNvSpPr txBox="1">
            <a:spLocks/>
          </p:cNvSpPr>
          <p:nvPr/>
        </p:nvSpPr>
        <p:spPr bwMode="auto">
          <a:xfrm>
            <a:off x="2351523" y="232983"/>
            <a:ext cx="925632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Экспортные поставки основной продукции </a:t>
            </a:r>
          </a:p>
          <a:p>
            <a: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кузбасских промышленников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7E12195B-BB20-F89B-FEAE-37D94667C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035483"/>
              </p:ext>
            </p:extLst>
          </p:nvPr>
        </p:nvGraphicFramePr>
        <p:xfrm>
          <a:off x="995151" y="1850250"/>
          <a:ext cx="5443822" cy="373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CF937F4A-258E-AD3D-1179-E09A2D4F8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275412"/>
              </p:ext>
            </p:extLst>
          </p:nvPr>
        </p:nvGraphicFramePr>
        <p:xfrm>
          <a:off x="6616224" y="1085577"/>
          <a:ext cx="4607808" cy="277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A494920F-6ACE-49BC-6840-EC1835687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114205"/>
              </p:ext>
            </p:extLst>
          </p:nvPr>
        </p:nvGraphicFramePr>
        <p:xfrm>
          <a:off x="6438973" y="3860652"/>
          <a:ext cx="4962309" cy="294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8D9056B-9245-0371-D152-22E3B8092101}"/>
              </a:ext>
            </a:extLst>
          </p:cNvPr>
          <p:cNvSpPr txBox="1"/>
          <p:nvPr/>
        </p:nvSpPr>
        <p:spPr>
          <a:xfrm>
            <a:off x="11676740" y="63245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11" name="Picture 186">
            <a:extLst>
              <a:ext uri="{FF2B5EF4-FFF2-40B4-BE49-F238E27FC236}">
                <a16:creationId xmlns="" xmlns:a16="http://schemas.microsoft.com/office/drawing/2014/main" id="{DF529FC4-9F8B-0A11-E76F-14588C0F4D55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10851412" y="130966"/>
            <a:ext cx="1283862" cy="98400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7022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6696EBF-7B98-E7FB-5823-4E5DC5D254B2}"/>
              </a:ext>
            </a:extLst>
          </p:cNvPr>
          <p:cNvSpPr/>
          <p:nvPr/>
        </p:nvSpPr>
        <p:spPr bwMode="auto">
          <a:xfrm flipH="1">
            <a:off x="1241600" y="4332281"/>
            <a:ext cx="9903563" cy="1926056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6696EBF-7B98-E7FB-5823-4E5DC5D254B2}"/>
              </a:ext>
            </a:extLst>
          </p:cNvPr>
          <p:cNvSpPr/>
          <p:nvPr/>
        </p:nvSpPr>
        <p:spPr>
          <a:xfrm flipH="1">
            <a:off x="1241602" y="1419598"/>
            <a:ext cx="9933453" cy="1661993"/>
          </a:xfrm>
          <a:prstGeom prst="rect">
            <a:avLst/>
          </a:prstGeom>
          <a:solidFill>
            <a:srgbClr val="083E89">
              <a:alpha val="6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5" name="ИДЕОЛОГИЯ И ФОРМАТ  КОНФЕРЕНЦИИ В КУZБАССЕ"/>
          <p:cNvSpPr txBox="1">
            <a:spLocks noGrp="1"/>
          </p:cNvSpPr>
          <p:nvPr>
            <p:ph type="title" idx="4294967295"/>
          </p:nvPr>
        </p:nvSpPr>
        <p:spPr bwMode="auto">
          <a:xfrm>
            <a:off x="2399326" y="-51607"/>
            <a:ext cx="9221152" cy="13953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12191" defTabSz="1593361">
              <a:lnSpc>
                <a:spcPct val="100000"/>
              </a:lnSpc>
              <a:spcBef>
                <a:spcPts val="1000"/>
              </a:spcBef>
              <a:defRPr sz="5750" spc="0">
                <a:solidFill>
                  <a:srgbClr val="243FD3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Проблемные вопросы железнодорожного транспорта</a:t>
            </a:r>
          </a:p>
        </p:txBody>
      </p:sp>
      <p:sp>
        <p:nvSpPr>
          <p:cNvPr id="27" name="КУZБАСС ЯВЛЯЕТСЯ И БУДЕТ ЯВЛЯТЬСЯ ОДНОЙ ИЗ ТВЕРДЫНЬ, НА КОТОРЫХ ПОКОИТСЯ МОГУЩЕСТВО НАШЕГО ГОСУДАРСТВА"/>
          <p:cNvSpPr/>
          <p:nvPr/>
        </p:nvSpPr>
        <p:spPr bwMode="auto">
          <a:xfrm>
            <a:off x="1147388" y="773227"/>
            <a:ext cx="9428544" cy="35907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54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algn="ctr">
              <a:defRPr/>
            </a:pPr>
            <a:endParaRPr lang="ru-RU" sz="2000" dirty="0">
              <a:solidFill>
                <a:srgbClr val="E63A2E"/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439" y="4113120"/>
            <a:ext cx="4476169" cy="17263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FDC3808-21D9-EF38-2850-87ABE5B8CA4D}"/>
              </a:ext>
            </a:extLst>
          </p:cNvPr>
          <p:cNvSpPr/>
          <p:nvPr/>
        </p:nvSpPr>
        <p:spPr bwMode="auto">
          <a:xfrm>
            <a:off x="1716619" y="1704938"/>
            <a:ext cx="9428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PF Din Text Cond Pro Light" panose="02000000000000000000" pitchFamily="2" charset="0"/>
              </a:rPr>
              <a:t>недостаточное развитие инфраструктуры на ключевых маршрутах международных транспортных коридоров в Восточном направлении</a:t>
            </a:r>
          </a:p>
          <a:p>
            <a:pPr lvl="0" rtl="0"/>
            <a:endParaRPr lang="ru-RU" dirty="0">
              <a:latin typeface="PF Din Text Cond Pro Light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6C01D79-F5FF-8767-04DE-DE6A05D005CE}"/>
              </a:ext>
            </a:extLst>
          </p:cNvPr>
          <p:cNvSpPr/>
          <p:nvPr/>
        </p:nvSpPr>
        <p:spPr bwMode="auto">
          <a:xfrm>
            <a:off x="1241601" y="4532013"/>
            <a:ext cx="9903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400" dirty="0">
                <a:latin typeface="PF Din Text Cond Pro Light" panose="02000000000000000000" pitchFamily="2" charset="0"/>
              </a:rPr>
              <a:t>   реализация проектов по строительству новых международных транспортных коридоров;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400" dirty="0">
                <a:latin typeface="PF Din Text Cond Pro Light" panose="02000000000000000000" pitchFamily="2" charset="0"/>
              </a:rPr>
              <a:t>     развитие действующей железнодорожной инфраструктуры в рамках поручений Президента и Правительства РФ</a:t>
            </a:r>
          </a:p>
          <a:p>
            <a:pPr lvl="0" rtl="0"/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6809203-404B-5263-8A0E-28603A306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42" y="163706"/>
            <a:ext cx="2089092" cy="796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1F437FA-556E-634C-6B91-332C0FFFCF5A}"/>
              </a:ext>
            </a:extLst>
          </p:cNvPr>
          <p:cNvSpPr txBox="1"/>
          <p:nvPr/>
        </p:nvSpPr>
        <p:spPr>
          <a:xfrm>
            <a:off x="11834406" y="646771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pic>
        <p:nvPicPr>
          <p:cNvPr id="14" name="Picture 186">
            <a:extLst>
              <a:ext uri="{FF2B5EF4-FFF2-40B4-BE49-F238E27FC236}">
                <a16:creationId xmlns="" xmlns:a16="http://schemas.microsoft.com/office/drawing/2014/main" id="{DF529FC4-9F8B-0A11-E76F-14588C0F4D55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10807423" y="113103"/>
            <a:ext cx="1283862" cy="984008"/>
          </a:xfrm>
          <a:prstGeom prst="rect">
            <a:avLst/>
          </a:prstGeom>
          <a:ln w="0">
            <a:noFill/>
          </a:ln>
        </p:spPr>
      </p:pic>
      <p:sp>
        <p:nvSpPr>
          <p:cNvPr id="16" name="Полилиния 15"/>
          <p:cNvSpPr/>
          <p:nvPr/>
        </p:nvSpPr>
        <p:spPr>
          <a:xfrm rot="5400000">
            <a:off x="5783706" y="-1333570"/>
            <a:ext cx="879136" cy="9903562"/>
          </a:xfrm>
          <a:custGeom>
            <a:avLst/>
            <a:gdLst>
              <a:gd name="connsiteX0" fmla="*/ 91048 w 706679"/>
              <a:gd name="connsiteY0" fmla="*/ 4930975 h 4930975"/>
              <a:gd name="connsiteX1" fmla="*/ 91048 w 706679"/>
              <a:gd name="connsiteY1" fmla="*/ 0 h 4930975"/>
              <a:gd name="connsiteX2" fmla="*/ 160480 w 706679"/>
              <a:gd name="connsiteY2" fmla="*/ 0 h 4930975"/>
              <a:gd name="connsiteX3" fmla="*/ 706679 w 706679"/>
              <a:gd name="connsiteY3" fmla="*/ 2465489 h 4930975"/>
              <a:gd name="connsiteX4" fmla="*/ 160480 w 706679"/>
              <a:gd name="connsiteY4" fmla="*/ 4930975 h 4930975"/>
              <a:gd name="connsiteX5" fmla="*/ 0 w 706679"/>
              <a:gd name="connsiteY5" fmla="*/ 4930975 h 4930975"/>
              <a:gd name="connsiteX6" fmla="*/ 0 w 706679"/>
              <a:gd name="connsiteY6" fmla="*/ 0 h 4930975"/>
              <a:gd name="connsiteX7" fmla="*/ 58608 w 706679"/>
              <a:gd name="connsiteY7" fmla="*/ 0 h 4930975"/>
              <a:gd name="connsiteX8" fmla="*/ 58608 w 706679"/>
              <a:gd name="connsiteY8" fmla="*/ 4930975 h 49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679" h="4930975">
                <a:moveTo>
                  <a:pt x="91048" y="4930975"/>
                </a:moveTo>
                <a:lnTo>
                  <a:pt x="91048" y="0"/>
                </a:lnTo>
                <a:lnTo>
                  <a:pt x="160480" y="0"/>
                </a:lnTo>
                <a:lnTo>
                  <a:pt x="706679" y="2465489"/>
                </a:lnTo>
                <a:lnTo>
                  <a:pt x="160480" y="4930975"/>
                </a:lnTo>
                <a:close/>
                <a:moveTo>
                  <a:pt x="0" y="4930975"/>
                </a:moveTo>
                <a:lnTo>
                  <a:pt x="0" y="0"/>
                </a:lnTo>
                <a:lnTo>
                  <a:pt x="58608" y="0"/>
                </a:lnTo>
                <a:lnTo>
                  <a:pt x="58608" y="493097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5857" y="3413636"/>
            <a:ext cx="212494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PF Din Text Cond Pro Light" panose="02000000000000000000" pitchFamily="2" charset="0"/>
              </a:rPr>
              <a:t>Что необходимо?</a:t>
            </a:r>
          </a:p>
        </p:txBody>
      </p:sp>
    </p:spTree>
    <p:extLst>
      <p:ext uri="{BB962C8B-B14F-4D97-AF65-F5344CB8AC3E}">
        <p14:creationId xmlns:p14="http://schemas.microsoft.com/office/powerpoint/2010/main" val="181657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C7648C1-62ED-0C43-2B9D-A6F4A218D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" y="1097111"/>
            <a:ext cx="7022361" cy="561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271E0C-0216-DD6C-BEA1-BA9AB529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18" y="0"/>
            <a:ext cx="9256322" cy="136797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Картография новых международных экономических транспортных коридоров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45EC78F1-C857-A702-3547-AE74B6871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" r="48429" b="84583"/>
          <a:stretch/>
        </p:blipFill>
        <p:spPr>
          <a:xfrm>
            <a:off x="7188206" y="1210214"/>
            <a:ext cx="4790303" cy="175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70AD390-1BF4-A134-41FA-8CF176A83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" y="164070"/>
            <a:ext cx="2089092" cy="796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01DF66-2657-B67F-B7A1-ABCA03F2718E}"/>
              </a:ext>
            </a:extLst>
          </p:cNvPr>
          <p:cNvSpPr txBox="1"/>
          <p:nvPr/>
        </p:nvSpPr>
        <p:spPr>
          <a:xfrm>
            <a:off x="11676740" y="63245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pic>
        <p:nvPicPr>
          <p:cNvPr id="11" name="Picture 186">
            <a:extLst>
              <a:ext uri="{FF2B5EF4-FFF2-40B4-BE49-F238E27FC236}">
                <a16:creationId xmlns="" xmlns:a16="http://schemas.microsoft.com/office/drawing/2014/main" id="{DF529FC4-9F8B-0A11-E76F-14588C0F4D55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10807423" y="113103"/>
            <a:ext cx="1283862" cy="984008"/>
          </a:xfrm>
          <a:prstGeom prst="rect">
            <a:avLst/>
          </a:prstGeom>
          <a:ln w="0"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174955-8A07-F42D-EE49-52CAB9461681}"/>
              </a:ext>
            </a:extLst>
          </p:cNvPr>
          <p:cNvSpPr txBox="1">
            <a:spLocks/>
          </p:cNvSpPr>
          <p:nvPr/>
        </p:nvSpPr>
        <p:spPr>
          <a:xfrm>
            <a:off x="7188205" y="3433034"/>
            <a:ext cx="4837949" cy="330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Протяженность транспортного коридора от </a:t>
            </a:r>
            <a:r>
              <a:rPr lang="ru-RU" sz="2000" b="1" dirty="0" err="1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Сабетты</a:t>
            </a:r>
            <a:r>
              <a:rPr lang="ru-RU" sz="2000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до Урумчи </a:t>
            </a:r>
            <a:r>
              <a:rPr lang="ru-RU" sz="2000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- 4951 км, в т.ч. действующих железных дорог - 1958 км.</a:t>
            </a:r>
          </a:p>
          <a:p>
            <a:pPr marL="0" indent="45000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Северная </a:t>
            </a:r>
            <a:r>
              <a:rPr lang="ru-RU" sz="2000" b="1" dirty="0" smtClean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часть: </a:t>
            </a:r>
            <a:r>
              <a:rPr lang="ru-RU" sz="2000" dirty="0" err="1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Сабетта</a:t>
            </a:r>
            <a:r>
              <a:rPr lang="ru-RU" sz="2000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Томск - 2805 км, в т.ч. действующих железных дорог - 1192 км.</a:t>
            </a:r>
          </a:p>
          <a:p>
            <a:pPr marL="0" indent="45000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Южная </a:t>
            </a:r>
            <a:r>
              <a:rPr lang="ru-RU" sz="2000" b="1" dirty="0" smtClean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часть: </a:t>
            </a:r>
            <a:r>
              <a:rPr lang="ru-RU" sz="2000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Таштагол - Урумчи - 1380 км</a:t>
            </a:r>
          </a:p>
          <a:p>
            <a:pPr marL="0" indent="450000">
              <a:buFont typeface="Arial" panose="020B0604020202020204" pitchFamily="34" charset="0"/>
              <a:buNone/>
            </a:pPr>
            <a:endParaRPr lang="ru-RU" sz="2000" dirty="0">
              <a:solidFill>
                <a:srgbClr val="083E8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en-US" sz="1700" dirty="0">
              <a:solidFill>
                <a:srgbClr val="083E8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432324-F06C-57C3-6BD7-7E0FD89F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0" y="113103"/>
            <a:ext cx="7553064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Предварительная оценка грузовой базы из </a:t>
            </a:r>
            <a:b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Кузбасса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8BE430A8-8363-CB83-6213-EBE80754E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269194"/>
              </p:ext>
            </p:extLst>
          </p:nvPr>
        </p:nvGraphicFramePr>
        <p:xfrm>
          <a:off x="1396313" y="1476185"/>
          <a:ext cx="9163974" cy="484841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60154">
                  <a:extLst>
                    <a:ext uri="{9D8B030D-6E8A-4147-A177-3AD203B41FA5}">
                      <a16:colId xmlns="" xmlns:a16="http://schemas.microsoft.com/office/drawing/2014/main" val="879533224"/>
                    </a:ext>
                  </a:extLst>
                </a:gridCol>
                <a:gridCol w="3810559">
                  <a:extLst>
                    <a:ext uri="{9D8B030D-6E8A-4147-A177-3AD203B41FA5}">
                      <a16:colId xmlns="" xmlns:a16="http://schemas.microsoft.com/office/drawing/2014/main" val="3478363279"/>
                    </a:ext>
                  </a:extLst>
                </a:gridCol>
                <a:gridCol w="4693261">
                  <a:extLst>
                    <a:ext uri="{9D8B030D-6E8A-4147-A177-3AD203B41FA5}">
                      <a16:colId xmlns="" xmlns:a16="http://schemas.microsoft.com/office/drawing/2014/main" val="1158244042"/>
                    </a:ext>
                  </a:extLst>
                </a:gridCol>
              </a:tblGrid>
              <a:tr h="8616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№</a:t>
                      </a:r>
                      <a:endParaRPr lang="ru-RU" dirty="0"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Номенклатура грузов</a:t>
                      </a:r>
                      <a:endParaRPr lang="ru-RU" dirty="0"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Объем погрузки грузов на экспорт из Кузбасса, тыс. тонн</a:t>
                      </a:r>
                      <a:endParaRPr lang="ru-RU" b="1" dirty="0"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8398431"/>
                  </a:ext>
                </a:extLst>
              </a:tr>
              <a:tr h="4992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Каменный уголь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48600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320643"/>
                  </a:ext>
                </a:extLst>
              </a:tr>
              <a:tr h="4992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2.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Кокс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360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5884546"/>
                  </a:ext>
                </a:extLst>
              </a:tr>
              <a:tr h="4992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3.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Черные металлы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900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6226956"/>
                  </a:ext>
                </a:extLst>
              </a:tr>
              <a:tr h="4992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4.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Цветные металлы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132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3611861"/>
                  </a:ext>
                </a:extLst>
              </a:tr>
              <a:tr h="4992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5.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Удобрения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580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3013015"/>
                  </a:ext>
                </a:extLst>
              </a:tr>
              <a:tr h="4992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6.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Контейнеры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50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54755"/>
                  </a:ext>
                </a:extLst>
              </a:tr>
              <a:tr h="4923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7.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Химикаты и сода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24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8848282"/>
                  </a:ext>
                </a:extLst>
              </a:tr>
              <a:tr h="499202">
                <a:tc gridSpan="2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  <a:latin typeface="+mj-lt"/>
                        </a:rPr>
                        <a:t>ИТОГО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+mj-lt"/>
                        </a:rPr>
                        <a:t>:</a:t>
                      </a:r>
                      <a:endParaRPr lang="ru-RU" b="1" dirty="0">
                        <a:solidFill>
                          <a:srgbClr val="C00000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  <a:latin typeface="+mj-lt"/>
                        </a:rPr>
                        <a:t>50646</a:t>
                      </a:r>
                      <a:endParaRPr lang="ru-RU" b="1" dirty="0">
                        <a:solidFill>
                          <a:srgbClr val="C00000"/>
                        </a:solidFill>
                        <a:latin typeface="+mj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4559549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9FBB556-6216-20AA-2CB2-2B8C2758C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" y="164070"/>
            <a:ext cx="2089092" cy="796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F10DA1-9CBA-D2C9-100D-69351B646A2A}"/>
              </a:ext>
            </a:extLst>
          </p:cNvPr>
          <p:cNvSpPr txBox="1"/>
          <p:nvPr/>
        </p:nvSpPr>
        <p:spPr>
          <a:xfrm>
            <a:off x="11676740" y="63245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</a:p>
        </p:txBody>
      </p:sp>
      <p:pic>
        <p:nvPicPr>
          <p:cNvPr id="8" name="Picture 186">
            <a:extLst>
              <a:ext uri="{FF2B5EF4-FFF2-40B4-BE49-F238E27FC236}">
                <a16:creationId xmlns="" xmlns:a16="http://schemas.microsoft.com/office/drawing/2014/main" id="{DF529FC4-9F8B-0A11-E76F-14588C0F4D55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10807423" y="113103"/>
            <a:ext cx="1283862" cy="98400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187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87C73F-B1A3-D157-2A6F-7AB014B93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8A7E6721-2BD7-18F7-7E86-952D53CACAE8}"/>
              </a:ext>
            </a:extLst>
          </p:cNvPr>
          <p:cNvCxnSpPr>
            <a:cxnSpLocks/>
          </p:cNvCxnSpPr>
          <p:nvPr/>
        </p:nvCxnSpPr>
        <p:spPr>
          <a:xfrm>
            <a:off x="854980" y="370299"/>
            <a:ext cx="0" cy="434367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D4E3B9A-EA9B-7F58-E0C1-97CAD12A8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631" y="365321"/>
            <a:ext cx="422645" cy="422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A7CF70-C298-5FE5-AAC6-AD04CCD71B49}"/>
              </a:ext>
            </a:extLst>
          </p:cNvPr>
          <p:cNvSpPr txBox="1"/>
          <p:nvPr/>
        </p:nvSpPr>
        <p:spPr>
          <a:xfrm>
            <a:off x="364497" y="6550417"/>
            <a:ext cx="47071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ПРАВИТЕЛЬСТВО КУЗБАССА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1BB920-C105-1AA1-3BA8-40DFE6E3FA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28374" r="-481" b="7907"/>
          <a:stretch/>
        </p:blipFill>
        <p:spPr>
          <a:xfrm>
            <a:off x="139764" y="1086197"/>
            <a:ext cx="6389523" cy="512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6F7CBFC-E5E7-0C2C-CDA1-BF92129EAB7C}"/>
              </a:ext>
            </a:extLst>
          </p:cNvPr>
          <p:cNvSpPr/>
          <p:nvPr/>
        </p:nvSpPr>
        <p:spPr bwMode="auto">
          <a:xfrm>
            <a:off x="2915728" y="5908356"/>
            <a:ext cx="899766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018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КИТАЙ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DDB7859-A018-1B69-D935-17D51834D73D}"/>
              </a:ext>
            </a:extLst>
          </p:cNvPr>
          <p:cNvSpPr/>
          <p:nvPr/>
        </p:nvSpPr>
        <p:spPr bwMode="auto">
          <a:xfrm>
            <a:off x="5037984" y="5540739"/>
            <a:ext cx="135033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018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МОНГОЛИЯ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3FA459D-2481-09DA-F102-CD4DF3F46F68}"/>
              </a:ext>
            </a:extLst>
          </p:cNvPr>
          <p:cNvSpPr/>
          <p:nvPr/>
        </p:nvSpPr>
        <p:spPr bwMode="auto">
          <a:xfrm>
            <a:off x="1349530" y="5296057"/>
            <a:ext cx="135033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018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КАЗАХСТАН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FC85668-9462-9F5A-4670-9CCC1E253D5D}"/>
              </a:ext>
            </a:extLst>
          </p:cNvPr>
          <p:cNvSpPr/>
          <p:nvPr/>
        </p:nvSpPr>
        <p:spPr>
          <a:xfrm>
            <a:off x="2399216" y="2141351"/>
            <a:ext cx="98191" cy="98191"/>
          </a:xfrm>
          <a:prstGeom prst="ellipse">
            <a:avLst/>
          </a:prstGeom>
          <a:solidFill>
            <a:schemeClr val="bg1"/>
          </a:solidFill>
          <a:ln w="10160">
            <a:solidFill>
              <a:srgbClr val="292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267A32B-5D1B-03BA-F5C9-EE437BD707CB}"/>
              </a:ext>
            </a:extLst>
          </p:cNvPr>
          <p:cNvSpPr/>
          <p:nvPr/>
        </p:nvSpPr>
        <p:spPr bwMode="auto">
          <a:xfrm>
            <a:off x="2144354" y="2210214"/>
            <a:ext cx="869983" cy="17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018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Ямбург</a:t>
            </a:r>
          </a:p>
        </p:txBody>
      </p:sp>
      <p:pic>
        <p:nvPicPr>
          <p:cNvPr id="17" name="Объект 5">
            <a:extLst>
              <a:ext uri="{FF2B5EF4-FFF2-40B4-BE49-F238E27FC236}">
                <a16:creationId xmlns="" xmlns:a16="http://schemas.microsoft.com/office/drawing/2014/main" id="{0CA0A7A5-9530-3E79-0F28-1181094F71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" r="48429" b="84583"/>
          <a:stretch/>
        </p:blipFill>
        <p:spPr>
          <a:xfrm>
            <a:off x="3582080" y="1459075"/>
            <a:ext cx="2823780" cy="959553"/>
          </a:xfrm>
          <a:prstGeom prst="roundRect">
            <a:avLst>
              <a:gd name="adj" fmla="val 15547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/>
        </p:spPr>
      </p:pic>
      <p:sp>
        <p:nvSpPr>
          <p:cNvPr id="18" name="Стрелка: вправо 17">
            <a:extLst>
              <a:ext uri="{FF2B5EF4-FFF2-40B4-BE49-F238E27FC236}">
                <a16:creationId xmlns="" xmlns:a16="http://schemas.microsoft.com/office/drawing/2014/main" id="{9F5D4786-0846-72B2-496E-22491724162D}"/>
              </a:ext>
            </a:extLst>
          </p:cNvPr>
          <p:cNvSpPr/>
          <p:nvPr/>
        </p:nvSpPr>
        <p:spPr>
          <a:xfrm>
            <a:off x="6790172" y="2954044"/>
            <a:ext cx="722269" cy="402558"/>
          </a:xfrm>
          <a:prstGeom prst="rightArrow">
            <a:avLst/>
          </a:prstGeom>
          <a:noFill/>
          <a:ln w="19050" cap="flat" cmpd="sng" algn="ctr">
            <a:gradFill flip="none" rotWithShape="1">
              <a:gsLst>
                <a:gs pos="0">
                  <a:srgbClr val="3EB4FF"/>
                </a:gs>
                <a:gs pos="81000">
                  <a:srgbClr val="00568E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68E2605-1764-318F-7B58-E98533743F1F}"/>
              </a:ext>
            </a:extLst>
          </p:cNvPr>
          <p:cNvSpPr/>
          <p:nvPr/>
        </p:nvSpPr>
        <p:spPr>
          <a:xfrm>
            <a:off x="6710209" y="1156620"/>
            <a:ext cx="4097214" cy="7941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3BD">
                  <a:lumMod val="60000"/>
                  <a:lumOff val="40000"/>
                </a:srgbClr>
              </a:gs>
              <a:gs pos="81000">
                <a:srgbClr val="0073BD">
                  <a:lumMod val="7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3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2F82AF8-E376-2D9F-207A-6D18AAE04992}"/>
              </a:ext>
            </a:extLst>
          </p:cNvPr>
          <p:cNvSpPr txBox="1"/>
          <p:nvPr/>
        </p:nvSpPr>
        <p:spPr>
          <a:xfrm>
            <a:off x="6710209" y="1253795"/>
            <a:ext cx="4086509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defTabSz="401877" fontAlgn="auto">
              <a:lnSpc>
                <a:spcPct val="100000"/>
              </a:lnSpc>
              <a:spcBef>
                <a:spcPts val="109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all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4018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Ключевая     особенность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C75AEE9-A622-3880-9A94-5921989ACA1D}"/>
              </a:ext>
            </a:extLst>
          </p:cNvPr>
          <p:cNvSpPr txBox="1"/>
          <p:nvPr/>
        </p:nvSpPr>
        <p:spPr>
          <a:xfrm>
            <a:off x="6620493" y="2074755"/>
            <a:ext cx="4336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83E89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перспективная возможность стыковки</a:t>
            </a:r>
            <a:r>
              <a:rPr lang="en-US" sz="1600" b="1" dirty="0">
                <a:solidFill>
                  <a:srgbClr val="083E89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83E89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b="1" dirty="0">
                <a:solidFill>
                  <a:srgbClr val="083E89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b="1" dirty="0">
                <a:solidFill>
                  <a:srgbClr val="083E89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c </a:t>
            </a:r>
            <a:r>
              <a:rPr lang="ru-RU" sz="1600" b="1" dirty="0">
                <a:solidFill>
                  <a:srgbClr val="083E89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другими транспортными коридорами:</a:t>
            </a:r>
            <a:endParaRPr lang="ru-RU" sz="1600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F2A8F6-BC0C-50F9-B790-20CEBF965234}"/>
              </a:ext>
            </a:extLst>
          </p:cNvPr>
          <p:cNvSpPr txBox="1"/>
          <p:nvPr/>
        </p:nvSpPr>
        <p:spPr>
          <a:xfrm>
            <a:off x="7747428" y="2817832"/>
            <a:ext cx="3759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1200" cap="all" dirty="0">
                <a:solidFill>
                  <a:srgbClr val="005392"/>
                </a:solidFill>
                <a:latin typeface="+mj-lt"/>
              </a:rPr>
              <a:t>на севере – </a:t>
            </a:r>
          </a:p>
          <a:p>
            <a:r>
              <a:rPr lang="ru-RU" b="1" cap="all" dirty="0">
                <a:gradFill>
                  <a:gsLst>
                    <a:gs pos="100000">
                      <a:srgbClr val="0AECE7"/>
                    </a:gs>
                    <a:gs pos="43000">
                      <a:srgbClr val="07A6A3"/>
                    </a:gs>
                  </a:gsLst>
                  <a:lin ang="0" scaled="0"/>
                </a:gradFill>
                <a:latin typeface="+mj-lt"/>
                <a:cs typeface="Arial" pitchFamily="34" charset="0"/>
              </a:rPr>
              <a:t>с Северным Морским путем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6F050AF-0B41-F926-C7E3-66A2E0A9C2D7}"/>
              </a:ext>
            </a:extLst>
          </p:cNvPr>
          <p:cNvSpPr txBox="1"/>
          <p:nvPr/>
        </p:nvSpPr>
        <p:spPr>
          <a:xfrm>
            <a:off x="7747428" y="3798775"/>
            <a:ext cx="3759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1200" cap="all" dirty="0">
                <a:solidFill>
                  <a:srgbClr val="005392"/>
                </a:solidFill>
                <a:latin typeface="+mj-lt"/>
              </a:rPr>
              <a:t>на востоке – </a:t>
            </a:r>
          </a:p>
          <a:p>
            <a:r>
              <a:rPr lang="ru-RU" b="1" cap="all" dirty="0">
                <a:gradFill>
                  <a:gsLst>
                    <a:gs pos="100000">
                      <a:srgbClr val="0AECE7"/>
                    </a:gs>
                    <a:gs pos="43000">
                      <a:srgbClr val="07A6A3"/>
                    </a:gs>
                  </a:gsLst>
                  <a:lin ang="0" scaled="0"/>
                </a:gradFill>
                <a:latin typeface="+mj-lt"/>
                <a:cs typeface="Arial" pitchFamily="34" charset="0"/>
              </a:rPr>
              <a:t>с Байкало-Амурской магистралью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49DE04A-F055-C30B-AC2F-09EB5269E043}"/>
              </a:ext>
            </a:extLst>
          </p:cNvPr>
          <p:cNvSpPr txBox="1"/>
          <p:nvPr/>
        </p:nvSpPr>
        <p:spPr>
          <a:xfrm>
            <a:off x="7747428" y="4920790"/>
            <a:ext cx="3759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1200" cap="all" dirty="0">
                <a:solidFill>
                  <a:srgbClr val="005392"/>
                </a:solidFill>
                <a:latin typeface="+mj-lt"/>
              </a:rPr>
              <a:t>на ЮГЕ – </a:t>
            </a:r>
          </a:p>
          <a:p>
            <a:r>
              <a:rPr lang="ru-RU" b="1" cap="all" dirty="0">
                <a:gradFill>
                  <a:gsLst>
                    <a:gs pos="100000">
                      <a:srgbClr val="0AECE7"/>
                    </a:gs>
                    <a:gs pos="43000">
                      <a:srgbClr val="07A6A3"/>
                    </a:gs>
                  </a:gsLst>
                  <a:lin ang="0" scaled="0"/>
                </a:gradFill>
                <a:latin typeface="+mj-lt"/>
                <a:cs typeface="Arial" pitchFamily="34" charset="0"/>
              </a:rPr>
              <a:t>с сетью железных дорог Китая</a:t>
            </a:r>
          </a:p>
        </p:txBody>
      </p:sp>
      <p:sp>
        <p:nvSpPr>
          <p:cNvPr id="47" name="Стрелка: вправо 46">
            <a:extLst>
              <a:ext uri="{FF2B5EF4-FFF2-40B4-BE49-F238E27FC236}">
                <a16:creationId xmlns="" xmlns:a16="http://schemas.microsoft.com/office/drawing/2014/main" id="{C7A49199-2DD5-9466-8B55-955FB6822E1A}"/>
              </a:ext>
            </a:extLst>
          </p:cNvPr>
          <p:cNvSpPr/>
          <p:nvPr/>
        </p:nvSpPr>
        <p:spPr>
          <a:xfrm>
            <a:off x="6790171" y="3997376"/>
            <a:ext cx="722269" cy="402558"/>
          </a:xfrm>
          <a:prstGeom prst="rightArrow">
            <a:avLst/>
          </a:prstGeom>
          <a:noFill/>
          <a:ln w="19050" cap="flat" cmpd="sng" algn="ctr">
            <a:gradFill flip="none" rotWithShape="1">
              <a:gsLst>
                <a:gs pos="0">
                  <a:srgbClr val="3EB4FF"/>
                </a:gs>
                <a:gs pos="81000">
                  <a:srgbClr val="00568E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Стрелка: вправо 51">
            <a:extLst>
              <a:ext uri="{FF2B5EF4-FFF2-40B4-BE49-F238E27FC236}">
                <a16:creationId xmlns="" xmlns:a16="http://schemas.microsoft.com/office/drawing/2014/main" id="{C53AC7D8-5247-9806-C286-D23E187EE2CD}"/>
              </a:ext>
            </a:extLst>
          </p:cNvPr>
          <p:cNvSpPr/>
          <p:nvPr/>
        </p:nvSpPr>
        <p:spPr>
          <a:xfrm>
            <a:off x="6790171" y="5171649"/>
            <a:ext cx="722269" cy="402558"/>
          </a:xfrm>
          <a:prstGeom prst="rightArrow">
            <a:avLst/>
          </a:prstGeom>
          <a:noFill/>
          <a:ln w="19050" cap="flat" cmpd="sng" algn="ctr">
            <a:gradFill flip="none" rotWithShape="1">
              <a:gsLst>
                <a:gs pos="0">
                  <a:srgbClr val="3EB4FF"/>
                </a:gs>
                <a:gs pos="81000">
                  <a:srgbClr val="00568E"/>
                </a:gs>
              </a:gsLst>
              <a:lin ang="0" scaled="1"/>
              <a:tileRect/>
            </a:gra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6707470-7139-278B-4721-6770A63E0885}"/>
              </a:ext>
            </a:extLst>
          </p:cNvPr>
          <p:cNvSpPr txBox="1"/>
          <p:nvPr/>
        </p:nvSpPr>
        <p:spPr>
          <a:xfrm>
            <a:off x="11960532" y="6594485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DF9FE-82F2-443D-8E74-7F7B01A18732}" type="slidenum">
              <a:rPr kumimoji="0" 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0C2AD9-5CBD-CA12-4190-C609AC567173}"/>
              </a:ext>
            </a:extLst>
          </p:cNvPr>
          <p:cNvSpPr txBox="1">
            <a:spLocks/>
          </p:cNvSpPr>
          <p:nvPr/>
        </p:nvSpPr>
        <p:spPr>
          <a:xfrm>
            <a:off x="2508067" y="357942"/>
            <a:ext cx="776051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Северо-Сибирская железнодорожная магистраль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9DD3B15-B84B-5585-70B4-7308DB945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" y="164070"/>
            <a:ext cx="2089092" cy="796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86F3C3-00B3-7EA9-ECDF-97A8B1A14737}"/>
              </a:ext>
            </a:extLst>
          </p:cNvPr>
          <p:cNvSpPr txBox="1"/>
          <p:nvPr/>
        </p:nvSpPr>
        <p:spPr>
          <a:xfrm>
            <a:off x="11676740" y="63245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3E8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</p:txBody>
      </p:sp>
      <p:pic>
        <p:nvPicPr>
          <p:cNvPr id="26" name="Picture 186">
            <a:extLst>
              <a:ext uri="{FF2B5EF4-FFF2-40B4-BE49-F238E27FC236}">
                <a16:creationId xmlns="" xmlns:a16="http://schemas.microsoft.com/office/drawing/2014/main" id="{DF529FC4-9F8B-0A11-E76F-14588C0F4D55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10807423" y="113103"/>
            <a:ext cx="1283862" cy="98400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7940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8FFF85-1016-9895-F810-A80198CA6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422" y="4201062"/>
            <a:ext cx="8117457" cy="1266472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rgbClr val="083E89"/>
                </a:solidFill>
                <a:latin typeface="PF Din Text Cond Pro Medium" panose="02000500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  <a:endParaRPr lang="ru-RU" sz="4400" b="1" dirty="0">
              <a:solidFill>
                <a:srgbClr val="2783C5"/>
              </a:solidFill>
              <a:latin typeface="PF Din Text Cond Pro Medium" panose="0200050000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967E6D2-E40D-058B-ECF1-D410D6A2E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322474"/>
            <a:ext cx="6299222" cy="801991"/>
          </a:xfrm>
          <a:prstGeom prst="rect">
            <a:avLst/>
          </a:prstGeom>
        </p:spPr>
      </p:pic>
      <p:pic>
        <p:nvPicPr>
          <p:cNvPr id="4" name="Picture 186">
            <a:extLst>
              <a:ext uri="{FF2B5EF4-FFF2-40B4-BE49-F238E27FC236}">
                <a16:creationId xmlns="" xmlns:a16="http://schemas.microsoft.com/office/drawing/2014/main" id="{DF529FC4-9F8B-0A11-E76F-14588C0F4D5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392033" y="221101"/>
            <a:ext cx="1522641" cy="119645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7811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PFDinTextCondPro-Medium 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314</Words>
  <Application>Microsoft Office PowerPoint</Application>
  <PresentationFormat>Произвольный</PresentationFormat>
  <Paragraphs>92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 ЦЕЛЕСООБРАЗНОСТИ  СОЗДАНИЯ СЕВЕРО-СИБИРСКОЙ ЖЕЛЕЗНОДОРОЖНОЙ МАГИСТРАЛИ</vt:lpstr>
      <vt:lpstr>Презентация PowerPoint</vt:lpstr>
      <vt:lpstr>Презентация PowerPoint</vt:lpstr>
      <vt:lpstr>Проблемные вопросы железнодорожного транспорта</vt:lpstr>
      <vt:lpstr>Картография новых международных экономических транспортных коридоров</vt:lpstr>
      <vt:lpstr>Предварительная оценка грузовой базы из  Кузбасса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ПРЕДВАРИТЕЛЬНАЯ ОЦЕНКА ПРОЕКТА СОЗДАНИЯ СЕВЕРО-СИБИРСКОЙ ЖЕЛЕЗНОДОРОЖНОЙ МАГИСТРАЛИ</dc:title>
  <dc:creator>Речкин Марк Константинович</dc:creator>
  <cp:lastModifiedBy>Рубан Сергей Викторович</cp:lastModifiedBy>
  <cp:revision>43</cp:revision>
  <cp:lastPrinted>2024-06-03T07:00:56Z</cp:lastPrinted>
  <dcterms:created xsi:type="dcterms:W3CDTF">2024-05-26T07:06:46Z</dcterms:created>
  <dcterms:modified xsi:type="dcterms:W3CDTF">2024-06-18T01:27:24Z</dcterms:modified>
</cp:coreProperties>
</file>