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527" r:id="rId1"/>
  </p:sldMasterIdLst>
  <p:notesMasterIdLst>
    <p:notesMasterId r:id="rId14"/>
  </p:notesMasterIdLst>
  <p:sldIdLst>
    <p:sldId id="268" r:id="rId2"/>
    <p:sldId id="256" r:id="rId3"/>
    <p:sldId id="259" r:id="rId4"/>
    <p:sldId id="269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2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308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не приступали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63</c:v>
                </c:pt>
                <c:pt idx="1">
                  <c:v>98</c:v>
                </c:pt>
                <c:pt idx="2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B-4548-A693-0F9536AC71D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 процессе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21</c:v>
                </c:pt>
                <c:pt idx="1">
                  <c:v>44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B-4548-A693-0F9536AC71D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готов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104</c:v>
                </c:pt>
                <c:pt idx="1">
                  <c:v>46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B-4548-A693-0F9536AC71D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03875696"/>
        <c:axId val="403877008"/>
      </c:barChart>
      <c:catAx>
        <c:axId val="403875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3877008"/>
        <c:crosses val="autoZero"/>
        <c:auto val="1"/>
        <c:lblAlgn val="ctr"/>
        <c:lblOffset val="100"/>
        <c:noMultiLvlLbl val="0"/>
      </c:catAx>
      <c:valAx>
        <c:axId val="403877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387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не приступали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74</c:v>
                </c:pt>
                <c:pt idx="1">
                  <c:v>112</c:v>
                </c:pt>
                <c:pt idx="2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D1-4055-9B83-7D688F8A744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 процессе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23</c:v>
                </c:pt>
                <c:pt idx="1">
                  <c:v>43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D1-4055-9B83-7D688F8A744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готов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91</c:v>
                </c:pt>
                <c:pt idx="1">
                  <c:v>33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D1-4055-9B83-7D688F8A7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2714264"/>
        <c:axId val="332715576"/>
      </c:barChart>
      <c:catAx>
        <c:axId val="332714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715576"/>
        <c:crosses val="autoZero"/>
        <c:auto val="1"/>
        <c:lblAlgn val="ctr"/>
        <c:lblOffset val="100"/>
        <c:noMultiLvlLbl val="0"/>
      </c:catAx>
      <c:valAx>
        <c:axId val="332715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714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не приступали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46</c:v>
                </c:pt>
                <c:pt idx="1">
                  <c:v>60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82-40E1-B05F-975002ABB36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 процессе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5</c:v>
                </c:pt>
                <c:pt idx="1">
                  <c:v>12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82-40E1-B05F-975002ABB36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готов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статус разработки</c:v>
                </c:pt>
                <c:pt idx="1">
                  <c:v>статус утверждения</c:v>
                </c:pt>
                <c:pt idx="2">
                  <c:v>экспертный совет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54</c:v>
                </c:pt>
                <c:pt idx="1">
                  <c:v>33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82-40E1-B05F-975002ABB36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87976888"/>
        <c:axId val="487980168"/>
      </c:barChart>
      <c:catAx>
        <c:axId val="487976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7980168"/>
        <c:crosses val="autoZero"/>
        <c:auto val="1"/>
        <c:lblAlgn val="ctr"/>
        <c:lblOffset val="100"/>
        <c:noMultiLvlLbl val="0"/>
      </c:catAx>
      <c:valAx>
        <c:axId val="487980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797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Лист5!$B$20</c:f>
              <c:strCache>
                <c:ptCount val="1"/>
                <c:pt idx="0">
                  <c:v>в процессе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Лист5!$A$21:$A$31</c:f>
              <c:strCache>
                <c:ptCount val="11"/>
                <c:pt idx="0">
                  <c:v>  ПКРТИ статус разработки</c:v>
                </c:pt>
                <c:pt idx="2">
                  <c:v>  ПКРТИ статус утверждения</c:v>
                </c:pt>
                <c:pt idx="4">
                  <c:v>  ПРКТИ Экспертный совет</c:v>
                </c:pt>
                <c:pt idx="6">
                  <c:v>  КСОТ статус разработки</c:v>
                </c:pt>
                <c:pt idx="8">
                  <c:v>  КСОТ статус утверждения</c:v>
                </c:pt>
                <c:pt idx="10">
                  <c:v>  КСОТ Экспертный совет</c:v>
                </c:pt>
              </c:strCache>
            </c:strRef>
          </c:cat>
          <c:val>
            <c:numRef>
              <c:f>Лист5!$B$21:$B$31</c:f>
              <c:numCache>
                <c:formatCode>General</c:formatCode>
                <c:ptCount val="11"/>
                <c:pt idx="0">
                  <c:v>12</c:v>
                </c:pt>
                <c:pt idx="1">
                  <c:v>0</c:v>
                </c:pt>
                <c:pt idx="2">
                  <c:v>29</c:v>
                </c:pt>
                <c:pt idx="3">
                  <c:v>0</c:v>
                </c:pt>
                <c:pt idx="4">
                  <c:v>21</c:v>
                </c:pt>
                <c:pt idx="5">
                  <c:v>0</c:v>
                </c:pt>
                <c:pt idx="6">
                  <c:v>12</c:v>
                </c:pt>
                <c:pt idx="7">
                  <c:v>0</c:v>
                </c:pt>
                <c:pt idx="8">
                  <c:v>29</c:v>
                </c:pt>
                <c:pt idx="9">
                  <c:v>0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13-4671-99BF-9AFD01E7617C}"/>
            </c:ext>
          </c:extLst>
        </c:ser>
        <c:ser>
          <c:idx val="1"/>
          <c:order val="1"/>
          <c:tx>
            <c:strRef>
              <c:f>Лист5!$C$20</c:f>
              <c:strCache>
                <c:ptCount val="1"/>
                <c:pt idx="0">
                  <c:v>не приступали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Лист5!$A$21:$A$31</c:f>
              <c:strCache>
                <c:ptCount val="11"/>
                <c:pt idx="0">
                  <c:v>  ПКРТИ статус разработки</c:v>
                </c:pt>
                <c:pt idx="2">
                  <c:v>  ПКРТИ статус утверждения</c:v>
                </c:pt>
                <c:pt idx="4">
                  <c:v>  ПРКТИ Экспертный совет</c:v>
                </c:pt>
                <c:pt idx="6">
                  <c:v>  КСОТ статус разработки</c:v>
                </c:pt>
                <c:pt idx="8">
                  <c:v>  КСОТ статус утверждения</c:v>
                </c:pt>
                <c:pt idx="10">
                  <c:v>  КСОТ Экспертный совет</c:v>
                </c:pt>
              </c:strCache>
            </c:strRef>
          </c:cat>
          <c:val>
            <c:numRef>
              <c:f>Лист5!$C$21:$C$31</c:f>
              <c:numCache>
                <c:formatCode>General</c:formatCode>
                <c:ptCount val="11"/>
                <c:pt idx="0">
                  <c:v>24</c:v>
                </c:pt>
                <c:pt idx="1">
                  <c:v>0</c:v>
                </c:pt>
                <c:pt idx="2">
                  <c:v>41</c:v>
                </c:pt>
                <c:pt idx="3">
                  <c:v>0</c:v>
                </c:pt>
                <c:pt idx="4">
                  <c:v>52</c:v>
                </c:pt>
                <c:pt idx="5">
                  <c:v>0</c:v>
                </c:pt>
                <c:pt idx="6">
                  <c:v>23</c:v>
                </c:pt>
                <c:pt idx="7">
                  <c:v>0</c:v>
                </c:pt>
                <c:pt idx="8">
                  <c:v>41</c:v>
                </c:pt>
                <c:pt idx="9">
                  <c:v>0</c:v>
                </c:pt>
                <c:pt idx="1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13-4671-99BF-9AFD01E7617C}"/>
            </c:ext>
          </c:extLst>
        </c:ser>
        <c:ser>
          <c:idx val="2"/>
          <c:order val="2"/>
          <c:tx>
            <c:strRef>
              <c:f>Лист5!$D$20</c:f>
              <c:strCache>
                <c:ptCount val="1"/>
                <c:pt idx="0">
                  <c:v>готов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Лист5!$A$21:$A$31</c:f>
              <c:strCache>
                <c:ptCount val="11"/>
                <c:pt idx="0">
                  <c:v>  ПКРТИ статус разработки</c:v>
                </c:pt>
                <c:pt idx="2">
                  <c:v>  ПКРТИ статус утверждения</c:v>
                </c:pt>
                <c:pt idx="4">
                  <c:v>  ПРКТИ Экспертный совет</c:v>
                </c:pt>
                <c:pt idx="6">
                  <c:v>  КСОТ статус разработки</c:v>
                </c:pt>
                <c:pt idx="8">
                  <c:v>  КСОТ статус утверждения</c:v>
                </c:pt>
                <c:pt idx="10">
                  <c:v>  КСОТ Экспертный совет</c:v>
                </c:pt>
              </c:strCache>
            </c:strRef>
          </c:cat>
          <c:val>
            <c:numRef>
              <c:f>Лист5!$D$21:$D$31</c:f>
              <c:numCache>
                <c:formatCode>General</c:formatCode>
                <c:ptCount val="11"/>
                <c:pt idx="0">
                  <c:v>47</c:v>
                </c:pt>
                <c:pt idx="1">
                  <c:v>0</c:v>
                </c:pt>
                <c:pt idx="2">
                  <c:v>13</c:v>
                </c:pt>
                <c:pt idx="3">
                  <c:v>0</c:v>
                </c:pt>
                <c:pt idx="4">
                  <c:v>10</c:v>
                </c:pt>
                <c:pt idx="5">
                  <c:v>0</c:v>
                </c:pt>
                <c:pt idx="6">
                  <c:v>48</c:v>
                </c:pt>
                <c:pt idx="7">
                  <c:v>0</c:v>
                </c:pt>
                <c:pt idx="8">
                  <c:v>13</c:v>
                </c:pt>
                <c:pt idx="9">
                  <c:v>0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13-4671-99BF-9AFD01E7617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05234136"/>
        <c:axId val="505234464"/>
      </c:barChart>
      <c:catAx>
        <c:axId val="505234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234464"/>
        <c:crosses val="autoZero"/>
        <c:auto val="1"/>
        <c:lblAlgn val="ctr"/>
        <c:lblOffset val="100"/>
        <c:noMultiLvlLbl val="0"/>
      </c:catAx>
      <c:valAx>
        <c:axId val="50523446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234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Лист5!$B$1</c:f>
              <c:strCache>
                <c:ptCount val="1"/>
                <c:pt idx="0">
                  <c:v>в процессе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Лист5!$A$2:$A$18</c:f>
              <c:strCache>
                <c:ptCount val="17"/>
                <c:pt idx="0">
                  <c:v>  ПКРТИ статус разработки</c:v>
                </c:pt>
                <c:pt idx="2">
                  <c:v>  ПКРТИ статус утверждения</c:v>
                </c:pt>
                <c:pt idx="4">
                  <c:v>  ПКРТИ Экспертный совет</c:v>
                </c:pt>
                <c:pt idx="6">
                  <c:v>  КСОТ статус разработки</c:v>
                </c:pt>
                <c:pt idx="8">
                  <c:v>  КСОТ статус утверждения</c:v>
                </c:pt>
                <c:pt idx="10">
                  <c:v>  КСОТ Экспертный совет</c:v>
                </c:pt>
                <c:pt idx="12">
                  <c:v>  КСОДД статус разработки</c:v>
                </c:pt>
                <c:pt idx="14">
                  <c:v>  КСОДД статус утверждения</c:v>
                </c:pt>
                <c:pt idx="16">
                  <c:v>  КСОДД Экспертный совет</c:v>
                </c:pt>
              </c:strCache>
            </c:strRef>
          </c:cat>
          <c:val>
            <c:numRef>
              <c:f>Лист5!$B$2:$B$18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18</c:v>
                </c:pt>
                <c:pt idx="3">
                  <c:v>0</c:v>
                </c:pt>
                <c:pt idx="4">
                  <c:v>13</c:v>
                </c:pt>
                <c:pt idx="5">
                  <c:v>0</c:v>
                </c:pt>
                <c:pt idx="6">
                  <c:v>11</c:v>
                </c:pt>
                <c:pt idx="7">
                  <c:v>0</c:v>
                </c:pt>
                <c:pt idx="8">
                  <c:v>18</c:v>
                </c:pt>
                <c:pt idx="9">
                  <c:v>0</c:v>
                </c:pt>
                <c:pt idx="10">
                  <c:v>12</c:v>
                </c:pt>
                <c:pt idx="11">
                  <c:v>0</c:v>
                </c:pt>
                <c:pt idx="12">
                  <c:v>8</c:v>
                </c:pt>
                <c:pt idx="13">
                  <c:v>0</c:v>
                </c:pt>
                <c:pt idx="14">
                  <c:v>14</c:v>
                </c:pt>
                <c:pt idx="15">
                  <c:v>0</c:v>
                </c:pt>
                <c:pt idx="1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E8-4D19-B556-D19FE0E120E0}"/>
            </c:ext>
          </c:extLst>
        </c:ser>
        <c:ser>
          <c:idx val="1"/>
          <c:order val="1"/>
          <c:tx>
            <c:strRef>
              <c:f>Лист5!$C$1</c:f>
              <c:strCache>
                <c:ptCount val="1"/>
                <c:pt idx="0">
                  <c:v>не приступали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Лист5!$A$2:$A$18</c:f>
              <c:strCache>
                <c:ptCount val="17"/>
                <c:pt idx="0">
                  <c:v>  ПКРТИ статус разработки</c:v>
                </c:pt>
                <c:pt idx="2">
                  <c:v>  ПКРТИ статус утверждения</c:v>
                </c:pt>
                <c:pt idx="4">
                  <c:v>  ПКРТИ Экспертный совет</c:v>
                </c:pt>
                <c:pt idx="6">
                  <c:v>  КСОТ статус разработки</c:v>
                </c:pt>
                <c:pt idx="8">
                  <c:v>  КСОТ статус утверждения</c:v>
                </c:pt>
                <c:pt idx="10">
                  <c:v>  КСОТ Экспертный совет</c:v>
                </c:pt>
                <c:pt idx="12">
                  <c:v>  КСОДД статус разработки</c:v>
                </c:pt>
                <c:pt idx="14">
                  <c:v>  КСОДД статус утверждения</c:v>
                </c:pt>
                <c:pt idx="16">
                  <c:v>  КСОДД Экспертный совет</c:v>
                </c:pt>
              </c:strCache>
            </c:strRef>
          </c:cat>
          <c:val>
            <c:numRef>
              <c:f>Лист5!$C$2:$C$18</c:f>
              <c:numCache>
                <c:formatCode>General</c:formatCode>
                <c:ptCount val="17"/>
                <c:pt idx="0">
                  <c:v>42</c:v>
                </c:pt>
                <c:pt idx="1">
                  <c:v>0</c:v>
                </c:pt>
                <c:pt idx="2">
                  <c:v>64</c:v>
                </c:pt>
                <c:pt idx="3">
                  <c:v>0</c:v>
                </c:pt>
                <c:pt idx="4">
                  <c:v>86</c:v>
                </c:pt>
                <c:pt idx="5">
                  <c:v>0</c:v>
                </c:pt>
                <c:pt idx="6">
                  <c:v>47</c:v>
                </c:pt>
                <c:pt idx="7">
                  <c:v>0</c:v>
                </c:pt>
                <c:pt idx="8">
                  <c:v>71</c:v>
                </c:pt>
                <c:pt idx="9">
                  <c:v>0</c:v>
                </c:pt>
                <c:pt idx="10">
                  <c:v>84</c:v>
                </c:pt>
                <c:pt idx="11">
                  <c:v>0</c:v>
                </c:pt>
                <c:pt idx="12">
                  <c:v>46</c:v>
                </c:pt>
                <c:pt idx="13">
                  <c:v>0</c:v>
                </c:pt>
                <c:pt idx="14">
                  <c:v>67</c:v>
                </c:pt>
                <c:pt idx="15">
                  <c:v>0</c:v>
                </c:pt>
                <c:pt idx="16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E8-4D19-B556-D19FE0E120E0}"/>
            </c:ext>
          </c:extLst>
        </c:ser>
        <c:ser>
          <c:idx val="2"/>
          <c:order val="2"/>
          <c:tx>
            <c:strRef>
              <c:f>Лист5!$D$1</c:f>
              <c:strCache>
                <c:ptCount val="1"/>
                <c:pt idx="0">
                  <c:v>готов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Лист5!$A$2:$A$18</c:f>
              <c:strCache>
                <c:ptCount val="17"/>
                <c:pt idx="0">
                  <c:v>  ПКРТИ статус разработки</c:v>
                </c:pt>
                <c:pt idx="2">
                  <c:v>  ПКРТИ статус утверждения</c:v>
                </c:pt>
                <c:pt idx="4">
                  <c:v>  ПКРТИ Экспертный совет</c:v>
                </c:pt>
                <c:pt idx="6">
                  <c:v>  КСОТ статус разработки</c:v>
                </c:pt>
                <c:pt idx="8">
                  <c:v>  КСОТ статус утверждения</c:v>
                </c:pt>
                <c:pt idx="10">
                  <c:v>  КСОТ Экспертный совет</c:v>
                </c:pt>
                <c:pt idx="12">
                  <c:v>  КСОДД статус разработки</c:v>
                </c:pt>
                <c:pt idx="14">
                  <c:v>  КСОДД статус утверждения</c:v>
                </c:pt>
                <c:pt idx="16">
                  <c:v>  КСОДД Экспертный совет</c:v>
                </c:pt>
              </c:strCache>
            </c:strRef>
          </c:cat>
          <c:val>
            <c:numRef>
              <c:f>Лист5!$D$2:$D$18</c:f>
              <c:numCache>
                <c:formatCode>General</c:formatCode>
                <c:ptCount val="17"/>
                <c:pt idx="0">
                  <c:v>54</c:v>
                </c:pt>
                <c:pt idx="1">
                  <c:v>0</c:v>
                </c:pt>
                <c:pt idx="2">
                  <c:v>23</c:v>
                </c:pt>
                <c:pt idx="3">
                  <c:v>0</c:v>
                </c:pt>
                <c:pt idx="4">
                  <c:v>6</c:v>
                </c:pt>
                <c:pt idx="5">
                  <c:v>0</c:v>
                </c:pt>
                <c:pt idx="6">
                  <c:v>47</c:v>
                </c:pt>
                <c:pt idx="7">
                  <c:v>0</c:v>
                </c:pt>
                <c:pt idx="8">
                  <c:v>16</c:v>
                </c:pt>
                <c:pt idx="9">
                  <c:v>0</c:v>
                </c:pt>
                <c:pt idx="10">
                  <c:v>6</c:v>
                </c:pt>
                <c:pt idx="11">
                  <c:v>0</c:v>
                </c:pt>
                <c:pt idx="12">
                  <c:v>51</c:v>
                </c:pt>
                <c:pt idx="13">
                  <c:v>0</c:v>
                </c:pt>
                <c:pt idx="14">
                  <c:v>24</c:v>
                </c:pt>
                <c:pt idx="15">
                  <c:v>0</c:v>
                </c:pt>
                <c:pt idx="1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E8-4D19-B556-D19FE0E120E0}"/>
            </c:ext>
          </c:extLst>
        </c:ser>
        <c:ser>
          <c:idx val="3"/>
          <c:order val="3"/>
          <c:tx>
            <c:strRef>
              <c:f>Лист5!$E$1</c:f>
              <c:strCache>
                <c:ptCount val="1"/>
                <c:pt idx="0">
                  <c:v>ожидает решения</c:v>
                </c:pt>
              </c:strCache>
            </c:strRef>
          </c:tx>
          <c:spPr>
            <a:solidFill>
              <a:schemeClr val="accent1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Лист5!$A$2:$A$18</c:f>
              <c:strCache>
                <c:ptCount val="17"/>
                <c:pt idx="0">
                  <c:v>  ПКРТИ статус разработки</c:v>
                </c:pt>
                <c:pt idx="2">
                  <c:v>  ПКРТИ статус утверждения</c:v>
                </c:pt>
                <c:pt idx="4">
                  <c:v>  ПКРТИ Экспертный совет</c:v>
                </c:pt>
                <c:pt idx="6">
                  <c:v>  КСОТ статус разработки</c:v>
                </c:pt>
                <c:pt idx="8">
                  <c:v>  КСОТ статус утверждения</c:v>
                </c:pt>
                <c:pt idx="10">
                  <c:v>  КСОТ Экспертный совет</c:v>
                </c:pt>
                <c:pt idx="12">
                  <c:v>  КСОДД статус разработки</c:v>
                </c:pt>
                <c:pt idx="14">
                  <c:v>  КСОДД статус утверждения</c:v>
                </c:pt>
                <c:pt idx="16">
                  <c:v>  КСОДД Экспертный совет</c:v>
                </c:pt>
              </c:strCache>
            </c:strRef>
          </c:cat>
          <c:val>
            <c:numRef>
              <c:f>Лист5!$E$2:$E$18</c:f>
              <c:numCache>
                <c:formatCode>General</c:formatCode>
                <c:ptCount val="17"/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E8-4D19-B556-D19FE0E120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18527488"/>
        <c:axId val="418529784"/>
      </c:barChart>
      <c:catAx>
        <c:axId val="418527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8529784"/>
        <c:crosses val="autoZero"/>
        <c:auto val="1"/>
        <c:lblAlgn val="ctr"/>
        <c:lblOffset val="100"/>
        <c:noMultiLvlLbl val="0"/>
      </c:catAx>
      <c:valAx>
        <c:axId val="4185297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852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354fe702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354fe702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a75e77ad6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a75e77ad6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0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354fe702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e354fe702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2381"/>
            <a:ext cx="9144000" cy="3902869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086861"/>
            <a:ext cx="7929000" cy="2228288"/>
          </a:xfrm>
        </p:spPr>
        <p:txBody>
          <a:bodyPr/>
          <a:lstStyle>
            <a:lvl1pPr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3960635"/>
            <a:ext cx="7929000" cy="326231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869990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3600450"/>
            <a:ext cx="792106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360045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4025504"/>
            <a:ext cx="7921064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639925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811092"/>
            <a:ext cx="4749312" cy="242939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928877"/>
            <a:ext cx="4420380" cy="1984434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3332760"/>
            <a:ext cx="4418727" cy="53493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811092"/>
            <a:ext cx="2857501" cy="3056599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7238759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1714939"/>
            <a:ext cx="3671336" cy="187797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1826968"/>
            <a:ext cx="3286891" cy="1505842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1714500"/>
            <a:ext cx="3660225" cy="172164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844103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509478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334567"/>
            <a:ext cx="3391762" cy="406122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439628"/>
            <a:ext cx="1871093" cy="38510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334567"/>
            <a:ext cx="4958655" cy="406122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540285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329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66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335391"/>
            <a:ext cx="7928999" cy="7278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1666716"/>
            <a:ext cx="7915931" cy="27273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225503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9144000" cy="3902869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213547"/>
            <a:ext cx="7921064" cy="11016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3960901"/>
            <a:ext cx="7921064" cy="325466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257661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1666716"/>
            <a:ext cx="3889405" cy="272907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1666715"/>
            <a:ext cx="3895937" cy="272907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7002517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1631156"/>
            <a:ext cx="3892393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063354"/>
            <a:ext cx="3892392" cy="233243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1631156"/>
            <a:ext cx="3895937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063354"/>
            <a:ext cx="3895937" cy="233243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570634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65458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5983486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334566"/>
            <a:ext cx="2660650" cy="13609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334566"/>
            <a:ext cx="2660650" cy="121379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334567"/>
            <a:ext cx="4689475" cy="40612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1695554"/>
            <a:ext cx="2660650" cy="270023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586393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545642"/>
            <a:ext cx="3639741" cy="121287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51435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1758513"/>
            <a:ext cx="3639741" cy="2637274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4531022"/>
            <a:ext cx="732659" cy="273844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4531022"/>
            <a:ext cx="247156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4436917"/>
            <a:ext cx="796616" cy="367949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951827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335391"/>
            <a:ext cx="7928999" cy="72783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1638301"/>
            <a:ext cx="7922464" cy="275579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4531022"/>
            <a:ext cx="648324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4531022"/>
            <a:ext cx="100778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4436917"/>
            <a:ext cx="796616" cy="36794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95929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  <p:sldLayoutId id="2147484539" r:id="rId12"/>
    <p:sldLayoutId id="2147484540" r:id="rId13"/>
    <p:sldLayoutId id="2147484541" r:id="rId14"/>
    <p:sldLayoutId id="2147484542" r:id="rId15"/>
    <p:sldLayoutId id="2147484543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0551" y="171450"/>
            <a:ext cx="8522897" cy="24003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800" dirty="0"/>
              <a:t>Документы транспортного планирования: проблемы разработки и реализации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63613"/>
          <a:stretch/>
        </p:blipFill>
        <p:spPr>
          <a:xfrm>
            <a:off x="0" y="2924650"/>
            <a:ext cx="9144000" cy="221885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8974608-6E0D-D208-0EBD-C58CCDD4A4B1}"/>
              </a:ext>
            </a:extLst>
          </p:cNvPr>
          <p:cNvSpPr txBox="1">
            <a:spLocks/>
          </p:cNvSpPr>
          <p:nvPr/>
        </p:nvSpPr>
        <p:spPr>
          <a:xfrm>
            <a:off x="2644642" y="-181450"/>
            <a:ext cx="6446151" cy="1097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05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1500" dirty="0"/>
              <a:t>Заведующая научно-исследовательским отделом комплексного развития транспорта ОАО «НИИАТ»</a:t>
            </a:r>
          </a:p>
          <a:p>
            <a:pPr algn="r"/>
            <a:r>
              <a:rPr lang="ru-RU" sz="1500" dirty="0"/>
              <a:t>Михеева Татьяна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2146288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0;p18">
            <a:extLst>
              <a:ext uri="{FF2B5EF4-FFF2-40B4-BE49-F238E27FC236}">
                <a16:creationId xmlns:a16="http://schemas.microsoft.com/office/drawing/2014/main" id="{391ACE75-2FDA-0296-9014-BA580F09537B}"/>
              </a:ext>
            </a:extLst>
          </p:cNvPr>
          <p:cNvSpPr txBox="1">
            <a:spLocks/>
          </p:cNvSpPr>
          <p:nvPr/>
        </p:nvSpPr>
        <p:spPr>
          <a:xfrm>
            <a:off x="336430" y="734243"/>
            <a:ext cx="3286664" cy="275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342900">
              <a:buClr>
                <a:schemeClr val="accent1"/>
              </a:buClr>
              <a:buNone/>
            </a:pPr>
            <a:r>
              <a:rPr lang="ru-RU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Изменения в 220-ФЗ - новый документ транспортного планирования:</a:t>
            </a:r>
          </a:p>
          <a:p>
            <a:pPr marL="0" indent="0" defTabSz="342900">
              <a:buClr>
                <a:schemeClr val="accent1"/>
              </a:buClr>
              <a:buNone/>
            </a:pPr>
            <a:endParaRPr lang="ru-RU" sz="1700" i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342900">
              <a:buClr>
                <a:schemeClr val="accent1"/>
              </a:buClr>
              <a:buNone/>
            </a:pP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Региональный комплексный план транспортного обслуживания населения</a:t>
            </a:r>
          </a:p>
        </p:txBody>
      </p:sp>
      <p:sp>
        <p:nvSpPr>
          <p:cNvPr id="4" name="Google Shape;90;p18">
            <a:extLst>
              <a:ext uri="{FF2B5EF4-FFF2-40B4-BE49-F238E27FC236}">
                <a16:creationId xmlns:a16="http://schemas.microsoft.com/office/drawing/2014/main" id="{9F345575-E744-AA5A-9551-13819058C3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23094" y="734243"/>
            <a:ext cx="5296619" cy="3675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342900">
              <a:buFont typeface="Wingdings" panose="05000000000000000000" pitchFamily="2" charset="2"/>
              <a:buChar char="§"/>
            </a:pPr>
            <a:r>
              <a:rPr lang="ru-RU" sz="1600" dirty="0"/>
              <a:t>И</a:t>
            </a:r>
            <a:r>
              <a:rPr lang="ru" sz="1600" dirty="0"/>
              <a:t>меет нормативный статус</a:t>
            </a:r>
            <a:endParaRPr sz="1600" dirty="0"/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Основан на стандартах транспортного обслуживания</a:t>
            </a:r>
            <a:endParaRPr sz="1600" dirty="0"/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" sz="1600" dirty="0"/>
              <a:t>Определяет направления, цели и задачи транспортного обслуживания</a:t>
            </a:r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Предполагает подробную проработку параметров </a:t>
            </a:r>
            <a:r>
              <a:rPr lang="ru" sz="1600" dirty="0"/>
              <a:t>маршрутной сети</a:t>
            </a:r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Включает четкий п</a:t>
            </a:r>
            <a:r>
              <a:rPr lang="ru" sz="1600" dirty="0"/>
              <a:t>лан финансирования транспортного обслуживания</a:t>
            </a:r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" sz="1600" dirty="0"/>
              <a:t>Мероприятия по внедрению ИТС</a:t>
            </a:r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" sz="1600" dirty="0"/>
              <a:t>Мероприятия по развитию инфраструктуры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60253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C54C21-0BA8-7BC0-55F0-A66B6B48A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427" y="105673"/>
            <a:ext cx="4028534" cy="2065029"/>
          </a:xfrm>
          <a:prstGeom prst="rect">
            <a:avLst/>
          </a:prstGeom>
        </p:spPr>
      </p:pic>
      <p:sp>
        <p:nvSpPr>
          <p:cNvPr id="4" name="Google Shape;90;p18">
            <a:extLst>
              <a:ext uri="{FF2B5EF4-FFF2-40B4-BE49-F238E27FC236}">
                <a16:creationId xmlns:a16="http://schemas.microsoft.com/office/drawing/2014/main" id="{98FC9077-43F1-DBA8-2686-08592CD8A2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6650" y="105674"/>
            <a:ext cx="4925682" cy="20650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5400" indent="0">
              <a:buNone/>
            </a:pPr>
            <a:r>
              <a:rPr lang="ru-RU" sz="2400" b="1" dirty="0"/>
              <a:t>Подходы, применяемые ОАО НИИАТ при разработке документов транспортного планирования, обеспечивают их высокое качество </a:t>
            </a:r>
            <a:endParaRPr lang="ru-RU" sz="1600" dirty="0"/>
          </a:p>
        </p:txBody>
      </p:sp>
      <p:sp>
        <p:nvSpPr>
          <p:cNvPr id="6" name="Google Shape;90;p18">
            <a:extLst>
              <a:ext uri="{FF2B5EF4-FFF2-40B4-BE49-F238E27FC236}">
                <a16:creationId xmlns:a16="http://schemas.microsoft.com/office/drawing/2014/main" id="{B47E5FCE-BC4A-59DA-53E3-E78AEC535C55}"/>
              </a:ext>
            </a:extLst>
          </p:cNvPr>
          <p:cNvSpPr txBox="1">
            <a:spLocks/>
          </p:cNvSpPr>
          <p:nvPr/>
        </p:nvSpPr>
        <p:spPr>
          <a:xfrm>
            <a:off x="210944" y="2170703"/>
            <a:ext cx="8722111" cy="286712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>
            <a:lvl1pPr marL="457200" lvl="0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2" charset="2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Высокий уровень проработки всех параметров маршрутной сети с применением математического моделирования</a:t>
            </a:r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Интермодальная маршрутная сеть на основе социального стандарта транспортного обслуживания, обеспечивающая агломерационные связи между ядром агломерации и остальной территорией</a:t>
            </a:r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Расчет стоимости маршрутов – основа плана финансирования транспортного обслуживания</a:t>
            </a:r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Интеграция градостроительного и социально-экономического развития, территориального и транспортного планирования</a:t>
            </a:r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25864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63613"/>
          <a:stretch/>
        </p:blipFill>
        <p:spPr>
          <a:xfrm>
            <a:off x="0" y="2935600"/>
            <a:ext cx="9144000" cy="221885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9" name="Google Shape;90;p18">
            <a:extLst>
              <a:ext uri="{FF2B5EF4-FFF2-40B4-BE49-F238E27FC236}">
                <a16:creationId xmlns:a16="http://schemas.microsoft.com/office/drawing/2014/main" id="{E73110BE-FE39-BCD1-C400-D3489FC1867E}"/>
              </a:ext>
            </a:extLst>
          </p:cNvPr>
          <p:cNvSpPr txBox="1">
            <a:spLocks/>
          </p:cNvSpPr>
          <p:nvPr/>
        </p:nvSpPr>
        <p:spPr>
          <a:xfrm>
            <a:off x="146650" y="105674"/>
            <a:ext cx="4925682" cy="206502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/>
            <a:r>
              <a:rPr lang="ru-RU" sz="2400" b="1"/>
              <a:t>Контакты</a:t>
            </a:r>
            <a:endParaRPr lang="ru-RU" sz="16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DAF4718-2597-E7FA-EF17-5BCE98ECDEA5}"/>
              </a:ext>
            </a:extLst>
          </p:cNvPr>
          <p:cNvSpPr txBox="1">
            <a:spLocks/>
          </p:cNvSpPr>
          <p:nvPr/>
        </p:nvSpPr>
        <p:spPr>
          <a:xfrm>
            <a:off x="146650" y="419244"/>
            <a:ext cx="6446151" cy="21525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05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500" dirty="0"/>
              <a:t>Заведующая научно-исследовательским отделом комплексного развития транспорта ОАО «НИИАТ»</a:t>
            </a:r>
          </a:p>
          <a:p>
            <a:r>
              <a:rPr lang="ru-RU" sz="1500" dirty="0"/>
              <a:t>Михеева Татьяна Владимировна</a:t>
            </a:r>
          </a:p>
          <a:p>
            <a:endParaRPr lang="ru-RU" sz="1500" dirty="0"/>
          </a:p>
          <a:p>
            <a:r>
              <a:rPr lang="ru-RU" sz="1500" dirty="0"/>
              <a:t>Телефон: +7 926 917 80 94</a:t>
            </a:r>
          </a:p>
          <a:p>
            <a:endParaRPr lang="ru-RU" sz="1500" dirty="0"/>
          </a:p>
          <a:p>
            <a:r>
              <a:rPr lang="ru-RU" sz="1500" dirty="0"/>
              <a:t>Почта: </a:t>
            </a:r>
            <a:r>
              <a:rPr lang="en-US" sz="1500" dirty="0"/>
              <a:t>tmikheeva@niiat.ru</a:t>
            </a:r>
            <a:endParaRPr lang="ru-RU" sz="15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5435F2-5CE1-3884-CAA2-4B30F663C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17" y="279248"/>
            <a:ext cx="1646286" cy="24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0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-1" y="1"/>
            <a:ext cx="9144000" cy="9661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Статистика разработки и утверждения Документов</a:t>
            </a:r>
            <a:r>
              <a:rPr lang="en-US" sz="2400" dirty="0"/>
              <a:t> </a:t>
            </a:r>
            <a:r>
              <a:rPr lang="ru-RU" sz="2400" dirty="0"/>
              <a:t>транспортного планирования</a:t>
            </a:r>
            <a:endParaRPr sz="2400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BB4595A-C121-4DDF-B71C-15ABBE35F9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977875"/>
              </p:ext>
            </p:extLst>
          </p:nvPr>
        </p:nvGraphicFramePr>
        <p:xfrm>
          <a:off x="759312" y="1014298"/>
          <a:ext cx="5590303" cy="194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6D3BC160-6F36-E7CE-895B-7CFED91973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4040791"/>
              </p:ext>
            </p:extLst>
          </p:nvPr>
        </p:nvGraphicFramePr>
        <p:xfrm>
          <a:off x="759312" y="3048803"/>
          <a:ext cx="3656451" cy="209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Google Shape;61;p14">
            <a:extLst>
              <a:ext uri="{FF2B5EF4-FFF2-40B4-BE49-F238E27FC236}">
                <a16:creationId xmlns:a16="http://schemas.microsoft.com/office/drawing/2014/main" id="{4C589002-4207-EC52-32D5-40C5FDDE0827}"/>
              </a:ext>
            </a:extLst>
          </p:cNvPr>
          <p:cNvSpPr txBox="1">
            <a:spLocks/>
          </p:cNvSpPr>
          <p:nvPr/>
        </p:nvSpPr>
        <p:spPr>
          <a:xfrm>
            <a:off x="-8440" y="3048803"/>
            <a:ext cx="940769" cy="38923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rmAutofit fontScale="97500" lnSpcReduction="10000"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err="1"/>
              <a:t>КСОТ</a:t>
            </a:r>
            <a:endParaRPr lang="ru-RU" sz="1400" dirty="0"/>
          </a:p>
        </p:txBody>
      </p:sp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FC911484-08A0-EFAB-3305-737C441E4124}"/>
              </a:ext>
            </a:extLst>
          </p:cNvPr>
          <p:cNvSpPr txBox="1">
            <a:spLocks/>
          </p:cNvSpPr>
          <p:nvPr/>
        </p:nvSpPr>
        <p:spPr>
          <a:xfrm>
            <a:off x="-123503" y="1082319"/>
            <a:ext cx="1170894" cy="38923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rmAutofit fontScale="97500" lnSpcReduction="10000"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err="1"/>
              <a:t>ПКРТИ</a:t>
            </a:r>
            <a:endParaRPr lang="ru-RU" sz="1400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3786455-E8D7-C8FB-4772-AB640F4935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008386"/>
              </p:ext>
            </p:extLst>
          </p:nvPr>
        </p:nvGraphicFramePr>
        <p:xfrm>
          <a:off x="5183515" y="3010869"/>
          <a:ext cx="3960485" cy="213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B3F2B623-2D2E-43C3-AFAB-C35702AE0EFA}"/>
              </a:ext>
            </a:extLst>
          </p:cNvPr>
          <p:cNvSpPr txBox="1">
            <a:spLocks/>
          </p:cNvSpPr>
          <p:nvPr/>
        </p:nvSpPr>
        <p:spPr>
          <a:xfrm>
            <a:off x="4441920" y="3049053"/>
            <a:ext cx="940769" cy="38923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rmAutofit fontScale="97500" lnSpcReduction="10000"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err="1"/>
              <a:t>КСОДД</a:t>
            </a:r>
            <a:endParaRPr lang="ru-RU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642204" y="303869"/>
            <a:ext cx="300676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/>
              <a:t>Документы субъектов Российской Федерации</a:t>
            </a:r>
            <a:endParaRPr sz="1600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761041"/>
              </p:ext>
            </p:extLst>
          </p:nvPr>
        </p:nvGraphicFramePr>
        <p:xfrm>
          <a:off x="57152" y="1265058"/>
          <a:ext cx="4514848" cy="2944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5EE5E922-0082-7471-0EF0-3DAE186134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802869"/>
              </p:ext>
            </p:extLst>
          </p:nvPr>
        </p:nvGraphicFramePr>
        <p:xfrm>
          <a:off x="4572000" y="1265057"/>
          <a:ext cx="4514848" cy="2944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Google Shape;82;p17">
            <a:extLst>
              <a:ext uri="{FF2B5EF4-FFF2-40B4-BE49-F238E27FC236}">
                <a16:creationId xmlns:a16="http://schemas.microsoft.com/office/drawing/2014/main" id="{F434E78F-71F9-EE42-1B9E-2F7914B06CAB}"/>
              </a:ext>
            </a:extLst>
          </p:cNvPr>
          <p:cNvSpPr txBox="1">
            <a:spLocks/>
          </p:cNvSpPr>
          <p:nvPr/>
        </p:nvSpPr>
        <p:spPr>
          <a:xfrm>
            <a:off x="5304091" y="303869"/>
            <a:ext cx="3197705" cy="5727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/>
              <a:t>Документы городских агломераций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515660" y="1473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Причины непрохождения экспертизы</a:t>
            </a:r>
            <a:endParaRPr sz="2400"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413455" y="821150"/>
            <a:ext cx="8520600" cy="3828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Несоответствие разделов структуре методических рекомендаций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Отсутствие отдельных разделов, графических материалов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Использование устаревших данных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Отсутствие необходимых таблиц, схем, перечней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Наличие лишней для раздела информации, не соответствующей тематике раздела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Отсутствие прогнозных значений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Низкое качество подачи информации (нечитабельность таблиц, схем, отсутствие условных обозначений, экспликаций к схемам)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Отсутствие выводов в конце раздела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Отсутствие ссылок на проведенные обследования и математическую модель</a:t>
            </a:r>
          </a:p>
        </p:txBody>
      </p:sp>
    </p:spTree>
    <p:extLst>
      <p:ext uri="{BB962C8B-B14F-4D97-AF65-F5344CB8AC3E}">
        <p14:creationId xmlns:p14="http://schemas.microsoft.com/office/powerpoint/2010/main" val="74999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162520"/>
            <a:ext cx="8520600" cy="986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Проблемы реализации документов транспортного планирования </a:t>
            </a:r>
            <a:endParaRPr sz="2400"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688300"/>
            <a:ext cx="8520600" cy="20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342900">
              <a:buFont typeface="Wingdings" panose="05000000000000000000" pitchFamily="2" charset="2"/>
              <a:buChar char="§"/>
            </a:pPr>
            <a:r>
              <a:rPr lang="ru" sz="1600" dirty="0"/>
              <a:t>Документы не имеют нормативного статуса, носят рекомендательный характер</a:t>
            </a:r>
            <a:endParaRPr sz="1600" dirty="0"/>
          </a:p>
          <a:p>
            <a:pPr marL="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" sz="1600" dirty="0"/>
              <a:t>Документы не являются достаточным основанием для выделения финансирования</a:t>
            </a:r>
            <a:endParaRPr sz="1600" dirty="0"/>
          </a:p>
          <a:p>
            <a:pPr marL="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" sz="1600" dirty="0"/>
              <a:t>Документы морально устаревают прежде, чем заканчивается срок их действия </a:t>
            </a:r>
            <a:endParaRPr sz="1600" dirty="0"/>
          </a:p>
        </p:txBody>
      </p:sp>
      <p:sp>
        <p:nvSpPr>
          <p:cNvPr id="91" name="Google Shape;91;p18"/>
          <p:cNvSpPr txBox="1"/>
          <p:nvPr/>
        </p:nvSpPr>
        <p:spPr>
          <a:xfrm>
            <a:off x="311700" y="3752900"/>
            <a:ext cx="8425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dirty="0"/>
              <a:t>Проблема в реализации или проблема в планировании?</a:t>
            </a:r>
            <a:endParaRPr sz="2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80280" y="132604"/>
            <a:ext cx="8520600" cy="902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ru" sz="2400" dirty="0"/>
              <a:t>Проблема в реализации или проблема в планировании?</a:t>
            </a:r>
            <a:endParaRPr sz="2400" dirty="0"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Проблемы реализации:</a:t>
            </a:r>
            <a:endParaRPr dirty="0"/>
          </a:p>
          <a:p>
            <a:pPr marL="482600" lvl="0" indent="-342900" algn="l" rtl="0">
              <a:spcBef>
                <a:spcPts val="120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" dirty="0"/>
              <a:t>За реализацию документов и обеспечение их ресурсами никто не отвечает</a:t>
            </a:r>
            <a:endParaRPr dirty="0"/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" dirty="0"/>
              <a:t>Исполнители не отчитываются за соответствие осуществляемых мероприятий Документам</a:t>
            </a:r>
            <a:endParaRPr dirty="0"/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" dirty="0"/>
              <a:t>Развитие транспортной системы и состояние ее показателей с каждым годом все больше и больше отличаются от прогнозируемых документами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2"/>
          </p:nvPr>
        </p:nvSpPr>
        <p:spPr>
          <a:xfrm>
            <a:off x="47681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Проблемы планирования:</a:t>
            </a:r>
            <a:endParaRPr dirty="0"/>
          </a:p>
          <a:p>
            <a:pPr marL="482600" lvl="0" indent="-342900" algn="l" rtl="0">
              <a:spcBef>
                <a:spcPts val="120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" dirty="0"/>
              <a:t>В Документах не прописывается должностные лица ответственные за реализацию отдельных мероприятий и их обеспечение</a:t>
            </a:r>
            <a:endParaRPr dirty="0"/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" dirty="0"/>
              <a:t>В Документах не предусмотрена форма отчетности по реализуемым мероприятиям и достигаемым показателям</a:t>
            </a:r>
            <a:endParaRPr dirty="0"/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" dirty="0"/>
              <a:t>Документы не предусматривают меру ответственности за их неисполнение</a:t>
            </a:r>
            <a:endParaRPr dirty="0"/>
          </a:p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" dirty="0"/>
              <a:t>В Документах не прописаны обязательные процедуры корректировки  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B08231-3CF2-5DD2-2F69-0B6946E636E3}"/>
              </a:ext>
            </a:extLst>
          </p:cNvPr>
          <p:cNvSpPr txBox="1"/>
          <p:nvPr/>
        </p:nvSpPr>
        <p:spPr>
          <a:xfrm>
            <a:off x="0" y="750498"/>
            <a:ext cx="8923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44000"/>
            </a:pPr>
            <a:r>
              <a:rPr lang="ru-RU" sz="2400" b="1" dirty="0"/>
              <a:t>Транспортные реформы, проводимые в городах, и документы транспортного планирования: взаимосвязаны или осуществляются обособленно?</a:t>
            </a:r>
          </a:p>
        </p:txBody>
      </p:sp>
      <p:sp>
        <p:nvSpPr>
          <p:cNvPr id="4" name="Google Shape;90;p18">
            <a:extLst>
              <a:ext uri="{FF2B5EF4-FFF2-40B4-BE49-F238E27FC236}">
                <a16:creationId xmlns:a16="http://schemas.microsoft.com/office/drawing/2014/main" id="{C2C815BD-1D73-FA91-C2DF-4F49B3A21DB0}"/>
              </a:ext>
            </a:extLst>
          </p:cNvPr>
          <p:cNvSpPr txBox="1">
            <a:spLocks/>
          </p:cNvSpPr>
          <p:nvPr/>
        </p:nvSpPr>
        <p:spPr>
          <a:xfrm>
            <a:off x="406339" y="2953909"/>
            <a:ext cx="8578971" cy="85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buFont typeface="Arial"/>
              <a:buNone/>
            </a:pPr>
            <a:r>
              <a:rPr lang="ru-RU" sz="1600" b="1" dirty="0">
                <a:solidFill>
                  <a:schemeClr val="tx1"/>
                </a:solidFill>
              </a:rPr>
              <a:t>Вывод</a:t>
            </a:r>
            <a:r>
              <a:rPr lang="ru-RU" sz="1600" dirty="0">
                <a:solidFill>
                  <a:schemeClr val="tx1"/>
                </a:solidFill>
              </a:rPr>
              <a:t>: проведение транспортных реформ зачастую не зависит от разработки и утверждения документов транспортного планирования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44277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7">
            <a:extLst>
              <a:ext uri="{FF2B5EF4-FFF2-40B4-BE49-F238E27FC236}">
                <a16:creationId xmlns:a16="http://schemas.microsoft.com/office/drawing/2014/main" id="{6FF7FEDA-6D82-84E0-B56D-DD5775A8E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22949"/>
              </p:ext>
            </p:extLst>
          </p:nvPr>
        </p:nvGraphicFramePr>
        <p:xfrm>
          <a:off x="2208362" y="2361455"/>
          <a:ext cx="6811705" cy="25029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95301">
                  <a:extLst>
                    <a:ext uri="{9D8B030D-6E8A-4147-A177-3AD203B41FA5}">
                      <a16:colId xmlns:a16="http://schemas.microsoft.com/office/drawing/2014/main" val="4177878529"/>
                    </a:ext>
                  </a:extLst>
                </a:gridCol>
                <a:gridCol w="1712960">
                  <a:extLst>
                    <a:ext uri="{9D8B030D-6E8A-4147-A177-3AD203B41FA5}">
                      <a16:colId xmlns:a16="http://schemas.microsoft.com/office/drawing/2014/main" val="4007853722"/>
                    </a:ext>
                  </a:extLst>
                </a:gridCol>
                <a:gridCol w="1701722">
                  <a:extLst>
                    <a:ext uri="{9D8B030D-6E8A-4147-A177-3AD203B41FA5}">
                      <a16:colId xmlns:a16="http://schemas.microsoft.com/office/drawing/2014/main" val="3958402202"/>
                    </a:ext>
                  </a:extLst>
                </a:gridCol>
                <a:gridCol w="1701722">
                  <a:extLst>
                    <a:ext uri="{9D8B030D-6E8A-4147-A177-3AD203B41FA5}">
                      <a16:colId xmlns:a16="http://schemas.microsoft.com/office/drawing/2014/main" val="4102799440"/>
                    </a:ext>
                  </a:extLst>
                </a:gridCol>
              </a:tblGrid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Город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ПКРТИ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КСОТ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КСОДД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840508"/>
                  </a:ext>
                </a:extLst>
              </a:tr>
              <a:tr h="358707">
                <a:tc>
                  <a:txBody>
                    <a:bodyPr/>
                    <a:lstStyle/>
                    <a:p>
                      <a:r>
                        <a:rPr lang="ru-RU" sz="1100" dirty="0"/>
                        <a:t>Белгород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327085"/>
                  </a:ext>
                </a:extLst>
              </a:tr>
              <a:tr h="354131">
                <a:tc>
                  <a:txBody>
                    <a:bodyPr/>
                    <a:lstStyle/>
                    <a:p>
                      <a:r>
                        <a:rPr lang="ru-RU" sz="1100" dirty="0"/>
                        <a:t>Брянск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В стадии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утверждения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86454"/>
                  </a:ext>
                </a:extLst>
              </a:tr>
              <a:tr h="354131">
                <a:tc>
                  <a:txBody>
                    <a:bodyPr/>
                    <a:lstStyle/>
                    <a:p>
                      <a:r>
                        <a:rPr lang="ru-RU" sz="1100" dirty="0"/>
                        <a:t>Ярославль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В стадии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утверждения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87801"/>
                  </a:ext>
                </a:extLst>
              </a:tr>
              <a:tr h="354131">
                <a:tc>
                  <a:txBody>
                    <a:bodyPr/>
                    <a:lstStyle/>
                    <a:p>
                      <a:r>
                        <a:rPr lang="ru-RU" sz="1100" dirty="0"/>
                        <a:t>Кемерово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496781"/>
                  </a:ext>
                </a:extLst>
              </a:tr>
              <a:tr h="407493">
                <a:tc>
                  <a:txBody>
                    <a:bodyPr/>
                    <a:lstStyle/>
                    <a:p>
                      <a:r>
                        <a:rPr lang="ru-RU" sz="1100" dirty="0"/>
                        <a:t>Комсомольск-на-Амуре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835029"/>
                  </a:ext>
                </a:extLst>
              </a:tr>
              <a:tr h="354131">
                <a:tc>
                  <a:txBody>
                    <a:bodyPr/>
                    <a:lstStyle/>
                    <a:p>
                      <a:r>
                        <a:rPr lang="ru-RU" sz="1100" dirty="0"/>
                        <a:t>Челябинск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В стадии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утверждения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639668"/>
                  </a:ext>
                </a:extLst>
              </a:tr>
            </a:tbl>
          </a:graphicData>
        </a:graphic>
      </p:graphicFrame>
      <p:sp>
        <p:nvSpPr>
          <p:cNvPr id="6" name="Google Shape;90;p18">
            <a:extLst>
              <a:ext uri="{FF2B5EF4-FFF2-40B4-BE49-F238E27FC236}">
                <a16:creationId xmlns:a16="http://schemas.microsoft.com/office/drawing/2014/main" id="{2832C37A-FE44-35D7-4717-4639C8B399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9224" y="2571750"/>
            <a:ext cx="1888837" cy="1838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/>
              <a:t>Г</a:t>
            </a:r>
            <a:r>
              <a:rPr lang="ru-RU" b="1" i="1" dirty="0"/>
              <a:t>о</a:t>
            </a:r>
            <a:r>
              <a:rPr lang="ru" b="1" i="1" dirty="0"/>
              <a:t>рода, в которых осуществлены преобразования (транспортная реформа проведена частично)</a:t>
            </a:r>
            <a:endParaRPr b="1" i="1" dirty="0"/>
          </a:p>
        </p:txBody>
      </p:sp>
      <p:pic>
        <p:nvPicPr>
          <p:cNvPr id="7" name="Рисунок 6" descr="Флажок со сплошной заливкой">
            <a:extLst>
              <a:ext uri="{FF2B5EF4-FFF2-40B4-BE49-F238E27FC236}">
                <a16:creationId xmlns:a16="http://schemas.microsoft.com/office/drawing/2014/main" id="{767EA064-3A98-AEB3-AB8E-5F81F88E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5024" y="3726216"/>
            <a:ext cx="318099" cy="318099"/>
          </a:xfrm>
          <a:prstGeom prst="rect">
            <a:avLst/>
          </a:prstGeom>
        </p:spPr>
      </p:pic>
      <p:pic>
        <p:nvPicPr>
          <p:cNvPr id="8" name="Рисунок 7" descr="Флажок со сплошной заливкой">
            <a:extLst>
              <a:ext uri="{FF2B5EF4-FFF2-40B4-BE49-F238E27FC236}">
                <a16:creationId xmlns:a16="http://schemas.microsoft.com/office/drawing/2014/main" id="{DA9F2597-007F-DE9F-8D0B-F507B2F1B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7430" y="3726217"/>
            <a:ext cx="318099" cy="318099"/>
          </a:xfrm>
          <a:prstGeom prst="rect">
            <a:avLst/>
          </a:prstGeom>
        </p:spPr>
      </p:pic>
      <p:pic>
        <p:nvPicPr>
          <p:cNvPr id="9" name="Рисунок 8" descr="Флажок со сплошной заливкой">
            <a:extLst>
              <a:ext uri="{FF2B5EF4-FFF2-40B4-BE49-F238E27FC236}">
                <a16:creationId xmlns:a16="http://schemas.microsoft.com/office/drawing/2014/main" id="{E3138E7E-5322-9142-B4F8-7636048C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8264" y="3756785"/>
            <a:ext cx="318099" cy="318099"/>
          </a:xfrm>
          <a:prstGeom prst="rect">
            <a:avLst/>
          </a:prstGeom>
        </p:spPr>
      </p:pic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66E7ECC3-E132-78E0-0DB3-9AF6DE998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1899" y="4070531"/>
            <a:ext cx="318099" cy="318099"/>
          </a:xfrm>
          <a:prstGeom prst="rect">
            <a:avLst/>
          </a:prstGeom>
        </p:spPr>
      </p:pic>
      <p:pic>
        <p:nvPicPr>
          <p:cNvPr id="11" name="Рисунок 10" descr="Закрыть со сплошной заливкой">
            <a:extLst>
              <a:ext uri="{FF2B5EF4-FFF2-40B4-BE49-F238E27FC236}">
                <a16:creationId xmlns:a16="http://schemas.microsoft.com/office/drawing/2014/main" id="{1773EC46-802C-7DA5-3C97-717BB1714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5986" y="4155362"/>
            <a:ext cx="318099" cy="318099"/>
          </a:xfrm>
          <a:prstGeom prst="rect">
            <a:avLst/>
          </a:prstGeom>
        </p:spPr>
      </p:pic>
      <p:sp>
        <p:nvSpPr>
          <p:cNvPr id="12" name="Google Shape;90;p18">
            <a:extLst>
              <a:ext uri="{FF2B5EF4-FFF2-40B4-BE49-F238E27FC236}">
                <a16:creationId xmlns:a16="http://schemas.microsoft.com/office/drawing/2014/main" id="{391ACE75-2FDA-0296-9014-BA580F09537B}"/>
              </a:ext>
            </a:extLst>
          </p:cNvPr>
          <p:cNvSpPr txBox="1">
            <a:spLocks/>
          </p:cNvSpPr>
          <p:nvPr/>
        </p:nvSpPr>
        <p:spPr>
          <a:xfrm>
            <a:off x="5857336" y="4827757"/>
            <a:ext cx="3286664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000" i="1" dirty="0">
                <a:solidFill>
                  <a:schemeClr val="tx1"/>
                </a:solidFill>
              </a:rPr>
              <a:t>* По данным Минтранса России на февраль 2023 г.</a:t>
            </a:r>
          </a:p>
        </p:txBody>
      </p:sp>
      <p:graphicFrame>
        <p:nvGraphicFramePr>
          <p:cNvPr id="2" name="Таблица 7">
            <a:extLst>
              <a:ext uri="{FF2B5EF4-FFF2-40B4-BE49-F238E27FC236}">
                <a16:creationId xmlns:a16="http://schemas.microsoft.com/office/drawing/2014/main" id="{B1910C8C-592C-4DD3-4AB3-4F37533D3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708558"/>
              </p:ext>
            </p:extLst>
          </p:nvPr>
        </p:nvGraphicFramePr>
        <p:xfrm>
          <a:off x="2208361" y="226839"/>
          <a:ext cx="6811704" cy="155189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02926">
                  <a:extLst>
                    <a:ext uri="{9D8B030D-6E8A-4147-A177-3AD203B41FA5}">
                      <a16:colId xmlns:a16="http://schemas.microsoft.com/office/drawing/2014/main" val="4177878529"/>
                    </a:ext>
                  </a:extLst>
                </a:gridCol>
                <a:gridCol w="1702926">
                  <a:extLst>
                    <a:ext uri="{9D8B030D-6E8A-4147-A177-3AD203B41FA5}">
                      <a16:colId xmlns:a16="http://schemas.microsoft.com/office/drawing/2014/main" val="4007853722"/>
                    </a:ext>
                  </a:extLst>
                </a:gridCol>
                <a:gridCol w="1702926">
                  <a:extLst>
                    <a:ext uri="{9D8B030D-6E8A-4147-A177-3AD203B41FA5}">
                      <a16:colId xmlns:a16="http://schemas.microsoft.com/office/drawing/2014/main" val="3958402202"/>
                    </a:ext>
                  </a:extLst>
                </a:gridCol>
                <a:gridCol w="1702926">
                  <a:extLst>
                    <a:ext uri="{9D8B030D-6E8A-4147-A177-3AD203B41FA5}">
                      <a16:colId xmlns:a16="http://schemas.microsoft.com/office/drawing/2014/main" val="4102799440"/>
                    </a:ext>
                  </a:extLst>
                </a:gridCol>
              </a:tblGrid>
              <a:tr h="14922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Город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ПКРТИ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КСОТ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КСОДД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840508"/>
                  </a:ext>
                </a:extLst>
              </a:tr>
              <a:tr h="309017">
                <a:tc>
                  <a:txBody>
                    <a:bodyPr/>
                    <a:lstStyle/>
                    <a:p>
                      <a:r>
                        <a:rPr lang="ru-RU" sz="1100" dirty="0"/>
                        <a:t>Новокузнецк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494888"/>
                  </a:ext>
                </a:extLst>
              </a:tr>
              <a:tr h="309017">
                <a:tc>
                  <a:txBody>
                    <a:bodyPr/>
                    <a:lstStyle/>
                    <a:p>
                      <a:r>
                        <a:rPr lang="ru-RU" sz="1100" dirty="0"/>
                        <a:t>Тверь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327085"/>
                  </a:ext>
                </a:extLst>
              </a:tr>
              <a:tr h="309017">
                <a:tc>
                  <a:txBody>
                    <a:bodyPr/>
                    <a:lstStyle/>
                    <a:p>
                      <a:r>
                        <a:rPr lang="ru-RU" sz="1100" dirty="0"/>
                        <a:t>Пермь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В стадии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утверждения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86454"/>
                  </a:ext>
                </a:extLst>
              </a:tr>
              <a:tr h="309017">
                <a:tc>
                  <a:txBody>
                    <a:bodyPr/>
                    <a:lstStyle/>
                    <a:p>
                      <a:r>
                        <a:rPr lang="ru-RU" sz="1100" dirty="0"/>
                        <a:t>Чебоксары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639668"/>
                  </a:ext>
                </a:extLst>
              </a:tr>
            </a:tbl>
          </a:graphicData>
        </a:graphic>
      </p:graphicFrame>
      <p:pic>
        <p:nvPicPr>
          <p:cNvPr id="3" name="Рисунок 2" descr="Флажок со сплошной заливкой">
            <a:extLst>
              <a:ext uri="{FF2B5EF4-FFF2-40B4-BE49-F238E27FC236}">
                <a16:creationId xmlns:a16="http://schemas.microsoft.com/office/drawing/2014/main" id="{CA0CB5D2-157D-5D68-E5DD-2D66AFD0D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0534" y="478706"/>
            <a:ext cx="318099" cy="318099"/>
          </a:xfrm>
          <a:prstGeom prst="rect">
            <a:avLst/>
          </a:prstGeom>
        </p:spPr>
      </p:pic>
      <p:pic>
        <p:nvPicPr>
          <p:cNvPr id="4" name="Рисунок 3" descr="Флажок со сплошной заливкой">
            <a:extLst>
              <a:ext uri="{FF2B5EF4-FFF2-40B4-BE49-F238E27FC236}">
                <a16:creationId xmlns:a16="http://schemas.microsoft.com/office/drawing/2014/main" id="{D3A1EAA5-A492-581D-E57E-7C734BB4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7431" y="454770"/>
            <a:ext cx="318099" cy="318099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C9BB5834-B837-3284-04DC-22959A26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5369" y="455778"/>
            <a:ext cx="318099" cy="318099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A4B5DC2F-4258-7BC7-0F70-E0D38DA6C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4987" y="762565"/>
            <a:ext cx="318099" cy="318099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8709C257-A1F3-8624-D2AB-455400500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5369" y="840072"/>
            <a:ext cx="318099" cy="318099"/>
          </a:xfrm>
          <a:prstGeom prst="rect">
            <a:avLst/>
          </a:prstGeom>
        </p:spPr>
      </p:pic>
      <p:pic>
        <p:nvPicPr>
          <p:cNvPr id="17" name="Рисунок 16" descr="Закрыть со сплошной заливкой">
            <a:extLst>
              <a:ext uri="{FF2B5EF4-FFF2-40B4-BE49-F238E27FC236}">
                <a16:creationId xmlns:a16="http://schemas.microsoft.com/office/drawing/2014/main" id="{9C909D24-310F-FE7F-E53A-F5DB0EEEC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7431" y="796805"/>
            <a:ext cx="318099" cy="318099"/>
          </a:xfrm>
          <a:prstGeom prst="rect">
            <a:avLst/>
          </a:prstGeom>
        </p:spPr>
      </p:pic>
      <p:pic>
        <p:nvPicPr>
          <p:cNvPr id="18" name="Рисунок 17" descr="Закрыть со сплошной заливкой">
            <a:extLst>
              <a:ext uri="{FF2B5EF4-FFF2-40B4-BE49-F238E27FC236}">
                <a16:creationId xmlns:a16="http://schemas.microsoft.com/office/drawing/2014/main" id="{5D033566-DAFA-5AD9-7E61-EFEA30ACA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52659" y="1466285"/>
            <a:ext cx="318099" cy="318099"/>
          </a:xfrm>
          <a:prstGeom prst="rect">
            <a:avLst/>
          </a:prstGeom>
        </p:spPr>
      </p:pic>
      <p:pic>
        <p:nvPicPr>
          <p:cNvPr id="19" name="Рисунок 18" descr="Закрыть со сплошной заливкой">
            <a:extLst>
              <a:ext uri="{FF2B5EF4-FFF2-40B4-BE49-F238E27FC236}">
                <a16:creationId xmlns:a16="http://schemas.microsoft.com/office/drawing/2014/main" id="{0915243B-0DA8-75EE-EC10-1B21F1AC8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1262" y="1449533"/>
            <a:ext cx="318099" cy="318099"/>
          </a:xfrm>
          <a:prstGeom prst="rect">
            <a:avLst/>
          </a:prstGeom>
        </p:spPr>
      </p:pic>
      <p:pic>
        <p:nvPicPr>
          <p:cNvPr id="20" name="Рисунок 19" descr="Закрыть со сплошной заливкой">
            <a:extLst>
              <a:ext uri="{FF2B5EF4-FFF2-40B4-BE49-F238E27FC236}">
                <a16:creationId xmlns:a16="http://schemas.microsoft.com/office/drawing/2014/main" id="{E14D13BD-F7E3-D812-2D04-6A54C8EB7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3925" y="1475749"/>
            <a:ext cx="318099" cy="318099"/>
          </a:xfrm>
          <a:prstGeom prst="rect">
            <a:avLst/>
          </a:prstGeom>
        </p:spPr>
      </p:pic>
      <p:pic>
        <p:nvPicPr>
          <p:cNvPr id="21" name="Рисунок 20" descr="Закрыть со сплошной заливкой">
            <a:extLst>
              <a:ext uri="{FF2B5EF4-FFF2-40B4-BE49-F238E27FC236}">
                <a16:creationId xmlns:a16="http://schemas.microsoft.com/office/drawing/2014/main" id="{7A64D3E2-76C6-3AD2-CE8B-DD48A02F4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5369" y="1131434"/>
            <a:ext cx="318099" cy="318099"/>
          </a:xfrm>
          <a:prstGeom prst="rect">
            <a:avLst/>
          </a:prstGeom>
        </p:spPr>
      </p:pic>
      <p:sp>
        <p:nvSpPr>
          <p:cNvPr id="22" name="Google Shape;90;p18">
            <a:extLst>
              <a:ext uri="{FF2B5EF4-FFF2-40B4-BE49-F238E27FC236}">
                <a16:creationId xmlns:a16="http://schemas.microsoft.com/office/drawing/2014/main" id="{D10770E5-B701-FE1E-DF82-3CDDD460CA88}"/>
              </a:ext>
            </a:extLst>
          </p:cNvPr>
          <p:cNvSpPr txBox="1">
            <a:spLocks/>
          </p:cNvSpPr>
          <p:nvPr/>
        </p:nvSpPr>
        <p:spPr>
          <a:xfrm>
            <a:off x="169224" y="454770"/>
            <a:ext cx="1803253" cy="165840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457200" lvl="0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2" charset="2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i="1" dirty="0"/>
              <a:t>Города, в которых проведена транспортная реформа </a:t>
            </a:r>
          </a:p>
        </p:txBody>
      </p:sp>
    </p:spTree>
    <p:extLst>
      <p:ext uri="{BB962C8B-B14F-4D97-AF65-F5344CB8AC3E}">
        <p14:creationId xmlns:p14="http://schemas.microsoft.com/office/powerpoint/2010/main" val="323119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7">
            <a:extLst>
              <a:ext uri="{FF2B5EF4-FFF2-40B4-BE49-F238E27FC236}">
                <a16:creationId xmlns:a16="http://schemas.microsoft.com/office/drawing/2014/main" id="{6FF7FEDA-6D82-84E0-B56D-DD5775A8E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026942"/>
              </p:ext>
            </p:extLst>
          </p:nvPr>
        </p:nvGraphicFramePr>
        <p:xfrm>
          <a:off x="2225615" y="113283"/>
          <a:ext cx="6823494" cy="307023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98235">
                  <a:extLst>
                    <a:ext uri="{9D8B030D-6E8A-4147-A177-3AD203B41FA5}">
                      <a16:colId xmlns:a16="http://schemas.microsoft.com/office/drawing/2014/main" val="4177878529"/>
                    </a:ext>
                  </a:extLst>
                </a:gridCol>
                <a:gridCol w="1715925">
                  <a:extLst>
                    <a:ext uri="{9D8B030D-6E8A-4147-A177-3AD203B41FA5}">
                      <a16:colId xmlns:a16="http://schemas.microsoft.com/office/drawing/2014/main" val="4007853722"/>
                    </a:ext>
                  </a:extLst>
                </a:gridCol>
                <a:gridCol w="1704667">
                  <a:extLst>
                    <a:ext uri="{9D8B030D-6E8A-4147-A177-3AD203B41FA5}">
                      <a16:colId xmlns:a16="http://schemas.microsoft.com/office/drawing/2014/main" val="3958402202"/>
                    </a:ext>
                  </a:extLst>
                </a:gridCol>
                <a:gridCol w="1704667">
                  <a:extLst>
                    <a:ext uri="{9D8B030D-6E8A-4147-A177-3AD203B41FA5}">
                      <a16:colId xmlns:a16="http://schemas.microsoft.com/office/drawing/2014/main" val="4102799440"/>
                    </a:ext>
                  </a:extLst>
                </a:gridCol>
              </a:tblGrid>
              <a:tr h="25325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Город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ПКРТИ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КСОТ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КСОДД</a:t>
                      </a:r>
                      <a:endParaRPr lang="ru-RU" sz="11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840508"/>
                  </a:ext>
                </a:extLst>
              </a:tr>
              <a:tr h="357529">
                <a:tc>
                  <a:txBody>
                    <a:bodyPr/>
                    <a:lstStyle/>
                    <a:p>
                      <a:r>
                        <a:rPr lang="ru-RU" sz="1100" dirty="0"/>
                        <a:t>Нижний Новгород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327085"/>
                  </a:ext>
                </a:extLst>
              </a:tr>
              <a:tr h="279879">
                <a:tc>
                  <a:txBody>
                    <a:bodyPr/>
                    <a:lstStyle/>
                    <a:p>
                      <a:r>
                        <a:rPr lang="ru-RU" sz="1100" dirty="0"/>
                        <a:t>Астрахань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86454"/>
                  </a:ext>
                </a:extLst>
              </a:tr>
              <a:tr h="357529">
                <a:tc>
                  <a:txBody>
                    <a:bodyPr/>
                    <a:lstStyle/>
                    <a:p>
                      <a:r>
                        <a:rPr lang="ru-RU" sz="1100" dirty="0"/>
                        <a:t>Воронеж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В стадии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утверждения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87801"/>
                  </a:ext>
                </a:extLst>
              </a:tr>
              <a:tr h="290492">
                <a:tc>
                  <a:txBody>
                    <a:bodyPr/>
                    <a:lstStyle/>
                    <a:p>
                      <a:r>
                        <a:rPr lang="ru-RU" sz="1100" dirty="0"/>
                        <a:t>Кострома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496781"/>
                  </a:ext>
                </a:extLst>
              </a:tr>
              <a:tr h="290492">
                <a:tc>
                  <a:txBody>
                    <a:bodyPr/>
                    <a:lstStyle/>
                    <a:p>
                      <a:r>
                        <a:rPr lang="ru-RU" sz="1100" dirty="0"/>
                        <a:t>Курск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835029"/>
                  </a:ext>
                </a:extLst>
              </a:tr>
              <a:tr h="357529">
                <a:tc>
                  <a:txBody>
                    <a:bodyPr/>
                    <a:lstStyle/>
                    <a:p>
                      <a:r>
                        <a:rPr lang="ru-RU" sz="1100" dirty="0"/>
                        <a:t>Улан-Удэ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В стадии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утверждения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В стадии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u="none" strike="noStrike" cap="none" dirty="0">
                          <a:solidFill>
                            <a:srgbClr val="FFFF00"/>
                          </a:solidFill>
                          <a:sym typeface="Arial"/>
                        </a:rPr>
                        <a:t>утверждения</a:t>
                      </a: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539740"/>
                  </a:ext>
                </a:extLst>
              </a:tr>
              <a:tr h="279879">
                <a:tc>
                  <a:txBody>
                    <a:bodyPr/>
                    <a:lstStyle/>
                    <a:p>
                      <a:r>
                        <a:rPr lang="ru-RU" sz="1100" dirty="0"/>
                        <a:t>Пенза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049363"/>
                  </a:ext>
                </a:extLst>
              </a:tr>
              <a:tr h="279879">
                <a:tc>
                  <a:txBody>
                    <a:bodyPr/>
                    <a:lstStyle/>
                    <a:p>
                      <a:r>
                        <a:rPr lang="ru-RU" sz="1100" dirty="0"/>
                        <a:t>Курган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672766"/>
                  </a:ext>
                </a:extLst>
              </a:tr>
              <a:tr h="279879">
                <a:tc>
                  <a:txBody>
                    <a:bodyPr/>
                    <a:lstStyle/>
                    <a:p>
                      <a:r>
                        <a:rPr lang="ru-RU" sz="1100" dirty="0"/>
                        <a:t>Южно-Сахалинск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639668"/>
                  </a:ext>
                </a:extLst>
              </a:tr>
            </a:tbl>
          </a:graphicData>
        </a:graphic>
      </p:graphicFrame>
      <p:sp>
        <p:nvSpPr>
          <p:cNvPr id="6" name="Google Shape;90;p18">
            <a:extLst>
              <a:ext uri="{FF2B5EF4-FFF2-40B4-BE49-F238E27FC236}">
                <a16:creationId xmlns:a16="http://schemas.microsoft.com/office/drawing/2014/main" id="{2832C37A-FE44-35D7-4717-4639C8B399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1041" y="399885"/>
            <a:ext cx="1805656" cy="1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/>
              <a:t>Г</a:t>
            </a:r>
            <a:r>
              <a:rPr lang="ru-RU" b="1" i="1" dirty="0"/>
              <a:t>о</a:t>
            </a:r>
            <a:r>
              <a:rPr lang="ru" b="1" i="1" dirty="0"/>
              <a:t>рода, в которых транспортная реформа планируется в ближайшее время</a:t>
            </a:r>
            <a:endParaRPr b="1" i="1" dirty="0"/>
          </a:p>
        </p:txBody>
      </p:sp>
      <p:pic>
        <p:nvPicPr>
          <p:cNvPr id="8" name="Рисунок 7" descr="Флажок со сплошной заливкой">
            <a:extLst>
              <a:ext uri="{FF2B5EF4-FFF2-40B4-BE49-F238E27FC236}">
                <a16:creationId xmlns:a16="http://schemas.microsoft.com/office/drawing/2014/main" id="{DA9F2597-007F-DE9F-8D0B-F507B2F1B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0639" y="376513"/>
            <a:ext cx="343471" cy="343471"/>
          </a:xfrm>
          <a:prstGeom prst="rect">
            <a:avLst/>
          </a:prstGeom>
        </p:spPr>
      </p:pic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66E7ECC3-E132-78E0-0DB3-9AF6DE998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1687" y="1699303"/>
            <a:ext cx="318099" cy="318099"/>
          </a:xfrm>
          <a:prstGeom prst="rect">
            <a:avLst/>
          </a:prstGeom>
        </p:spPr>
      </p:pic>
      <p:pic>
        <p:nvPicPr>
          <p:cNvPr id="2" name="Рисунок 1" descr="Флажок со сплошной заливкой">
            <a:extLst>
              <a:ext uri="{FF2B5EF4-FFF2-40B4-BE49-F238E27FC236}">
                <a16:creationId xmlns:a16="http://schemas.microsoft.com/office/drawing/2014/main" id="{0E9BC514-4770-FEA0-652B-A98B2ACD7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1687" y="716393"/>
            <a:ext cx="318099" cy="318099"/>
          </a:xfrm>
          <a:prstGeom prst="rect">
            <a:avLst/>
          </a:prstGeom>
        </p:spPr>
      </p:pic>
      <p:pic>
        <p:nvPicPr>
          <p:cNvPr id="3" name="Рисунок 2" descr="Флажок со сплошной заливкой">
            <a:extLst>
              <a:ext uri="{FF2B5EF4-FFF2-40B4-BE49-F238E27FC236}">
                <a16:creationId xmlns:a16="http://schemas.microsoft.com/office/drawing/2014/main" id="{270DC44E-0204-E7A5-6CA1-94EEAC037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324" y="706394"/>
            <a:ext cx="318099" cy="318099"/>
          </a:xfrm>
          <a:prstGeom prst="rect">
            <a:avLst/>
          </a:prstGeom>
        </p:spPr>
      </p:pic>
      <p:pic>
        <p:nvPicPr>
          <p:cNvPr id="4" name="Рисунок 3" descr="Флажок со сплошной заливкой">
            <a:extLst>
              <a:ext uri="{FF2B5EF4-FFF2-40B4-BE49-F238E27FC236}">
                <a16:creationId xmlns:a16="http://schemas.microsoft.com/office/drawing/2014/main" id="{BB2C8164-CDEB-66A9-C65C-99F96B343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4718" y="700068"/>
            <a:ext cx="318099" cy="318099"/>
          </a:xfrm>
          <a:prstGeom prst="rect">
            <a:avLst/>
          </a:prstGeom>
        </p:spPr>
      </p:pic>
      <p:pic>
        <p:nvPicPr>
          <p:cNvPr id="12" name="Рисунок 11" descr="Закрыть со сплошной заливкой">
            <a:extLst>
              <a:ext uri="{FF2B5EF4-FFF2-40B4-BE49-F238E27FC236}">
                <a16:creationId xmlns:a16="http://schemas.microsoft.com/office/drawing/2014/main" id="{DCA7ECA1-70DB-92CE-FEAA-0394A2FD3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0278" y="1390863"/>
            <a:ext cx="318099" cy="318099"/>
          </a:xfrm>
          <a:prstGeom prst="rect">
            <a:avLst/>
          </a:prstGeom>
        </p:spPr>
      </p:pic>
      <p:pic>
        <p:nvPicPr>
          <p:cNvPr id="13" name="Рисунок 12" descr="Закрыть со сплошной заливкой">
            <a:extLst>
              <a:ext uri="{FF2B5EF4-FFF2-40B4-BE49-F238E27FC236}">
                <a16:creationId xmlns:a16="http://schemas.microsoft.com/office/drawing/2014/main" id="{0937E53B-C2DD-AA40-5ABC-5B43C7CE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1502" y="1368017"/>
            <a:ext cx="343471" cy="343471"/>
          </a:xfrm>
          <a:prstGeom prst="rect">
            <a:avLst/>
          </a:prstGeom>
        </p:spPr>
      </p:pic>
      <p:pic>
        <p:nvPicPr>
          <p:cNvPr id="14" name="Рисунок 13" descr="Закрыть со сплошной заливкой">
            <a:extLst>
              <a:ext uri="{FF2B5EF4-FFF2-40B4-BE49-F238E27FC236}">
                <a16:creationId xmlns:a16="http://schemas.microsoft.com/office/drawing/2014/main" id="{4F6B2703-F03E-0FB1-EF16-42E1D07B4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756" y="1388144"/>
            <a:ext cx="318099" cy="318099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2A4B51C9-2BD0-3394-2C40-A49A77737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7662" y="1681687"/>
            <a:ext cx="318099" cy="318099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1B6805CD-C8C3-4CED-5198-A96A834D4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4713" y="1689552"/>
            <a:ext cx="318099" cy="318099"/>
          </a:xfrm>
          <a:prstGeom prst="rect">
            <a:avLst/>
          </a:prstGeom>
        </p:spPr>
      </p:pic>
      <p:pic>
        <p:nvPicPr>
          <p:cNvPr id="17" name="Рисунок 16" descr="Флажок со сплошной заливкой">
            <a:extLst>
              <a:ext uri="{FF2B5EF4-FFF2-40B4-BE49-F238E27FC236}">
                <a16:creationId xmlns:a16="http://schemas.microsoft.com/office/drawing/2014/main" id="{3365502A-5EDB-1840-570C-0DD9BF652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850" y="2304980"/>
            <a:ext cx="318099" cy="318099"/>
          </a:xfrm>
          <a:prstGeom prst="rect">
            <a:avLst/>
          </a:prstGeom>
        </p:spPr>
      </p:pic>
      <p:pic>
        <p:nvPicPr>
          <p:cNvPr id="18" name="Рисунок 17" descr="Закрыть со сплошной заливкой">
            <a:extLst>
              <a:ext uri="{FF2B5EF4-FFF2-40B4-BE49-F238E27FC236}">
                <a16:creationId xmlns:a16="http://schemas.microsoft.com/office/drawing/2014/main" id="{0DC8D2AF-FFB2-CC7F-DD70-36760B5D9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6874" y="2338601"/>
            <a:ext cx="318099" cy="318099"/>
          </a:xfrm>
          <a:prstGeom prst="rect">
            <a:avLst/>
          </a:prstGeom>
        </p:spPr>
      </p:pic>
      <p:pic>
        <p:nvPicPr>
          <p:cNvPr id="19" name="Рисунок 18" descr="Флажок со сплошной заливкой">
            <a:extLst>
              <a:ext uri="{FF2B5EF4-FFF2-40B4-BE49-F238E27FC236}">
                <a16:creationId xmlns:a16="http://schemas.microsoft.com/office/drawing/2014/main" id="{BF4D0A62-D0FF-1BA5-D2F7-87AC27C8C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6070" y="2329908"/>
            <a:ext cx="318099" cy="318099"/>
          </a:xfrm>
          <a:prstGeom prst="rect">
            <a:avLst/>
          </a:prstGeom>
        </p:spPr>
      </p:pic>
      <p:pic>
        <p:nvPicPr>
          <p:cNvPr id="20" name="Рисунок 19" descr="Закрыть со сплошной заливкой">
            <a:extLst>
              <a:ext uri="{FF2B5EF4-FFF2-40B4-BE49-F238E27FC236}">
                <a16:creationId xmlns:a16="http://schemas.microsoft.com/office/drawing/2014/main" id="{F8485844-DAB6-D127-7B59-1EC65CED2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9885" y="2591783"/>
            <a:ext cx="318099" cy="318099"/>
          </a:xfrm>
          <a:prstGeom prst="rect">
            <a:avLst/>
          </a:prstGeom>
        </p:spPr>
      </p:pic>
      <p:pic>
        <p:nvPicPr>
          <p:cNvPr id="21" name="Рисунок 20" descr="Закрыть со сплошной заливкой">
            <a:extLst>
              <a:ext uri="{FF2B5EF4-FFF2-40B4-BE49-F238E27FC236}">
                <a16:creationId xmlns:a16="http://schemas.microsoft.com/office/drawing/2014/main" id="{C66416C6-2764-DFD8-7789-AC6AAB7F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8490" y="2586901"/>
            <a:ext cx="343471" cy="343471"/>
          </a:xfrm>
          <a:prstGeom prst="rect">
            <a:avLst/>
          </a:prstGeom>
        </p:spPr>
      </p:pic>
      <p:pic>
        <p:nvPicPr>
          <p:cNvPr id="22" name="Рисунок 21" descr="Закрыть со сплошной заливкой">
            <a:extLst>
              <a:ext uri="{FF2B5EF4-FFF2-40B4-BE49-F238E27FC236}">
                <a16:creationId xmlns:a16="http://schemas.microsoft.com/office/drawing/2014/main" id="{F0045020-EDA2-59B3-91EF-020198A44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1638" y="2606223"/>
            <a:ext cx="318099" cy="318099"/>
          </a:xfrm>
          <a:prstGeom prst="rect">
            <a:avLst/>
          </a:prstGeom>
        </p:spPr>
      </p:pic>
      <p:pic>
        <p:nvPicPr>
          <p:cNvPr id="23" name="Рисунок 22" descr="Закрыть со сплошной заливкой">
            <a:extLst>
              <a:ext uri="{FF2B5EF4-FFF2-40B4-BE49-F238E27FC236}">
                <a16:creationId xmlns:a16="http://schemas.microsoft.com/office/drawing/2014/main" id="{FA92D337-432A-854E-D349-8F888A054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3726" y="2911107"/>
            <a:ext cx="318099" cy="318099"/>
          </a:xfrm>
          <a:prstGeom prst="rect">
            <a:avLst/>
          </a:prstGeom>
        </p:spPr>
      </p:pic>
      <p:pic>
        <p:nvPicPr>
          <p:cNvPr id="24" name="Рисунок 23" descr="Закрыть со сплошной заливкой">
            <a:extLst>
              <a:ext uri="{FF2B5EF4-FFF2-40B4-BE49-F238E27FC236}">
                <a16:creationId xmlns:a16="http://schemas.microsoft.com/office/drawing/2014/main" id="{CF65D822-047C-05A5-C643-DBF731E50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4810" y="2869280"/>
            <a:ext cx="318099" cy="318099"/>
          </a:xfrm>
          <a:prstGeom prst="rect">
            <a:avLst/>
          </a:prstGeom>
        </p:spPr>
      </p:pic>
      <p:pic>
        <p:nvPicPr>
          <p:cNvPr id="25" name="Рисунок 24" descr="Закрыть со сплошной заливкой">
            <a:extLst>
              <a:ext uri="{FF2B5EF4-FFF2-40B4-BE49-F238E27FC236}">
                <a16:creationId xmlns:a16="http://schemas.microsoft.com/office/drawing/2014/main" id="{8F4965F9-0B1E-8A23-E5DD-FD1835714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6070" y="2902278"/>
            <a:ext cx="318099" cy="318099"/>
          </a:xfrm>
          <a:prstGeom prst="rect">
            <a:avLst/>
          </a:prstGeom>
        </p:spPr>
      </p:pic>
      <p:sp>
        <p:nvSpPr>
          <p:cNvPr id="26" name="Google Shape;90;p18">
            <a:extLst>
              <a:ext uri="{FF2B5EF4-FFF2-40B4-BE49-F238E27FC236}">
                <a16:creationId xmlns:a16="http://schemas.microsoft.com/office/drawing/2014/main" id="{770242E0-43A7-B9EE-1CAF-7EE9259F6F19}"/>
              </a:ext>
            </a:extLst>
          </p:cNvPr>
          <p:cNvSpPr txBox="1">
            <a:spLocks/>
          </p:cNvSpPr>
          <p:nvPr/>
        </p:nvSpPr>
        <p:spPr>
          <a:xfrm>
            <a:off x="5936038" y="4888736"/>
            <a:ext cx="3286664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000" i="1" dirty="0">
                <a:solidFill>
                  <a:schemeClr val="tx1"/>
                </a:solidFill>
              </a:rPr>
              <a:t>* По данным Минтранса России на февраль 2023 г</a:t>
            </a:r>
            <a:r>
              <a:rPr lang="ru-RU" sz="1000" i="1" dirty="0">
                <a:solidFill>
                  <a:schemeClr val="dk1"/>
                </a:solidFill>
              </a:rPr>
              <a:t>.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5CB9965C-FE71-7F1F-C234-3CF8A6F63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067964"/>
              </p:ext>
            </p:extLst>
          </p:nvPr>
        </p:nvGraphicFramePr>
        <p:xfrm>
          <a:off x="2225616" y="3273937"/>
          <a:ext cx="6823493" cy="16810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98235">
                  <a:extLst>
                    <a:ext uri="{9D8B030D-6E8A-4147-A177-3AD203B41FA5}">
                      <a16:colId xmlns:a16="http://schemas.microsoft.com/office/drawing/2014/main" val="4177878529"/>
                    </a:ext>
                  </a:extLst>
                </a:gridCol>
                <a:gridCol w="1715924">
                  <a:extLst>
                    <a:ext uri="{9D8B030D-6E8A-4147-A177-3AD203B41FA5}">
                      <a16:colId xmlns:a16="http://schemas.microsoft.com/office/drawing/2014/main" val="4007853722"/>
                    </a:ext>
                  </a:extLst>
                </a:gridCol>
                <a:gridCol w="1704667">
                  <a:extLst>
                    <a:ext uri="{9D8B030D-6E8A-4147-A177-3AD203B41FA5}">
                      <a16:colId xmlns:a16="http://schemas.microsoft.com/office/drawing/2014/main" val="3958402202"/>
                    </a:ext>
                  </a:extLst>
                </a:gridCol>
                <a:gridCol w="1704667">
                  <a:extLst>
                    <a:ext uri="{9D8B030D-6E8A-4147-A177-3AD203B41FA5}">
                      <a16:colId xmlns:a16="http://schemas.microsoft.com/office/drawing/2014/main" val="4102799440"/>
                    </a:ext>
                  </a:extLst>
                </a:gridCol>
              </a:tblGrid>
              <a:tr h="27079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Город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ПКРТИ</a:t>
                      </a:r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КСОТ</a:t>
                      </a:r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КСОДД</a:t>
                      </a:r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840508"/>
                  </a:ext>
                </a:extLst>
              </a:tr>
              <a:tr h="342281">
                <a:tc>
                  <a:txBody>
                    <a:bodyPr/>
                    <a:lstStyle/>
                    <a:p>
                      <a:r>
                        <a:rPr lang="ru-RU" sz="1100" dirty="0"/>
                        <a:t>Екатеринбург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327085"/>
                  </a:ext>
                </a:extLst>
              </a:tr>
              <a:tr h="337915">
                <a:tc>
                  <a:txBody>
                    <a:bodyPr/>
                    <a:lstStyle/>
                    <a:p>
                      <a:r>
                        <a:rPr lang="ru-RU" sz="1100" dirty="0"/>
                        <a:t>Иваново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86454"/>
                  </a:ext>
                </a:extLst>
              </a:tr>
              <a:tr h="337915">
                <a:tc>
                  <a:txBody>
                    <a:bodyPr/>
                    <a:lstStyle/>
                    <a:p>
                      <a:r>
                        <a:rPr lang="ru-RU" sz="1100" dirty="0"/>
                        <a:t>Ульяновск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В стадии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FFFF00"/>
                          </a:solidFill>
                        </a:rPr>
                        <a:t>утверждения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87801"/>
                  </a:ext>
                </a:extLst>
              </a:tr>
              <a:tr h="337915">
                <a:tc>
                  <a:txBody>
                    <a:bodyPr/>
                    <a:lstStyle/>
                    <a:p>
                      <a:r>
                        <a:rPr lang="ru-RU" sz="1100" dirty="0"/>
                        <a:t>Йошкар-Ола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496781"/>
                  </a:ext>
                </a:extLst>
              </a:tr>
            </a:tbl>
          </a:graphicData>
        </a:graphic>
      </p:graphicFrame>
      <p:pic>
        <p:nvPicPr>
          <p:cNvPr id="9" name="Рисунок 8" descr="Флажок со сплошной заливкой">
            <a:extLst>
              <a:ext uri="{FF2B5EF4-FFF2-40B4-BE49-F238E27FC236}">
                <a16:creationId xmlns:a16="http://schemas.microsoft.com/office/drawing/2014/main" id="{2B444637-E0CF-1910-17DD-681B0C75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1364" y="3566036"/>
            <a:ext cx="318099" cy="318099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3FA9AD07-B03E-C634-373D-4F6DC7E9E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4314" y="3558832"/>
            <a:ext cx="318099" cy="318099"/>
          </a:xfrm>
          <a:prstGeom prst="rect">
            <a:avLst/>
          </a:prstGeom>
        </p:spPr>
      </p:pic>
      <p:pic>
        <p:nvPicPr>
          <p:cNvPr id="28" name="Рисунок 27" descr="Закрыть со сплошной заливкой">
            <a:extLst>
              <a:ext uri="{FF2B5EF4-FFF2-40B4-BE49-F238E27FC236}">
                <a16:creationId xmlns:a16="http://schemas.microsoft.com/office/drawing/2014/main" id="{EAE7B677-A751-3440-D6CD-0FD1F7993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687" y="3948407"/>
            <a:ext cx="318099" cy="318099"/>
          </a:xfrm>
          <a:prstGeom prst="rect">
            <a:avLst/>
          </a:prstGeom>
        </p:spPr>
      </p:pic>
      <p:pic>
        <p:nvPicPr>
          <p:cNvPr id="29" name="Рисунок 28" descr="Флажок со сплошной заливкой">
            <a:extLst>
              <a:ext uri="{FF2B5EF4-FFF2-40B4-BE49-F238E27FC236}">
                <a16:creationId xmlns:a16="http://schemas.microsoft.com/office/drawing/2014/main" id="{EDEA3128-6741-44FD-2D06-A71AC7E8A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0961" y="3588042"/>
            <a:ext cx="318099" cy="318099"/>
          </a:xfrm>
          <a:prstGeom prst="rect">
            <a:avLst/>
          </a:prstGeom>
        </p:spPr>
      </p:pic>
      <p:pic>
        <p:nvPicPr>
          <p:cNvPr id="30" name="Рисунок 29" descr="Закрыть со сплошной заливкой">
            <a:extLst>
              <a:ext uri="{FF2B5EF4-FFF2-40B4-BE49-F238E27FC236}">
                <a16:creationId xmlns:a16="http://schemas.microsoft.com/office/drawing/2014/main" id="{399446A7-462C-4D16-5AB4-6E9CC0030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6470" y="3945844"/>
            <a:ext cx="318099" cy="318099"/>
          </a:xfrm>
          <a:prstGeom prst="rect">
            <a:avLst/>
          </a:prstGeom>
        </p:spPr>
      </p:pic>
      <p:pic>
        <p:nvPicPr>
          <p:cNvPr id="31" name="Рисунок 30" descr="Закрыть со сплошной заливкой">
            <a:extLst>
              <a:ext uri="{FF2B5EF4-FFF2-40B4-BE49-F238E27FC236}">
                <a16:creationId xmlns:a16="http://schemas.microsoft.com/office/drawing/2014/main" id="{0AF65BC6-A9AF-099B-5738-EF73C34B8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1687" y="4622877"/>
            <a:ext cx="318099" cy="318099"/>
          </a:xfrm>
          <a:prstGeom prst="rect">
            <a:avLst/>
          </a:prstGeom>
        </p:spPr>
      </p:pic>
      <p:pic>
        <p:nvPicPr>
          <p:cNvPr id="32" name="Рисунок 31" descr="Закрыть со сплошной заливкой">
            <a:extLst>
              <a:ext uri="{FF2B5EF4-FFF2-40B4-BE49-F238E27FC236}">
                <a16:creationId xmlns:a16="http://schemas.microsoft.com/office/drawing/2014/main" id="{39693D92-043B-6139-B4CE-D2280DC93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3896" y="4654205"/>
            <a:ext cx="318099" cy="318099"/>
          </a:xfrm>
          <a:prstGeom prst="rect">
            <a:avLst/>
          </a:prstGeom>
        </p:spPr>
      </p:pic>
      <p:pic>
        <p:nvPicPr>
          <p:cNvPr id="33" name="Рисунок 32" descr="Флажок со сплошной заливкой">
            <a:extLst>
              <a:ext uri="{FF2B5EF4-FFF2-40B4-BE49-F238E27FC236}">
                <a16:creationId xmlns:a16="http://schemas.microsoft.com/office/drawing/2014/main" id="{E9A556BD-7DBC-8FA7-78CD-1B86E35C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3242" y="4287571"/>
            <a:ext cx="318099" cy="318099"/>
          </a:xfrm>
          <a:prstGeom prst="rect">
            <a:avLst/>
          </a:prstGeom>
        </p:spPr>
      </p:pic>
      <p:pic>
        <p:nvPicPr>
          <p:cNvPr id="34" name="Рисунок 33" descr="Закрыть со сплошной заливкой">
            <a:extLst>
              <a:ext uri="{FF2B5EF4-FFF2-40B4-BE49-F238E27FC236}">
                <a16:creationId xmlns:a16="http://schemas.microsoft.com/office/drawing/2014/main" id="{F2244323-613E-CD3F-6745-970E34714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6470" y="4629299"/>
            <a:ext cx="318099" cy="318099"/>
          </a:xfrm>
          <a:prstGeom prst="rect">
            <a:avLst/>
          </a:prstGeom>
        </p:spPr>
      </p:pic>
      <p:pic>
        <p:nvPicPr>
          <p:cNvPr id="35" name="Рисунок 34" descr="Закрыть со сплошной заливкой">
            <a:extLst>
              <a:ext uri="{FF2B5EF4-FFF2-40B4-BE49-F238E27FC236}">
                <a16:creationId xmlns:a16="http://schemas.microsoft.com/office/drawing/2014/main" id="{01639E79-0FC5-EC39-1FCC-BF9E8F13A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9460" y="3945322"/>
            <a:ext cx="318099" cy="318099"/>
          </a:xfrm>
          <a:prstGeom prst="rect">
            <a:avLst/>
          </a:prstGeom>
        </p:spPr>
      </p:pic>
      <p:pic>
        <p:nvPicPr>
          <p:cNvPr id="36" name="Рисунок 35" descr="Флажок со сплошной заливкой">
            <a:extLst>
              <a:ext uri="{FF2B5EF4-FFF2-40B4-BE49-F238E27FC236}">
                <a16:creationId xmlns:a16="http://schemas.microsoft.com/office/drawing/2014/main" id="{72B4D69A-5B20-1378-2BC1-1292A4305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4314" y="4273082"/>
            <a:ext cx="318099" cy="318099"/>
          </a:xfrm>
          <a:prstGeom prst="rect">
            <a:avLst/>
          </a:prstGeom>
        </p:spPr>
      </p:pic>
      <p:sp>
        <p:nvSpPr>
          <p:cNvPr id="37" name="Google Shape;90;p18">
            <a:extLst>
              <a:ext uri="{FF2B5EF4-FFF2-40B4-BE49-F238E27FC236}">
                <a16:creationId xmlns:a16="http://schemas.microsoft.com/office/drawing/2014/main" id="{71FBAA95-C203-26C9-5A14-FAB6BDF1A4B4}"/>
              </a:ext>
            </a:extLst>
          </p:cNvPr>
          <p:cNvSpPr txBox="1">
            <a:spLocks/>
          </p:cNvSpPr>
          <p:nvPr/>
        </p:nvSpPr>
        <p:spPr>
          <a:xfrm>
            <a:off x="184617" y="3421275"/>
            <a:ext cx="1805656" cy="180370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175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2" charset="2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ingdings 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charset="2"/>
              <a:buNone/>
            </a:pPr>
            <a:r>
              <a:rPr lang="ru-RU" b="1" i="1" dirty="0"/>
              <a:t>Города, в которых осуществлены транспортная реформа планировалась, но отложена</a:t>
            </a:r>
          </a:p>
        </p:txBody>
      </p:sp>
    </p:spTree>
    <p:extLst>
      <p:ext uri="{BB962C8B-B14F-4D97-AF65-F5344CB8AC3E}">
        <p14:creationId xmlns:p14="http://schemas.microsoft.com/office/powerpoint/2010/main" val="13552576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Цитаты</Template>
  <TotalTime>841</TotalTime>
  <Words>591</Words>
  <Application>Microsoft Office PowerPoint</Application>
  <PresentationFormat>Экран (16:9)</PresentationFormat>
  <Paragraphs>151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Wingdings</vt:lpstr>
      <vt:lpstr>Wingdings 2</vt:lpstr>
      <vt:lpstr>Цитаты</vt:lpstr>
      <vt:lpstr>Документы транспортного планирования: проблемы разработки и реализации</vt:lpstr>
      <vt:lpstr>Статистика разработки и утверждения Документов транспортного планирования</vt:lpstr>
      <vt:lpstr>Документы субъектов Российской Федерации</vt:lpstr>
      <vt:lpstr>Причины непрохождения экспертизы</vt:lpstr>
      <vt:lpstr>Проблемы реализации документов транспортного планирования </vt:lpstr>
      <vt:lpstr>Проблема в реализации или проблема в планировании?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Статистика разработки и утверждения Документов</dc:title>
  <dc:creator>Tatyana</dc:creator>
  <cp:lastModifiedBy>username username</cp:lastModifiedBy>
  <cp:revision>28</cp:revision>
  <dcterms:modified xsi:type="dcterms:W3CDTF">2023-06-27T19:01:32Z</dcterms:modified>
</cp:coreProperties>
</file>