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8" r:id="rId4"/>
    <p:sldId id="263" r:id="rId5"/>
    <p:sldId id="269" r:id="rId6"/>
    <p:sldId id="270" r:id="rId7"/>
    <p:sldId id="275" r:id="rId8"/>
    <p:sldId id="277" r:id="rId9"/>
    <p:sldId id="278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39FEB-9D4F-485E-BDB3-A12F34AB1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4B14E8-96B1-401A-AA23-D307559A9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A2B169-DA89-4A02-B15F-1A800BE60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9F7B0-097C-4916-B716-62D347BF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FE0DE-D727-4593-AD53-91638C5D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5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3C914-B7EE-45DE-97C6-C587AC14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4EC766-5413-4014-B63F-C29B7F21B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821CA-B43A-40E7-8259-D7EC9A99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7AE53E-9C74-4275-B6D1-66F2822F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2E977-2F99-4F6F-B94A-696E9054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6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435A8-D55E-49C4-BD93-80589CA32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BDE78E-27F4-4EEE-89C9-6F2A90D87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9330F-9E9F-41C0-8127-9617E909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AC651E-06CC-46C7-BDF5-82608D06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D1FA4F-B0B3-477B-9329-ABDE224F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9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9B0D8-55E0-4A05-A924-58E3D142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1AF15-633B-4043-B3A9-3973B98F8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2C5AF8-CB8D-46FA-BF8A-F9CBCB24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E2DAA-6F93-4896-83FD-8A0C32F4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F46DB3-6179-4E90-971E-974EB40D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551DD-1768-4FAD-A154-D9C20098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D20FBC-5F1E-4653-ADCD-F491A44CB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15437-4CF3-4E2E-BF1B-8620A887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7CB38-C61C-4DE5-822E-AC5B5EE7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0BF67-E5FA-4BB0-AD28-078FD40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6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DDBD3-9D92-4B10-AE6C-E5D083E6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3FC5E-9D0D-4158-A403-1D417DC5A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48829D-F5CD-4C92-9AC1-80C31F905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187C3D-9F58-48A4-9378-F79A0260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52152B-D1E4-4DB0-8A00-0F616348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A940A-4D47-498F-BA92-59A3D503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5487C-E82B-4933-85A3-7D573DB1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4D112D-3695-4994-A9CA-634CF08E1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6799C-76BB-4C72-9D3E-3496A1919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132973-FD3E-4CF5-B68F-23C9A92F5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F01C16-C007-4A4E-8F37-F518CC6AB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627A98-A7E6-4217-85C5-096F5E1E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E4F4C6-468E-454C-AE0E-C969BEFF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DA50F8-8DF5-4F2F-B67F-362842A2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6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19405-AE65-4BE7-A8F4-1D09E284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1CA84D-B9A3-41E0-9BD3-57AB9E47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D90C31-4DA4-4643-A73E-F0164359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073FD6-0718-4684-8B9E-ED7372C2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1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1B1295-1E3B-4A88-B568-54184D04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EAD0BC-BA63-4448-87F2-902D67DC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8210A0-393B-4733-9A5E-2EEBCAF2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7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DEFC3-1AA3-4E31-931B-74041A4D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80A78-5EB9-4D90-B5E4-4EDA0C73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4512E7-4D09-41FD-857A-4A608D25A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8741F6-1CED-4079-9B20-2FF0AF60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1E2248-6579-446B-8693-E1DB9366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E22AA-B1D6-46EC-9481-F140FA48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2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F5AD8-7E87-439C-B764-762B49A0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EBB968-0165-4974-B7F8-4297ED8CD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F5EBE7-1D8D-4AEF-9932-868E7683E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B7B87-FA68-4C0F-ADE6-1C0D12D5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A69AC7-25DF-4AA9-A46E-E2CBB0E5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C2FBF3-A5D1-4907-95DA-DE92D213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476E9-A6DA-42A6-85E6-EB95286D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9C032F-8394-4579-A990-B60C54AD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A6791-69F9-44E3-BD36-32BF5B655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0C50-A1E2-45E1-B45A-00330CF4DDC8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9CF77-7B21-43C1-823E-09A6A762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78F82-4684-4F56-AB77-43D893F98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8237-E660-46C4-ACAF-E04D326E8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04" y="292005"/>
            <a:ext cx="1144908" cy="92423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Скругленный прямоугольник 3">
            <a:extLst>
              <a:ext uri="{FF2B5EF4-FFF2-40B4-BE49-F238E27FC236}">
                <a16:creationId xmlns:a16="http://schemas.microsoft.com/office/drawing/2014/main" id="{1B9C2CE1-D72F-41DF-80E4-40035D98044D}"/>
              </a:ext>
            </a:extLst>
          </p:cNvPr>
          <p:cNvSpPr/>
          <p:nvPr/>
        </p:nvSpPr>
        <p:spPr>
          <a:xfrm>
            <a:off x="3133817" y="1636586"/>
            <a:ext cx="6906828" cy="21985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1FAD5-B6A9-4BC3-8930-62A26A68ED9B}"/>
              </a:ext>
            </a:extLst>
          </p:cNvPr>
          <p:cNvSpPr txBox="1"/>
          <p:nvPr/>
        </p:nvSpPr>
        <p:spPr>
          <a:xfrm>
            <a:off x="3292327" y="1767828"/>
            <a:ext cx="6737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Указ Президента Российской Федерации от 07.05.2018 г. № 204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О национальных целях и стратегических задачах развития Российской Федерации на период до 2024 года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20E34F-B01E-4975-8BC5-3CAED0198F7B}"/>
              </a:ext>
            </a:extLst>
          </p:cNvPr>
          <p:cNvSpPr txBox="1"/>
          <p:nvPr/>
        </p:nvSpPr>
        <p:spPr>
          <a:xfrm>
            <a:off x="8708994" y="4530125"/>
            <a:ext cx="2947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СТЕФАНОВ </a:t>
            </a:r>
          </a:p>
          <a:p>
            <a:r>
              <a:rPr lang="ru-RU" sz="24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Александр </a:t>
            </a:r>
            <a:r>
              <a:rPr lang="ru-RU" sz="2400" b="1">
                <a:solidFill>
                  <a:schemeClr val="bg1"/>
                </a:solidFill>
                <a:latin typeface="Franklin Gothic Medium Cond" panose="020B0606030402020204" pitchFamily="34" charset="0"/>
              </a:rPr>
              <a:t>Борисович,</a:t>
            </a:r>
            <a:endParaRPr lang="ru-RU" sz="24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E5265B-B6EF-4CBC-92EB-EB6D8F1176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93"/>
          <a:stretch/>
        </p:blipFill>
        <p:spPr>
          <a:xfrm>
            <a:off x="204821" y="4139936"/>
            <a:ext cx="2778076" cy="20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1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04" y="317846"/>
            <a:ext cx="1144908" cy="92423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1C29B4-8744-4C2D-8F46-02DE1488D937}"/>
              </a:ext>
            </a:extLst>
          </p:cNvPr>
          <p:cNvSpPr txBox="1"/>
          <p:nvPr/>
        </p:nvSpPr>
        <p:spPr>
          <a:xfrm>
            <a:off x="596654" y="1322143"/>
            <a:ext cx="11081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ECE9FE-44A3-4FC1-A5C0-7582B81301AE}"/>
              </a:ext>
            </a:extLst>
          </p:cNvPr>
          <p:cNvSpPr txBox="1"/>
          <p:nvPr/>
        </p:nvSpPr>
        <p:spPr>
          <a:xfrm>
            <a:off x="2997200" y="2954774"/>
            <a:ext cx="619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8836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" y="0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04" y="317846"/>
            <a:ext cx="1144908" cy="92423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1723BC-9DB1-43DD-8EB5-E09B95E75907}"/>
              </a:ext>
            </a:extLst>
          </p:cNvPr>
          <p:cNvSpPr txBox="1"/>
          <p:nvPr/>
        </p:nvSpPr>
        <p:spPr>
          <a:xfrm>
            <a:off x="3527336" y="1763088"/>
            <a:ext cx="76525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Franklin Gothic Medium Cond" panose="020B0606030402020204" pitchFamily="34" charset="0"/>
              </a:rPr>
              <a:t>"</a:t>
            </a:r>
            <a:r>
              <a:rPr lang="ru-RU" sz="2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Людям неинтересны абстрактные обещания</a:t>
            </a:r>
            <a:r>
              <a:rPr lang="ru-RU" sz="2400" dirty="0">
                <a:latin typeface="Franklin Gothic Medium Cond" panose="020B0606030402020204" pitchFamily="34" charset="0"/>
              </a:rPr>
              <a:t>, ведомственные планы или графики, разного рода технические вопросы - это все наши с вами вопросы, а не граждан, которые ожидают конкретных результатов. </a:t>
            </a:r>
          </a:p>
          <a:p>
            <a:pPr algn="just"/>
            <a:r>
              <a:rPr lang="ru-RU" sz="2400" dirty="0">
                <a:latin typeface="Franklin Gothic Medium Cond" panose="020B0606030402020204" pitchFamily="34" charset="0"/>
              </a:rPr>
              <a:t>Им не важно, как согласовывали, когда перечисляли средства на те или иные мероприятия. </a:t>
            </a:r>
            <a:r>
              <a:rPr lang="ru-RU" sz="2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Гражданам важен результат, и не в отдаленном будущем, а сейчас</a:t>
            </a:r>
            <a:r>
              <a:rPr lang="ru-RU" sz="2400" dirty="0">
                <a:latin typeface="Franklin Gothic Medium Cond" panose="020B0606030402020204" pitchFamily="34" charset="0"/>
              </a:rPr>
              <a:t>».</a:t>
            </a:r>
          </a:p>
          <a:p>
            <a:endParaRPr lang="ru-RU" sz="2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B53621-55A5-4060-9CFC-93C6516685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95" t="8940" r="20352" b="5760"/>
          <a:stretch/>
        </p:blipFill>
        <p:spPr>
          <a:xfrm>
            <a:off x="288728" y="2001802"/>
            <a:ext cx="2602316" cy="2210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36BAFE-C422-40D3-B44B-86D5630E2781}"/>
              </a:ext>
            </a:extLst>
          </p:cNvPr>
          <p:cNvSpPr txBox="1"/>
          <p:nvPr/>
        </p:nvSpPr>
        <p:spPr>
          <a:xfrm>
            <a:off x="269288" y="4871631"/>
            <a:ext cx="3166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Заседание Совета 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по стратегическому развитию 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и национальным проектам, </a:t>
            </a:r>
          </a:p>
          <a:p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8 мая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348278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04" y="317846"/>
            <a:ext cx="1144908" cy="92423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C1723BC-9DB1-43DD-8EB5-E09B95E75907}"/>
              </a:ext>
            </a:extLst>
          </p:cNvPr>
          <p:cNvSpPr txBox="1"/>
          <p:nvPr/>
        </p:nvSpPr>
        <p:spPr>
          <a:xfrm>
            <a:off x="3527336" y="1517656"/>
            <a:ext cx="765255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Franklin Gothic Medium Cond" panose="020B0606030402020204" pitchFamily="34" charset="0"/>
              </a:rPr>
              <a:t>«Конечно, при всей важности бюджетной дисциплины </a:t>
            </a:r>
            <a:r>
              <a:rPr lang="ru-RU" sz="2400" b="1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дело не только в том</a:t>
            </a:r>
            <a:r>
              <a:rPr lang="ru-RU" sz="2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, насколько интенсивно, </a:t>
            </a:r>
            <a:r>
              <a:rPr lang="ru-RU" sz="2400" dirty="0" err="1">
                <a:solidFill>
                  <a:srgbClr val="FF0000"/>
                </a:solidFill>
                <a:latin typeface="Franklin Gothic Medium Cond" panose="020B0606030402020204" pitchFamily="34" charset="0"/>
              </a:rPr>
              <a:t>планово</a:t>
            </a:r>
            <a:r>
              <a:rPr lang="ru-RU" sz="2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осваиваются средства</a:t>
            </a:r>
            <a:r>
              <a:rPr lang="ru-RU" sz="2400" dirty="0">
                <a:latin typeface="Franklin Gothic Medium Cond" panose="020B0606030402020204" pitchFamily="34" charset="0"/>
              </a:rPr>
              <a:t>, - это, как мы понимаем, только инструмент решения задачи… </a:t>
            </a:r>
            <a:r>
              <a:rPr lang="ru-RU" sz="2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Главное - какие получены результаты</a:t>
            </a:r>
            <a:r>
              <a:rPr lang="ru-RU" sz="2400" dirty="0">
                <a:latin typeface="Franklin Gothic Medium Cond" panose="020B0606030402020204" pitchFamily="34" charset="0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насколько они конкретны, понятны и видны людям,</a:t>
            </a:r>
            <a:r>
              <a:rPr lang="ru-RU" sz="2400" dirty="0">
                <a:latin typeface="Franklin Gothic Medium Cond" panose="020B0606030402020204" pitchFamily="34" charset="0"/>
              </a:rPr>
              <a:t> какой эффект дают для развития регионов.</a:t>
            </a:r>
          </a:p>
          <a:p>
            <a:pPr algn="just"/>
            <a:endParaRPr lang="ru-RU" sz="1400" dirty="0">
              <a:latin typeface="Franklin Gothic Medium Cond" panose="020B0606030402020204" pitchFamily="34" charset="0"/>
            </a:endParaRPr>
          </a:p>
          <a:p>
            <a:pPr algn="just"/>
            <a:r>
              <a:rPr lang="ru-RU" sz="2400" dirty="0">
                <a:latin typeface="Franklin Gothic Medium Cond" panose="020B0606030402020204" pitchFamily="34" charset="0"/>
              </a:rPr>
              <a:t>Задача каждого нацпроекта - добиться решения самых чувствительных проблем людей. </a:t>
            </a:r>
            <a:r>
              <a:rPr lang="ru-RU" sz="2400" u="sng" dirty="0">
                <a:latin typeface="Franklin Gothic Medium Cond" panose="020B0606030402020204" pitchFamily="34" charset="0"/>
              </a:rPr>
              <a:t>В этом главный критерий эффективности общей работы».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B53621-55A5-4060-9CFC-93C6516685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95" t="8940" r="20352" b="5760"/>
          <a:stretch/>
        </p:blipFill>
        <p:spPr>
          <a:xfrm>
            <a:off x="288728" y="2001802"/>
            <a:ext cx="2602316" cy="2210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36BAFE-C422-40D3-B44B-86D5630E2781}"/>
              </a:ext>
            </a:extLst>
          </p:cNvPr>
          <p:cNvSpPr txBox="1"/>
          <p:nvPr/>
        </p:nvSpPr>
        <p:spPr>
          <a:xfrm>
            <a:off x="269288" y="4871631"/>
            <a:ext cx="3166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Заседание Совета 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по стратегическому развитию </a:t>
            </a:r>
          </a:p>
          <a:p>
            <a:r>
              <a:rPr lang="ru-RU" dirty="0">
                <a:latin typeface="Franklin Gothic Medium Cond" panose="020B0606030402020204" pitchFamily="34" charset="0"/>
              </a:rPr>
              <a:t>и национальным проектам, </a:t>
            </a:r>
          </a:p>
          <a:p>
            <a:r>
              <a:rPr lang="ru-RU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15 декабря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410391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" y="0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664" y="200735"/>
            <a:ext cx="1024816" cy="82729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E54DEF-4611-47E0-9184-A8209CCA437A}"/>
              </a:ext>
            </a:extLst>
          </p:cNvPr>
          <p:cNvSpPr txBox="1"/>
          <p:nvPr/>
        </p:nvSpPr>
        <p:spPr>
          <a:xfrm>
            <a:off x="2828166" y="377301"/>
            <a:ext cx="8757559" cy="53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ru-RU" sz="3200" b="1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2024 году необходимо</a:t>
            </a:r>
          </a:p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ru-RU" sz="2400" b="1" u="sng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достижение следующих целевых показателей:</a:t>
            </a:r>
          </a:p>
          <a:p>
            <a:pPr lvl="0" algn="ctr">
              <a:lnSpc>
                <a:spcPct val="110000"/>
              </a:lnSpc>
              <a:spcAft>
                <a:spcPts val="0"/>
              </a:spcAft>
            </a:pPr>
            <a:endParaRPr lang="ru-RU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0000"/>
              </a:lnSpc>
              <a:spcAft>
                <a:spcPts val="0"/>
              </a:spcAft>
            </a:pPr>
            <a:endParaRPr lang="ru-RU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снижение количества мест концентрации дорожно-транспортных происшествий (аварийно-опасных участков) на дорожной сети в два раза по сравнению с 2017 годом;</a:t>
            </a:r>
          </a:p>
          <a:p>
            <a:pPr lvl="0">
              <a:lnSpc>
                <a:spcPct val="110000"/>
              </a:lnSpc>
              <a:spcAft>
                <a:spcPts val="0"/>
              </a:spcAft>
            </a:pPr>
            <a:endParaRPr lang="ru-RU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снижение смертности в результате дорожно-транспортных происшествий в 3,5 раза по сравнению с 2017 годом - до уровня, не превышающего четырех </a:t>
            </a:r>
            <a:r>
              <a:rPr lang="ru-RU" sz="2400" dirty="0">
                <a:solidFill>
                  <a:srgbClr val="FF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(8,4) </a:t>
            </a: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на 100 тыс. населения (к 2030 году - стремление к нулевому уровню смертности);</a:t>
            </a:r>
          </a:p>
          <a:p>
            <a:pPr lvl="0" algn="just">
              <a:lnSpc>
                <a:spcPct val="110000"/>
              </a:lnSpc>
              <a:spcAft>
                <a:spcPts val="0"/>
              </a:spcAft>
            </a:pPr>
            <a:endParaRPr lang="ru-RU" sz="1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A20FB77-0E35-4854-BBB4-E3675FC5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7" y="4254350"/>
            <a:ext cx="2502780" cy="18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0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9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664" y="200735"/>
            <a:ext cx="1024816" cy="82729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E54DEF-4611-47E0-9184-A8209CCA437A}"/>
              </a:ext>
            </a:extLst>
          </p:cNvPr>
          <p:cNvSpPr txBox="1"/>
          <p:nvPr/>
        </p:nvSpPr>
        <p:spPr>
          <a:xfrm>
            <a:off x="2926501" y="757162"/>
            <a:ext cx="8867939" cy="4530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Aft>
                <a:spcPts val="0"/>
              </a:spcAft>
            </a:pPr>
            <a:r>
              <a:rPr lang="ru-RU" sz="2400" b="1" u="sng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решить следующие задачи:</a:t>
            </a:r>
          </a:p>
          <a:p>
            <a:pPr lvl="0" algn="ctr">
              <a:lnSpc>
                <a:spcPct val="110000"/>
              </a:lnSpc>
              <a:spcAft>
                <a:spcPts val="0"/>
              </a:spcAft>
            </a:pPr>
            <a:endParaRPr lang="ru-RU" sz="2400" b="1" dirty="0"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0000"/>
              </a:lnSpc>
              <a:spcAft>
                <a:spcPts val="0"/>
              </a:spcAft>
            </a:pPr>
            <a:endParaRPr lang="ru-RU" sz="2400" b="1" dirty="0"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24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внедрение новых технических требований и стандартов обустройства автомобильных дорог, в том числе на основе цифровых технологий, направленных на устранение мест концентрации дорожно-транспортных происшествий;</a:t>
            </a:r>
          </a:p>
          <a:p>
            <a:pPr lvl="0">
              <a:lnSpc>
                <a:spcPct val="110000"/>
              </a:lnSpc>
              <a:spcAft>
                <a:spcPts val="0"/>
              </a:spcAft>
            </a:pPr>
            <a:endParaRPr lang="ru-RU" sz="2400" dirty="0"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</a:pPr>
            <a:r>
              <a:rPr lang="ru-RU" sz="24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внедрение автоматизированных и роботизированных технологий организации дорожного движения и контроля за соблюдением правил дорожного движения;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A20FB77-0E35-4854-BBB4-E3675FC5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7" y="4254350"/>
            <a:ext cx="2502780" cy="18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6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9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664" y="200735"/>
            <a:ext cx="1024816" cy="827292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E54DEF-4611-47E0-9184-A8209CCA437A}"/>
              </a:ext>
            </a:extLst>
          </p:cNvPr>
          <p:cNvSpPr txBox="1"/>
          <p:nvPr/>
        </p:nvSpPr>
        <p:spPr>
          <a:xfrm>
            <a:off x="2892490" y="377301"/>
            <a:ext cx="87194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национального проекта</a:t>
            </a:r>
          </a:p>
          <a:p>
            <a:pPr lvl="0" algn="ctr">
              <a:spcAft>
                <a:spcPts val="0"/>
              </a:spcAft>
            </a:pPr>
            <a:endParaRPr lang="ru-RU" sz="2400" b="1" dirty="0"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 участков ИТС энергосбережение</a:t>
            </a:r>
          </a:p>
          <a:p>
            <a:pPr lvl="0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городские агломерации (свыше 300 тыс.)</a:t>
            </a:r>
          </a:p>
          <a:p>
            <a:pPr lvl="0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участков федеральной сети;</a:t>
            </a:r>
          </a:p>
          <a:p>
            <a:pPr lvl="0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участков региональной сети.</a:t>
            </a:r>
          </a:p>
          <a:p>
            <a:pPr lvl="0" algn="just">
              <a:spcAft>
                <a:spcPts val="0"/>
              </a:spcAft>
            </a:pPr>
            <a:endParaRPr lang="ru-RU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качества городской среды в полтора раза </a:t>
            </a:r>
            <a:r>
              <a:rPr lang="ru-RU" sz="2400" dirty="0">
                <a:solidFill>
                  <a:srgbClr val="C00000"/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(влияние)</a:t>
            </a:r>
          </a:p>
          <a:p>
            <a:pPr lvl="0" algn="just">
              <a:spcAft>
                <a:spcPts val="0"/>
              </a:spcAft>
            </a:pPr>
            <a:endParaRPr lang="ru-RU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sz="24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Показатели:</a:t>
            </a:r>
            <a:endParaRPr lang="ru-RU" sz="24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Удовлетворённость качеством и доступностью дорог 41-50%;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Удовлетворённость безопасностью движения 43-49%;</a:t>
            </a:r>
          </a:p>
          <a:p>
            <a:pPr marL="342900" lvl="0" indent="-342900" algn="just">
              <a:spcAft>
                <a:spcPts val="0"/>
              </a:spcAft>
              <a:buFontTx/>
              <a:buChar char="-"/>
            </a:pPr>
            <a:r>
              <a:rPr lang="ru-RU" sz="24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Удовлетворённость качеством транспортного обслуживания 12-25%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63F024-CACC-493F-9209-EDFBBE66F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28" y="1273547"/>
            <a:ext cx="3145931" cy="314593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A20FB77-0E35-4854-BBB4-E3675FC5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47" y="4254350"/>
            <a:ext cx="2502780" cy="18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57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" y="0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04" y="317846"/>
            <a:ext cx="1144908" cy="92423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1C29B4-8744-4C2D-8F46-02DE1488D937}"/>
              </a:ext>
            </a:extLst>
          </p:cNvPr>
          <p:cNvSpPr txBox="1"/>
          <p:nvPr/>
        </p:nvSpPr>
        <p:spPr>
          <a:xfrm>
            <a:off x="745367" y="1012954"/>
            <a:ext cx="1078358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ИТС (ГОСТ Р 56829-2015)</a:t>
            </a:r>
          </a:p>
          <a:p>
            <a:pPr algn="ctr"/>
            <a:endParaRPr lang="ru-RU" sz="2800" dirty="0"/>
          </a:p>
          <a:p>
            <a:pPr algn="just"/>
            <a:r>
              <a:rPr lang="ru-RU" sz="2800" b="1" dirty="0"/>
              <a:t>Система управления</a:t>
            </a:r>
            <a:r>
              <a:rPr lang="ru-RU" sz="2800" dirty="0"/>
              <a:t>, предназначенная для автоматизированного поиска и принятия к реализации максимально эффективных сценариев управления транспортно-дорожным комплексом региона,</a:t>
            </a:r>
          </a:p>
          <a:p>
            <a:pPr algn="just"/>
            <a:r>
              <a:rPr lang="ru-RU" sz="2800" dirty="0"/>
              <a:t> </a:t>
            </a:r>
          </a:p>
          <a:p>
            <a:pPr algn="just"/>
            <a:r>
              <a:rPr lang="ru-RU" sz="2800" dirty="0"/>
              <a:t>конкретным транспортным средством или группой транспортных средств с целью обеспечения </a:t>
            </a:r>
            <a:r>
              <a:rPr lang="ru-RU" sz="2800" u="sng" dirty="0"/>
              <a:t>заданной мобильности населения</a:t>
            </a:r>
            <a:r>
              <a:rPr lang="ru-RU" sz="2800" dirty="0"/>
              <a:t>,</a:t>
            </a:r>
          </a:p>
          <a:p>
            <a:pPr algn="just"/>
            <a:r>
              <a:rPr lang="ru-RU" sz="2800" dirty="0"/>
              <a:t>максимизации показателей использования дорожной сети,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повышения безопасности и эффективности транспортного процесса, комфортности для водителей и пользователей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262890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" y="0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04" y="317846"/>
            <a:ext cx="1144908" cy="92423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1C29B4-8744-4C2D-8F46-02DE1488D937}"/>
              </a:ext>
            </a:extLst>
          </p:cNvPr>
          <p:cNvSpPr txBox="1"/>
          <p:nvPr/>
        </p:nvSpPr>
        <p:spPr>
          <a:xfrm>
            <a:off x="894080" y="582067"/>
            <a:ext cx="1078358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2024 год. Зрелость первого уровня…</a:t>
            </a:r>
          </a:p>
          <a:p>
            <a:pPr algn="ctr"/>
            <a:endParaRPr lang="ru-RU" sz="2800" b="1" dirty="0"/>
          </a:p>
          <a:p>
            <a:pPr marL="457200" indent="-457200" algn="just">
              <a:buFontTx/>
              <a:buChar char="-"/>
            </a:pPr>
            <a:r>
              <a:rPr lang="ru-RU" sz="2800" dirty="0"/>
              <a:t>ПКРТИ, КСОДД </a:t>
            </a:r>
            <a:r>
              <a:rPr lang="ru-RU" sz="2800" dirty="0">
                <a:solidFill>
                  <a:srgbClr val="FF0000"/>
                </a:solidFill>
              </a:rPr>
              <a:t>(без ПОДД)</a:t>
            </a:r>
            <a:r>
              <a:rPr lang="ru-RU" sz="2800" dirty="0"/>
              <a:t>, ЦУДД, ЦМУОТ;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Доля светофорных объектов, городской агломерации, подключенных к центру управления дорожным движением -20%;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Охват магистральных городских дорог агломерации техническими средствами сбора данных о параметрах дорожного движения – 40%;</a:t>
            </a:r>
          </a:p>
          <a:p>
            <a:pPr marL="457200" indent="-457200" algn="just">
              <a:buFontTx/>
              <a:buChar char="-"/>
            </a:pPr>
            <a:r>
              <a:rPr lang="ru-RU" sz="2800" dirty="0"/>
              <a:t>Охват магистральных улиц общегородского значения агломерации техническими средствами сбора данных о параметрах дорожного движения – 40%;</a:t>
            </a:r>
          </a:p>
          <a:p>
            <a:pPr marL="457200" indent="-457200" algn="just">
              <a:buFontTx/>
              <a:buChar char="-"/>
            </a:pPr>
            <a:r>
              <a:rPr lang="ru-RU" sz="2800" dirty="0" err="1"/>
              <a:t>Метеомониторинг</a:t>
            </a:r>
            <a:endParaRPr lang="ru-RU" sz="2800" dirty="0"/>
          </a:p>
          <a:p>
            <a:pPr marL="457200" indent="-457200" algn="just">
              <a:buFontTx/>
              <a:buChar char="-"/>
            </a:pPr>
            <a:r>
              <a:rPr lang="ru-RU" sz="2800" i="1" dirty="0">
                <a:solidFill>
                  <a:srgbClr val="C00000"/>
                </a:solidFill>
              </a:rPr>
              <a:t>Для зрелого уровня зрелости - требования не найдены…</a:t>
            </a:r>
          </a:p>
        </p:txBody>
      </p:sp>
    </p:spTree>
    <p:extLst>
      <p:ext uri="{BB962C8B-B14F-4D97-AF65-F5344CB8AC3E}">
        <p14:creationId xmlns:p14="http://schemas.microsoft.com/office/powerpoint/2010/main" val="83191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EB2C5B-9992-4F67-97EE-E3B7661CA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" y="0"/>
            <a:ext cx="12192000" cy="68635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DE3C9-1EE1-42D9-91E4-C871BAE2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6" y="317846"/>
            <a:ext cx="2476560" cy="8983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79210-ED8C-4A0D-BBA9-453ADC864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04" y="317846"/>
            <a:ext cx="1144908" cy="92423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78CA03-4161-42DB-926A-F067B97836AE}"/>
              </a:ext>
            </a:extLst>
          </p:cNvPr>
          <p:cNvGrpSpPr/>
          <p:nvPr/>
        </p:nvGrpSpPr>
        <p:grpSpPr>
          <a:xfrm>
            <a:off x="351607" y="1615736"/>
            <a:ext cx="11571106" cy="4864963"/>
            <a:chOff x="351607" y="1615736"/>
            <a:chExt cx="11571106" cy="486496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D6E3C36F-2D52-4C30-92B6-EE4A9DA2A2A8}"/>
                </a:ext>
              </a:extLst>
            </p:cNvPr>
            <p:cNvSpPr/>
            <p:nvPr/>
          </p:nvSpPr>
          <p:spPr>
            <a:xfrm>
              <a:off x="11816180" y="1615736"/>
              <a:ext cx="106532" cy="4864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A7073E9C-99ED-4319-8783-972F411D6310}"/>
                </a:ext>
              </a:extLst>
            </p:cNvPr>
            <p:cNvSpPr/>
            <p:nvPr/>
          </p:nvSpPr>
          <p:spPr>
            <a:xfrm>
              <a:off x="351607" y="6347533"/>
              <a:ext cx="11571106" cy="13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A1C29B4-8744-4C2D-8F46-02DE1488D937}"/>
              </a:ext>
            </a:extLst>
          </p:cNvPr>
          <p:cNvSpPr txBox="1"/>
          <p:nvPr/>
        </p:nvSpPr>
        <p:spPr>
          <a:xfrm>
            <a:off x="894080" y="582067"/>
            <a:ext cx="10783586" cy="5627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Паспорт локального проекта </a:t>
            </a:r>
          </a:p>
          <a:p>
            <a:pPr algn="ctr"/>
            <a:r>
              <a:rPr lang="ru-RU" sz="2800" b="1" dirty="0"/>
              <a:t>(распоряжение Минтранса РФ №АК-60-р от 25.03.2020)</a:t>
            </a:r>
          </a:p>
          <a:p>
            <a:pPr algn="ctr"/>
            <a:r>
              <a:rPr lang="ru-RU" sz="2800" u="sng" dirty="0"/>
              <a:t>Показатели локального проекта</a:t>
            </a:r>
          </a:p>
          <a:p>
            <a:pPr algn="ctr"/>
            <a:endParaRPr lang="ru-RU" sz="2800" b="1" dirty="0"/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i="1" dirty="0"/>
              <a:t>Средняя скорость движения ТС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i="1" dirty="0"/>
              <a:t>Средняя задержка ТС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i="1" dirty="0"/>
              <a:t>Уровень обслуживания дорожного движения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i="1" dirty="0"/>
              <a:t>Показатель перегруженности дорог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i="1" dirty="0"/>
              <a:t>Количество ДТП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ru-RU" sz="2800" i="1" dirty="0"/>
              <a:t>Число раненых при ДТП</a:t>
            </a:r>
          </a:p>
        </p:txBody>
      </p:sp>
    </p:spTree>
    <p:extLst>
      <p:ext uri="{BB962C8B-B14F-4D97-AF65-F5344CB8AC3E}">
        <p14:creationId xmlns:p14="http://schemas.microsoft.com/office/powerpoint/2010/main" val="842803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544</Words>
  <Application>Microsoft Office PowerPoint</Application>
  <PresentationFormat>Широкоэкранный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Medium Cond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Dmitri Opanasyuk</cp:lastModifiedBy>
  <cp:revision>26</cp:revision>
  <dcterms:created xsi:type="dcterms:W3CDTF">2022-03-31T06:43:33Z</dcterms:created>
  <dcterms:modified xsi:type="dcterms:W3CDTF">2023-06-29T01:38:46Z</dcterms:modified>
</cp:coreProperties>
</file>