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60" r:id="rId4"/>
    <p:sldId id="266" r:id="rId5"/>
    <p:sldId id="259" r:id="rId6"/>
    <p:sldId id="261" r:id="rId7"/>
    <p:sldId id="263" r:id="rId8"/>
    <p:sldId id="262" r:id="rId9"/>
    <p:sldId id="257" r:id="rId10"/>
  </p:sldIdLst>
  <p:sldSz cx="12190413" cy="6859588"/>
  <p:notesSz cx="6858000" cy="9144000"/>
  <p:defaultTextStyle>
    <a:defPPr>
      <a:defRPr lang="ru-RU"/>
    </a:defPPr>
    <a:lvl1pPr marL="0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62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25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87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648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809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972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134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296" algn="l" defTabSz="81632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39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pos="7422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orient="horz" pos="3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7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564" y="-78"/>
      </p:cViewPr>
      <p:guideLst>
        <p:guide orient="horz" pos="3839"/>
        <p:guide orient="horz" pos="4065"/>
        <p:guide orient="horz" pos="3339"/>
        <p:guide pos="483"/>
        <p:guide pos="74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[Материалы и стоимости_Новосибирская_область.xlsx]Сводная_грунты!Сводная таблица2</c:name>
    <c:fmtId val="13"/>
  </c:pivotSource>
  <c:chart>
    <c:autoTitleDeleted val="1"/>
    <c:pivotFmts>
      <c:pivotFmt>
        <c:idx val="0"/>
      </c:pivotFmt>
      <c:pivotFmt>
        <c:idx val="1"/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"/>
        <c:spPr>
          <a:solidFill>
            <a:schemeClr val="accent2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"/>
        <c:spPr>
          <a:solidFill>
            <a:schemeClr val="accent3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"/>
        <c:spPr>
          <a:solidFill>
            <a:schemeClr val="accent4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8"/>
        <c:spPr>
          <a:solidFill>
            <a:schemeClr val="accent5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9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0"/>
        <c:spPr>
          <a:solidFill>
            <a:schemeClr val="accent1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1"/>
        <c:spPr>
          <a:solidFill>
            <a:schemeClr val="accent2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2"/>
        <c:spPr>
          <a:solidFill>
            <a:schemeClr val="accent3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4"/>
        <c:spPr>
          <a:solidFill>
            <a:schemeClr val="accent2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5"/>
        <c:spPr>
          <a:solidFill>
            <a:schemeClr val="accent3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6"/>
        <c:spPr>
          <a:solidFill>
            <a:schemeClr val="accent4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7"/>
        <c:spPr>
          <a:solidFill>
            <a:schemeClr val="accent5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8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9"/>
        <c:spPr>
          <a:solidFill>
            <a:schemeClr val="accent1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0"/>
        <c:spPr>
          <a:solidFill>
            <a:schemeClr val="accent2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1"/>
        <c:spPr>
          <a:solidFill>
            <a:schemeClr val="accent3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4"/>
        <c:spPr>
          <a:solidFill>
            <a:schemeClr val="accent2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5"/>
        <c:spPr>
          <a:solidFill>
            <a:schemeClr val="accent3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6"/>
        <c:spPr>
          <a:solidFill>
            <a:schemeClr val="accent4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7"/>
        <c:spPr>
          <a:solidFill>
            <a:schemeClr val="accent5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8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9"/>
        <c:spPr>
          <a:solidFill>
            <a:schemeClr val="accent1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0"/>
        <c:spPr>
          <a:solidFill>
            <a:schemeClr val="accent2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1"/>
        <c:spPr>
          <a:solidFill>
            <a:schemeClr val="accent3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4"/>
        <c:spPr>
          <a:solidFill>
            <a:schemeClr val="accent2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5"/>
        <c:spPr>
          <a:solidFill>
            <a:schemeClr val="accent3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6"/>
        <c:spPr>
          <a:solidFill>
            <a:schemeClr val="accent4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7"/>
        <c:spPr>
          <a:solidFill>
            <a:schemeClr val="accent5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8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9"/>
        <c:spPr>
          <a:solidFill>
            <a:schemeClr val="accent1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0"/>
        <c:spPr>
          <a:solidFill>
            <a:schemeClr val="accent2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1"/>
        <c:spPr>
          <a:solidFill>
            <a:schemeClr val="accent3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4"/>
        <c:spPr>
          <a:solidFill>
            <a:schemeClr val="accent2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5"/>
        <c:spPr>
          <a:solidFill>
            <a:schemeClr val="accent3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6"/>
        <c:spPr>
          <a:solidFill>
            <a:schemeClr val="accent4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7"/>
        <c:spPr>
          <a:solidFill>
            <a:schemeClr val="accent5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8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9"/>
        <c:spPr>
          <a:solidFill>
            <a:schemeClr val="accent1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0"/>
        <c:spPr>
          <a:solidFill>
            <a:schemeClr val="accent2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1"/>
        <c:spPr>
          <a:solidFill>
            <a:schemeClr val="accent3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4"/>
        <c:spPr>
          <a:solidFill>
            <a:schemeClr val="accent2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5"/>
        <c:spPr>
          <a:solidFill>
            <a:schemeClr val="accent3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6"/>
        <c:spPr>
          <a:solidFill>
            <a:schemeClr val="accent4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7"/>
        <c:spPr>
          <a:solidFill>
            <a:schemeClr val="accent5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8"/>
        <c:spPr>
          <a:solidFill>
            <a:schemeClr val="accent6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9"/>
        <c:spPr>
          <a:solidFill>
            <a:schemeClr val="accent1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0"/>
        <c:spPr>
          <a:solidFill>
            <a:schemeClr val="accent2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1"/>
        <c:spPr>
          <a:solidFill>
            <a:schemeClr val="accent3">
              <a:lumMod val="6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Сводная_грунты!$B$3</c:f>
              <c:strCache>
                <c:ptCount val="1"/>
                <c:pt idx="0">
                  <c:v>Количество по полю Грунт земляного полотна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361-48A7-82B0-33853CED88E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361-48A7-82B0-33853CED88E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361-48A7-82B0-33853CED88E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361-48A7-82B0-33853CED88E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361-48A7-82B0-33853CED88E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361-48A7-82B0-33853CED88E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361-48A7-82B0-33853CED88E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361-48A7-82B0-33853CED88E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3361-48A7-82B0-33853CED88E1}"/>
              </c:ext>
            </c:extLst>
          </c:dPt>
          <c:cat>
            <c:strRef>
              <c:f>Сводная_грунты!$A$4:$A$13</c:f>
              <c:strCache>
                <c:ptCount val="9"/>
                <c:pt idx="0">
                  <c:v>глина</c:v>
                </c:pt>
                <c:pt idx="1">
                  <c:v>песок</c:v>
                </c:pt>
                <c:pt idx="2">
                  <c:v>суглинок легкий</c:v>
                </c:pt>
                <c:pt idx="3">
                  <c:v>суглинок легкий пылеватый</c:v>
                </c:pt>
                <c:pt idx="4">
                  <c:v>суглинок тяжелый</c:v>
                </c:pt>
                <c:pt idx="5">
                  <c:v>суглинок тяжелый пылеватый</c:v>
                </c:pt>
                <c:pt idx="6">
                  <c:v>супесь легкая</c:v>
                </c:pt>
                <c:pt idx="7">
                  <c:v>супесь твердая пылеватая </c:v>
                </c:pt>
                <c:pt idx="8">
                  <c:v>супесь легкая пылеватая</c:v>
                </c:pt>
              </c:strCache>
            </c:strRef>
          </c:cat>
          <c:val>
            <c:numRef>
              <c:f>Сводная_грунты!$B$4:$B$13</c:f>
              <c:numCache>
                <c:formatCode>General</c:formatCode>
                <c:ptCount val="9"/>
                <c:pt idx="0">
                  <c:v>25</c:v>
                </c:pt>
                <c:pt idx="1">
                  <c:v>1</c:v>
                </c:pt>
                <c:pt idx="2">
                  <c:v>9</c:v>
                </c:pt>
                <c:pt idx="3">
                  <c:v>16</c:v>
                </c:pt>
                <c:pt idx="4">
                  <c:v>10</c:v>
                </c:pt>
                <c:pt idx="5">
                  <c:v>31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63-4AFC-BB3F-D5AA5CCA4413}"/>
            </c:ext>
          </c:extLst>
        </c:ser>
        <c:ser>
          <c:idx val="1"/>
          <c:order val="1"/>
          <c:tx>
            <c:strRef>
              <c:f>Сводная_грунты!$C$3</c:f>
              <c:strCache>
                <c:ptCount val="1"/>
                <c:pt idx="0">
                  <c:v>Количество по полю Район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3361-48A7-82B0-33853CED88E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3361-48A7-82B0-33853CED88E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3361-48A7-82B0-33853CED88E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3361-48A7-82B0-33853CED88E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3361-48A7-82B0-33853CED88E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3361-48A7-82B0-33853CED88E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3361-48A7-82B0-33853CED88E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3361-48A7-82B0-33853CED88E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3361-48A7-82B0-33853CED88E1}"/>
              </c:ext>
            </c:extLst>
          </c:dPt>
          <c:cat>
            <c:strRef>
              <c:f>Сводная_грунты!$A$4:$A$13</c:f>
              <c:strCache>
                <c:ptCount val="9"/>
                <c:pt idx="0">
                  <c:v>глина</c:v>
                </c:pt>
                <c:pt idx="1">
                  <c:v>песок</c:v>
                </c:pt>
                <c:pt idx="2">
                  <c:v>суглинок легкий</c:v>
                </c:pt>
                <c:pt idx="3">
                  <c:v>суглинок легкий пылеватый</c:v>
                </c:pt>
                <c:pt idx="4">
                  <c:v>суглинок тяжелый</c:v>
                </c:pt>
                <c:pt idx="5">
                  <c:v>суглинок тяжелый пылеватый</c:v>
                </c:pt>
                <c:pt idx="6">
                  <c:v>супесь легкая</c:v>
                </c:pt>
                <c:pt idx="7">
                  <c:v>супесь твердая пылеватая </c:v>
                </c:pt>
                <c:pt idx="8">
                  <c:v>супесь легкая пылеватая</c:v>
                </c:pt>
              </c:strCache>
            </c:strRef>
          </c:cat>
          <c:val>
            <c:numRef>
              <c:f>Сводная_грунты!$C$4:$C$13</c:f>
              <c:numCache>
                <c:formatCode>General</c:formatCode>
                <c:ptCount val="9"/>
                <c:pt idx="0">
                  <c:v>25</c:v>
                </c:pt>
                <c:pt idx="1">
                  <c:v>1</c:v>
                </c:pt>
                <c:pt idx="2">
                  <c:v>9</c:v>
                </c:pt>
                <c:pt idx="3">
                  <c:v>16</c:v>
                </c:pt>
                <c:pt idx="4">
                  <c:v>10</c:v>
                </c:pt>
                <c:pt idx="5">
                  <c:v>31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63-4AFC-BB3F-D5AA5CCA4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102720"/>
        <c:axId val="57104256"/>
      </c:barChart>
      <c:catAx>
        <c:axId val="57102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57104256"/>
        <c:crosses val="autoZero"/>
        <c:auto val="1"/>
        <c:lblAlgn val="ctr"/>
        <c:lblOffset val="100"/>
        <c:noMultiLvlLbl val="0"/>
      </c:catAx>
      <c:valAx>
        <c:axId val="571042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710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ru-RU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pivotSource>
    <c:name>[Материалы и стоимости_Новосибирская_область.xlsx]Сводная по стоимости!Сводная таблица4</c:name>
    <c:fmtId val="-1"/>
  </c:pivotSource>
  <c:chart>
    <c:autoTitleDeleted val="0"/>
    <c:pivotFmts>
      <c:pivotFmt>
        <c:idx val="0"/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'Сводная по стоимости'!$B$1:$B$2</c:f>
              <c:strCache>
                <c:ptCount val="1"/>
                <c:pt idx="0">
                  <c:v>IV</c:v>
                </c:pt>
              </c:strCache>
            </c:strRef>
          </c:tx>
          <c:cat>
            <c:strRef>
              <c:f>'Сводная по стоимости'!$A$3:$A$8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strCache>
            </c:strRef>
          </c:cat>
          <c:val>
            <c:numRef>
              <c:f>'Сводная по стоимости'!$B$3:$B$8</c:f>
              <c:numCache>
                <c:formatCode>0.00</c:formatCode>
                <c:ptCount val="6"/>
                <c:pt idx="0">
                  <c:v>29632.842499999999</c:v>
                </c:pt>
                <c:pt idx="1">
                  <c:v>20528.68075</c:v>
                </c:pt>
                <c:pt idx="2">
                  <c:v>22635.893</c:v>
                </c:pt>
                <c:pt idx="3">
                  <c:v>28383.649800000003</c:v>
                </c:pt>
                <c:pt idx="4">
                  <c:v>28869.098875</c:v>
                </c:pt>
                <c:pt idx="5">
                  <c:v>45929.866000000002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9B5-4547-97B5-CBB998236ECA}"/>
            </c:ext>
          </c:extLst>
        </c:ser>
        <c:ser>
          <c:idx val="1"/>
          <c:order val="1"/>
          <c:tx>
            <c:strRef>
              <c:f>'Сводная по стоимости'!$C$1:$C$2</c:f>
              <c:strCache>
                <c:ptCount val="1"/>
                <c:pt idx="0">
                  <c:v>III</c:v>
                </c:pt>
              </c:strCache>
            </c:strRef>
          </c:tx>
          <c:cat>
            <c:strRef>
              <c:f>'Сводная по стоимости'!$A$3:$A$8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strCache>
            </c:strRef>
          </c:cat>
          <c:val>
            <c:numRef>
              <c:f>'Сводная по стоимости'!$C$3:$C$8</c:f>
              <c:numCache>
                <c:formatCode>0.00</c:formatCode>
                <c:ptCount val="6"/>
                <c:pt idx="0">
                  <c:v>21510.33</c:v>
                </c:pt>
                <c:pt idx="1">
                  <c:v>23835.826000000001</c:v>
                </c:pt>
                <c:pt idx="2">
                  <c:v>33891.171000000002</c:v>
                </c:pt>
                <c:pt idx="3">
                  <c:v>34085.36357142857</c:v>
                </c:pt>
                <c:pt idx="4">
                  <c:v>34865.065333333332</c:v>
                </c:pt>
                <c:pt idx="5">
                  <c:v>79410.165533333333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9B5-4547-97B5-CBB998236ECA}"/>
            </c:ext>
          </c:extLst>
        </c:ser>
        <c:ser>
          <c:idx val="2"/>
          <c:order val="2"/>
          <c:tx>
            <c:strRef>
              <c:f>'Сводная по стоимости'!$D$1:$D$2</c:f>
              <c:strCache>
                <c:ptCount val="1"/>
                <c:pt idx="0">
                  <c:v>II</c:v>
                </c:pt>
              </c:strCache>
            </c:strRef>
          </c:tx>
          <c:cat>
            <c:strRef>
              <c:f>'Сводная по стоимости'!$A$3:$A$8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strCache>
            </c:strRef>
          </c:cat>
          <c:val>
            <c:numRef>
              <c:f>'Сводная по стоимости'!$D$3:$D$8</c:f>
              <c:numCache>
                <c:formatCode>General</c:formatCode>
                <c:ptCount val="6"/>
                <c:pt idx="0">
                  <c:v>24479.050125000002</c:v>
                </c:pt>
                <c:pt idx="3">
                  <c:v>33058.114999999998</c:v>
                </c:pt>
                <c:pt idx="4">
                  <c:v>40143.520000000004</c:v>
                </c:pt>
                <c:pt idx="5">
                  <c:v>96640.006333333324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9B5-4547-97B5-CBB998236E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517952"/>
        <c:axId val="57528320"/>
      </c:lineChart>
      <c:catAx>
        <c:axId val="57517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 разработки проектной документации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7528320"/>
        <c:crosses val="autoZero"/>
        <c:auto val="1"/>
        <c:lblAlgn val="ctr"/>
        <c:lblOffset val="100"/>
        <c:noMultiLvlLbl val="0"/>
      </c:catAx>
      <c:valAx>
        <c:axId val="57528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Средняя стоимость строительства </a:t>
                </a:r>
                <a:r>
                  <a:rPr lang="ru-RU" dirty="0"/>
                  <a:t>дорожной одежды в текущих ценах за 1 км, тыс. </a:t>
                </a:r>
                <a:r>
                  <a:rPr lang="ru-RU" dirty="0" err="1"/>
                  <a:t>руб</a:t>
                </a:r>
                <a:endParaRPr lang="ru-RU" dirty="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575179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Series val="1"/>
        <c14:dropZonesVisible val="1"/>
      </c14:pivotOptions>
    </c:ext>
  </c:extLst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567D5-D1AC-4794-8974-481A2B3E813A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C0FC3-B40D-4E03-8B70-7BBF4603E1BE}">
      <dgm:prSet custT="1"/>
      <dgm:spPr/>
      <dgm:t>
        <a:bodyPr/>
        <a:lstStyle/>
        <a:p>
          <a:pPr rtl="0"/>
          <a:r>
            <a:rPr lang="ru-RU" sz="1800" b="1" dirty="0" smtClean="0"/>
            <a:t>Согласно Письму </a:t>
          </a:r>
          <a:r>
            <a:rPr lang="ru-RU" sz="1800" b="1" dirty="0" err="1" smtClean="0"/>
            <a:t>Росавтодора</a:t>
          </a:r>
          <a:r>
            <a:rPr lang="ru-RU" sz="1800" b="1" dirty="0" smtClean="0"/>
            <a:t> от 09.03.2023 № 05-32/8217</a:t>
          </a:r>
          <a:br>
            <a:rPr lang="ru-RU" sz="1800" b="1" dirty="0" smtClean="0"/>
          </a:br>
          <a:r>
            <a:rPr lang="ru-RU" sz="1800" b="1" dirty="0" smtClean="0"/>
            <a:t>ОДН 218.046-01 признан не подлежащим применению распоряжением Минтранса России от 13.02.2023 № ВИ-26-р</a:t>
          </a:r>
          <a:endParaRPr lang="ru-RU" sz="1800" b="1" dirty="0"/>
        </a:p>
      </dgm:t>
    </dgm:pt>
    <dgm:pt modelId="{5A9E9245-956B-41A5-9C98-A828D22180F9}" type="sibTrans" cxnId="{F3CF3844-7FA4-4D6E-B0AF-1AC26C37BF48}">
      <dgm:prSet/>
      <dgm:spPr/>
      <dgm:t>
        <a:bodyPr/>
        <a:lstStyle/>
        <a:p>
          <a:endParaRPr lang="ru-RU" sz="1200" b="1"/>
        </a:p>
      </dgm:t>
    </dgm:pt>
    <dgm:pt modelId="{D1AEC58E-1049-4338-8CD6-D264414ABB86}" type="parTrans" cxnId="{F3CF3844-7FA4-4D6E-B0AF-1AC26C37BF48}">
      <dgm:prSet/>
      <dgm:spPr/>
      <dgm:t>
        <a:bodyPr/>
        <a:lstStyle/>
        <a:p>
          <a:endParaRPr lang="ru-RU" sz="1200" b="1"/>
        </a:p>
      </dgm:t>
    </dgm:pt>
    <dgm:pt modelId="{F27A9B81-1141-4088-9DFF-D69A86CFF440}" type="pres">
      <dgm:prSet presAssocID="{7BD567D5-D1AC-4794-8974-481A2B3E81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2961B6-7C36-4E6B-9222-6084D3ACBF76}" type="pres">
      <dgm:prSet presAssocID="{84CC0FC3-B40D-4E03-8B70-7BBF4603E1BE}" presName="node" presStyleLbl="node1" presStyleIdx="0" presStyleCnt="1" custLinFactX="83343" custLinFactNeighborX="100000" custLinFactNeighborY="33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D2C946-EA06-4D5E-A148-217542E83743}" type="presOf" srcId="{84CC0FC3-B40D-4E03-8B70-7BBF4603E1BE}" destId="{F72961B6-7C36-4E6B-9222-6084D3ACBF76}" srcOrd="0" destOrd="0" presId="urn:microsoft.com/office/officeart/2005/8/layout/process1"/>
    <dgm:cxn modelId="{F3CF3844-7FA4-4D6E-B0AF-1AC26C37BF48}" srcId="{7BD567D5-D1AC-4794-8974-481A2B3E813A}" destId="{84CC0FC3-B40D-4E03-8B70-7BBF4603E1BE}" srcOrd="0" destOrd="0" parTransId="{D1AEC58E-1049-4338-8CD6-D264414ABB86}" sibTransId="{5A9E9245-956B-41A5-9C98-A828D22180F9}"/>
    <dgm:cxn modelId="{3A408B28-5625-4FFF-A62C-679DF28D603F}" type="presOf" srcId="{7BD567D5-D1AC-4794-8974-481A2B3E813A}" destId="{F27A9B81-1141-4088-9DFF-D69A86CFF440}" srcOrd="0" destOrd="0" presId="urn:microsoft.com/office/officeart/2005/8/layout/process1"/>
    <dgm:cxn modelId="{9139EF71-5C9D-4080-A9A3-EBEC8D12DC2E}" type="presParOf" srcId="{F27A9B81-1141-4088-9DFF-D69A86CFF440}" destId="{F72961B6-7C36-4E6B-9222-6084D3ACBF7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4FE6E4-A372-4141-B4F0-7D7EB91791CD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B2185E4-F77B-44DE-9694-E6AB98BFD42C}">
      <dgm:prSet custT="1"/>
      <dgm:spPr/>
      <dgm:t>
        <a:bodyPr/>
        <a:lstStyle/>
        <a:p>
          <a:pPr rtl="0"/>
          <a:r>
            <a:rPr lang="ru-RU" sz="1200" b="1" dirty="0" smtClean="0"/>
            <a:t>ВСН-46-60/</a:t>
          </a:r>
          <a:r>
            <a:rPr lang="ru-RU" sz="1200" b="1" dirty="0" err="1" smtClean="0"/>
            <a:t>Минтрансстрой</a:t>
          </a:r>
          <a:r>
            <a:rPr lang="ru-RU" sz="1200" b="1" dirty="0" smtClean="0"/>
            <a:t> СССР Инструкция по назначению конструкций дорожных одежд нежесткого типа</a:t>
          </a:r>
          <a:endParaRPr lang="ru-RU" sz="1200" b="1" dirty="0"/>
        </a:p>
      </dgm:t>
    </dgm:pt>
    <dgm:pt modelId="{E6B3AA9E-24A3-4D56-B36A-399F9A8833AF}" type="parTrans" cxnId="{3C93DE8E-38F7-4510-9FBC-6D6E693E3AE8}">
      <dgm:prSet/>
      <dgm:spPr/>
      <dgm:t>
        <a:bodyPr/>
        <a:lstStyle/>
        <a:p>
          <a:endParaRPr lang="ru-RU" sz="1200" b="1"/>
        </a:p>
      </dgm:t>
    </dgm:pt>
    <dgm:pt modelId="{04723484-5C71-4207-BC61-D4AFD3BE90E8}" type="sibTrans" cxnId="{3C93DE8E-38F7-4510-9FBC-6D6E693E3AE8}">
      <dgm:prSet/>
      <dgm:spPr/>
      <dgm:t>
        <a:bodyPr/>
        <a:lstStyle/>
        <a:p>
          <a:endParaRPr lang="ru-RU" sz="1200" b="1"/>
        </a:p>
      </dgm:t>
    </dgm:pt>
    <dgm:pt modelId="{4B536963-C769-4CD7-85C3-A6AD8CF08355}">
      <dgm:prSet custT="1"/>
      <dgm:spPr/>
      <dgm:t>
        <a:bodyPr/>
        <a:lstStyle/>
        <a:p>
          <a:pPr rtl="0"/>
          <a:r>
            <a:rPr lang="ru-RU" sz="1200" b="1" dirty="0" smtClean="0"/>
            <a:t>ВСН 46-72/</a:t>
          </a:r>
          <a:r>
            <a:rPr lang="ru-RU" sz="1200" b="1" dirty="0" err="1" smtClean="0"/>
            <a:t>Минтрансстрой</a:t>
          </a:r>
          <a:r>
            <a:rPr lang="ru-RU" sz="1200" b="1" dirty="0" smtClean="0"/>
            <a:t> СССР Инструкция по проектированию дорожных одежд нежесткого типа</a:t>
          </a:r>
          <a:endParaRPr lang="ru-RU" sz="1200" b="1" dirty="0"/>
        </a:p>
      </dgm:t>
    </dgm:pt>
    <dgm:pt modelId="{D00982C0-A47F-4CD6-848E-9053D0006CC4}" type="parTrans" cxnId="{55E87249-73B2-4AA3-9B59-7FD9CE4A5DDA}">
      <dgm:prSet/>
      <dgm:spPr/>
      <dgm:t>
        <a:bodyPr/>
        <a:lstStyle/>
        <a:p>
          <a:endParaRPr lang="ru-RU" sz="1200" b="1"/>
        </a:p>
      </dgm:t>
    </dgm:pt>
    <dgm:pt modelId="{5B5AF0D1-720C-47A3-9793-6AB2DC679598}" type="sibTrans" cxnId="{55E87249-73B2-4AA3-9B59-7FD9CE4A5DDA}">
      <dgm:prSet/>
      <dgm:spPr/>
      <dgm:t>
        <a:bodyPr/>
        <a:lstStyle/>
        <a:p>
          <a:endParaRPr lang="ru-RU" sz="1200" b="1"/>
        </a:p>
      </dgm:t>
    </dgm:pt>
    <dgm:pt modelId="{97EBB5E1-E506-4AFF-A093-0C0C4AD5FF36}">
      <dgm:prSet custT="1"/>
      <dgm:spPr/>
      <dgm:t>
        <a:bodyPr/>
        <a:lstStyle/>
        <a:p>
          <a:pPr rtl="0"/>
          <a:r>
            <a:rPr lang="ru-RU" sz="1200" b="1" dirty="0" smtClean="0"/>
            <a:t>ВСН 46-83/</a:t>
          </a:r>
          <a:r>
            <a:rPr lang="ru-RU" sz="1200" b="1" dirty="0" err="1" smtClean="0"/>
            <a:t>Минтрансстрой</a:t>
          </a:r>
          <a:r>
            <a:rPr lang="ru-RU" sz="1200" b="1" dirty="0" smtClean="0"/>
            <a:t> СССР Инструкция по проектированию дорожных одежд нежесткого типа</a:t>
          </a:r>
          <a:endParaRPr lang="ru-RU" sz="1200" b="1" dirty="0"/>
        </a:p>
      </dgm:t>
    </dgm:pt>
    <dgm:pt modelId="{A5FC7D67-CCC7-4005-8EBB-1CB3550E237D}" type="parTrans" cxnId="{F0335F88-F8B0-4E3D-998F-B2ACBDE9F4F0}">
      <dgm:prSet/>
      <dgm:spPr/>
      <dgm:t>
        <a:bodyPr/>
        <a:lstStyle/>
        <a:p>
          <a:endParaRPr lang="ru-RU" sz="1200" b="1"/>
        </a:p>
      </dgm:t>
    </dgm:pt>
    <dgm:pt modelId="{E09FD90F-029E-4107-8D03-06D478FB55E0}" type="sibTrans" cxnId="{F0335F88-F8B0-4E3D-998F-B2ACBDE9F4F0}">
      <dgm:prSet/>
      <dgm:spPr/>
      <dgm:t>
        <a:bodyPr/>
        <a:lstStyle/>
        <a:p>
          <a:endParaRPr lang="ru-RU" sz="1200" b="1"/>
        </a:p>
      </dgm:t>
    </dgm:pt>
    <dgm:pt modelId="{E36EAE09-6653-4A16-9558-BB4944E38EA0}">
      <dgm:prSet custT="1"/>
      <dgm:spPr/>
      <dgm:t>
        <a:bodyPr/>
        <a:lstStyle/>
        <a:p>
          <a:pPr rtl="0"/>
          <a:r>
            <a:rPr lang="ru-RU" sz="1200" b="1" dirty="0" smtClean="0"/>
            <a:t>ОДН 218.046-01 Проектирование нежестких дорожных одежд</a:t>
          </a:r>
          <a:endParaRPr lang="ru-RU" sz="1200" b="1" dirty="0"/>
        </a:p>
      </dgm:t>
    </dgm:pt>
    <dgm:pt modelId="{4D992125-41F3-4B02-908C-D96E443C55C3}" type="parTrans" cxnId="{5C88A952-EB6B-4034-9376-3AD9CBC33BE8}">
      <dgm:prSet/>
      <dgm:spPr/>
      <dgm:t>
        <a:bodyPr/>
        <a:lstStyle/>
        <a:p>
          <a:endParaRPr lang="ru-RU" sz="1200" b="1"/>
        </a:p>
      </dgm:t>
    </dgm:pt>
    <dgm:pt modelId="{64BE5587-1082-4796-A055-B8E2E03D88B0}" type="sibTrans" cxnId="{5C88A952-EB6B-4034-9376-3AD9CBC33BE8}">
      <dgm:prSet/>
      <dgm:spPr/>
      <dgm:t>
        <a:bodyPr/>
        <a:lstStyle/>
        <a:p>
          <a:endParaRPr lang="ru-RU" sz="1200" b="1"/>
        </a:p>
      </dgm:t>
    </dgm:pt>
    <dgm:pt modelId="{D17163FC-22CF-42EF-8194-10FC850CFD70}" type="pres">
      <dgm:prSet presAssocID="{864FE6E4-A372-4141-B4F0-7D7EB91791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9651DB-6B23-4432-9188-73DC663EDDCA}" type="pres">
      <dgm:prSet presAssocID="{864FE6E4-A372-4141-B4F0-7D7EB91791CD}" presName="arrow" presStyleLbl="bgShp" presStyleIdx="0" presStyleCnt="1"/>
      <dgm:spPr/>
    </dgm:pt>
    <dgm:pt modelId="{E6E7521B-977B-47CE-A1F4-3FDDB44BBBA0}" type="pres">
      <dgm:prSet presAssocID="{864FE6E4-A372-4141-B4F0-7D7EB91791CD}" presName="points" presStyleCnt="0"/>
      <dgm:spPr/>
    </dgm:pt>
    <dgm:pt modelId="{61FBD69F-969A-4177-B247-0E88DAEAF971}" type="pres">
      <dgm:prSet presAssocID="{CB2185E4-F77B-44DE-9694-E6AB98BFD42C}" presName="compositeA" presStyleCnt="0"/>
      <dgm:spPr/>
    </dgm:pt>
    <dgm:pt modelId="{5777AB73-19E9-48E0-856C-0CFF94ADDB35}" type="pres">
      <dgm:prSet presAssocID="{CB2185E4-F77B-44DE-9694-E6AB98BFD42C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B0452-448D-4BC4-90FE-8F983CB5FEB5}" type="pres">
      <dgm:prSet presAssocID="{CB2185E4-F77B-44DE-9694-E6AB98BFD42C}" presName="circleA" presStyleLbl="node1" presStyleIdx="0" presStyleCnt="4"/>
      <dgm:spPr/>
    </dgm:pt>
    <dgm:pt modelId="{61253A02-3B81-4AAC-8A5A-6345673D2BF1}" type="pres">
      <dgm:prSet presAssocID="{CB2185E4-F77B-44DE-9694-E6AB98BFD42C}" presName="spaceA" presStyleCnt="0"/>
      <dgm:spPr/>
    </dgm:pt>
    <dgm:pt modelId="{B7952DC8-0426-439A-8CFE-3E730326C40C}" type="pres">
      <dgm:prSet presAssocID="{04723484-5C71-4207-BC61-D4AFD3BE90E8}" presName="space" presStyleCnt="0"/>
      <dgm:spPr/>
    </dgm:pt>
    <dgm:pt modelId="{D4035835-1CC1-44BD-9B9B-F01612B81AA2}" type="pres">
      <dgm:prSet presAssocID="{4B536963-C769-4CD7-85C3-A6AD8CF08355}" presName="compositeB" presStyleCnt="0"/>
      <dgm:spPr/>
    </dgm:pt>
    <dgm:pt modelId="{3C1E4CE9-BC61-4F41-8B34-A5BD3865B14C}" type="pres">
      <dgm:prSet presAssocID="{4B536963-C769-4CD7-85C3-A6AD8CF08355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9031A-DCC1-4622-8E91-802FD5BDF0E9}" type="pres">
      <dgm:prSet presAssocID="{4B536963-C769-4CD7-85C3-A6AD8CF08355}" presName="circleB" presStyleLbl="node1" presStyleIdx="1" presStyleCnt="4"/>
      <dgm:spPr/>
    </dgm:pt>
    <dgm:pt modelId="{8A650D89-FBA7-4063-AAE8-9EB792324B55}" type="pres">
      <dgm:prSet presAssocID="{4B536963-C769-4CD7-85C3-A6AD8CF08355}" presName="spaceB" presStyleCnt="0"/>
      <dgm:spPr/>
    </dgm:pt>
    <dgm:pt modelId="{183C21C8-98CF-4610-B021-3EA740821765}" type="pres">
      <dgm:prSet presAssocID="{5B5AF0D1-720C-47A3-9793-6AB2DC679598}" presName="space" presStyleCnt="0"/>
      <dgm:spPr/>
    </dgm:pt>
    <dgm:pt modelId="{4E5B25A5-3ADD-4234-8136-B6DCD99D4B6B}" type="pres">
      <dgm:prSet presAssocID="{97EBB5E1-E506-4AFF-A093-0C0C4AD5FF36}" presName="compositeA" presStyleCnt="0"/>
      <dgm:spPr/>
    </dgm:pt>
    <dgm:pt modelId="{40B5234F-C980-4CDA-A76C-354D998343A3}" type="pres">
      <dgm:prSet presAssocID="{97EBB5E1-E506-4AFF-A093-0C0C4AD5FF36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79BC0-6D66-49BD-A574-EE40C6F47C51}" type="pres">
      <dgm:prSet presAssocID="{97EBB5E1-E506-4AFF-A093-0C0C4AD5FF36}" presName="circleA" presStyleLbl="node1" presStyleIdx="2" presStyleCnt="4"/>
      <dgm:spPr/>
    </dgm:pt>
    <dgm:pt modelId="{7F2FD319-D4C3-4034-B15C-5A3478BA49D8}" type="pres">
      <dgm:prSet presAssocID="{97EBB5E1-E506-4AFF-A093-0C0C4AD5FF36}" presName="spaceA" presStyleCnt="0"/>
      <dgm:spPr/>
    </dgm:pt>
    <dgm:pt modelId="{C6D23CDF-A683-407C-AC0D-CAB4BA3627B1}" type="pres">
      <dgm:prSet presAssocID="{E09FD90F-029E-4107-8D03-06D478FB55E0}" presName="space" presStyleCnt="0"/>
      <dgm:spPr/>
    </dgm:pt>
    <dgm:pt modelId="{13652560-3909-42B8-9CBE-0B3B85815DBA}" type="pres">
      <dgm:prSet presAssocID="{E36EAE09-6653-4A16-9558-BB4944E38EA0}" presName="compositeB" presStyleCnt="0"/>
      <dgm:spPr/>
    </dgm:pt>
    <dgm:pt modelId="{B68EDCBF-E106-45FA-A6FA-4116418AC67C}" type="pres">
      <dgm:prSet presAssocID="{E36EAE09-6653-4A16-9558-BB4944E38EA0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75C8D2-93D5-45AB-A1AD-09FA84A0FB59}" type="pres">
      <dgm:prSet presAssocID="{E36EAE09-6653-4A16-9558-BB4944E38EA0}" presName="circleB" presStyleLbl="node1" presStyleIdx="3" presStyleCnt="4"/>
      <dgm:spPr/>
    </dgm:pt>
    <dgm:pt modelId="{7E5CFE31-752F-446F-A991-2F6DD19DAEC0}" type="pres">
      <dgm:prSet presAssocID="{E36EAE09-6653-4A16-9558-BB4944E38EA0}" presName="spaceB" presStyleCnt="0"/>
      <dgm:spPr/>
    </dgm:pt>
  </dgm:ptLst>
  <dgm:cxnLst>
    <dgm:cxn modelId="{40BAFDBD-9427-4FF8-820E-B6207B7C77D5}" type="presOf" srcId="{E36EAE09-6653-4A16-9558-BB4944E38EA0}" destId="{B68EDCBF-E106-45FA-A6FA-4116418AC67C}" srcOrd="0" destOrd="0" presId="urn:microsoft.com/office/officeart/2005/8/layout/hProcess11"/>
    <dgm:cxn modelId="{55E87249-73B2-4AA3-9B59-7FD9CE4A5DDA}" srcId="{864FE6E4-A372-4141-B4F0-7D7EB91791CD}" destId="{4B536963-C769-4CD7-85C3-A6AD8CF08355}" srcOrd="1" destOrd="0" parTransId="{D00982C0-A47F-4CD6-848E-9053D0006CC4}" sibTransId="{5B5AF0D1-720C-47A3-9793-6AB2DC679598}"/>
    <dgm:cxn modelId="{0247D608-75EF-4722-B537-5AC2F89C5571}" type="presOf" srcId="{4B536963-C769-4CD7-85C3-A6AD8CF08355}" destId="{3C1E4CE9-BC61-4F41-8B34-A5BD3865B14C}" srcOrd="0" destOrd="0" presId="urn:microsoft.com/office/officeart/2005/8/layout/hProcess11"/>
    <dgm:cxn modelId="{3C93DE8E-38F7-4510-9FBC-6D6E693E3AE8}" srcId="{864FE6E4-A372-4141-B4F0-7D7EB91791CD}" destId="{CB2185E4-F77B-44DE-9694-E6AB98BFD42C}" srcOrd="0" destOrd="0" parTransId="{E6B3AA9E-24A3-4D56-B36A-399F9A8833AF}" sibTransId="{04723484-5C71-4207-BC61-D4AFD3BE90E8}"/>
    <dgm:cxn modelId="{3F1B9924-1F9F-42D0-80CE-B053EFDD723E}" type="presOf" srcId="{97EBB5E1-E506-4AFF-A093-0C0C4AD5FF36}" destId="{40B5234F-C980-4CDA-A76C-354D998343A3}" srcOrd="0" destOrd="0" presId="urn:microsoft.com/office/officeart/2005/8/layout/hProcess11"/>
    <dgm:cxn modelId="{5C88A952-EB6B-4034-9376-3AD9CBC33BE8}" srcId="{864FE6E4-A372-4141-B4F0-7D7EB91791CD}" destId="{E36EAE09-6653-4A16-9558-BB4944E38EA0}" srcOrd="3" destOrd="0" parTransId="{4D992125-41F3-4B02-908C-D96E443C55C3}" sibTransId="{64BE5587-1082-4796-A055-B8E2E03D88B0}"/>
    <dgm:cxn modelId="{FA2302D9-2052-4910-944E-96D57891C479}" type="presOf" srcId="{864FE6E4-A372-4141-B4F0-7D7EB91791CD}" destId="{D17163FC-22CF-42EF-8194-10FC850CFD70}" srcOrd="0" destOrd="0" presId="urn:microsoft.com/office/officeart/2005/8/layout/hProcess11"/>
    <dgm:cxn modelId="{F0335F88-F8B0-4E3D-998F-B2ACBDE9F4F0}" srcId="{864FE6E4-A372-4141-B4F0-7D7EB91791CD}" destId="{97EBB5E1-E506-4AFF-A093-0C0C4AD5FF36}" srcOrd="2" destOrd="0" parTransId="{A5FC7D67-CCC7-4005-8EBB-1CB3550E237D}" sibTransId="{E09FD90F-029E-4107-8D03-06D478FB55E0}"/>
    <dgm:cxn modelId="{111479A4-EF2C-4FB3-9FE6-F9A2E54D6FFD}" type="presOf" srcId="{CB2185E4-F77B-44DE-9694-E6AB98BFD42C}" destId="{5777AB73-19E9-48E0-856C-0CFF94ADDB35}" srcOrd="0" destOrd="0" presId="urn:microsoft.com/office/officeart/2005/8/layout/hProcess11"/>
    <dgm:cxn modelId="{4CDDF8DE-7E1A-46A9-84ED-DD2D35529C31}" type="presParOf" srcId="{D17163FC-22CF-42EF-8194-10FC850CFD70}" destId="{499651DB-6B23-4432-9188-73DC663EDDCA}" srcOrd="0" destOrd="0" presId="urn:microsoft.com/office/officeart/2005/8/layout/hProcess11"/>
    <dgm:cxn modelId="{7A234C40-089D-431A-9359-CFBF192EC3C2}" type="presParOf" srcId="{D17163FC-22CF-42EF-8194-10FC850CFD70}" destId="{E6E7521B-977B-47CE-A1F4-3FDDB44BBBA0}" srcOrd="1" destOrd="0" presId="urn:microsoft.com/office/officeart/2005/8/layout/hProcess11"/>
    <dgm:cxn modelId="{E5B749AD-3D72-4897-8765-D50D8DBD767A}" type="presParOf" srcId="{E6E7521B-977B-47CE-A1F4-3FDDB44BBBA0}" destId="{61FBD69F-969A-4177-B247-0E88DAEAF971}" srcOrd="0" destOrd="0" presId="urn:microsoft.com/office/officeart/2005/8/layout/hProcess11"/>
    <dgm:cxn modelId="{EED3723C-2084-4218-9C4A-3DAA82C09EB3}" type="presParOf" srcId="{61FBD69F-969A-4177-B247-0E88DAEAF971}" destId="{5777AB73-19E9-48E0-856C-0CFF94ADDB35}" srcOrd="0" destOrd="0" presId="urn:microsoft.com/office/officeart/2005/8/layout/hProcess11"/>
    <dgm:cxn modelId="{75EF46B1-672E-4A6B-BB0B-C2DB0A6FB3CC}" type="presParOf" srcId="{61FBD69F-969A-4177-B247-0E88DAEAF971}" destId="{221B0452-448D-4BC4-90FE-8F983CB5FEB5}" srcOrd="1" destOrd="0" presId="urn:microsoft.com/office/officeart/2005/8/layout/hProcess11"/>
    <dgm:cxn modelId="{BD87EE38-955E-43F4-B62F-D06609B67CEF}" type="presParOf" srcId="{61FBD69F-969A-4177-B247-0E88DAEAF971}" destId="{61253A02-3B81-4AAC-8A5A-6345673D2BF1}" srcOrd="2" destOrd="0" presId="urn:microsoft.com/office/officeart/2005/8/layout/hProcess11"/>
    <dgm:cxn modelId="{9EA4F148-C5CD-460D-A373-405D334BDD1D}" type="presParOf" srcId="{E6E7521B-977B-47CE-A1F4-3FDDB44BBBA0}" destId="{B7952DC8-0426-439A-8CFE-3E730326C40C}" srcOrd="1" destOrd="0" presId="urn:microsoft.com/office/officeart/2005/8/layout/hProcess11"/>
    <dgm:cxn modelId="{92D89C66-7201-4612-8997-C1EDE428BD66}" type="presParOf" srcId="{E6E7521B-977B-47CE-A1F4-3FDDB44BBBA0}" destId="{D4035835-1CC1-44BD-9B9B-F01612B81AA2}" srcOrd="2" destOrd="0" presId="urn:microsoft.com/office/officeart/2005/8/layout/hProcess11"/>
    <dgm:cxn modelId="{90AB9A11-09B8-4D35-944F-056711888D57}" type="presParOf" srcId="{D4035835-1CC1-44BD-9B9B-F01612B81AA2}" destId="{3C1E4CE9-BC61-4F41-8B34-A5BD3865B14C}" srcOrd="0" destOrd="0" presId="urn:microsoft.com/office/officeart/2005/8/layout/hProcess11"/>
    <dgm:cxn modelId="{41E6F8FE-7CD1-4459-BDAB-65572097B3C9}" type="presParOf" srcId="{D4035835-1CC1-44BD-9B9B-F01612B81AA2}" destId="{89F9031A-DCC1-4622-8E91-802FD5BDF0E9}" srcOrd="1" destOrd="0" presId="urn:microsoft.com/office/officeart/2005/8/layout/hProcess11"/>
    <dgm:cxn modelId="{D4ED34FE-886D-4563-BCE2-59C6BCB4F2F9}" type="presParOf" srcId="{D4035835-1CC1-44BD-9B9B-F01612B81AA2}" destId="{8A650D89-FBA7-4063-AAE8-9EB792324B55}" srcOrd="2" destOrd="0" presId="urn:microsoft.com/office/officeart/2005/8/layout/hProcess11"/>
    <dgm:cxn modelId="{99427C68-0564-42E8-8D36-A28BA7B10F68}" type="presParOf" srcId="{E6E7521B-977B-47CE-A1F4-3FDDB44BBBA0}" destId="{183C21C8-98CF-4610-B021-3EA740821765}" srcOrd="3" destOrd="0" presId="urn:microsoft.com/office/officeart/2005/8/layout/hProcess11"/>
    <dgm:cxn modelId="{110A81F0-D9A7-467D-AA36-3A3A3CD910CE}" type="presParOf" srcId="{E6E7521B-977B-47CE-A1F4-3FDDB44BBBA0}" destId="{4E5B25A5-3ADD-4234-8136-B6DCD99D4B6B}" srcOrd="4" destOrd="0" presId="urn:microsoft.com/office/officeart/2005/8/layout/hProcess11"/>
    <dgm:cxn modelId="{FD4E524C-C567-4E4F-ADDC-72C702FE26D1}" type="presParOf" srcId="{4E5B25A5-3ADD-4234-8136-B6DCD99D4B6B}" destId="{40B5234F-C980-4CDA-A76C-354D998343A3}" srcOrd="0" destOrd="0" presId="urn:microsoft.com/office/officeart/2005/8/layout/hProcess11"/>
    <dgm:cxn modelId="{E74A4245-0E2C-4A5E-8434-43E020A433CA}" type="presParOf" srcId="{4E5B25A5-3ADD-4234-8136-B6DCD99D4B6B}" destId="{00D79BC0-6D66-49BD-A574-EE40C6F47C51}" srcOrd="1" destOrd="0" presId="urn:microsoft.com/office/officeart/2005/8/layout/hProcess11"/>
    <dgm:cxn modelId="{F5B88242-BF4E-4126-B0BE-A519C4A39D8C}" type="presParOf" srcId="{4E5B25A5-3ADD-4234-8136-B6DCD99D4B6B}" destId="{7F2FD319-D4C3-4034-B15C-5A3478BA49D8}" srcOrd="2" destOrd="0" presId="urn:microsoft.com/office/officeart/2005/8/layout/hProcess11"/>
    <dgm:cxn modelId="{9AE33732-175A-4DAE-9FEC-C0CBB307C86F}" type="presParOf" srcId="{E6E7521B-977B-47CE-A1F4-3FDDB44BBBA0}" destId="{C6D23CDF-A683-407C-AC0D-CAB4BA3627B1}" srcOrd="5" destOrd="0" presId="urn:microsoft.com/office/officeart/2005/8/layout/hProcess11"/>
    <dgm:cxn modelId="{60AE05F9-AD3E-4A6F-AADB-7FED54E642B4}" type="presParOf" srcId="{E6E7521B-977B-47CE-A1F4-3FDDB44BBBA0}" destId="{13652560-3909-42B8-9CBE-0B3B85815DBA}" srcOrd="6" destOrd="0" presId="urn:microsoft.com/office/officeart/2005/8/layout/hProcess11"/>
    <dgm:cxn modelId="{DDF2F5E4-45DA-4DF4-B56E-9E9A1EEEA3D1}" type="presParOf" srcId="{13652560-3909-42B8-9CBE-0B3B85815DBA}" destId="{B68EDCBF-E106-45FA-A6FA-4116418AC67C}" srcOrd="0" destOrd="0" presId="urn:microsoft.com/office/officeart/2005/8/layout/hProcess11"/>
    <dgm:cxn modelId="{7D5F8120-5F09-4463-9169-8F14FA150B17}" type="presParOf" srcId="{13652560-3909-42B8-9CBE-0B3B85815DBA}" destId="{9775C8D2-93D5-45AB-A1AD-09FA84A0FB59}" srcOrd="1" destOrd="0" presId="urn:microsoft.com/office/officeart/2005/8/layout/hProcess11"/>
    <dgm:cxn modelId="{DCA12916-4AB9-4C8C-AAAC-3A212EF8E4E0}" type="presParOf" srcId="{13652560-3909-42B8-9CBE-0B3B85815DBA}" destId="{7E5CFE31-752F-446F-A991-2F6DD19DAEC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0E856C-75F5-488C-B0C9-ECAE3E3162A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F165E8B-27FA-4BA0-865C-528E0BEBD035}">
      <dgm:prSet custT="1"/>
      <dgm:spPr/>
      <dgm:t>
        <a:bodyPr/>
        <a:lstStyle/>
        <a:p>
          <a:pPr rtl="0"/>
          <a:r>
            <a:rPr lang="ru-RU" sz="1200" b="1" dirty="0" smtClean="0"/>
            <a:t>ПНСТ 265-2018 Дороги автомобильные общего пользования. Проектирование нежестких дорожных одежд</a:t>
          </a:r>
          <a:endParaRPr lang="ru-RU" sz="1200" b="1" dirty="0"/>
        </a:p>
      </dgm:t>
    </dgm:pt>
    <dgm:pt modelId="{11D281F7-DB7F-4E95-BB6B-3CD3E56CAC67}" type="parTrans" cxnId="{996939E9-C863-4F5F-878B-7BD3DB8ABD0D}">
      <dgm:prSet/>
      <dgm:spPr/>
      <dgm:t>
        <a:bodyPr/>
        <a:lstStyle/>
        <a:p>
          <a:endParaRPr lang="ru-RU" sz="1200" b="1"/>
        </a:p>
      </dgm:t>
    </dgm:pt>
    <dgm:pt modelId="{9BFC6D49-845F-4233-B5D6-57A15618AE45}" type="sibTrans" cxnId="{996939E9-C863-4F5F-878B-7BD3DB8ABD0D}">
      <dgm:prSet/>
      <dgm:spPr/>
      <dgm:t>
        <a:bodyPr/>
        <a:lstStyle/>
        <a:p>
          <a:endParaRPr lang="ru-RU" sz="1200" b="1"/>
        </a:p>
      </dgm:t>
    </dgm:pt>
    <dgm:pt modelId="{61E3C0AC-7842-4C41-8E3A-EC86BD63C71E}">
      <dgm:prSet custT="1"/>
      <dgm:spPr/>
      <dgm:t>
        <a:bodyPr/>
        <a:lstStyle/>
        <a:p>
          <a:pPr rtl="0"/>
          <a:r>
            <a:rPr lang="ru-RU" sz="1200" b="1" dirty="0" smtClean="0"/>
            <a:t>ПНСТ 542-2021 Дороги автомобильные общего пользования. Нежесткие дорожные одежды. Правила проектирования</a:t>
          </a:r>
          <a:endParaRPr lang="ru-RU" sz="1200" b="1" dirty="0"/>
        </a:p>
      </dgm:t>
    </dgm:pt>
    <dgm:pt modelId="{CB8CA393-22B5-4B93-8F54-1DD80FEE9A14}" type="parTrans" cxnId="{0DB042B0-EF86-48BF-9FB2-AE845BB15EDF}">
      <dgm:prSet/>
      <dgm:spPr/>
      <dgm:t>
        <a:bodyPr/>
        <a:lstStyle/>
        <a:p>
          <a:endParaRPr lang="ru-RU" sz="1200" b="1"/>
        </a:p>
      </dgm:t>
    </dgm:pt>
    <dgm:pt modelId="{BAE8841F-0C67-4896-AA0F-DD302C6FDA6B}" type="sibTrans" cxnId="{0DB042B0-EF86-48BF-9FB2-AE845BB15EDF}">
      <dgm:prSet/>
      <dgm:spPr/>
      <dgm:t>
        <a:bodyPr/>
        <a:lstStyle/>
        <a:p>
          <a:endParaRPr lang="ru-RU" sz="1200" b="1"/>
        </a:p>
      </dgm:t>
    </dgm:pt>
    <dgm:pt modelId="{BCB998B6-421A-4B0D-AD87-1CF0C1AE01AF}" type="pres">
      <dgm:prSet presAssocID="{2A0E856C-75F5-488C-B0C9-ECAE3E3162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D12F50-C718-45AB-A0B3-CE5E1AEC0763}" type="pres">
      <dgm:prSet presAssocID="{2A0E856C-75F5-488C-B0C9-ECAE3E3162AA}" presName="arrow" presStyleLbl="bgShp" presStyleIdx="0" presStyleCnt="1"/>
      <dgm:spPr/>
    </dgm:pt>
    <dgm:pt modelId="{03A662FD-3663-4EA2-B9A2-6302CCAECD12}" type="pres">
      <dgm:prSet presAssocID="{2A0E856C-75F5-488C-B0C9-ECAE3E3162AA}" presName="points" presStyleCnt="0"/>
      <dgm:spPr/>
    </dgm:pt>
    <dgm:pt modelId="{3332F9D5-3996-4ED2-9DD9-F6E8D5E9932A}" type="pres">
      <dgm:prSet presAssocID="{5F165E8B-27FA-4BA0-865C-528E0BEBD035}" presName="compositeA" presStyleCnt="0"/>
      <dgm:spPr/>
    </dgm:pt>
    <dgm:pt modelId="{C70B8539-1E6E-4D0D-A5BC-763C5BF7A4A9}" type="pres">
      <dgm:prSet presAssocID="{5F165E8B-27FA-4BA0-865C-528E0BEBD035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C3095-6E51-4639-AD92-9614CE1B2FF6}" type="pres">
      <dgm:prSet presAssocID="{5F165E8B-27FA-4BA0-865C-528E0BEBD035}" presName="circleA" presStyleLbl="node1" presStyleIdx="0" presStyleCnt="2"/>
      <dgm:spPr/>
    </dgm:pt>
    <dgm:pt modelId="{9811C365-9D0C-4FBB-9762-69F1BA8DB6D3}" type="pres">
      <dgm:prSet presAssocID="{5F165E8B-27FA-4BA0-865C-528E0BEBD035}" presName="spaceA" presStyleCnt="0"/>
      <dgm:spPr/>
    </dgm:pt>
    <dgm:pt modelId="{B20F996F-8886-4328-9F6A-7488000205D8}" type="pres">
      <dgm:prSet presAssocID="{9BFC6D49-845F-4233-B5D6-57A15618AE45}" presName="space" presStyleCnt="0"/>
      <dgm:spPr/>
    </dgm:pt>
    <dgm:pt modelId="{4AF6D7B5-F620-43A1-8D2A-EC39D0D4DF06}" type="pres">
      <dgm:prSet presAssocID="{61E3C0AC-7842-4C41-8E3A-EC86BD63C71E}" presName="compositeB" presStyleCnt="0"/>
      <dgm:spPr/>
    </dgm:pt>
    <dgm:pt modelId="{F83FAF67-A872-4A16-8948-A6CE3349620D}" type="pres">
      <dgm:prSet presAssocID="{61E3C0AC-7842-4C41-8E3A-EC86BD63C71E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99D07-8F44-45C1-8D9F-425D4D50CAAD}" type="pres">
      <dgm:prSet presAssocID="{61E3C0AC-7842-4C41-8E3A-EC86BD63C71E}" presName="circleB" presStyleLbl="node1" presStyleIdx="1" presStyleCnt="2"/>
      <dgm:spPr/>
    </dgm:pt>
    <dgm:pt modelId="{254E59F8-FE74-4204-9CAE-5C15C3D6D2EB}" type="pres">
      <dgm:prSet presAssocID="{61E3C0AC-7842-4C41-8E3A-EC86BD63C71E}" presName="spaceB" presStyleCnt="0"/>
      <dgm:spPr/>
    </dgm:pt>
  </dgm:ptLst>
  <dgm:cxnLst>
    <dgm:cxn modelId="{996939E9-C863-4F5F-878B-7BD3DB8ABD0D}" srcId="{2A0E856C-75F5-488C-B0C9-ECAE3E3162AA}" destId="{5F165E8B-27FA-4BA0-865C-528E0BEBD035}" srcOrd="0" destOrd="0" parTransId="{11D281F7-DB7F-4E95-BB6B-3CD3E56CAC67}" sibTransId="{9BFC6D49-845F-4233-B5D6-57A15618AE45}"/>
    <dgm:cxn modelId="{0DB042B0-EF86-48BF-9FB2-AE845BB15EDF}" srcId="{2A0E856C-75F5-488C-B0C9-ECAE3E3162AA}" destId="{61E3C0AC-7842-4C41-8E3A-EC86BD63C71E}" srcOrd="1" destOrd="0" parTransId="{CB8CA393-22B5-4B93-8F54-1DD80FEE9A14}" sibTransId="{BAE8841F-0C67-4896-AA0F-DD302C6FDA6B}"/>
    <dgm:cxn modelId="{42D6AC95-583E-40DA-8934-E6054057EF58}" type="presOf" srcId="{5F165E8B-27FA-4BA0-865C-528E0BEBD035}" destId="{C70B8539-1E6E-4D0D-A5BC-763C5BF7A4A9}" srcOrd="0" destOrd="0" presId="urn:microsoft.com/office/officeart/2005/8/layout/hProcess11"/>
    <dgm:cxn modelId="{31A27111-DF75-4FD4-B73B-D69C5B9D0F62}" type="presOf" srcId="{2A0E856C-75F5-488C-B0C9-ECAE3E3162AA}" destId="{BCB998B6-421A-4B0D-AD87-1CF0C1AE01AF}" srcOrd="0" destOrd="0" presId="urn:microsoft.com/office/officeart/2005/8/layout/hProcess11"/>
    <dgm:cxn modelId="{1701F2A9-86DC-4B2A-891C-4AB5394B4426}" type="presOf" srcId="{61E3C0AC-7842-4C41-8E3A-EC86BD63C71E}" destId="{F83FAF67-A872-4A16-8948-A6CE3349620D}" srcOrd="0" destOrd="0" presId="urn:microsoft.com/office/officeart/2005/8/layout/hProcess11"/>
    <dgm:cxn modelId="{393B7886-D449-4EB2-BCB9-B4FA81198C91}" type="presParOf" srcId="{BCB998B6-421A-4B0D-AD87-1CF0C1AE01AF}" destId="{80D12F50-C718-45AB-A0B3-CE5E1AEC0763}" srcOrd="0" destOrd="0" presId="urn:microsoft.com/office/officeart/2005/8/layout/hProcess11"/>
    <dgm:cxn modelId="{45BA31C5-7FE9-4269-BF12-9878AF8AAB1A}" type="presParOf" srcId="{BCB998B6-421A-4B0D-AD87-1CF0C1AE01AF}" destId="{03A662FD-3663-4EA2-B9A2-6302CCAECD12}" srcOrd="1" destOrd="0" presId="urn:microsoft.com/office/officeart/2005/8/layout/hProcess11"/>
    <dgm:cxn modelId="{4B58B077-1BDC-427A-A779-8F90CAD3729F}" type="presParOf" srcId="{03A662FD-3663-4EA2-B9A2-6302CCAECD12}" destId="{3332F9D5-3996-4ED2-9DD9-F6E8D5E9932A}" srcOrd="0" destOrd="0" presId="urn:microsoft.com/office/officeart/2005/8/layout/hProcess11"/>
    <dgm:cxn modelId="{6D3BAE17-ED31-488D-9923-E1004660F7B3}" type="presParOf" srcId="{3332F9D5-3996-4ED2-9DD9-F6E8D5E9932A}" destId="{C70B8539-1E6E-4D0D-A5BC-763C5BF7A4A9}" srcOrd="0" destOrd="0" presId="urn:microsoft.com/office/officeart/2005/8/layout/hProcess11"/>
    <dgm:cxn modelId="{C5E9745D-E418-44FC-B258-1EDFBED8EFE7}" type="presParOf" srcId="{3332F9D5-3996-4ED2-9DD9-F6E8D5E9932A}" destId="{9B4C3095-6E51-4639-AD92-9614CE1B2FF6}" srcOrd="1" destOrd="0" presId="urn:microsoft.com/office/officeart/2005/8/layout/hProcess11"/>
    <dgm:cxn modelId="{2DB4C3ED-EBFA-4282-8C43-05B27E87B6A1}" type="presParOf" srcId="{3332F9D5-3996-4ED2-9DD9-F6E8D5E9932A}" destId="{9811C365-9D0C-4FBB-9762-69F1BA8DB6D3}" srcOrd="2" destOrd="0" presId="urn:microsoft.com/office/officeart/2005/8/layout/hProcess11"/>
    <dgm:cxn modelId="{7F29B97F-5EBA-4095-95FB-358EE5A09D04}" type="presParOf" srcId="{03A662FD-3663-4EA2-B9A2-6302CCAECD12}" destId="{B20F996F-8886-4328-9F6A-7488000205D8}" srcOrd="1" destOrd="0" presId="urn:microsoft.com/office/officeart/2005/8/layout/hProcess11"/>
    <dgm:cxn modelId="{A3C5ED0D-BF6B-482D-9926-3639E88A058B}" type="presParOf" srcId="{03A662FD-3663-4EA2-B9A2-6302CCAECD12}" destId="{4AF6D7B5-F620-43A1-8D2A-EC39D0D4DF06}" srcOrd="2" destOrd="0" presId="urn:microsoft.com/office/officeart/2005/8/layout/hProcess11"/>
    <dgm:cxn modelId="{633C36D4-FD93-4AA9-901E-FE301244857E}" type="presParOf" srcId="{4AF6D7B5-F620-43A1-8D2A-EC39D0D4DF06}" destId="{F83FAF67-A872-4A16-8948-A6CE3349620D}" srcOrd="0" destOrd="0" presId="urn:microsoft.com/office/officeart/2005/8/layout/hProcess11"/>
    <dgm:cxn modelId="{51F3B289-8F22-4487-AA4F-B1C14CE9B717}" type="presParOf" srcId="{4AF6D7B5-F620-43A1-8D2A-EC39D0D4DF06}" destId="{A3D99D07-8F44-45C1-8D9F-425D4D50CAAD}" srcOrd="1" destOrd="0" presId="urn:microsoft.com/office/officeart/2005/8/layout/hProcess11"/>
    <dgm:cxn modelId="{B067ADDB-23B7-465F-B584-B2D85752FC1A}" type="presParOf" srcId="{4AF6D7B5-F620-43A1-8D2A-EC39D0D4DF06}" destId="{254E59F8-FE74-4204-9CAE-5C15C3D6D2E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D567D5-D1AC-4794-8974-481A2B3E813A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C0FC3-B40D-4E03-8B70-7BBF4603E1BE}">
      <dgm:prSet custT="1"/>
      <dgm:spPr/>
      <dgm:t>
        <a:bodyPr/>
        <a:lstStyle/>
        <a:p>
          <a:pPr rtl="0"/>
          <a:r>
            <a:rPr lang="ru-RU" sz="1800" b="1" dirty="0" smtClean="0"/>
            <a:t>ПНСТ 542-2021 </a:t>
          </a:r>
        </a:p>
        <a:p>
          <a:pPr rtl="0">
            <a:spcAft>
              <a:spcPts val="0"/>
            </a:spcAft>
          </a:pPr>
          <a:r>
            <a:rPr lang="ru-RU" sz="1800" b="1" dirty="0" smtClean="0"/>
            <a:t>Действующий.</a:t>
          </a:r>
          <a:br>
            <a:rPr lang="ru-RU" sz="1800" b="1" dirty="0" smtClean="0"/>
          </a:br>
          <a:r>
            <a:rPr lang="ru-RU" sz="1800" b="1" dirty="0" smtClean="0"/>
            <a:t>С ограниченным сроком действия </a:t>
          </a:r>
        </a:p>
        <a:p>
          <a:pPr rtl="0">
            <a:spcAft>
              <a:spcPts val="0"/>
            </a:spcAft>
          </a:pPr>
          <a:r>
            <a:rPr lang="ru-RU" sz="1800" b="1" dirty="0" smtClean="0"/>
            <a:t> с 01.06.2021 по 31.05.2024</a:t>
          </a:r>
          <a:endParaRPr lang="ru-RU" sz="1800" b="1" dirty="0"/>
        </a:p>
      </dgm:t>
    </dgm:pt>
    <dgm:pt modelId="{D1AEC58E-1049-4338-8CD6-D264414ABB86}" type="parTrans" cxnId="{F3CF3844-7FA4-4D6E-B0AF-1AC26C37BF48}">
      <dgm:prSet/>
      <dgm:spPr/>
      <dgm:t>
        <a:bodyPr/>
        <a:lstStyle/>
        <a:p>
          <a:endParaRPr lang="ru-RU" sz="1200" b="1"/>
        </a:p>
      </dgm:t>
    </dgm:pt>
    <dgm:pt modelId="{5A9E9245-956B-41A5-9C98-A828D22180F9}" type="sibTrans" cxnId="{F3CF3844-7FA4-4D6E-B0AF-1AC26C37BF48}">
      <dgm:prSet/>
      <dgm:spPr/>
      <dgm:t>
        <a:bodyPr/>
        <a:lstStyle/>
        <a:p>
          <a:endParaRPr lang="ru-RU" sz="1200" b="1"/>
        </a:p>
      </dgm:t>
    </dgm:pt>
    <dgm:pt modelId="{F27A9B81-1141-4088-9DFF-D69A86CFF440}" type="pres">
      <dgm:prSet presAssocID="{7BD567D5-D1AC-4794-8974-481A2B3E81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2961B6-7C36-4E6B-9222-6084D3ACBF76}" type="pres">
      <dgm:prSet presAssocID="{84CC0FC3-B40D-4E03-8B70-7BBF4603E1B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CF3844-7FA4-4D6E-B0AF-1AC26C37BF48}" srcId="{7BD567D5-D1AC-4794-8974-481A2B3E813A}" destId="{84CC0FC3-B40D-4E03-8B70-7BBF4603E1BE}" srcOrd="0" destOrd="0" parTransId="{D1AEC58E-1049-4338-8CD6-D264414ABB86}" sibTransId="{5A9E9245-956B-41A5-9C98-A828D22180F9}"/>
    <dgm:cxn modelId="{3C79EC59-82DF-4F3C-8427-31386B203FB3}" type="presOf" srcId="{7BD567D5-D1AC-4794-8974-481A2B3E813A}" destId="{F27A9B81-1141-4088-9DFF-D69A86CFF440}" srcOrd="0" destOrd="0" presId="urn:microsoft.com/office/officeart/2005/8/layout/process1"/>
    <dgm:cxn modelId="{D38A6E96-FD75-49F4-BA0A-1A6672194F51}" type="presOf" srcId="{84CC0FC3-B40D-4E03-8B70-7BBF4603E1BE}" destId="{F72961B6-7C36-4E6B-9222-6084D3ACBF76}" srcOrd="0" destOrd="0" presId="urn:microsoft.com/office/officeart/2005/8/layout/process1"/>
    <dgm:cxn modelId="{0BE39BB6-82A6-4726-80D6-0120B64F18B0}" type="presParOf" srcId="{F27A9B81-1141-4088-9DFF-D69A86CFF440}" destId="{F72961B6-7C36-4E6B-9222-6084D3ACBF7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D567D5-D1AC-4794-8974-481A2B3E813A}" type="doc">
      <dgm:prSet loTypeId="urn:microsoft.com/office/officeart/2005/8/layout/process1" loCatId="process" qsTypeId="urn:microsoft.com/office/officeart/2005/8/quickstyle/simple2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84CC0FC3-B40D-4E03-8B70-7BBF4603E1BE}">
      <dgm:prSet custT="1"/>
      <dgm:spPr/>
      <dgm:t>
        <a:bodyPr/>
        <a:lstStyle/>
        <a:p>
          <a:pPr rtl="0"/>
          <a:r>
            <a:rPr lang="ru-RU" sz="1800" b="1" dirty="0" smtClean="0"/>
            <a:t>Во всех представленных документах  заложена методика, использующая  упрощенную схему: приведение многослойной конструкции к двухслойной и использование номограмм для определения НДС</a:t>
          </a:r>
          <a:endParaRPr lang="ru-RU" sz="1800" b="1" dirty="0"/>
        </a:p>
      </dgm:t>
    </dgm:pt>
    <dgm:pt modelId="{5A9E9245-956B-41A5-9C98-A828D22180F9}" type="sibTrans" cxnId="{F3CF3844-7FA4-4D6E-B0AF-1AC26C37BF48}">
      <dgm:prSet/>
      <dgm:spPr/>
      <dgm:t>
        <a:bodyPr/>
        <a:lstStyle/>
        <a:p>
          <a:endParaRPr lang="ru-RU"/>
        </a:p>
      </dgm:t>
    </dgm:pt>
    <dgm:pt modelId="{D1AEC58E-1049-4338-8CD6-D264414ABB86}" type="parTrans" cxnId="{F3CF3844-7FA4-4D6E-B0AF-1AC26C37BF48}">
      <dgm:prSet/>
      <dgm:spPr/>
      <dgm:t>
        <a:bodyPr/>
        <a:lstStyle/>
        <a:p>
          <a:endParaRPr lang="ru-RU"/>
        </a:p>
      </dgm:t>
    </dgm:pt>
    <dgm:pt modelId="{F27A9B81-1141-4088-9DFF-D69A86CFF440}" type="pres">
      <dgm:prSet presAssocID="{7BD567D5-D1AC-4794-8974-481A2B3E81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2961B6-7C36-4E6B-9222-6084D3ACBF76}" type="pres">
      <dgm:prSet presAssocID="{84CC0FC3-B40D-4E03-8B70-7BBF4603E1BE}" presName="node" presStyleLbl="node1" presStyleIdx="0" presStyleCnt="1" custLinFactNeighborX="98" custLinFactNeighborY="-7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6BAB2F-5336-4BA5-BF01-3B019882701C}" type="presOf" srcId="{84CC0FC3-B40D-4E03-8B70-7BBF4603E1BE}" destId="{F72961B6-7C36-4E6B-9222-6084D3ACBF76}" srcOrd="0" destOrd="0" presId="urn:microsoft.com/office/officeart/2005/8/layout/process1"/>
    <dgm:cxn modelId="{4D9C8EBB-6102-468E-8969-A85F41F057D0}" type="presOf" srcId="{7BD567D5-D1AC-4794-8974-481A2B3E813A}" destId="{F27A9B81-1141-4088-9DFF-D69A86CFF440}" srcOrd="0" destOrd="0" presId="urn:microsoft.com/office/officeart/2005/8/layout/process1"/>
    <dgm:cxn modelId="{F3CF3844-7FA4-4D6E-B0AF-1AC26C37BF48}" srcId="{7BD567D5-D1AC-4794-8974-481A2B3E813A}" destId="{84CC0FC3-B40D-4E03-8B70-7BBF4603E1BE}" srcOrd="0" destOrd="0" parTransId="{D1AEC58E-1049-4338-8CD6-D264414ABB86}" sibTransId="{5A9E9245-956B-41A5-9C98-A828D22180F9}"/>
    <dgm:cxn modelId="{4848FCC9-50E4-4589-A00E-36D641D623D9}" type="presParOf" srcId="{F27A9B81-1141-4088-9DFF-D69A86CFF440}" destId="{F72961B6-7C36-4E6B-9222-6084D3ACBF7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4F64EC-BDDA-457A-BBD1-2DC4954FF5D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31E899-14C5-4CA4-801A-BF074E6F7F3A}">
      <dgm:prSet/>
      <dgm:spPr/>
      <dgm:t>
        <a:bodyPr/>
        <a:lstStyle/>
        <a:p>
          <a:pPr algn="just" rtl="0"/>
          <a:r>
            <a:rPr lang="ru-RU" dirty="0" smtClean="0"/>
            <a:t>Для устройства асфальтобетонных слоев дорожных одежд капитального и облегченного типа закреплены ЩМА по ГОСТ Р 58401.2 и ГОСТ Р 58406.1, асфальтобетоны по ГОСТ Р 58401.1 и ГОСТ Р 58406.2</a:t>
          </a:r>
          <a:endParaRPr lang="ru-RU" dirty="0"/>
        </a:p>
      </dgm:t>
    </dgm:pt>
    <dgm:pt modelId="{C1379BF5-0B0C-4969-B775-28BE59565483}" type="parTrans" cxnId="{8F52436E-2707-4123-9D86-037A80403EA5}">
      <dgm:prSet/>
      <dgm:spPr/>
      <dgm:t>
        <a:bodyPr/>
        <a:lstStyle/>
        <a:p>
          <a:endParaRPr lang="ru-RU"/>
        </a:p>
      </dgm:t>
    </dgm:pt>
    <dgm:pt modelId="{1D1A89AA-F9F1-492B-AE25-46D138DE849B}" type="sibTrans" cxnId="{8F52436E-2707-4123-9D86-037A80403EA5}">
      <dgm:prSet/>
      <dgm:spPr/>
      <dgm:t>
        <a:bodyPr/>
        <a:lstStyle/>
        <a:p>
          <a:endParaRPr lang="ru-RU"/>
        </a:p>
      </dgm:t>
    </dgm:pt>
    <dgm:pt modelId="{1DE38EB1-7B24-475D-B6EB-A6BA5924CECE}">
      <dgm:prSet/>
      <dgm:spPr/>
      <dgm:t>
        <a:bodyPr/>
        <a:lstStyle/>
        <a:p>
          <a:pPr algn="just" rtl="0"/>
          <a:r>
            <a:rPr lang="ru-RU" dirty="0" smtClean="0"/>
            <a:t>При расчете дорожных одежд на прочность и морозоустойчивость толщина верхнего слоя, должна быть уменьшена на величину максимально допустимой глубины колеи в соответствии с ГОСТ Р 50597</a:t>
          </a:r>
          <a:endParaRPr lang="ru-RU" dirty="0"/>
        </a:p>
      </dgm:t>
    </dgm:pt>
    <dgm:pt modelId="{96CB0668-B0C0-4FB3-B58C-905D37B21556}" type="parTrans" cxnId="{E974BE9E-6C93-4456-A8EF-48BB1F21E6CD}">
      <dgm:prSet/>
      <dgm:spPr/>
      <dgm:t>
        <a:bodyPr/>
        <a:lstStyle/>
        <a:p>
          <a:endParaRPr lang="ru-RU"/>
        </a:p>
      </dgm:t>
    </dgm:pt>
    <dgm:pt modelId="{A21A6105-0A4D-4ECD-B2BA-88D6CB8D2527}" type="sibTrans" cxnId="{E974BE9E-6C93-4456-A8EF-48BB1F21E6CD}">
      <dgm:prSet/>
      <dgm:spPr/>
      <dgm:t>
        <a:bodyPr/>
        <a:lstStyle/>
        <a:p>
          <a:endParaRPr lang="ru-RU"/>
        </a:p>
      </dgm:t>
    </dgm:pt>
    <dgm:pt modelId="{647195CC-ACAF-425B-93F3-1C615C729F88}">
      <dgm:prSet/>
      <dgm:spPr/>
      <dgm:t>
        <a:bodyPr/>
        <a:lstStyle/>
        <a:p>
          <a:pPr algn="just" rtl="0"/>
          <a:r>
            <a:rPr lang="ru-RU" dirty="0" smtClean="0"/>
            <a:t>Изменились требования в сторону увеличения морозозащитного слоя согласно п. 7.3.3 ГОСТ Р 59120-2021</a:t>
          </a:r>
          <a:endParaRPr lang="ru-RU" dirty="0"/>
        </a:p>
      </dgm:t>
    </dgm:pt>
    <dgm:pt modelId="{56DBF692-04C7-4A31-9C60-3B6800AA172A}" type="parTrans" cxnId="{5C8BA650-A279-400C-A3AC-2276C28A4FDB}">
      <dgm:prSet/>
      <dgm:spPr/>
      <dgm:t>
        <a:bodyPr/>
        <a:lstStyle/>
        <a:p>
          <a:endParaRPr lang="ru-RU"/>
        </a:p>
      </dgm:t>
    </dgm:pt>
    <dgm:pt modelId="{504FCECD-DDAA-4EB6-A679-509FB4C1A6E5}" type="sibTrans" cxnId="{5C8BA650-A279-400C-A3AC-2276C28A4FDB}">
      <dgm:prSet/>
      <dgm:spPr/>
      <dgm:t>
        <a:bodyPr/>
        <a:lstStyle/>
        <a:p>
          <a:endParaRPr lang="ru-RU"/>
        </a:p>
      </dgm:t>
    </dgm:pt>
    <dgm:pt modelId="{3EB512B2-F20B-4F96-804C-3962844C7E25}">
      <dgm:prSet/>
      <dgm:spPr/>
      <dgm:t>
        <a:bodyPr/>
        <a:lstStyle/>
        <a:p>
          <a:pPr algn="just" rtl="0"/>
          <a:r>
            <a:rPr lang="ru-RU" dirty="0" smtClean="0"/>
            <a:t>Появились рекомендации для дорог с капитальным типом дорожной одежды по устройству верхнего слоя основания, укрепленного вяжущим</a:t>
          </a:r>
          <a:endParaRPr lang="ru-RU" dirty="0"/>
        </a:p>
      </dgm:t>
    </dgm:pt>
    <dgm:pt modelId="{7C4F4B35-A793-45F2-95C0-AC6DACF45BAA}" type="parTrans" cxnId="{544F5CB0-EEF3-478D-B141-93446F072194}">
      <dgm:prSet/>
      <dgm:spPr/>
      <dgm:t>
        <a:bodyPr/>
        <a:lstStyle/>
        <a:p>
          <a:endParaRPr lang="ru-RU"/>
        </a:p>
      </dgm:t>
    </dgm:pt>
    <dgm:pt modelId="{E77FE514-C391-457D-BBC2-36F6BBECDD03}" type="sibTrans" cxnId="{544F5CB0-EEF3-478D-B141-93446F072194}">
      <dgm:prSet/>
      <dgm:spPr/>
      <dgm:t>
        <a:bodyPr/>
        <a:lstStyle/>
        <a:p>
          <a:endParaRPr lang="ru-RU"/>
        </a:p>
      </dgm:t>
    </dgm:pt>
    <dgm:pt modelId="{18CE08B1-59D0-447D-BC7D-07EA0C7728CA}" type="pres">
      <dgm:prSet presAssocID="{7A4F64EC-BDDA-457A-BBD1-2DC4954FF5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DA1E7C-CF99-4BC9-B5D5-B23FAB26C2E6}" type="pres">
      <dgm:prSet presAssocID="{0E31E899-14C5-4CA4-801A-BF074E6F7F3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F2476-5BC8-4C0F-B65B-7DC19176AA2F}" type="pres">
      <dgm:prSet presAssocID="{1D1A89AA-F9F1-492B-AE25-46D138DE849B}" presName="spacer" presStyleCnt="0"/>
      <dgm:spPr/>
    </dgm:pt>
    <dgm:pt modelId="{7E76291A-19CB-4129-9487-2287CD9DCEC4}" type="pres">
      <dgm:prSet presAssocID="{1DE38EB1-7B24-475D-B6EB-A6BA5924CEC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BD217-3122-4220-B2A2-B39CC041576B}" type="pres">
      <dgm:prSet presAssocID="{A21A6105-0A4D-4ECD-B2BA-88D6CB8D2527}" presName="spacer" presStyleCnt="0"/>
      <dgm:spPr/>
    </dgm:pt>
    <dgm:pt modelId="{C6E62302-D7F1-4F24-BFBB-BF30D4A0F693}" type="pres">
      <dgm:prSet presAssocID="{647195CC-ACAF-425B-93F3-1C615C729F8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629A4-5A56-408E-8211-A09E5FE1A05B}" type="pres">
      <dgm:prSet presAssocID="{504FCECD-DDAA-4EB6-A679-509FB4C1A6E5}" presName="spacer" presStyleCnt="0"/>
      <dgm:spPr/>
    </dgm:pt>
    <dgm:pt modelId="{1CC4272E-669F-4CDC-BBFE-B1B67E039229}" type="pres">
      <dgm:prSet presAssocID="{3EB512B2-F20B-4F96-804C-3962844C7E2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EDB308-30CA-4F48-8F35-459A0EFD8906}" type="presOf" srcId="{647195CC-ACAF-425B-93F3-1C615C729F88}" destId="{C6E62302-D7F1-4F24-BFBB-BF30D4A0F693}" srcOrd="0" destOrd="0" presId="urn:microsoft.com/office/officeart/2005/8/layout/vList2"/>
    <dgm:cxn modelId="{E974BE9E-6C93-4456-A8EF-48BB1F21E6CD}" srcId="{7A4F64EC-BDDA-457A-BBD1-2DC4954FF5D9}" destId="{1DE38EB1-7B24-475D-B6EB-A6BA5924CECE}" srcOrd="1" destOrd="0" parTransId="{96CB0668-B0C0-4FB3-B58C-905D37B21556}" sibTransId="{A21A6105-0A4D-4ECD-B2BA-88D6CB8D2527}"/>
    <dgm:cxn modelId="{8F52436E-2707-4123-9D86-037A80403EA5}" srcId="{7A4F64EC-BDDA-457A-BBD1-2DC4954FF5D9}" destId="{0E31E899-14C5-4CA4-801A-BF074E6F7F3A}" srcOrd="0" destOrd="0" parTransId="{C1379BF5-0B0C-4969-B775-28BE59565483}" sibTransId="{1D1A89AA-F9F1-492B-AE25-46D138DE849B}"/>
    <dgm:cxn modelId="{544F5CB0-EEF3-478D-B141-93446F072194}" srcId="{7A4F64EC-BDDA-457A-BBD1-2DC4954FF5D9}" destId="{3EB512B2-F20B-4F96-804C-3962844C7E25}" srcOrd="3" destOrd="0" parTransId="{7C4F4B35-A793-45F2-95C0-AC6DACF45BAA}" sibTransId="{E77FE514-C391-457D-BBC2-36F6BBECDD03}"/>
    <dgm:cxn modelId="{45B94B4B-E89D-461F-999A-DD1BEC0E081F}" type="presOf" srcId="{0E31E899-14C5-4CA4-801A-BF074E6F7F3A}" destId="{82DA1E7C-CF99-4BC9-B5D5-B23FAB26C2E6}" srcOrd="0" destOrd="0" presId="urn:microsoft.com/office/officeart/2005/8/layout/vList2"/>
    <dgm:cxn modelId="{D286BA59-CBA2-4E36-882E-10BDF7590553}" type="presOf" srcId="{7A4F64EC-BDDA-457A-BBD1-2DC4954FF5D9}" destId="{18CE08B1-59D0-447D-BC7D-07EA0C7728CA}" srcOrd="0" destOrd="0" presId="urn:microsoft.com/office/officeart/2005/8/layout/vList2"/>
    <dgm:cxn modelId="{3C653050-81F8-4DB8-AD1D-D54FC7525830}" type="presOf" srcId="{3EB512B2-F20B-4F96-804C-3962844C7E25}" destId="{1CC4272E-669F-4CDC-BBFE-B1B67E039229}" srcOrd="0" destOrd="0" presId="urn:microsoft.com/office/officeart/2005/8/layout/vList2"/>
    <dgm:cxn modelId="{5C8BA650-A279-400C-A3AC-2276C28A4FDB}" srcId="{7A4F64EC-BDDA-457A-BBD1-2DC4954FF5D9}" destId="{647195CC-ACAF-425B-93F3-1C615C729F88}" srcOrd="2" destOrd="0" parTransId="{56DBF692-04C7-4A31-9C60-3B6800AA172A}" sibTransId="{504FCECD-DDAA-4EB6-A679-509FB4C1A6E5}"/>
    <dgm:cxn modelId="{79B2CCBE-44FF-4583-87D0-ADA46009A525}" type="presOf" srcId="{1DE38EB1-7B24-475D-B6EB-A6BA5924CECE}" destId="{7E76291A-19CB-4129-9487-2287CD9DCEC4}" srcOrd="0" destOrd="0" presId="urn:microsoft.com/office/officeart/2005/8/layout/vList2"/>
    <dgm:cxn modelId="{BB883043-EAE3-406E-8A8B-98862AE10898}" type="presParOf" srcId="{18CE08B1-59D0-447D-BC7D-07EA0C7728CA}" destId="{82DA1E7C-CF99-4BC9-B5D5-B23FAB26C2E6}" srcOrd="0" destOrd="0" presId="urn:microsoft.com/office/officeart/2005/8/layout/vList2"/>
    <dgm:cxn modelId="{504BED34-2D58-49B3-B163-3302DC1934AB}" type="presParOf" srcId="{18CE08B1-59D0-447D-BC7D-07EA0C7728CA}" destId="{C06F2476-5BC8-4C0F-B65B-7DC19176AA2F}" srcOrd="1" destOrd="0" presId="urn:microsoft.com/office/officeart/2005/8/layout/vList2"/>
    <dgm:cxn modelId="{DFD6F319-BBF2-43E7-9B08-2B533C94A40D}" type="presParOf" srcId="{18CE08B1-59D0-447D-BC7D-07EA0C7728CA}" destId="{7E76291A-19CB-4129-9487-2287CD9DCEC4}" srcOrd="2" destOrd="0" presId="urn:microsoft.com/office/officeart/2005/8/layout/vList2"/>
    <dgm:cxn modelId="{FF566456-A957-40C4-BDB0-DFD45901DD63}" type="presParOf" srcId="{18CE08B1-59D0-447D-BC7D-07EA0C7728CA}" destId="{14BBD217-3122-4220-B2A2-B39CC041576B}" srcOrd="3" destOrd="0" presId="urn:microsoft.com/office/officeart/2005/8/layout/vList2"/>
    <dgm:cxn modelId="{ABAD7401-724E-499D-B679-D429FA9389CA}" type="presParOf" srcId="{18CE08B1-59D0-447D-BC7D-07EA0C7728CA}" destId="{C6E62302-D7F1-4F24-BFBB-BF30D4A0F693}" srcOrd="4" destOrd="0" presId="urn:microsoft.com/office/officeart/2005/8/layout/vList2"/>
    <dgm:cxn modelId="{5F94F512-CA5E-4042-A41B-F53ECBCE8CFC}" type="presParOf" srcId="{18CE08B1-59D0-447D-BC7D-07EA0C7728CA}" destId="{203629A4-5A56-408E-8211-A09E5FE1A05B}" srcOrd="5" destOrd="0" presId="urn:microsoft.com/office/officeart/2005/8/layout/vList2"/>
    <dgm:cxn modelId="{6DCE3071-AA30-4A90-8E11-97BC2844611D}" type="presParOf" srcId="{18CE08B1-59D0-447D-BC7D-07EA0C7728CA}" destId="{1CC4272E-669F-4CDC-BBFE-B1B67E03922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D567D5-D1AC-4794-8974-481A2B3E813A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7A9B81-1141-4088-9DFF-D69A86CFF440}" type="pres">
      <dgm:prSet presAssocID="{7BD567D5-D1AC-4794-8974-481A2B3E81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0A21F0E-52A6-441E-84B9-3E17AD995EE3}" type="presOf" srcId="{7BD567D5-D1AC-4794-8974-481A2B3E813A}" destId="{F27A9B81-1141-4088-9DFF-D69A86CFF440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BD567D5-D1AC-4794-8974-481A2B3E813A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7A9B81-1141-4088-9DFF-D69A86CFF440}" type="pres">
      <dgm:prSet presAssocID="{7BD567D5-D1AC-4794-8974-481A2B3E81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3B48AE2-F94D-432B-981A-1861DEADC2EF}" type="presOf" srcId="{7BD567D5-D1AC-4794-8974-481A2B3E813A}" destId="{F27A9B81-1141-4088-9DFF-D69A86CFF440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961B6-7C36-4E6B-9222-6084D3ACBF76}">
      <dsp:nvSpPr>
        <dsp:cNvPr id="0" name=""/>
        <dsp:cNvSpPr/>
      </dsp:nvSpPr>
      <dsp:spPr>
        <a:xfrm>
          <a:off x="6888" y="0"/>
          <a:ext cx="3521503" cy="15841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Согласно Письму </a:t>
          </a:r>
          <a:r>
            <a:rPr lang="ru-RU" sz="1800" b="1" kern="1200" dirty="0" err="1" smtClean="0"/>
            <a:t>Росавтодора</a:t>
          </a:r>
          <a:r>
            <a:rPr lang="ru-RU" sz="1800" b="1" kern="1200" dirty="0" smtClean="0"/>
            <a:t> от 09.03.2023 № 05-32/8217</a:t>
          </a:r>
          <a:br>
            <a:rPr lang="ru-RU" sz="1800" b="1" kern="1200" dirty="0" smtClean="0"/>
          </a:br>
          <a:r>
            <a:rPr lang="ru-RU" sz="1800" b="1" kern="1200" dirty="0" smtClean="0"/>
            <a:t>ОДН 218.046-01 признан не подлежащим применению распоряжением Минтранса России от 13.02.2023 № ВИ-26-р</a:t>
          </a:r>
          <a:endParaRPr lang="ru-RU" sz="1800" b="1" kern="1200" dirty="0"/>
        </a:p>
      </dsp:txBody>
      <dsp:txXfrm>
        <a:off x="53287" y="46399"/>
        <a:ext cx="3428705" cy="1491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651DB-6B23-4432-9188-73DC663EDDCA}">
      <dsp:nvSpPr>
        <dsp:cNvPr id="0" name=""/>
        <dsp:cNvSpPr/>
      </dsp:nvSpPr>
      <dsp:spPr>
        <a:xfrm>
          <a:off x="0" y="604867"/>
          <a:ext cx="7705030" cy="806489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7AB73-19E9-48E0-856C-0CFF94ADDB35}">
      <dsp:nvSpPr>
        <dsp:cNvPr id="0" name=""/>
        <dsp:cNvSpPr/>
      </dsp:nvSpPr>
      <dsp:spPr>
        <a:xfrm>
          <a:off x="3470" y="0"/>
          <a:ext cx="1669297" cy="806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ВСН-46-60/</a:t>
          </a:r>
          <a:r>
            <a:rPr lang="ru-RU" sz="1200" b="1" kern="1200" dirty="0" err="1" smtClean="0"/>
            <a:t>Минтрансстрой</a:t>
          </a:r>
          <a:r>
            <a:rPr lang="ru-RU" sz="1200" b="1" kern="1200" dirty="0" smtClean="0"/>
            <a:t> СССР Инструкция по назначению конструкций дорожных одежд нежесткого типа</a:t>
          </a:r>
          <a:endParaRPr lang="ru-RU" sz="1200" b="1" kern="1200" dirty="0"/>
        </a:p>
      </dsp:txBody>
      <dsp:txXfrm>
        <a:off x="3470" y="0"/>
        <a:ext cx="1669297" cy="806489"/>
      </dsp:txXfrm>
    </dsp:sp>
    <dsp:sp modelId="{221B0452-448D-4BC4-90FE-8F983CB5FEB5}">
      <dsp:nvSpPr>
        <dsp:cNvPr id="0" name=""/>
        <dsp:cNvSpPr/>
      </dsp:nvSpPr>
      <dsp:spPr>
        <a:xfrm>
          <a:off x="737308" y="907300"/>
          <a:ext cx="201622" cy="2016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E4CE9-BC61-4F41-8B34-A5BD3865B14C}">
      <dsp:nvSpPr>
        <dsp:cNvPr id="0" name=""/>
        <dsp:cNvSpPr/>
      </dsp:nvSpPr>
      <dsp:spPr>
        <a:xfrm>
          <a:off x="1756233" y="1209734"/>
          <a:ext cx="1669297" cy="806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ВСН 46-72/</a:t>
          </a:r>
          <a:r>
            <a:rPr lang="ru-RU" sz="1200" b="1" kern="1200" dirty="0" err="1" smtClean="0"/>
            <a:t>Минтрансстрой</a:t>
          </a:r>
          <a:r>
            <a:rPr lang="ru-RU" sz="1200" b="1" kern="1200" dirty="0" smtClean="0"/>
            <a:t> СССР Инструкция по проектированию дорожных одежд нежесткого типа</a:t>
          </a:r>
          <a:endParaRPr lang="ru-RU" sz="1200" b="1" kern="1200" dirty="0"/>
        </a:p>
      </dsp:txBody>
      <dsp:txXfrm>
        <a:off x="1756233" y="1209734"/>
        <a:ext cx="1669297" cy="806489"/>
      </dsp:txXfrm>
    </dsp:sp>
    <dsp:sp modelId="{89F9031A-DCC1-4622-8E91-802FD5BDF0E9}">
      <dsp:nvSpPr>
        <dsp:cNvPr id="0" name=""/>
        <dsp:cNvSpPr/>
      </dsp:nvSpPr>
      <dsp:spPr>
        <a:xfrm>
          <a:off x="2490070" y="907300"/>
          <a:ext cx="201622" cy="2016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5234F-C980-4CDA-A76C-354D998343A3}">
      <dsp:nvSpPr>
        <dsp:cNvPr id="0" name=""/>
        <dsp:cNvSpPr/>
      </dsp:nvSpPr>
      <dsp:spPr>
        <a:xfrm>
          <a:off x="3508995" y="0"/>
          <a:ext cx="1669297" cy="806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ВСН 46-83/</a:t>
          </a:r>
          <a:r>
            <a:rPr lang="ru-RU" sz="1200" b="1" kern="1200" dirty="0" err="1" smtClean="0"/>
            <a:t>Минтрансстрой</a:t>
          </a:r>
          <a:r>
            <a:rPr lang="ru-RU" sz="1200" b="1" kern="1200" dirty="0" smtClean="0"/>
            <a:t> СССР Инструкция по проектированию дорожных одежд нежесткого типа</a:t>
          </a:r>
          <a:endParaRPr lang="ru-RU" sz="1200" b="1" kern="1200" dirty="0"/>
        </a:p>
      </dsp:txBody>
      <dsp:txXfrm>
        <a:off x="3508995" y="0"/>
        <a:ext cx="1669297" cy="806489"/>
      </dsp:txXfrm>
    </dsp:sp>
    <dsp:sp modelId="{00D79BC0-6D66-49BD-A574-EE40C6F47C51}">
      <dsp:nvSpPr>
        <dsp:cNvPr id="0" name=""/>
        <dsp:cNvSpPr/>
      </dsp:nvSpPr>
      <dsp:spPr>
        <a:xfrm>
          <a:off x="4242833" y="907300"/>
          <a:ext cx="201622" cy="2016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EDCBF-E106-45FA-A6FA-4116418AC67C}">
      <dsp:nvSpPr>
        <dsp:cNvPr id="0" name=""/>
        <dsp:cNvSpPr/>
      </dsp:nvSpPr>
      <dsp:spPr>
        <a:xfrm>
          <a:off x="5261758" y="1209734"/>
          <a:ext cx="1669297" cy="806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ОДН 218.046-01 Проектирование нежестких дорожных одежд</a:t>
          </a:r>
          <a:endParaRPr lang="ru-RU" sz="1200" b="1" kern="1200" dirty="0"/>
        </a:p>
      </dsp:txBody>
      <dsp:txXfrm>
        <a:off x="5261758" y="1209734"/>
        <a:ext cx="1669297" cy="806489"/>
      </dsp:txXfrm>
    </dsp:sp>
    <dsp:sp modelId="{9775C8D2-93D5-45AB-A1AD-09FA84A0FB59}">
      <dsp:nvSpPr>
        <dsp:cNvPr id="0" name=""/>
        <dsp:cNvSpPr/>
      </dsp:nvSpPr>
      <dsp:spPr>
        <a:xfrm>
          <a:off x="5995596" y="907300"/>
          <a:ext cx="201622" cy="2016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12F50-C718-45AB-A0B3-CE5E1AEC0763}">
      <dsp:nvSpPr>
        <dsp:cNvPr id="0" name=""/>
        <dsp:cNvSpPr/>
      </dsp:nvSpPr>
      <dsp:spPr>
        <a:xfrm>
          <a:off x="0" y="540059"/>
          <a:ext cx="5512820" cy="72008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B8539-1E6E-4D0D-A5BC-763C5BF7A4A9}">
      <dsp:nvSpPr>
        <dsp:cNvPr id="0" name=""/>
        <dsp:cNvSpPr/>
      </dsp:nvSpPr>
      <dsp:spPr>
        <a:xfrm>
          <a:off x="60" y="0"/>
          <a:ext cx="2420203" cy="72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ПНСТ 265-2018 Дороги автомобильные общего пользования. Проектирование нежестких дорожных одежд</a:t>
          </a:r>
          <a:endParaRPr lang="ru-RU" sz="1200" b="1" kern="1200" dirty="0"/>
        </a:p>
      </dsp:txBody>
      <dsp:txXfrm>
        <a:off x="60" y="0"/>
        <a:ext cx="2420203" cy="720080"/>
      </dsp:txXfrm>
    </dsp:sp>
    <dsp:sp modelId="{9B4C3095-6E51-4639-AD92-9614CE1B2FF6}">
      <dsp:nvSpPr>
        <dsp:cNvPr id="0" name=""/>
        <dsp:cNvSpPr/>
      </dsp:nvSpPr>
      <dsp:spPr>
        <a:xfrm>
          <a:off x="1120152" y="810089"/>
          <a:ext cx="180020" cy="1800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FAF67-A872-4A16-8948-A6CE3349620D}">
      <dsp:nvSpPr>
        <dsp:cNvPr id="0" name=""/>
        <dsp:cNvSpPr/>
      </dsp:nvSpPr>
      <dsp:spPr>
        <a:xfrm>
          <a:off x="2541274" y="1080119"/>
          <a:ext cx="2420203" cy="72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ПНСТ 542-2021 Дороги автомобильные общего пользования. Нежесткие дорожные одежды. Правила проектирования</a:t>
          </a:r>
          <a:endParaRPr lang="ru-RU" sz="1200" b="1" kern="1200" dirty="0"/>
        </a:p>
      </dsp:txBody>
      <dsp:txXfrm>
        <a:off x="2541274" y="1080119"/>
        <a:ext cx="2420203" cy="720080"/>
      </dsp:txXfrm>
    </dsp:sp>
    <dsp:sp modelId="{A3D99D07-8F44-45C1-8D9F-425D4D50CAAD}">
      <dsp:nvSpPr>
        <dsp:cNvPr id="0" name=""/>
        <dsp:cNvSpPr/>
      </dsp:nvSpPr>
      <dsp:spPr>
        <a:xfrm>
          <a:off x="3661365" y="810089"/>
          <a:ext cx="180020" cy="1800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961B6-7C36-4E6B-9222-6084D3ACBF76}">
      <dsp:nvSpPr>
        <dsp:cNvPr id="0" name=""/>
        <dsp:cNvSpPr/>
      </dsp:nvSpPr>
      <dsp:spPr>
        <a:xfrm>
          <a:off x="1968" y="0"/>
          <a:ext cx="2012287" cy="1512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</a:pPr>
          <a:r>
            <a:rPr lang="ru-RU" sz="1800" b="1" kern="1200" dirty="0" smtClean="0"/>
            <a:t>ПНСТ 542-2021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Действующий.</a:t>
          </a:r>
          <a:br>
            <a:rPr lang="ru-RU" sz="1800" b="1" kern="1200" dirty="0" smtClean="0"/>
          </a:br>
          <a:r>
            <a:rPr lang="ru-RU" sz="1800" b="1" kern="1200" dirty="0" smtClean="0"/>
            <a:t>С ограниченным сроком действия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 с 01.06.2021 по 31.05.2024</a:t>
          </a:r>
          <a:endParaRPr lang="ru-RU" sz="1800" b="1" kern="1200" dirty="0"/>
        </a:p>
      </dsp:txBody>
      <dsp:txXfrm>
        <a:off x="46258" y="44290"/>
        <a:ext cx="1923707" cy="14235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961B6-7C36-4E6B-9222-6084D3ACBF76}">
      <dsp:nvSpPr>
        <dsp:cNvPr id="0" name=""/>
        <dsp:cNvSpPr/>
      </dsp:nvSpPr>
      <dsp:spPr>
        <a:xfrm>
          <a:off x="6885" y="0"/>
          <a:ext cx="3520093" cy="20162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Во всех представленных документах  заложена методика, использующая  упрощенную схему: приведение многослойной конструкции к двухслойной и использование номограмм для определения НДС</a:t>
          </a:r>
          <a:endParaRPr lang="ru-RU" sz="1800" b="1" kern="1200" dirty="0"/>
        </a:p>
      </dsp:txBody>
      <dsp:txXfrm>
        <a:off x="65938" y="59053"/>
        <a:ext cx="3401987" cy="1898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A1E7C-CF99-4BC9-B5D5-B23FAB26C2E6}">
      <dsp:nvSpPr>
        <dsp:cNvPr id="0" name=""/>
        <dsp:cNvSpPr/>
      </dsp:nvSpPr>
      <dsp:spPr>
        <a:xfrm>
          <a:off x="0" y="83976"/>
          <a:ext cx="10742271" cy="11547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Для устройства асфальтобетонных слоев дорожных одежд капитального и облегченного типа закреплены ЩМА по ГОСТ Р 58401.2 и ГОСТ Р 58406.1, асфальтобетоны по ГОСТ Р 58401.1 и ГОСТ Р 58406.2</a:t>
          </a:r>
          <a:endParaRPr lang="ru-RU" sz="2100" kern="1200" dirty="0"/>
        </a:p>
      </dsp:txBody>
      <dsp:txXfrm>
        <a:off x="56372" y="140348"/>
        <a:ext cx="10629527" cy="1042045"/>
      </dsp:txXfrm>
    </dsp:sp>
    <dsp:sp modelId="{7E76291A-19CB-4129-9487-2287CD9DCEC4}">
      <dsp:nvSpPr>
        <dsp:cNvPr id="0" name=""/>
        <dsp:cNvSpPr/>
      </dsp:nvSpPr>
      <dsp:spPr>
        <a:xfrm>
          <a:off x="0" y="1299246"/>
          <a:ext cx="10742271" cy="11547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 расчете дорожных одежд на прочность и морозоустойчивость толщина верхнего слоя, должна быть уменьшена на величину максимально допустимой глубины колеи в соответствии с ГОСТ Р 50597</a:t>
          </a:r>
          <a:endParaRPr lang="ru-RU" sz="2100" kern="1200" dirty="0"/>
        </a:p>
      </dsp:txBody>
      <dsp:txXfrm>
        <a:off x="56372" y="1355618"/>
        <a:ext cx="10629527" cy="1042045"/>
      </dsp:txXfrm>
    </dsp:sp>
    <dsp:sp modelId="{C6E62302-D7F1-4F24-BFBB-BF30D4A0F693}">
      <dsp:nvSpPr>
        <dsp:cNvPr id="0" name=""/>
        <dsp:cNvSpPr/>
      </dsp:nvSpPr>
      <dsp:spPr>
        <a:xfrm>
          <a:off x="0" y="2514516"/>
          <a:ext cx="10742271" cy="11547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Изменились требования в сторону увеличения морозозащитного слоя согласно п. 7.3.3 ГОСТ Р 59120-2021</a:t>
          </a:r>
          <a:endParaRPr lang="ru-RU" sz="2100" kern="1200" dirty="0"/>
        </a:p>
      </dsp:txBody>
      <dsp:txXfrm>
        <a:off x="56372" y="2570888"/>
        <a:ext cx="10629527" cy="1042045"/>
      </dsp:txXfrm>
    </dsp:sp>
    <dsp:sp modelId="{1CC4272E-669F-4CDC-BBFE-B1B67E039229}">
      <dsp:nvSpPr>
        <dsp:cNvPr id="0" name=""/>
        <dsp:cNvSpPr/>
      </dsp:nvSpPr>
      <dsp:spPr>
        <a:xfrm>
          <a:off x="0" y="3729786"/>
          <a:ext cx="10742271" cy="11547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Появились рекомендации для дорог с капитальным типом дорожной одежды по устройству верхнего слоя основания, укрепленного вяжущим</a:t>
          </a:r>
          <a:endParaRPr lang="ru-RU" sz="2100" kern="1200" dirty="0"/>
        </a:p>
      </dsp:txBody>
      <dsp:txXfrm>
        <a:off x="56372" y="3786158"/>
        <a:ext cx="10629527" cy="10420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8756B-2C6C-44E2-B1F8-4E6DBB0F4E9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3C6DC-8845-4123-A9BC-D9B8239C4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13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62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325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487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648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809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972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134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296" algn="l" defTabSz="8163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3C6DC-8845-4123-A9BC-D9B8239C479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17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3C6DC-8845-4123-A9BC-D9B8239C479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79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3C6DC-8845-4123-A9BC-D9B8239C479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17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A826-2C6C-4EEA-8149-256F29DC53C6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D00-6FC4-4D28-AFE3-E78A414DD0D0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0" y="274702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3" y="274702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8D7A-475A-4EC9-84F7-AF6A8F534153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FAAA7-760F-403F-ABB8-E5A92628E330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1" y="4407920"/>
            <a:ext cx="10361851" cy="1362390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1" y="2907388"/>
            <a:ext cx="10361851" cy="1500534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6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9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13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2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9925F-5D6B-4E61-A739-F57EA5A720AF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2" y="1600573"/>
            <a:ext cx="5384099" cy="452701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4" y="1600573"/>
            <a:ext cx="5384099" cy="452701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D5F3-9DA5-47E4-B65F-8D0459FA3E44}" type="datetime1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71"/>
            <a:ext cx="5386216" cy="63990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62" indent="0">
              <a:buNone/>
              <a:defRPr sz="1800" b="1"/>
            </a:lvl2pPr>
            <a:lvl3pPr marL="816325" indent="0">
              <a:buNone/>
              <a:defRPr sz="1600" b="1"/>
            </a:lvl3pPr>
            <a:lvl4pPr marL="1224487" indent="0">
              <a:buNone/>
              <a:defRPr sz="1400" b="1"/>
            </a:lvl4pPr>
            <a:lvl5pPr marL="1632648" indent="0">
              <a:buNone/>
              <a:defRPr sz="1400" b="1"/>
            </a:lvl5pPr>
            <a:lvl6pPr marL="2040809" indent="0">
              <a:buNone/>
              <a:defRPr sz="1400" b="1"/>
            </a:lvl6pPr>
            <a:lvl7pPr marL="2448972" indent="0">
              <a:buNone/>
              <a:defRPr sz="1400" b="1"/>
            </a:lvl7pPr>
            <a:lvl8pPr marL="2857134" indent="0">
              <a:buNone/>
              <a:defRPr sz="1400" b="1"/>
            </a:lvl8pPr>
            <a:lvl9pPr marL="3265296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71"/>
            <a:ext cx="5388332" cy="63990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62" indent="0">
              <a:buNone/>
              <a:defRPr sz="1800" b="1"/>
            </a:lvl2pPr>
            <a:lvl3pPr marL="816325" indent="0">
              <a:buNone/>
              <a:defRPr sz="1600" b="1"/>
            </a:lvl3pPr>
            <a:lvl4pPr marL="1224487" indent="0">
              <a:buNone/>
              <a:defRPr sz="1400" b="1"/>
            </a:lvl4pPr>
            <a:lvl5pPr marL="1632648" indent="0">
              <a:buNone/>
              <a:defRPr sz="1400" b="1"/>
            </a:lvl5pPr>
            <a:lvl6pPr marL="2040809" indent="0">
              <a:buNone/>
              <a:defRPr sz="1400" b="1"/>
            </a:lvl6pPr>
            <a:lvl7pPr marL="2448972" indent="0">
              <a:buNone/>
              <a:defRPr sz="1400" b="1"/>
            </a:lvl7pPr>
            <a:lvl8pPr marL="2857134" indent="0">
              <a:buNone/>
              <a:defRPr sz="1400" b="1"/>
            </a:lvl8pPr>
            <a:lvl9pPr marL="3265296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81"/>
            <a:ext cx="5388332" cy="395220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BDA2-BFAA-449C-AE37-1D4073EE7E8F}" type="datetime1">
              <a:rPr lang="ru-RU" smtClean="0"/>
              <a:t>29.06.2023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EDFF-E6EA-4E48-B70D-46D9CE106DB5}" type="datetime1">
              <a:rPr lang="ru-RU" smtClean="0"/>
              <a:t>29.06.2023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735A0-927E-43B9-B16F-279A57ACE3EA}" type="datetime1">
              <a:rPr lang="ru-RU" smtClean="0"/>
              <a:t>29.06.2023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5"/>
            <a:ext cx="4010562" cy="116231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4" y="273117"/>
            <a:ext cx="6814779" cy="585446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7"/>
            <a:ext cx="4010562" cy="4692149"/>
          </a:xfrm>
        </p:spPr>
        <p:txBody>
          <a:bodyPr/>
          <a:lstStyle>
            <a:lvl1pPr marL="0" indent="0">
              <a:buNone/>
              <a:defRPr sz="1300"/>
            </a:lvl1pPr>
            <a:lvl2pPr marL="408162" indent="0">
              <a:buNone/>
              <a:defRPr sz="1100"/>
            </a:lvl2pPr>
            <a:lvl3pPr marL="816325" indent="0">
              <a:buNone/>
              <a:defRPr sz="900"/>
            </a:lvl3pPr>
            <a:lvl4pPr marL="1224487" indent="0">
              <a:buNone/>
              <a:defRPr sz="800"/>
            </a:lvl4pPr>
            <a:lvl5pPr marL="1632648" indent="0">
              <a:buNone/>
              <a:defRPr sz="800"/>
            </a:lvl5pPr>
            <a:lvl6pPr marL="2040809" indent="0">
              <a:buNone/>
              <a:defRPr sz="800"/>
            </a:lvl6pPr>
            <a:lvl7pPr marL="2448972" indent="0">
              <a:buNone/>
              <a:defRPr sz="800"/>
            </a:lvl7pPr>
            <a:lvl8pPr marL="2857134" indent="0">
              <a:buNone/>
              <a:defRPr sz="800"/>
            </a:lvl8pPr>
            <a:lvl9pPr marL="326529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36321-9D21-4BD3-9003-D3C59502A5B3}" type="datetime1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6"/>
            <a:ext cx="7314248" cy="56686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2900"/>
            </a:lvl1pPr>
            <a:lvl2pPr marL="408162" indent="0">
              <a:buNone/>
              <a:defRPr sz="2500"/>
            </a:lvl2pPr>
            <a:lvl3pPr marL="816325" indent="0">
              <a:buNone/>
              <a:defRPr sz="2200"/>
            </a:lvl3pPr>
            <a:lvl4pPr marL="1224487" indent="0">
              <a:buNone/>
              <a:defRPr sz="1800"/>
            </a:lvl4pPr>
            <a:lvl5pPr marL="1632648" indent="0">
              <a:buNone/>
              <a:defRPr sz="1800"/>
            </a:lvl5pPr>
            <a:lvl6pPr marL="2040809" indent="0">
              <a:buNone/>
              <a:defRPr sz="1800"/>
            </a:lvl6pPr>
            <a:lvl7pPr marL="2448972" indent="0">
              <a:buNone/>
              <a:defRPr sz="1800"/>
            </a:lvl7pPr>
            <a:lvl8pPr marL="2857134" indent="0">
              <a:buNone/>
              <a:defRPr sz="1800"/>
            </a:lvl8pPr>
            <a:lvl9pPr marL="3265296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300"/>
            </a:lvl1pPr>
            <a:lvl2pPr marL="408162" indent="0">
              <a:buNone/>
              <a:defRPr sz="1100"/>
            </a:lvl2pPr>
            <a:lvl3pPr marL="816325" indent="0">
              <a:buNone/>
              <a:defRPr sz="900"/>
            </a:lvl3pPr>
            <a:lvl4pPr marL="1224487" indent="0">
              <a:buNone/>
              <a:defRPr sz="800"/>
            </a:lvl4pPr>
            <a:lvl5pPr marL="1632648" indent="0">
              <a:buNone/>
              <a:defRPr sz="800"/>
            </a:lvl5pPr>
            <a:lvl6pPr marL="2040809" indent="0">
              <a:buNone/>
              <a:defRPr sz="800"/>
            </a:lvl6pPr>
            <a:lvl7pPr marL="2448972" indent="0">
              <a:buNone/>
              <a:defRPr sz="800"/>
            </a:lvl7pPr>
            <a:lvl8pPr marL="2857134" indent="0">
              <a:buNone/>
              <a:defRPr sz="800"/>
            </a:lvl8pPr>
            <a:lvl9pPr marL="326529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3510-BCD5-43B0-9199-64532AA8EE13}" type="datetime1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81612" tIns="40807" rIns="81612" bIns="408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527011"/>
          </a:xfrm>
          <a:prstGeom prst="rect">
            <a:avLst/>
          </a:prstGeom>
        </p:spPr>
        <p:txBody>
          <a:bodyPr vert="horz" lIns="81612" tIns="40807" rIns="81612" bIns="408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81612" tIns="40807" rIns="81612" bIns="408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231B-DA8D-4D1F-818D-357601B0A482}" type="datetime1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81612" tIns="40807" rIns="81612" bIns="408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81612" tIns="40807" rIns="81612" bIns="408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81632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22" indent="-306122" algn="l" defTabSz="8163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64" indent="-255101" algn="l" defTabSz="816325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05" indent="-204081" algn="l" defTabSz="81632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68" indent="-204081" algn="l" defTabSz="81632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729" indent="-204081" algn="l" defTabSz="816325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91" indent="-204081" algn="l" defTabSz="81632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54" indent="-204081" algn="l" defTabSz="81632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216" indent="-204081" algn="l" defTabSz="81632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377" indent="-204081" algn="l" defTabSz="81632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62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25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87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48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09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72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34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296" algn="l" defTabSz="81632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9022" y="1743405"/>
            <a:ext cx="7272808" cy="21184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unrise" dir="t"/>
            </a:scene3d>
            <a:sp3d prstMaterial="metal"/>
          </a:bodyPr>
          <a:lstStyle/>
          <a:p>
            <a:pPr algn="r"/>
            <a:r>
              <a:rPr lang="ru-RU" sz="4000" b="1" dirty="0" smtClean="0"/>
              <a:t>АКТУАЛЬНЫЕ ПРОБЛЕМЫ ПРОЕКТИРОВАНИЯ ДОРОЖНЫХ ОДЕЖД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03517" y="6166098"/>
            <a:ext cx="3286895" cy="57606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100" dirty="0"/>
              <a:t>Никулич Октябрина </a:t>
            </a:r>
            <a:r>
              <a:rPr lang="ru-RU" sz="1100" dirty="0" smtClean="0"/>
              <a:t>Владимировна</a:t>
            </a:r>
          </a:p>
          <a:p>
            <a:pPr algn="l">
              <a:spcBef>
                <a:spcPts val="0"/>
              </a:spcBef>
            </a:pPr>
            <a:r>
              <a:rPr lang="ru-RU" sz="1100" dirty="0"/>
              <a:t>в</a:t>
            </a:r>
            <a:r>
              <a:rPr lang="ru-RU" sz="1100" dirty="0" smtClean="0"/>
              <a:t>едущий </a:t>
            </a:r>
            <a:r>
              <a:rPr lang="ru-RU" sz="1100" dirty="0"/>
              <a:t>эксперт отдела проектной </a:t>
            </a:r>
            <a:r>
              <a:rPr lang="ru-RU" sz="1100" dirty="0" smtClean="0"/>
              <a:t>документации</a:t>
            </a:r>
          </a:p>
          <a:p>
            <a:pPr algn="l">
              <a:spcBef>
                <a:spcPts val="0"/>
              </a:spcBef>
            </a:pPr>
            <a:r>
              <a:rPr lang="ru-RU" sz="1100" dirty="0" smtClean="0"/>
              <a:t>и ценообразования ГКУ НСО ТУАД</a:t>
            </a:r>
            <a:endParaRPr lang="ru-RU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1702718" y="261442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867D58"/>
                </a:solidFill>
              </a:rPr>
              <a:t>Государственное казённое учреждение </a:t>
            </a:r>
            <a:r>
              <a:rPr lang="ru-RU" dirty="0">
                <a:solidFill>
                  <a:srgbClr val="867D58"/>
                </a:solidFill>
              </a:rPr>
              <a:t>Новосибирской области</a:t>
            </a:r>
          </a:p>
          <a:p>
            <a:r>
              <a:rPr lang="ru-RU" dirty="0">
                <a:solidFill>
                  <a:srgbClr val="867D58"/>
                </a:solidFill>
              </a:rPr>
              <a:t>"Территориальное управление автомобильных дорог Новосибирской области"</a:t>
            </a:r>
          </a:p>
        </p:txBody>
      </p:sp>
    </p:spTree>
    <p:extLst>
      <p:ext uri="{BB962C8B-B14F-4D97-AF65-F5344CB8AC3E}">
        <p14:creationId xmlns:p14="http://schemas.microsoft.com/office/powerpoint/2010/main" val="34571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039500" y="4151625"/>
            <a:ext cx="9234768" cy="103237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/>
              <a:t>Необходимость научных изысканий и учета </a:t>
            </a:r>
            <a:r>
              <a:rPr lang="ru-RU" sz="2400" dirty="0"/>
              <a:t>региональных особенностей при проектировании </a:t>
            </a:r>
            <a:r>
              <a:rPr lang="ru-RU" sz="2400" dirty="0" smtClean="0"/>
              <a:t>дорожных</a:t>
            </a:r>
            <a:r>
              <a:rPr lang="en-US" sz="2400" dirty="0" smtClean="0"/>
              <a:t> </a:t>
            </a:r>
            <a:r>
              <a:rPr lang="ru-RU" sz="2400" dirty="0" smtClean="0"/>
              <a:t>конструкций.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63967" y="154488"/>
            <a:ext cx="656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ОБЕСПЕЧЕНИЕ КАЧЕСТВА ПРОЕКТИРОВАНИЯ ДОРОЖНЫХ КОНСТРУКЦИЙ </a:t>
            </a:r>
          </a:p>
          <a:p>
            <a:endParaRPr lang="ru-RU" sz="2400" b="1" dirty="0" smtClean="0"/>
          </a:p>
          <a:p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58623" y="2027693"/>
            <a:ext cx="99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50" dirty="0" smtClean="0">
                <a:ln w="0"/>
                <a:solidFill>
                  <a:schemeClr val="bg2"/>
                </a:solidFill>
              </a:rPr>
              <a:t>01.</a:t>
            </a:r>
            <a:endParaRPr lang="ru-RU" sz="4800" b="1" spc="50" dirty="0">
              <a:ln w="0"/>
              <a:solidFill>
                <a:schemeClr val="bg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39500" y="2023698"/>
            <a:ext cx="9234769" cy="83499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/>
              <a:t>Анализ </a:t>
            </a:r>
            <a:r>
              <a:rPr lang="ru-RU" sz="2400" dirty="0"/>
              <a:t>нормативных документов по расчету нежестких дорожных </a:t>
            </a:r>
            <a:r>
              <a:rPr lang="ru-RU" sz="2400" dirty="0" smtClean="0"/>
              <a:t>одежд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58621" y="3040650"/>
            <a:ext cx="99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50" dirty="0" smtClean="0">
                <a:ln w="0"/>
                <a:solidFill>
                  <a:schemeClr val="bg2"/>
                </a:solidFill>
              </a:rPr>
              <a:t>02.</a:t>
            </a:r>
            <a:endParaRPr lang="ru-RU" sz="4800" b="1" spc="50" dirty="0">
              <a:ln w="0"/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8621" y="4151625"/>
            <a:ext cx="99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50" dirty="0" smtClean="0">
                <a:ln w="0"/>
                <a:solidFill>
                  <a:schemeClr val="bg2"/>
                </a:solidFill>
              </a:rPr>
              <a:t>03.</a:t>
            </a:r>
            <a:endParaRPr lang="ru-RU" sz="4800" b="1" spc="50" dirty="0">
              <a:ln w="0"/>
              <a:solidFill>
                <a:schemeClr val="bg2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039500" y="3103089"/>
            <a:ext cx="9239688" cy="84716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/>
              <a:t>Анализ конструкций </a:t>
            </a:r>
            <a:r>
              <a:rPr lang="ru-RU" sz="2400" dirty="0"/>
              <a:t>дорожных одежд </a:t>
            </a:r>
            <a:r>
              <a:rPr lang="ru-RU" sz="2400" dirty="0" smtClean="0"/>
              <a:t> и их стоимости в </a:t>
            </a:r>
            <a:r>
              <a:rPr lang="ru-RU" sz="2400" dirty="0"/>
              <a:t>рамках последних изменений в требованиях нормативных </a:t>
            </a:r>
            <a:r>
              <a:rPr lang="ru-RU" sz="2400" dirty="0" smtClean="0"/>
              <a:t>документов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8988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6292" y="189434"/>
            <a:ext cx="6063076" cy="72008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Методика проектирования нежестких дорожных одежд в Российской Федерации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556727681"/>
              </p:ext>
            </p:extLst>
          </p:nvPr>
        </p:nvGraphicFramePr>
        <p:xfrm>
          <a:off x="8111430" y="1701602"/>
          <a:ext cx="352839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329570069"/>
              </p:ext>
            </p:extLst>
          </p:nvPr>
        </p:nvGraphicFramePr>
        <p:xfrm>
          <a:off x="392170" y="1701602"/>
          <a:ext cx="770503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99865484"/>
              </p:ext>
            </p:extLst>
          </p:nvPr>
        </p:nvGraphicFramePr>
        <p:xfrm>
          <a:off x="406400" y="4446594"/>
          <a:ext cx="5512820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851669009"/>
              </p:ext>
            </p:extLst>
          </p:nvPr>
        </p:nvGraphicFramePr>
        <p:xfrm>
          <a:off x="5951190" y="4509914"/>
          <a:ext cx="2016224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276826789"/>
              </p:ext>
            </p:extLst>
          </p:nvPr>
        </p:nvGraphicFramePr>
        <p:xfrm>
          <a:off x="8225655" y="4293890"/>
          <a:ext cx="3526979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67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38622" y="3967484"/>
            <a:ext cx="9234768" cy="103237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6803" y="189435"/>
            <a:ext cx="512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Учет требований ПНСТ </a:t>
            </a:r>
            <a:r>
              <a:rPr lang="ru-RU" sz="2400" b="1" dirty="0"/>
              <a:t>542-2021</a:t>
            </a:r>
            <a:r>
              <a:rPr lang="ru-RU" sz="2400" b="1" dirty="0" smtClean="0"/>
              <a:t> </a:t>
            </a:r>
          </a:p>
          <a:p>
            <a:endParaRPr lang="ru-RU" sz="2400" b="1" dirty="0" smtClean="0"/>
          </a:p>
          <a:p>
            <a:endParaRPr lang="ru-RU" sz="24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57112202"/>
              </p:ext>
            </p:extLst>
          </p:nvPr>
        </p:nvGraphicFramePr>
        <p:xfrm>
          <a:off x="838622" y="837506"/>
          <a:ext cx="10742271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837925" y="2216797"/>
            <a:ext cx="10762034" cy="120971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6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7773459"/>
              </p:ext>
            </p:extLst>
          </p:nvPr>
        </p:nvGraphicFramePr>
        <p:xfrm>
          <a:off x="5590440" y="5376316"/>
          <a:ext cx="1800200" cy="859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967414" y="333450"/>
            <a:ext cx="38150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ПНСТ 542-2021 Дороги автомобильные общего пользования. Нежесткие дорожные одежды. Правила проектирования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just"/>
            <a:endParaRPr lang="ru-RU" sz="2000" b="1" dirty="0">
              <a:solidFill>
                <a:schemeClr val="bg1"/>
              </a:solidFill>
            </a:endParaRPr>
          </a:p>
          <a:p>
            <a:pPr algn="just"/>
            <a:r>
              <a:rPr lang="ru-RU" sz="2000" b="1" dirty="0">
                <a:solidFill>
                  <a:schemeClr val="bg1"/>
                </a:solidFill>
              </a:rPr>
              <a:t>6.13.1 Величина общего модуля упругости на поверхности рабочего слоя земляного полотна (при расчетной влажности грунта земляного полотна) в зависимости от ДКЗ должна быть не ниже следующих значений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</a:p>
          <a:p>
            <a:pPr algn="just"/>
            <a:endParaRPr lang="ru-RU" sz="2000" b="1" dirty="0">
              <a:solidFill>
                <a:schemeClr val="bg1"/>
              </a:solidFill>
            </a:endParaRPr>
          </a:p>
          <a:p>
            <a:pPr algn="just"/>
            <a:r>
              <a:rPr lang="ru-RU" sz="2000" b="1" dirty="0">
                <a:solidFill>
                  <a:schemeClr val="bg1"/>
                </a:solidFill>
              </a:rPr>
              <a:t>- 60 МПа - в ДКЗ I и II;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</a:rPr>
              <a:t>- 53 МПа - в ДКЗ III;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- 45 </a:t>
            </a:r>
            <a:r>
              <a:rPr lang="ru-RU" sz="2000" b="1" dirty="0">
                <a:solidFill>
                  <a:schemeClr val="bg1"/>
                </a:solidFill>
              </a:rPr>
              <a:t>МПа - в ДКЗ IV, V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480728"/>
              </p:ext>
            </p:extLst>
          </p:nvPr>
        </p:nvGraphicFramePr>
        <p:xfrm>
          <a:off x="694606" y="1206253"/>
          <a:ext cx="662473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78582" y="47404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Изменения в требованиях к грунтам </a:t>
            </a:r>
            <a:r>
              <a:rPr lang="ru-RU" sz="2400" b="1" dirty="0"/>
              <a:t>земляного полотна автомобильных </a:t>
            </a:r>
            <a:r>
              <a:rPr lang="ru-RU" sz="2400" b="1" dirty="0" smtClean="0"/>
              <a:t>дорог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407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31488"/>
              </p:ext>
            </p:extLst>
          </p:nvPr>
        </p:nvGraphicFramePr>
        <p:xfrm>
          <a:off x="1774726" y="1269554"/>
          <a:ext cx="8424936" cy="512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-12867" y="117426"/>
            <a:ext cx="5472608" cy="75310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</a:rPr>
              <a:t>Динамика изменения </a:t>
            </a:r>
            <a:r>
              <a:rPr lang="ru-RU" sz="2400" b="1" dirty="0" smtClean="0">
                <a:solidFill>
                  <a:schemeClr val="bg1"/>
                </a:solidFill>
              </a:rPr>
              <a:t>стоимости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строительства дорожной одежды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95064889"/>
              </p:ext>
            </p:extLst>
          </p:nvPr>
        </p:nvGraphicFramePr>
        <p:xfrm>
          <a:off x="5590440" y="5376316"/>
          <a:ext cx="1800200" cy="859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6" name="Рисунок 5" descr="https://a.d-cd.net/58f8d6ds-192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937871"/>
            <a:ext cx="6249675" cy="35153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04577" y="95512"/>
            <a:ext cx="7416824" cy="1077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 err="1" smtClean="0"/>
              <a:t>Колееобразование</a:t>
            </a:r>
            <a:r>
              <a:rPr lang="ru-RU" sz="2400" b="1" dirty="0" smtClean="0"/>
              <a:t> при использовании асфальтобетонов  по ГОСТ </a:t>
            </a:r>
            <a:r>
              <a:rPr lang="ru-RU" sz="2400" b="1" dirty="0"/>
              <a:t>Р </a:t>
            </a:r>
            <a:r>
              <a:rPr lang="ru-RU" sz="2400" b="1" dirty="0" smtClean="0"/>
              <a:t>58401.1, ГОСТ </a:t>
            </a:r>
            <a:r>
              <a:rPr lang="ru-RU" sz="2400" b="1" dirty="0"/>
              <a:t>Р </a:t>
            </a:r>
            <a:r>
              <a:rPr lang="ru-RU" sz="2400" b="1" dirty="0" smtClean="0"/>
              <a:t>58401.2, </a:t>
            </a:r>
            <a:r>
              <a:rPr lang="ru-RU" sz="2400" b="1" dirty="0"/>
              <a:t>ГОСТ Р </a:t>
            </a:r>
            <a:r>
              <a:rPr lang="ru-RU" sz="2400" b="1" dirty="0" smtClean="0"/>
              <a:t>58406.1, ГОСТ Р 58406.2</a:t>
            </a:r>
            <a:endParaRPr lang="ru-RU" sz="2400" b="1" dirty="0"/>
          </a:p>
        </p:txBody>
      </p:sp>
      <p:pic>
        <p:nvPicPr>
          <p:cNvPr id="8" name="Рисунок 7" descr="https://a.d-cd.net/6141146s-192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390" y="1267186"/>
            <a:ext cx="5940425" cy="334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57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93812" y="1125538"/>
            <a:ext cx="10887082" cy="439114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000" b="1" dirty="0"/>
          </a:p>
          <a:p>
            <a:pPr marL="342900" indent="-342900" algn="just">
              <a:buFontTx/>
              <a:buChar char="-"/>
            </a:pPr>
            <a:r>
              <a:rPr lang="ru-RU" sz="2000" b="1" dirty="0"/>
              <a:t>проведение научных изысканий  в области  изучения  асфальтобетонов по </a:t>
            </a:r>
            <a:r>
              <a:rPr lang="ru-RU" sz="2000" b="1" dirty="0" smtClean="0"/>
              <a:t>ГОСТ </a:t>
            </a:r>
            <a:r>
              <a:rPr lang="ru-RU" sz="2000" b="1" dirty="0"/>
              <a:t>Р </a:t>
            </a:r>
            <a:r>
              <a:rPr lang="ru-RU" sz="2000" b="1" dirty="0" smtClean="0"/>
              <a:t>58401,  </a:t>
            </a:r>
            <a:r>
              <a:rPr lang="ru-RU" sz="2000" b="1" dirty="0"/>
              <a:t>ГОСТ Р </a:t>
            </a:r>
            <a:r>
              <a:rPr lang="ru-RU" sz="2000" b="1" dirty="0" smtClean="0"/>
              <a:t>58406 в холодном климате, </a:t>
            </a:r>
            <a:r>
              <a:rPr lang="ru-RU" sz="2000" b="1" dirty="0" err="1" smtClean="0"/>
              <a:t>геосинтетики</a:t>
            </a:r>
            <a:r>
              <a:rPr lang="ru-RU" sz="2000" b="1" dirty="0" smtClean="0"/>
              <a:t> </a:t>
            </a:r>
            <a:r>
              <a:rPr lang="ru-RU" sz="2000" b="1" dirty="0"/>
              <a:t>и укрепления грунтов рабочего слоя земляного </a:t>
            </a:r>
            <a:r>
              <a:rPr lang="ru-RU" sz="2000" b="1" dirty="0" smtClean="0"/>
              <a:t>полотна в перспективе межремонтных сроков;</a:t>
            </a:r>
          </a:p>
          <a:p>
            <a:pPr marL="342900" indent="-342900" algn="just">
              <a:buFontTx/>
              <a:buChar char="-"/>
            </a:pPr>
            <a:endParaRPr lang="ru-RU" sz="2000" b="1" dirty="0" smtClean="0"/>
          </a:p>
          <a:p>
            <a:pPr marL="342900" indent="-342900" algn="just">
              <a:buFontTx/>
              <a:buChar char="-"/>
            </a:pPr>
            <a:r>
              <a:rPr lang="ru-RU" sz="2000" b="1" dirty="0" smtClean="0"/>
              <a:t>разработка единой методики расчета </a:t>
            </a:r>
            <a:r>
              <a:rPr lang="ru-RU" sz="2000" b="1" dirty="0" err="1" smtClean="0"/>
              <a:t>геосинтетики</a:t>
            </a:r>
            <a:r>
              <a:rPr lang="ru-RU" sz="2000" b="1" dirty="0"/>
              <a:t> </a:t>
            </a:r>
            <a:r>
              <a:rPr lang="ru-RU" sz="2000" b="1" dirty="0" smtClean="0"/>
              <a:t>и обеспечение единообразия ее реализации в </a:t>
            </a:r>
            <a:r>
              <a:rPr lang="ru-RU" sz="2000" b="1" dirty="0"/>
              <a:t>программных комплексах для проектирования дорожных </a:t>
            </a:r>
            <a:r>
              <a:rPr lang="ru-RU" sz="2000" b="1" dirty="0" smtClean="0"/>
              <a:t>одежд;</a:t>
            </a:r>
            <a:endParaRPr lang="ru-RU" sz="2000" b="1" dirty="0"/>
          </a:p>
          <a:p>
            <a:pPr algn="just"/>
            <a:endParaRPr lang="ru-RU" sz="2000" b="1" dirty="0" smtClean="0"/>
          </a:p>
          <a:p>
            <a:pPr marL="342900" indent="-342900" algn="just">
              <a:buFontTx/>
              <a:buChar char="-"/>
            </a:pPr>
            <a:r>
              <a:rPr lang="ru-RU" sz="2000" b="1" dirty="0" smtClean="0"/>
              <a:t>дальнейшее совершенствования методики расчета нежестких дорожных одежд с проведением испытаний материалов статическим </a:t>
            </a:r>
            <a:r>
              <a:rPr lang="ru-RU" sz="2000" b="1" dirty="0"/>
              <a:t>и динамическим </a:t>
            </a:r>
            <a:r>
              <a:rPr lang="ru-RU" sz="2000" b="1" dirty="0" err="1" smtClean="0"/>
              <a:t>нагружением</a:t>
            </a:r>
            <a:r>
              <a:rPr lang="ru-RU" sz="2000" b="1" dirty="0" smtClean="0"/>
              <a:t> на специальных полигонах,  не только в Москве, но и в регионах страны с различными климатическими условиями, в том числе с использованием данных станции </a:t>
            </a:r>
            <a:r>
              <a:rPr lang="ru-RU" sz="2000" b="1" dirty="0"/>
              <a:t>мониторинга на </a:t>
            </a:r>
            <a:r>
              <a:rPr lang="ru-RU" sz="2000" b="1" dirty="0" smtClean="0"/>
              <a:t>существующих </a:t>
            </a:r>
            <a:r>
              <a:rPr lang="ru-RU" sz="2000" b="1" dirty="0"/>
              <a:t>участках автомобильных </a:t>
            </a:r>
            <a:r>
              <a:rPr lang="ru-RU" sz="2000" b="1" dirty="0" smtClean="0"/>
              <a:t>дорог.</a:t>
            </a:r>
          </a:p>
          <a:p>
            <a:pPr algn="just"/>
            <a:endParaRPr lang="ru-RU" sz="2000" b="1" dirty="0"/>
          </a:p>
          <a:p>
            <a:pPr algn="just"/>
            <a:endParaRPr lang="ru-RU" sz="20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10629" y="113063"/>
            <a:ext cx="10670263" cy="75310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816325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 smtClean="0"/>
              <a:t>Для решения </a:t>
            </a:r>
            <a:r>
              <a:rPr lang="ru-RU" sz="2400" b="1" dirty="0"/>
              <a:t>проблем по </a:t>
            </a:r>
            <a:r>
              <a:rPr lang="ru-RU" sz="2400" b="1" dirty="0" smtClean="0"/>
              <a:t>повышению качества  </a:t>
            </a:r>
            <a:r>
              <a:rPr lang="ru-RU" sz="2400" b="1" dirty="0"/>
              <a:t>проектирования дорожных конструкций необходимо </a:t>
            </a:r>
            <a:r>
              <a:rPr lang="ru-RU" sz="2400" b="1" dirty="0" smtClean="0"/>
              <a:t>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120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хнопром 2023\vkq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33072" r="9904" b="21167"/>
          <a:stretch/>
        </p:blipFill>
        <p:spPr bwMode="auto">
          <a:xfrm>
            <a:off x="10127654" y="5085978"/>
            <a:ext cx="190018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406574" y="5157986"/>
            <a:ext cx="2808312" cy="936105"/>
          </a:xfrm>
          <a:custGeom>
            <a:avLst/>
            <a:gdLst>
              <a:gd name="connsiteX0" fmla="*/ 0 w 1851789"/>
              <a:gd name="connsiteY0" fmla="*/ 0 h 830996"/>
              <a:gd name="connsiteX1" fmla="*/ 1851789 w 1851789"/>
              <a:gd name="connsiteY1" fmla="*/ 0 h 830996"/>
              <a:gd name="connsiteX2" fmla="*/ 1851789 w 1851789"/>
              <a:gd name="connsiteY2" fmla="*/ 830996 h 830996"/>
              <a:gd name="connsiteX3" fmla="*/ 0 w 1851789"/>
              <a:gd name="connsiteY3" fmla="*/ 830996 h 830996"/>
              <a:gd name="connsiteX4" fmla="*/ 0 w 1851789"/>
              <a:gd name="connsiteY4" fmla="*/ 0 h 83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789" h="830996">
                <a:moveTo>
                  <a:pt x="0" y="0"/>
                </a:moveTo>
                <a:lnTo>
                  <a:pt x="1851789" y="0"/>
                </a:lnTo>
                <a:lnTo>
                  <a:pt x="1851789" y="830996"/>
                </a:lnTo>
                <a:lnTo>
                  <a:pt x="0" y="8309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/>
              <a:t>Спасибо</a:t>
            </a:r>
          </a:p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/>
              <a:t>за внимание </a:t>
            </a:r>
            <a:endParaRPr lang="ru-RU" sz="2000" b="1" kern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12" y="6174035"/>
            <a:ext cx="32982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1706</TotalTime>
  <Words>514</Words>
  <Application>Microsoft Office PowerPoint</Application>
  <PresentationFormat>Произвольный</PresentationFormat>
  <Paragraphs>61</Paragraphs>
  <Slides>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АКТУАЛЬНЫЕ ПРОБЛЕМЫ ПРОЕКТИРОВАНИЯ ДОРОЖНЫХ ОДЕЖД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Никулич Октябрина Владимировна</dc:creator>
  <cp:lastModifiedBy>Никулич Октябрина Владимировна</cp:lastModifiedBy>
  <cp:revision>174</cp:revision>
  <dcterms:created xsi:type="dcterms:W3CDTF">2023-06-01T10:26:17Z</dcterms:created>
  <dcterms:modified xsi:type="dcterms:W3CDTF">2023-06-29T03:54:25Z</dcterms:modified>
</cp:coreProperties>
</file>