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8" r:id="rId2"/>
    <p:sldId id="256" r:id="rId3"/>
    <p:sldId id="543" r:id="rId4"/>
    <p:sldId id="544" r:id="rId5"/>
    <p:sldId id="545" r:id="rId6"/>
    <p:sldId id="546" r:id="rId7"/>
    <p:sldId id="547" r:id="rId8"/>
    <p:sldId id="54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5E"/>
    <a:srgbClr val="AF8A7E"/>
    <a:srgbClr val="FF8154"/>
    <a:srgbClr val="AF462C"/>
    <a:srgbClr val="EF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5"/>
    <p:restoredTop sz="94720"/>
  </p:normalViewPr>
  <p:slideViewPr>
    <p:cSldViewPr snapToGrid="0">
      <p:cViewPr varScale="1">
        <p:scale>
          <a:sx n="106" d="100"/>
          <a:sy n="106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CE2E0-44C1-436F-9408-20D40F0D9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2A2E64-377B-435F-BFF2-5688C160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B68D8-C63D-492A-AF80-69064C50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DA30C-B0CC-4645-BFF8-1DBB7F80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FFEE3-94BD-4CDC-936D-5B3EABF2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4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21251-0345-4619-B9F9-66FF6CB9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B7957-AD8F-4D59-BE17-E2F3F2A2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AC22E-DAF3-426C-989A-83588EB1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B631E-18CE-47FB-922C-8983B0C8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C7039-0A8F-4B4C-9196-C80A078B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2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E8C925-9B2B-4F4B-ACAE-745A631B8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371E0-28E8-441F-B6E1-4C55C2D2A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FBF1D-E328-48FF-873C-4E26B1EE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56555-04B5-44FF-8513-4612AE72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DB446-43BB-4303-859A-871E5E2F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73D07-590B-493B-8007-FFBCD6F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D2D6D-0FD1-4BD8-93ED-CE2DFF26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B21BA-E6C1-4B6F-8426-A616D808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9D41-0394-4217-AF70-58ED62D2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6CEBC-2FEC-4384-8D23-D51DA755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57B73-FD9E-41FA-93B7-41CC3C5B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998D9-2E66-4229-A77D-1B3DC514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213A-5776-4574-B88D-4AC8062A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FCB91-9605-40E5-AA01-7B70BF8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83565-C5B6-495F-9739-24AB74C4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2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DA45-B9DE-4FD4-B050-CDED8DFA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E8395-0EB4-46E5-A025-5E2523EC2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06A88-AD43-41DA-AC38-D91E0D6D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C7F26-C8BD-4D51-8F4C-7754072E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BEA81C-7DB7-44FD-B785-0A183DF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42F2B-7670-4DBA-B61F-6548DE68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F9AC6-4443-496C-A66A-BC2C6A57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0A7FB-C317-4D2D-A1BE-2B2401EE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B9536-1D67-408C-AEE5-ED1AC271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A9E15-E9AE-4027-818E-24ED6631A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D6E5E3-7ED4-4BE6-B7CE-F49C5327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FF9A2D-528B-4383-82ED-F709D11E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16D650-FE26-4FDC-81C3-FD806DF8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0C766B-7C1D-49F6-BF92-677A8F7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4644E-3ABD-4424-98A5-D8E9AED9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74ECDF-8F2C-4F11-8E7F-E393DF26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9FF382-F858-4AD7-8750-5AD2D099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8AA1B-ECF2-4F36-A070-3ECDA933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018637-84CF-4506-8209-3A74DF51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02A8E-A788-459A-AD6E-942BC6CA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EE08A-256C-4BCA-9370-7BC62965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81380-B91F-4B9A-8837-3E9FA013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93487-34A9-4D46-8DBB-E871E0C1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8FD63-5D9E-4D9A-BD70-160B6B46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2EA1FF-9746-4E87-91D5-06A999FA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F1A32-B5BF-4B1B-83B8-DCC622D4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37A16-7635-4D02-9A76-C0E8FE87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EA6B4-D7BC-4C22-B1AB-38031753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4DD57-BBFA-4715-A18A-2FF5D4775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4E3BA-C625-4EE3-99B6-FF397DA0E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AF9F91-1CD6-41DC-B468-32A7B7FB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C6F00-9733-40CD-8E15-3D2D2966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A5A86-70C5-42EA-903A-79BE9B90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748C8-DCE5-423A-9F19-56DADEE7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D2EA1-BF47-4874-889D-18A80E8F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F1FF4-87F0-4703-9893-3FD16B19C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7251-15B0-4991-9BA0-5ABE5221DE2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15BE2-7F7F-4E93-8D33-9AFD2422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F9E9E-2481-4140-8ABD-9F97C5300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1A23-322A-45CD-9F28-DE16F5FFC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7CE5F-7FEC-701A-EF75-37EE7154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030"/>
            <a:ext cx="10658302" cy="2394701"/>
          </a:xfrm>
        </p:spPr>
        <p:txBody>
          <a:bodyPr>
            <a:normAutofit/>
          </a:bodyPr>
          <a:lstStyle/>
          <a:p>
            <a:r>
              <a:rPr lang="ru-RU" sz="4800" dirty="0"/>
              <a:t>ИТ решения – как основа при обеспечении защиты объектов и территорий от БАС </a:t>
            </a:r>
          </a:p>
        </p:txBody>
      </p:sp>
    </p:spTree>
    <p:extLst>
      <p:ext uri="{BB962C8B-B14F-4D97-AF65-F5344CB8AC3E}">
        <p14:creationId xmlns:p14="http://schemas.microsoft.com/office/powerpoint/2010/main" val="203554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0D62A95-6F9D-7730-21A4-2E4784D3938F}"/>
              </a:ext>
            </a:extLst>
          </p:cNvPr>
          <p:cNvGrpSpPr/>
          <p:nvPr/>
        </p:nvGrpSpPr>
        <p:grpSpPr>
          <a:xfrm>
            <a:off x="8527551" y="1521492"/>
            <a:ext cx="2774022" cy="2870744"/>
            <a:chOff x="4286905" y="1087022"/>
            <a:chExt cx="3871913" cy="3822464"/>
          </a:xfrm>
          <a:gradFill>
            <a:gsLst>
              <a:gs pos="0">
                <a:srgbClr val="FF8154"/>
              </a:gs>
              <a:gs pos="100000">
                <a:srgbClr val="D7E2F5">
                  <a:alpha val="0"/>
                </a:srgbClr>
              </a:gs>
            </a:gsLst>
            <a:lin ang="600000" scaled="0"/>
          </a:gradFill>
        </p:grpSpPr>
        <p:sp>
          <p:nvSpPr>
            <p:cNvPr id="151" name="Freeform 5">
              <a:extLst>
                <a:ext uri="{FF2B5EF4-FFF2-40B4-BE49-F238E27FC236}">
                  <a16:creationId xmlns:a16="http://schemas.microsoft.com/office/drawing/2014/main" id="{BBA50D77-CD39-70B0-5B9F-BA4D9B79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868" y="1899585"/>
              <a:ext cx="2239963" cy="2276475"/>
            </a:xfrm>
            <a:custGeom>
              <a:avLst/>
              <a:gdLst>
                <a:gd name="T0" fmla="*/ 3657 w 6234"/>
                <a:gd name="T1" fmla="*/ 0 h 6339"/>
                <a:gd name="T2" fmla="*/ 3622 w 6234"/>
                <a:gd name="T3" fmla="*/ 156 h 6339"/>
                <a:gd name="T4" fmla="*/ 5943 w 6234"/>
                <a:gd name="T5" fmla="*/ 2855 h 6339"/>
                <a:gd name="T6" fmla="*/ 3177 w 6234"/>
                <a:gd name="T7" fmla="*/ 6075 h 6339"/>
                <a:gd name="T8" fmla="*/ 149 w 6234"/>
                <a:gd name="T9" fmla="*/ 4162 h 6339"/>
                <a:gd name="T10" fmla="*/ 0 w 6234"/>
                <a:gd name="T11" fmla="*/ 4220 h 6339"/>
                <a:gd name="T12" fmla="*/ 3189 w 6234"/>
                <a:gd name="T13" fmla="*/ 6234 h 6339"/>
                <a:gd name="T14" fmla="*/ 6103 w 6234"/>
                <a:gd name="T15" fmla="*/ 2843 h 6339"/>
                <a:gd name="T16" fmla="*/ 3657 w 6234"/>
                <a:gd name="T17" fmla="*/ 0 h 6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4" h="6339">
                  <a:moveTo>
                    <a:pt x="3657" y="0"/>
                  </a:moveTo>
                  <a:lnTo>
                    <a:pt x="3622" y="156"/>
                  </a:lnTo>
                  <a:cubicBezTo>
                    <a:pt x="4910" y="451"/>
                    <a:pt x="5843" y="1536"/>
                    <a:pt x="5943" y="2855"/>
                  </a:cubicBezTo>
                  <a:cubicBezTo>
                    <a:pt x="6068" y="4506"/>
                    <a:pt x="4827" y="5950"/>
                    <a:pt x="3177" y="6075"/>
                  </a:cubicBezTo>
                  <a:cubicBezTo>
                    <a:pt x="1867" y="6173"/>
                    <a:pt x="621" y="5388"/>
                    <a:pt x="149" y="4162"/>
                  </a:cubicBezTo>
                  <a:lnTo>
                    <a:pt x="0" y="4220"/>
                  </a:lnTo>
                  <a:cubicBezTo>
                    <a:pt x="497" y="5510"/>
                    <a:pt x="1808" y="6339"/>
                    <a:pt x="3189" y="6234"/>
                  </a:cubicBezTo>
                  <a:cubicBezTo>
                    <a:pt x="4927" y="6103"/>
                    <a:pt x="6234" y="4582"/>
                    <a:pt x="6103" y="2843"/>
                  </a:cubicBezTo>
                  <a:cubicBezTo>
                    <a:pt x="5997" y="1454"/>
                    <a:pt x="5015" y="311"/>
                    <a:pt x="3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CF9C29C8-9829-FA8C-91CD-7C96BAA6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893" y="4355448"/>
              <a:ext cx="190500" cy="293688"/>
            </a:xfrm>
            <a:custGeom>
              <a:avLst/>
              <a:gdLst>
                <a:gd name="T0" fmla="*/ 530 w 530"/>
                <a:gd name="T1" fmla="*/ 40 h 816"/>
                <a:gd name="T2" fmla="*/ 68 w 530"/>
                <a:gd name="T3" fmla="*/ 816 h 816"/>
                <a:gd name="T4" fmla="*/ 0 w 530"/>
                <a:gd name="T5" fmla="*/ 777 h 816"/>
                <a:gd name="T6" fmla="*/ 464 w 530"/>
                <a:gd name="T7" fmla="*/ 0 h 816"/>
                <a:gd name="T8" fmla="*/ 530 w 530"/>
                <a:gd name="T9" fmla="*/ 4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816">
                  <a:moveTo>
                    <a:pt x="530" y="40"/>
                  </a:moveTo>
                  <a:lnTo>
                    <a:pt x="68" y="816"/>
                  </a:lnTo>
                  <a:cubicBezTo>
                    <a:pt x="45" y="803"/>
                    <a:pt x="22" y="791"/>
                    <a:pt x="0" y="777"/>
                  </a:cubicBezTo>
                  <a:lnTo>
                    <a:pt x="464" y="0"/>
                  </a:lnTo>
                  <a:cubicBezTo>
                    <a:pt x="486" y="13"/>
                    <a:pt x="508" y="27"/>
                    <a:pt x="53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C3C56768-638B-E203-806F-8A49B0DC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230" y="4428473"/>
              <a:ext cx="165100" cy="304800"/>
            </a:xfrm>
            <a:custGeom>
              <a:avLst/>
              <a:gdLst>
                <a:gd name="T0" fmla="*/ 456 w 456"/>
                <a:gd name="T1" fmla="*/ 34 h 849"/>
                <a:gd name="T2" fmla="*/ 70 w 456"/>
                <a:gd name="T3" fmla="*/ 849 h 849"/>
                <a:gd name="T4" fmla="*/ 0 w 456"/>
                <a:gd name="T5" fmla="*/ 816 h 849"/>
                <a:gd name="T6" fmla="*/ 386 w 456"/>
                <a:gd name="T7" fmla="*/ 0 h 849"/>
                <a:gd name="T8" fmla="*/ 456 w 456"/>
                <a:gd name="T9" fmla="*/ 34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9">
                  <a:moveTo>
                    <a:pt x="456" y="34"/>
                  </a:moveTo>
                  <a:lnTo>
                    <a:pt x="70" y="849"/>
                  </a:lnTo>
                  <a:cubicBezTo>
                    <a:pt x="47" y="838"/>
                    <a:pt x="23" y="828"/>
                    <a:pt x="0" y="816"/>
                  </a:cubicBezTo>
                  <a:lnTo>
                    <a:pt x="386" y="0"/>
                  </a:lnTo>
                  <a:cubicBezTo>
                    <a:pt x="409" y="11"/>
                    <a:pt x="432" y="23"/>
                    <a:pt x="45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24394A5C-E60D-AB40-EC47-905683E28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443" y="4490385"/>
              <a:ext cx="134938" cy="314325"/>
            </a:xfrm>
            <a:custGeom>
              <a:avLst/>
              <a:gdLst>
                <a:gd name="T0" fmla="*/ 375 w 375"/>
                <a:gd name="T1" fmla="*/ 27 h 877"/>
                <a:gd name="T2" fmla="*/ 73 w 375"/>
                <a:gd name="T3" fmla="*/ 877 h 877"/>
                <a:gd name="T4" fmla="*/ 0 w 375"/>
                <a:gd name="T5" fmla="*/ 850 h 877"/>
                <a:gd name="T6" fmla="*/ 302 w 375"/>
                <a:gd name="T7" fmla="*/ 0 h 877"/>
                <a:gd name="T8" fmla="*/ 375 w 375"/>
                <a:gd name="T9" fmla="*/ 2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877">
                  <a:moveTo>
                    <a:pt x="375" y="27"/>
                  </a:moveTo>
                  <a:lnTo>
                    <a:pt x="73" y="877"/>
                  </a:lnTo>
                  <a:cubicBezTo>
                    <a:pt x="49" y="869"/>
                    <a:pt x="25" y="859"/>
                    <a:pt x="0" y="850"/>
                  </a:cubicBezTo>
                  <a:lnTo>
                    <a:pt x="302" y="0"/>
                  </a:lnTo>
                  <a:cubicBezTo>
                    <a:pt x="327" y="9"/>
                    <a:pt x="351" y="18"/>
                    <a:pt x="37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DC655D7E-88FE-E8D3-F693-89AE3533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143" y="4266548"/>
              <a:ext cx="215900" cy="277813"/>
            </a:xfrm>
            <a:custGeom>
              <a:avLst/>
              <a:gdLst>
                <a:gd name="T0" fmla="*/ 602 w 602"/>
                <a:gd name="T1" fmla="*/ 47 h 775"/>
                <a:gd name="T2" fmla="*/ 62 w 602"/>
                <a:gd name="T3" fmla="*/ 775 h 775"/>
                <a:gd name="T4" fmla="*/ 0 w 602"/>
                <a:gd name="T5" fmla="*/ 728 h 775"/>
                <a:gd name="T6" fmla="*/ 540 w 602"/>
                <a:gd name="T7" fmla="*/ 0 h 775"/>
                <a:gd name="T8" fmla="*/ 602 w 602"/>
                <a:gd name="T9" fmla="*/ 4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775">
                  <a:moveTo>
                    <a:pt x="602" y="47"/>
                  </a:moveTo>
                  <a:lnTo>
                    <a:pt x="62" y="775"/>
                  </a:lnTo>
                  <a:cubicBezTo>
                    <a:pt x="41" y="760"/>
                    <a:pt x="21" y="743"/>
                    <a:pt x="0" y="728"/>
                  </a:cubicBezTo>
                  <a:lnTo>
                    <a:pt x="540" y="0"/>
                  </a:lnTo>
                  <a:cubicBezTo>
                    <a:pt x="560" y="16"/>
                    <a:pt x="581" y="31"/>
                    <a:pt x="60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99AEFC31-F22B-B492-F43E-4389381A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993" y="4582460"/>
              <a:ext cx="44450" cy="323850"/>
            </a:xfrm>
            <a:custGeom>
              <a:avLst/>
              <a:gdLst>
                <a:gd name="T0" fmla="*/ 77 w 123"/>
                <a:gd name="T1" fmla="*/ 0 h 902"/>
                <a:gd name="T2" fmla="*/ 123 w 123"/>
                <a:gd name="T3" fmla="*/ 899 h 902"/>
                <a:gd name="T4" fmla="*/ 46 w 123"/>
                <a:gd name="T5" fmla="*/ 902 h 902"/>
                <a:gd name="T6" fmla="*/ 0 w 123"/>
                <a:gd name="T7" fmla="*/ 4 h 902"/>
                <a:gd name="T8" fmla="*/ 77 w 123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02">
                  <a:moveTo>
                    <a:pt x="77" y="0"/>
                  </a:moveTo>
                  <a:lnTo>
                    <a:pt x="123" y="899"/>
                  </a:lnTo>
                  <a:cubicBezTo>
                    <a:pt x="97" y="900"/>
                    <a:pt x="72" y="901"/>
                    <a:pt x="46" y="902"/>
                  </a:cubicBezTo>
                  <a:lnTo>
                    <a:pt x="0" y="4"/>
                  </a:lnTo>
                  <a:cubicBezTo>
                    <a:pt x="26" y="2"/>
                    <a:pt x="51" y="1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3352777B-6DFB-DC74-68B4-32872B851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368" y="4582460"/>
              <a:ext cx="44450" cy="323850"/>
            </a:xfrm>
            <a:custGeom>
              <a:avLst/>
              <a:gdLst>
                <a:gd name="T0" fmla="*/ 122 w 122"/>
                <a:gd name="T1" fmla="*/ 4 h 902"/>
                <a:gd name="T2" fmla="*/ 78 w 122"/>
                <a:gd name="T3" fmla="*/ 902 h 902"/>
                <a:gd name="T4" fmla="*/ 0 w 122"/>
                <a:gd name="T5" fmla="*/ 899 h 902"/>
                <a:gd name="T6" fmla="*/ 44 w 122"/>
                <a:gd name="T7" fmla="*/ 0 h 902"/>
                <a:gd name="T8" fmla="*/ 122 w 122"/>
                <a:gd name="T9" fmla="*/ 4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02">
                  <a:moveTo>
                    <a:pt x="122" y="4"/>
                  </a:moveTo>
                  <a:lnTo>
                    <a:pt x="78" y="902"/>
                  </a:lnTo>
                  <a:cubicBezTo>
                    <a:pt x="52" y="901"/>
                    <a:pt x="26" y="900"/>
                    <a:pt x="0" y="899"/>
                  </a:cubicBezTo>
                  <a:lnTo>
                    <a:pt x="44" y="0"/>
                  </a:lnTo>
                  <a:cubicBezTo>
                    <a:pt x="70" y="2"/>
                    <a:pt x="96" y="3"/>
                    <a:pt x="1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5803230A-480B-DE95-A5C5-7266D012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93" y="4566585"/>
              <a:ext cx="74613" cy="323850"/>
            </a:xfrm>
            <a:custGeom>
              <a:avLst/>
              <a:gdLst>
                <a:gd name="T0" fmla="*/ 207 w 207"/>
                <a:gd name="T1" fmla="*/ 12 h 902"/>
                <a:gd name="T2" fmla="*/ 77 w 207"/>
                <a:gd name="T3" fmla="*/ 902 h 902"/>
                <a:gd name="T4" fmla="*/ 0 w 207"/>
                <a:gd name="T5" fmla="*/ 893 h 902"/>
                <a:gd name="T6" fmla="*/ 130 w 207"/>
                <a:gd name="T7" fmla="*/ 0 h 902"/>
                <a:gd name="T8" fmla="*/ 207 w 207"/>
                <a:gd name="T9" fmla="*/ 1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902">
                  <a:moveTo>
                    <a:pt x="207" y="12"/>
                  </a:moveTo>
                  <a:lnTo>
                    <a:pt x="77" y="902"/>
                  </a:lnTo>
                  <a:cubicBezTo>
                    <a:pt x="51" y="899"/>
                    <a:pt x="25" y="897"/>
                    <a:pt x="0" y="893"/>
                  </a:cubicBezTo>
                  <a:lnTo>
                    <a:pt x="130" y="0"/>
                  </a:lnTo>
                  <a:cubicBezTo>
                    <a:pt x="156" y="4"/>
                    <a:pt x="181" y="8"/>
                    <a:pt x="20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72CAD954-0FAA-6D71-E362-308E581A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068" y="4534835"/>
              <a:ext cx="106363" cy="322263"/>
            </a:xfrm>
            <a:custGeom>
              <a:avLst/>
              <a:gdLst>
                <a:gd name="T0" fmla="*/ 295 w 295"/>
                <a:gd name="T1" fmla="*/ 20 h 896"/>
                <a:gd name="T2" fmla="*/ 76 w 295"/>
                <a:gd name="T3" fmla="*/ 896 h 896"/>
                <a:gd name="T4" fmla="*/ 0 w 295"/>
                <a:gd name="T5" fmla="*/ 876 h 896"/>
                <a:gd name="T6" fmla="*/ 220 w 295"/>
                <a:gd name="T7" fmla="*/ 0 h 896"/>
                <a:gd name="T8" fmla="*/ 295 w 295"/>
                <a:gd name="T9" fmla="*/ 2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96">
                  <a:moveTo>
                    <a:pt x="295" y="20"/>
                  </a:moveTo>
                  <a:lnTo>
                    <a:pt x="76" y="896"/>
                  </a:lnTo>
                  <a:cubicBezTo>
                    <a:pt x="51" y="890"/>
                    <a:pt x="26" y="883"/>
                    <a:pt x="0" y="876"/>
                  </a:cubicBezTo>
                  <a:lnTo>
                    <a:pt x="220" y="0"/>
                  </a:lnTo>
                  <a:cubicBezTo>
                    <a:pt x="245" y="7"/>
                    <a:pt x="270" y="14"/>
                    <a:pt x="29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880A320B-11BA-716C-F3B9-95FE086B9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855" y="3525185"/>
              <a:ext cx="312738" cy="134938"/>
            </a:xfrm>
            <a:custGeom>
              <a:avLst/>
              <a:gdLst>
                <a:gd name="T0" fmla="*/ 870 w 870"/>
                <a:gd name="T1" fmla="*/ 73 h 375"/>
                <a:gd name="T2" fmla="*/ 26 w 870"/>
                <a:gd name="T3" fmla="*/ 375 h 375"/>
                <a:gd name="T4" fmla="*/ 0 w 870"/>
                <a:gd name="T5" fmla="*/ 302 h 375"/>
                <a:gd name="T6" fmla="*/ 843 w 870"/>
                <a:gd name="T7" fmla="*/ 0 h 375"/>
                <a:gd name="T8" fmla="*/ 870 w 870"/>
                <a:gd name="T9" fmla="*/ 7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75">
                  <a:moveTo>
                    <a:pt x="870" y="73"/>
                  </a:moveTo>
                  <a:lnTo>
                    <a:pt x="26" y="375"/>
                  </a:lnTo>
                  <a:cubicBezTo>
                    <a:pt x="17" y="351"/>
                    <a:pt x="9" y="327"/>
                    <a:pt x="0" y="302"/>
                  </a:cubicBezTo>
                  <a:lnTo>
                    <a:pt x="843" y="0"/>
                  </a:lnTo>
                  <a:cubicBezTo>
                    <a:pt x="852" y="25"/>
                    <a:pt x="861" y="49"/>
                    <a:pt x="8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523F3572-A4E3-9D0F-6399-D6F066931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205" y="3937935"/>
              <a:ext cx="276225" cy="215900"/>
            </a:xfrm>
            <a:custGeom>
              <a:avLst/>
              <a:gdLst>
                <a:gd name="T0" fmla="*/ 771 w 771"/>
                <a:gd name="T1" fmla="*/ 63 h 601"/>
                <a:gd name="T2" fmla="*/ 48 w 771"/>
                <a:gd name="T3" fmla="*/ 601 h 601"/>
                <a:gd name="T4" fmla="*/ 0 w 771"/>
                <a:gd name="T5" fmla="*/ 540 h 601"/>
                <a:gd name="T6" fmla="*/ 725 w 771"/>
                <a:gd name="T7" fmla="*/ 0 h 601"/>
                <a:gd name="T8" fmla="*/ 771 w 771"/>
                <a:gd name="T9" fmla="*/ 6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601">
                  <a:moveTo>
                    <a:pt x="771" y="63"/>
                  </a:moveTo>
                  <a:lnTo>
                    <a:pt x="48" y="601"/>
                  </a:lnTo>
                  <a:cubicBezTo>
                    <a:pt x="33" y="580"/>
                    <a:pt x="16" y="561"/>
                    <a:pt x="0" y="540"/>
                  </a:cubicBezTo>
                  <a:lnTo>
                    <a:pt x="725" y="0"/>
                  </a:lnTo>
                  <a:cubicBezTo>
                    <a:pt x="740" y="21"/>
                    <a:pt x="756" y="42"/>
                    <a:pt x="77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A94166F-E795-304E-0C2A-E40DE85F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93" y="4056998"/>
              <a:ext cx="258763" cy="238125"/>
            </a:xfrm>
            <a:custGeom>
              <a:avLst/>
              <a:gdLst>
                <a:gd name="T0" fmla="*/ 722 w 722"/>
                <a:gd name="T1" fmla="*/ 57 h 663"/>
                <a:gd name="T2" fmla="*/ 53 w 722"/>
                <a:gd name="T3" fmla="*/ 663 h 663"/>
                <a:gd name="T4" fmla="*/ 0 w 722"/>
                <a:gd name="T5" fmla="*/ 606 h 663"/>
                <a:gd name="T6" fmla="*/ 669 w 722"/>
                <a:gd name="T7" fmla="*/ 0 h 663"/>
                <a:gd name="T8" fmla="*/ 722 w 722"/>
                <a:gd name="T9" fmla="*/ 5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663">
                  <a:moveTo>
                    <a:pt x="722" y="57"/>
                  </a:moveTo>
                  <a:lnTo>
                    <a:pt x="53" y="663"/>
                  </a:lnTo>
                  <a:cubicBezTo>
                    <a:pt x="35" y="644"/>
                    <a:pt x="18" y="625"/>
                    <a:pt x="0" y="606"/>
                  </a:cubicBezTo>
                  <a:lnTo>
                    <a:pt x="669" y="0"/>
                  </a:lnTo>
                  <a:cubicBezTo>
                    <a:pt x="687" y="19"/>
                    <a:pt x="704" y="38"/>
                    <a:pt x="72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56AB4980-5A77-9BD9-8682-67E4A646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430" y="3806173"/>
              <a:ext cx="292100" cy="190500"/>
            </a:xfrm>
            <a:custGeom>
              <a:avLst/>
              <a:gdLst>
                <a:gd name="T0" fmla="*/ 813 w 813"/>
                <a:gd name="T1" fmla="*/ 67 h 531"/>
                <a:gd name="T2" fmla="*/ 39 w 813"/>
                <a:gd name="T3" fmla="*/ 531 h 531"/>
                <a:gd name="T4" fmla="*/ 0 w 813"/>
                <a:gd name="T5" fmla="*/ 464 h 531"/>
                <a:gd name="T6" fmla="*/ 772 w 813"/>
                <a:gd name="T7" fmla="*/ 0 h 531"/>
                <a:gd name="T8" fmla="*/ 813 w 813"/>
                <a:gd name="T9" fmla="*/ 6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531">
                  <a:moveTo>
                    <a:pt x="813" y="67"/>
                  </a:moveTo>
                  <a:lnTo>
                    <a:pt x="39" y="531"/>
                  </a:lnTo>
                  <a:cubicBezTo>
                    <a:pt x="25" y="509"/>
                    <a:pt x="13" y="486"/>
                    <a:pt x="0" y="464"/>
                  </a:cubicBezTo>
                  <a:lnTo>
                    <a:pt x="772" y="0"/>
                  </a:lnTo>
                  <a:cubicBezTo>
                    <a:pt x="785" y="23"/>
                    <a:pt x="799" y="45"/>
                    <a:pt x="813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83747A3A-D3EB-AE32-33AC-6FFFD3C1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293" y="3671235"/>
              <a:ext cx="303213" cy="165100"/>
            </a:xfrm>
            <a:custGeom>
              <a:avLst/>
              <a:gdLst>
                <a:gd name="T0" fmla="*/ 844 w 844"/>
                <a:gd name="T1" fmla="*/ 71 h 457"/>
                <a:gd name="T2" fmla="*/ 32 w 844"/>
                <a:gd name="T3" fmla="*/ 457 h 457"/>
                <a:gd name="T4" fmla="*/ 0 w 844"/>
                <a:gd name="T5" fmla="*/ 386 h 457"/>
                <a:gd name="T6" fmla="*/ 810 w 844"/>
                <a:gd name="T7" fmla="*/ 0 h 457"/>
                <a:gd name="T8" fmla="*/ 844 w 844"/>
                <a:gd name="T9" fmla="*/ 7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457">
                  <a:moveTo>
                    <a:pt x="844" y="71"/>
                  </a:moveTo>
                  <a:lnTo>
                    <a:pt x="32" y="457"/>
                  </a:lnTo>
                  <a:cubicBezTo>
                    <a:pt x="20" y="433"/>
                    <a:pt x="11" y="409"/>
                    <a:pt x="0" y="386"/>
                  </a:cubicBezTo>
                  <a:lnTo>
                    <a:pt x="810" y="0"/>
                  </a:lnTo>
                  <a:cubicBezTo>
                    <a:pt x="821" y="24"/>
                    <a:pt x="832" y="47"/>
                    <a:pt x="844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C6728A13-FE78-8488-C87A-EC3BE14D3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43" y="4169710"/>
              <a:ext cx="238125" cy="260350"/>
            </a:xfrm>
            <a:custGeom>
              <a:avLst/>
              <a:gdLst>
                <a:gd name="T0" fmla="*/ 663 w 663"/>
                <a:gd name="T1" fmla="*/ 53 h 724"/>
                <a:gd name="T2" fmla="*/ 57 w 663"/>
                <a:gd name="T3" fmla="*/ 724 h 724"/>
                <a:gd name="T4" fmla="*/ 0 w 663"/>
                <a:gd name="T5" fmla="*/ 671 h 724"/>
                <a:gd name="T6" fmla="*/ 605 w 663"/>
                <a:gd name="T7" fmla="*/ 0 h 724"/>
                <a:gd name="T8" fmla="*/ 663 w 663"/>
                <a:gd name="T9" fmla="*/ 53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724">
                  <a:moveTo>
                    <a:pt x="663" y="53"/>
                  </a:moveTo>
                  <a:lnTo>
                    <a:pt x="57" y="724"/>
                  </a:lnTo>
                  <a:cubicBezTo>
                    <a:pt x="38" y="707"/>
                    <a:pt x="19" y="689"/>
                    <a:pt x="0" y="671"/>
                  </a:cubicBezTo>
                  <a:lnTo>
                    <a:pt x="605" y="0"/>
                  </a:lnTo>
                  <a:cubicBezTo>
                    <a:pt x="624" y="18"/>
                    <a:pt x="644" y="36"/>
                    <a:pt x="663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FF33A6FA-FB1E-D495-D724-83CD0D5F7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805" y="4566585"/>
              <a:ext cx="76200" cy="323850"/>
            </a:xfrm>
            <a:custGeom>
              <a:avLst/>
              <a:gdLst>
                <a:gd name="T0" fmla="*/ 77 w 210"/>
                <a:gd name="T1" fmla="*/ 0 h 902"/>
                <a:gd name="T2" fmla="*/ 210 w 210"/>
                <a:gd name="T3" fmla="*/ 892 h 902"/>
                <a:gd name="T4" fmla="*/ 133 w 210"/>
                <a:gd name="T5" fmla="*/ 902 h 902"/>
                <a:gd name="T6" fmla="*/ 0 w 210"/>
                <a:gd name="T7" fmla="*/ 12 h 902"/>
                <a:gd name="T8" fmla="*/ 77 w 210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02">
                  <a:moveTo>
                    <a:pt x="77" y="0"/>
                  </a:moveTo>
                  <a:lnTo>
                    <a:pt x="210" y="892"/>
                  </a:lnTo>
                  <a:cubicBezTo>
                    <a:pt x="184" y="896"/>
                    <a:pt x="158" y="899"/>
                    <a:pt x="133" y="902"/>
                  </a:cubicBezTo>
                  <a:lnTo>
                    <a:pt x="0" y="12"/>
                  </a:lnTo>
                  <a:cubicBezTo>
                    <a:pt x="26" y="9"/>
                    <a:pt x="52" y="4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0106F25B-44D8-ACA5-AEC3-591F748BF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93" y="3936348"/>
              <a:ext cx="274638" cy="212725"/>
            </a:xfrm>
            <a:custGeom>
              <a:avLst/>
              <a:gdLst>
                <a:gd name="T0" fmla="*/ 47 w 766"/>
                <a:gd name="T1" fmla="*/ 0 h 596"/>
                <a:gd name="T2" fmla="*/ 766 w 766"/>
                <a:gd name="T3" fmla="*/ 534 h 596"/>
                <a:gd name="T4" fmla="*/ 721 w 766"/>
                <a:gd name="T5" fmla="*/ 596 h 596"/>
                <a:gd name="T6" fmla="*/ 0 w 766"/>
                <a:gd name="T7" fmla="*/ 62 h 596"/>
                <a:gd name="T8" fmla="*/ 47 w 766"/>
                <a:gd name="T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596">
                  <a:moveTo>
                    <a:pt x="47" y="0"/>
                  </a:moveTo>
                  <a:lnTo>
                    <a:pt x="766" y="534"/>
                  </a:lnTo>
                  <a:cubicBezTo>
                    <a:pt x="751" y="554"/>
                    <a:pt x="736" y="576"/>
                    <a:pt x="721" y="596"/>
                  </a:cubicBezTo>
                  <a:lnTo>
                    <a:pt x="0" y="62"/>
                  </a:lnTo>
                  <a:cubicBezTo>
                    <a:pt x="16" y="42"/>
                    <a:pt x="32" y="21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E33D6611-011F-BBFA-83DC-2020487F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693" y="3802998"/>
              <a:ext cx="290513" cy="188913"/>
            </a:xfrm>
            <a:custGeom>
              <a:avLst/>
              <a:gdLst>
                <a:gd name="T0" fmla="*/ 40 w 808"/>
                <a:gd name="T1" fmla="*/ 0 h 525"/>
                <a:gd name="T2" fmla="*/ 808 w 808"/>
                <a:gd name="T3" fmla="*/ 458 h 525"/>
                <a:gd name="T4" fmla="*/ 769 w 808"/>
                <a:gd name="T5" fmla="*/ 525 h 525"/>
                <a:gd name="T6" fmla="*/ 0 w 808"/>
                <a:gd name="T7" fmla="*/ 66 h 525"/>
                <a:gd name="T8" fmla="*/ 40 w 808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8" h="525">
                  <a:moveTo>
                    <a:pt x="40" y="0"/>
                  </a:moveTo>
                  <a:lnTo>
                    <a:pt x="808" y="458"/>
                  </a:lnTo>
                  <a:cubicBezTo>
                    <a:pt x="795" y="480"/>
                    <a:pt x="782" y="503"/>
                    <a:pt x="769" y="525"/>
                  </a:cubicBezTo>
                  <a:lnTo>
                    <a:pt x="0" y="66"/>
                  </a:lnTo>
                  <a:cubicBezTo>
                    <a:pt x="14" y="44"/>
                    <a:pt x="27" y="22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5FE741F8-32A9-5C62-4DDD-46904F05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043" y="3522010"/>
              <a:ext cx="312738" cy="134938"/>
            </a:xfrm>
            <a:custGeom>
              <a:avLst/>
              <a:gdLst>
                <a:gd name="T0" fmla="*/ 27 w 870"/>
                <a:gd name="T1" fmla="*/ 0 h 373"/>
                <a:gd name="T2" fmla="*/ 870 w 870"/>
                <a:gd name="T3" fmla="*/ 299 h 373"/>
                <a:gd name="T4" fmla="*/ 844 w 870"/>
                <a:gd name="T5" fmla="*/ 373 h 373"/>
                <a:gd name="T6" fmla="*/ 0 w 870"/>
                <a:gd name="T7" fmla="*/ 73 h 373"/>
                <a:gd name="T8" fmla="*/ 27 w 870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73">
                  <a:moveTo>
                    <a:pt x="27" y="0"/>
                  </a:moveTo>
                  <a:lnTo>
                    <a:pt x="870" y="299"/>
                  </a:lnTo>
                  <a:cubicBezTo>
                    <a:pt x="861" y="324"/>
                    <a:pt x="853" y="348"/>
                    <a:pt x="844" y="373"/>
                  </a:cubicBezTo>
                  <a:lnTo>
                    <a:pt x="0" y="73"/>
                  </a:lnTo>
                  <a:cubicBezTo>
                    <a:pt x="9" y="48"/>
                    <a:pt x="18" y="2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5DD06BAC-B5C9-2A8A-E52D-27A837BA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718" y="3668060"/>
              <a:ext cx="301625" cy="163513"/>
            </a:xfrm>
            <a:custGeom>
              <a:avLst/>
              <a:gdLst>
                <a:gd name="T0" fmla="*/ 34 w 842"/>
                <a:gd name="T1" fmla="*/ 0 h 453"/>
                <a:gd name="T2" fmla="*/ 842 w 842"/>
                <a:gd name="T3" fmla="*/ 382 h 453"/>
                <a:gd name="T4" fmla="*/ 809 w 842"/>
                <a:gd name="T5" fmla="*/ 453 h 453"/>
                <a:gd name="T6" fmla="*/ 0 w 842"/>
                <a:gd name="T7" fmla="*/ 70 h 453"/>
                <a:gd name="T8" fmla="*/ 34 w 842"/>
                <a:gd name="T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453">
                  <a:moveTo>
                    <a:pt x="34" y="0"/>
                  </a:moveTo>
                  <a:lnTo>
                    <a:pt x="842" y="382"/>
                  </a:lnTo>
                  <a:cubicBezTo>
                    <a:pt x="831" y="406"/>
                    <a:pt x="821" y="429"/>
                    <a:pt x="809" y="453"/>
                  </a:cubicBezTo>
                  <a:lnTo>
                    <a:pt x="0" y="70"/>
                  </a:lnTo>
                  <a:cubicBezTo>
                    <a:pt x="12" y="47"/>
                    <a:pt x="23" y="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8428824D-7596-ABC2-8300-F608A7E32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955" y="4053823"/>
              <a:ext cx="257175" cy="236538"/>
            </a:xfrm>
            <a:custGeom>
              <a:avLst/>
              <a:gdLst>
                <a:gd name="T0" fmla="*/ 52 w 718"/>
                <a:gd name="T1" fmla="*/ 0 h 659"/>
                <a:gd name="T2" fmla="*/ 718 w 718"/>
                <a:gd name="T3" fmla="*/ 601 h 659"/>
                <a:gd name="T4" fmla="*/ 666 w 718"/>
                <a:gd name="T5" fmla="*/ 659 h 659"/>
                <a:gd name="T6" fmla="*/ 0 w 718"/>
                <a:gd name="T7" fmla="*/ 58 h 659"/>
                <a:gd name="T8" fmla="*/ 52 w 718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659">
                  <a:moveTo>
                    <a:pt x="52" y="0"/>
                  </a:moveTo>
                  <a:lnTo>
                    <a:pt x="718" y="601"/>
                  </a:lnTo>
                  <a:cubicBezTo>
                    <a:pt x="701" y="621"/>
                    <a:pt x="683" y="640"/>
                    <a:pt x="666" y="659"/>
                  </a:cubicBezTo>
                  <a:lnTo>
                    <a:pt x="0" y="58"/>
                  </a:lnTo>
                  <a:cubicBezTo>
                    <a:pt x="17" y="39"/>
                    <a:pt x="35" y="2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AFFEC4E6-D5CC-2F3F-2BE3-E4AA9BE6F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80" y="4426885"/>
              <a:ext cx="163513" cy="301625"/>
            </a:xfrm>
            <a:custGeom>
              <a:avLst/>
              <a:gdLst>
                <a:gd name="T0" fmla="*/ 70 w 454"/>
                <a:gd name="T1" fmla="*/ 0 h 842"/>
                <a:gd name="T2" fmla="*/ 454 w 454"/>
                <a:gd name="T3" fmla="*/ 808 h 842"/>
                <a:gd name="T4" fmla="*/ 384 w 454"/>
                <a:gd name="T5" fmla="*/ 842 h 842"/>
                <a:gd name="T6" fmla="*/ 0 w 454"/>
                <a:gd name="T7" fmla="*/ 34 h 842"/>
                <a:gd name="T8" fmla="*/ 70 w 454"/>
                <a:gd name="T9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842">
                  <a:moveTo>
                    <a:pt x="70" y="0"/>
                  </a:moveTo>
                  <a:lnTo>
                    <a:pt x="454" y="808"/>
                  </a:lnTo>
                  <a:cubicBezTo>
                    <a:pt x="431" y="819"/>
                    <a:pt x="408" y="831"/>
                    <a:pt x="384" y="842"/>
                  </a:cubicBezTo>
                  <a:lnTo>
                    <a:pt x="0" y="34"/>
                  </a:lnTo>
                  <a:cubicBezTo>
                    <a:pt x="23" y="23"/>
                    <a:pt x="46" y="1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64F464BA-5DC1-A1EC-7867-2C3834C2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380" y="4534835"/>
              <a:ext cx="106363" cy="319088"/>
            </a:xfrm>
            <a:custGeom>
              <a:avLst/>
              <a:gdLst>
                <a:gd name="T0" fmla="*/ 76 w 295"/>
                <a:gd name="T1" fmla="*/ 0 h 890"/>
                <a:gd name="T2" fmla="*/ 295 w 295"/>
                <a:gd name="T3" fmla="*/ 870 h 890"/>
                <a:gd name="T4" fmla="*/ 220 w 295"/>
                <a:gd name="T5" fmla="*/ 890 h 890"/>
                <a:gd name="T6" fmla="*/ 0 w 295"/>
                <a:gd name="T7" fmla="*/ 19 h 890"/>
                <a:gd name="T8" fmla="*/ 76 w 295"/>
                <a:gd name="T9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90">
                  <a:moveTo>
                    <a:pt x="76" y="0"/>
                  </a:moveTo>
                  <a:lnTo>
                    <a:pt x="295" y="870"/>
                  </a:lnTo>
                  <a:cubicBezTo>
                    <a:pt x="270" y="876"/>
                    <a:pt x="245" y="884"/>
                    <a:pt x="220" y="890"/>
                  </a:cubicBezTo>
                  <a:lnTo>
                    <a:pt x="0" y="19"/>
                  </a:lnTo>
                  <a:cubicBezTo>
                    <a:pt x="25" y="13"/>
                    <a:pt x="50" y="6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B7634250-5599-3C04-7B9A-2F33513C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430" y="4488798"/>
              <a:ext cx="134938" cy="312738"/>
            </a:xfrm>
            <a:custGeom>
              <a:avLst/>
              <a:gdLst>
                <a:gd name="T0" fmla="*/ 74 w 375"/>
                <a:gd name="T1" fmla="*/ 0 h 869"/>
                <a:gd name="T2" fmla="*/ 375 w 375"/>
                <a:gd name="T3" fmla="*/ 842 h 869"/>
                <a:gd name="T4" fmla="*/ 302 w 375"/>
                <a:gd name="T5" fmla="*/ 869 h 869"/>
                <a:gd name="T6" fmla="*/ 0 w 375"/>
                <a:gd name="T7" fmla="*/ 27 h 869"/>
                <a:gd name="T8" fmla="*/ 74 w 375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869">
                  <a:moveTo>
                    <a:pt x="74" y="0"/>
                  </a:moveTo>
                  <a:lnTo>
                    <a:pt x="375" y="842"/>
                  </a:lnTo>
                  <a:cubicBezTo>
                    <a:pt x="351" y="851"/>
                    <a:pt x="326" y="860"/>
                    <a:pt x="302" y="869"/>
                  </a:cubicBezTo>
                  <a:lnTo>
                    <a:pt x="0" y="27"/>
                  </a:lnTo>
                  <a:cubicBezTo>
                    <a:pt x="25" y="19"/>
                    <a:pt x="49" y="9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95503557-7597-1DD8-C2B4-FE4F51C8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243" y="4166535"/>
              <a:ext cx="236538" cy="258763"/>
            </a:xfrm>
            <a:custGeom>
              <a:avLst/>
              <a:gdLst>
                <a:gd name="T0" fmla="*/ 58 w 661"/>
                <a:gd name="T1" fmla="*/ 0 h 717"/>
                <a:gd name="T2" fmla="*/ 661 w 661"/>
                <a:gd name="T3" fmla="*/ 665 h 717"/>
                <a:gd name="T4" fmla="*/ 603 w 661"/>
                <a:gd name="T5" fmla="*/ 717 h 717"/>
                <a:gd name="T6" fmla="*/ 0 w 661"/>
                <a:gd name="T7" fmla="*/ 52 h 717"/>
                <a:gd name="T8" fmla="*/ 58 w 661"/>
                <a:gd name="T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717">
                  <a:moveTo>
                    <a:pt x="58" y="0"/>
                  </a:moveTo>
                  <a:lnTo>
                    <a:pt x="661" y="665"/>
                  </a:lnTo>
                  <a:cubicBezTo>
                    <a:pt x="641" y="682"/>
                    <a:pt x="623" y="700"/>
                    <a:pt x="603" y="717"/>
                  </a:cubicBezTo>
                  <a:lnTo>
                    <a:pt x="0" y="52"/>
                  </a:lnTo>
                  <a:cubicBezTo>
                    <a:pt x="19" y="35"/>
                    <a:pt x="39" y="17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E3812422-31CB-201D-D29A-03969C05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418" y="4353860"/>
              <a:ext cx="188913" cy="290513"/>
            </a:xfrm>
            <a:custGeom>
              <a:avLst/>
              <a:gdLst>
                <a:gd name="T0" fmla="*/ 66 w 527"/>
                <a:gd name="T1" fmla="*/ 0 h 810"/>
                <a:gd name="T2" fmla="*/ 527 w 527"/>
                <a:gd name="T3" fmla="*/ 769 h 810"/>
                <a:gd name="T4" fmla="*/ 461 w 527"/>
                <a:gd name="T5" fmla="*/ 810 h 810"/>
                <a:gd name="T6" fmla="*/ 0 w 527"/>
                <a:gd name="T7" fmla="*/ 41 h 810"/>
                <a:gd name="T8" fmla="*/ 66 w 527"/>
                <a:gd name="T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810">
                  <a:moveTo>
                    <a:pt x="66" y="0"/>
                  </a:moveTo>
                  <a:lnTo>
                    <a:pt x="527" y="769"/>
                  </a:lnTo>
                  <a:cubicBezTo>
                    <a:pt x="505" y="783"/>
                    <a:pt x="483" y="797"/>
                    <a:pt x="461" y="810"/>
                  </a:cubicBezTo>
                  <a:lnTo>
                    <a:pt x="0" y="41"/>
                  </a:lnTo>
                  <a:cubicBezTo>
                    <a:pt x="22" y="28"/>
                    <a:pt x="44" y="14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C48244F9-95AB-8075-AC85-AFE98C30E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180" y="4264960"/>
              <a:ext cx="215900" cy="274638"/>
            </a:xfrm>
            <a:custGeom>
              <a:avLst/>
              <a:gdLst>
                <a:gd name="T0" fmla="*/ 62 w 598"/>
                <a:gd name="T1" fmla="*/ 0 h 766"/>
                <a:gd name="T2" fmla="*/ 598 w 598"/>
                <a:gd name="T3" fmla="*/ 720 h 766"/>
                <a:gd name="T4" fmla="*/ 536 w 598"/>
                <a:gd name="T5" fmla="*/ 766 h 766"/>
                <a:gd name="T6" fmla="*/ 0 w 598"/>
                <a:gd name="T7" fmla="*/ 47 h 766"/>
                <a:gd name="T8" fmla="*/ 62 w 598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766">
                  <a:moveTo>
                    <a:pt x="62" y="0"/>
                  </a:moveTo>
                  <a:lnTo>
                    <a:pt x="598" y="720"/>
                  </a:lnTo>
                  <a:cubicBezTo>
                    <a:pt x="577" y="735"/>
                    <a:pt x="557" y="751"/>
                    <a:pt x="536" y="766"/>
                  </a:cubicBezTo>
                  <a:lnTo>
                    <a:pt x="0" y="47"/>
                  </a:lnTo>
                  <a:cubicBezTo>
                    <a:pt x="20" y="31"/>
                    <a:pt x="41" y="16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123931C8-7C2B-E7F2-78F8-6CBCDFAE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93" y="4145898"/>
              <a:ext cx="288925" cy="342900"/>
            </a:xfrm>
            <a:custGeom>
              <a:avLst/>
              <a:gdLst>
                <a:gd name="T0" fmla="*/ 804 w 804"/>
                <a:gd name="T1" fmla="*/ 49 h 957"/>
                <a:gd name="T2" fmla="*/ 61 w 804"/>
                <a:gd name="T3" fmla="*/ 957 h 957"/>
                <a:gd name="T4" fmla="*/ 0 w 804"/>
                <a:gd name="T5" fmla="*/ 908 h 957"/>
                <a:gd name="T6" fmla="*/ 743 w 804"/>
                <a:gd name="T7" fmla="*/ 0 h 957"/>
                <a:gd name="T8" fmla="*/ 804 w 804"/>
                <a:gd name="T9" fmla="*/ 4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957">
                  <a:moveTo>
                    <a:pt x="804" y="49"/>
                  </a:moveTo>
                  <a:lnTo>
                    <a:pt x="61" y="957"/>
                  </a:lnTo>
                  <a:cubicBezTo>
                    <a:pt x="41" y="940"/>
                    <a:pt x="20" y="925"/>
                    <a:pt x="0" y="908"/>
                  </a:cubicBezTo>
                  <a:lnTo>
                    <a:pt x="743" y="0"/>
                  </a:lnTo>
                  <a:cubicBezTo>
                    <a:pt x="763" y="17"/>
                    <a:pt x="783" y="32"/>
                    <a:pt x="80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33">
              <a:extLst>
                <a:ext uri="{FF2B5EF4-FFF2-40B4-BE49-F238E27FC236}">
                  <a16:creationId xmlns:a16="http://schemas.microsoft.com/office/drawing/2014/main" id="{85E5EB90-38EE-ED12-B307-C7BB8D6F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05" y="4372910"/>
              <a:ext cx="185738" cy="400050"/>
            </a:xfrm>
            <a:custGeom>
              <a:avLst/>
              <a:gdLst>
                <a:gd name="T0" fmla="*/ 518 w 518"/>
                <a:gd name="T1" fmla="*/ 27 h 1112"/>
                <a:gd name="T2" fmla="*/ 73 w 518"/>
                <a:gd name="T3" fmla="*/ 1112 h 1112"/>
                <a:gd name="T4" fmla="*/ 0 w 518"/>
                <a:gd name="T5" fmla="*/ 1085 h 1112"/>
                <a:gd name="T6" fmla="*/ 445 w 518"/>
                <a:gd name="T7" fmla="*/ 0 h 1112"/>
                <a:gd name="T8" fmla="*/ 518 w 518"/>
                <a:gd name="T9" fmla="*/ 2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112">
                  <a:moveTo>
                    <a:pt x="518" y="27"/>
                  </a:moveTo>
                  <a:lnTo>
                    <a:pt x="73" y="1112"/>
                  </a:lnTo>
                  <a:cubicBezTo>
                    <a:pt x="49" y="1103"/>
                    <a:pt x="24" y="1095"/>
                    <a:pt x="0" y="1085"/>
                  </a:cubicBezTo>
                  <a:lnTo>
                    <a:pt x="445" y="0"/>
                  </a:lnTo>
                  <a:cubicBezTo>
                    <a:pt x="468" y="10"/>
                    <a:pt x="494" y="17"/>
                    <a:pt x="51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571CDC4C-737B-6EFD-2BB8-7F0AB8BC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68" y="4309410"/>
              <a:ext cx="223838" cy="385763"/>
            </a:xfrm>
            <a:custGeom>
              <a:avLst/>
              <a:gdLst>
                <a:gd name="T0" fmla="*/ 621 w 621"/>
                <a:gd name="T1" fmla="*/ 35 h 1073"/>
                <a:gd name="T2" fmla="*/ 68 w 621"/>
                <a:gd name="T3" fmla="*/ 1073 h 1073"/>
                <a:gd name="T4" fmla="*/ 0 w 621"/>
                <a:gd name="T5" fmla="*/ 1034 h 1073"/>
                <a:gd name="T6" fmla="*/ 551 w 621"/>
                <a:gd name="T7" fmla="*/ 0 h 1073"/>
                <a:gd name="T8" fmla="*/ 621 w 621"/>
                <a:gd name="T9" fmla="*/ 3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073">
                  <a:moveTo>
                    <a:pt x="621" y="35"/>
                  </a:moveTo>
                  <a:lnTo>
                    <a:pt x="68" y="1073"/>
                  </a:lnTo>
                  <a:cubicBezTo>
                    <a:pt x="45" y="1061"/>
                    <a:pt x="23" y="1047"/>
                    <a:pt x="0" y="1034"/>
                  </a:cubicBezTo>
                  <a:lnTo>
                    <a:pt x="551" y="0"/>
                  </a:lnTo>
                  <a:cubicBezTo>
                    <a:pt x="574" y="13"/>
                    <a:pt x="598" y="23"/>
                    <a:pt x="6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35">
              <a:extLst>
                <a:ext uri="{FF2B5EF4-FFF2-40B4-BE49-F238E27FC236}">
                  <a16:creationId xmlns:a16="http://schemas.microsoft.com/office/drawing/2014/main" id="{41792979-0EDE-AD7B-9BE5-9A9CDDE4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693" y="4234798"/>
              <a:ext cx="255588" cy="366713"/>
            </a:xfrm>
            <a:custGeom>
              <a:avLst/>
              <a:gdLst>
                <a:gd name="T0" fmla="*/ 714 w 714"/>
                <a:gd name="T1" fmla="*/ 41 h 1019"/>
                <a:gd name="T2" fmla="*/ 65 w 714"/>
                <a:gd name="T3" fmla="*/ 1019 h 1019"/>
                <a:gd name="T4" fmla="*/ 0 w 714"/>
                <a:gd name="T5" fmla="*/ 976 h 1019"/>
                <a:gd name="T6" fmla="*/ 647 w 714"/>
                <a:gd name="T7" fmla="*/ 0 h 1019"/>
                <a:gd name="T8" fmla="*/ 714 w 714"/>
                <a:gd name="T9" fmla="*/ 4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1019">
                  <a:moveTo>
                    <a:pt x="714" y="41"/>
                  </a:moveTo>
                  <a:lnTo>
                    <a:pt x="65" y="1019"/>
                  </a:lnTo>
                  <a:cubicBezTo>
                    <a:pt x="43" y="1005"/>
                    <a:pt x="22" y="990"/>
                    <a:pt x="0" y="976"/>
                  </a:cubicBezTo>
                  <a:lnTo>
                    <a:pt x="647" y="0"/>
                  </a:lnTo>
                  <a:cubicBezTo>
                    <a:pt x="669" y="14"/>
                    <a:pt x="692" y="26"/>
                    <a:pt x="71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36">
              <a:extLst>
                <a:ext uri="{FF2B5EF4-FFF2-40B4-BE49-F238E27FC236}">
                  <a16:creationId xmlns:a16="http://schemas.microsoft.com/office/drawing/2014/main" id="{B6F33B9A-4D1A-833F-7B78-AD24BDD0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755" y="4422123"/>
              <a:ext cx="149225" cy="409575"/>
            </a:xfrm>
            <a:custGeom>
              <a:avLst/>
              <a:gdLst>
                <a:gd name="T0" fmla="*/ 413 w 413"/>
                <a:gd name="T1" fmla="*/ 20 h 1141"/>
                <a:gd name="T2" fmla="*/ 74 w 413"/>
                <a:gd name="T3" fmla="*/ 1141 h 1141"/>
                <a:gd name="T4" fmla="*/ 0 w 413"/>
                <a:gd name="T5" fmla="*/ 1120 h 1141"/>
                <a:gd name="T6" fmla="*/ 337 w 413"/>
                <a:gd name="T7" fmla="*/ 0 h 1141"/>
                <a:gd name="T8" fmla="*/ 413 w 413"/>
                <a:gd name="T9" fmla="*/ 2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1141">
                  <a:moveTo>
                    <a:pt x="413" y="20"/>
                  </a:moveTo>
                  <a:lnTo>
                    <a:pt x="74" y="1141"/>
                  </a:lnTo>
                  <a:cubicBezTo>
                    <a:pt x="50" y="1134"/>
                    <a:pt x="24" y="1127"/>
                    <a:pt x="0" y="1120"/>
                  </a:cubicBezTo>
                  <a:lnTo>
                    <a:pt x="337" y="0"/>
                  </a:lnTo>
                  <a:cubicBezTo>
                    <a:pt x="362" y="8"/>
                    <a:pt x="388" y="13"/>
                    <a:pt x="4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F20CC898-7F83-5127-FC6A-78D91F804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793" y="4488798"/>
              <a:ext cx="30163" cy="420688"/>
            </a:xfrm>
            <a:custGeom>
              <a:avLst/>
              <a:gdLst>
                <a:gd name="T0" fmla="*/ 24 w 82"/>
                <a:gd name="T1" fmla="*/ 3 h 1173"/>
                <a:gd name="T2" fmla="*/ 78 w 82"/>
                <a:gd name="T3" fmla="*/ 0 h 1173"/>
                <a:gd name="T4" fmla="*/ 82 w 82"/>
                <a:gd name="T5" fmla="*/ 1170 h 1173"/>
                <a:gd name="T6" fmla="*/ 23 w 82"/>
                <a:gd name="T7" fmla="*/ 1173 h 1173"/>
                <a:gd name="T8" fmla="*/ 4 w 82"/>
                <a:gd name="T9" fmla="*/ 1172 h 1173"/>
                <a:gd name="T10" fmla="*/ 0 w 82"/>
                <a:gd name="T11" fmla="*/ 2 h 1173"/>
                <a:gd name="T12" fmla="*/ 24 w 82"/>
                <a:gd name="T13" fmla="*/ 3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173">
                  <a:moveTo>
                    <a:pt x="24" y="3"/>
                  </a:moveTo>
                  <a:cubicBezTo>
                    <a:pt x="42" y="3"/>
                    <a:pt x="60" y="0"/>
                    <a:pt x="78" y="0"/>
                  </a:cubicBezTo>
                  <a:lnTo>
                    <a:pt x="82" y="1170"/>
                  </a:lnTo>
                  <a:cubicBezTo>
                    <a:pt x="62" y="1171"/>
                    <a:pt x="42" y="1173"/>
                    <a:pt x="23" y="1173"/>
                  </a:cubicBezTo>
                  <a:cubicBezTo>
                    <a:pt x="16" y="1173"/>
                    <a:pt x="10" y="1172"/>
                    <a:pt x="4" y="1172"/>
                  </a:cubicBezTo>
                  <a:lnTo>
                    <a:pt x="0" y="2"/>
                  </a:lnTo>
                  <a:cubicBezTo>
                    <a:pt x="8" y="2"/>
                    <a:pt x="16" y="3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E8B60A55-116B-F190-E814-F8EDC1FF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493" y="4460223"/>
              <a:ext cx="107950" cy="415925"/>
            </a:xfrm>
            <a:custGeom>
              <a:avLst/>
              <a:gdLst>
                <a:gd name="T0" fmla="*/ 301 w 301"/>
                <a:gd name="T1" fmla="*/ 12 h 1161"/>
                <a:gd name="T2" fmla="*/ 77 w 301"/>
                <a:gd name="T3" fmla="*/ 1161 h 1161"/>
                <a:gd name="T4" fmla="*/ 0 w 301"/>
                <a:gd name="T5" fmla="*/ 1146 h 1161"/>
                <a:gd name="T6" fmla="*/ 224 w 301"/>
                <a:gd name="T7" fmla="*/ 0 h 1161"/>
                <a:gd name="T8" fmla="*/ 301 w 301"/>
                <a:gd name="T9" fmla="*/ 1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161">
                  <a:moveTo>
                    <a:pt x="301" y="12"/>
                  </a:moveTo>
                  <a:lnTo>
                    <a:pt x="77" y="1161"/>
                  </a:lnTo>
                  <a:cubicBezTo>
                    <a:pt x="51" y="1157"/>
                    <a:pt x="26" y="1151"/>
                    <a:pt x="0" y="1146"/>
                  </a:cubicBezTo>
                  <a:lnTo>
                    <a:pt x="224" y="0"/>
                  </a:lnTo>
                  <a:cubicBezTo>
                    <a:pt x="249" y="5"/>
                    <a:pt x="276" y="7"/>
                    <a:pt x="30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E78E66CA-618D-0853-EE07-B3959351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880" y="4480860"/>
              <a:ext cx="69850" cy="420688"/>
            </a:xfrm>
            <a:custGeom>
              <a:avLst/>
              <a:gdLst>
                <a:gd name="T0" fmla="*/ 191 w 191"/>
                <a:gd name="T1" fmla="*/ 6 h 1172"/>
                <a:gd name="T2" fmla="*/ 78 w 191"/>
                <a:gd name="T3" fmla="*/ 1172 h 1172"/>
                <a:gd name="T4" fmla="*/ 0 w 191"/>
                <a:gd name="T5" fmla="*/ 1163 h 1172"/>
                <a:gd name="T6" fmla="*/ 113 w 191"/>
                <a:gd name="T7" fmla="*/ 0 h 1172"/>
                <a:gd name="T8" fmla="*/ 191 w 191"/>
                <a:gd name="T9" fmla="*/ 6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72">
                  <a:moveTo>
                    <a:pt x="191" y="6"/>
                  </a:moveTo>
                  <a:lnTo>
                    <a:pt x="78" y="1172"/>
                  </a:lnTo>
                  <a:cubicBezTo>
                    <a:pt x="52" y="1170"/>
                    <a:pt x="26" y="1165"/>
                    <a:pt x="0" y="1163"/>
                  </a:cubicBezTo>
                  <a:lnTo>
                    <a:pt x="113" y="0"/>
                  </a:lnTo>
                  <a:cubicBezTo>
                    <a:pt x="139" y="3"/>
                    <a:pt x="165" y="3"/>
                    <a:pt x="19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A903BD28-89D7-B4A5-C3E8-3232B12D7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280" y="3425173"/>
              <a:ext cx="409575" cy="149225"/>
            </a:xfrm>
            <a:custGeom>
              <a:avLst/>
              <a:gdLst>
                <a:gd name="T0" fmla="*/ 1137 w 1137"/>
                <a:gd name="T1" fmla="*/ 75 h 416"/>
                <a:gd name="T2" fmla="*/ 21 w 1137"/>
                <a:gd name="T3" fmla="*/ 416 h 416"/>
                <a:gd name="T4" fmla="*/ 18 w 1137"/>
                <a:gd name="T5" fmla="*/ 408 h 416"/>
                <a:gd name="T6" fmla="*/ 0 w 1137"/>
                <a:gd name="T7" fmla="*/ 340 h 416"/>
                <a:gd name="T8" fmla="*/ 1116 w 1137"/>
                <a:gd name="T9" fmla="*/ 0 h 416"/>
                <a:gd name="T10" fmla="*/ 1137 w 1137"/>
                <a:gd name="T11" fmla="*/ 7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" h="416">
                  <a:moveTo>
                    <a:pt x="1137" y="75"/>
                  </a:moveTo>
                  <a:lnTo>
                    <a:pt x="21" y="416"/>
                  </a:lnTo>
                  <a:cubicBezTo>
                    <a:pt x="20" y="413"/>
                    <a:pt x="19" y="411"/>
                    <a:pt x="18" y="408"/>
                  </a:cubicBezTo>
                  <a:cubicBezTo>
                    <a:pt x="11" y="386"/>
                    <a:pt x="7" y="363"/>
                    <a:pt x="0" y="340"/>
                  </a:cubicBezTo>
                  <a:lnTo>
                    <a:pt x="1116" y="0"/>
                  </a:lnTo>
                  <a:cubicBezTo>
                    <a:pt x="1124" y="25"/>
                    <a:pt x="1130" y="50"/>
                    <a:pt x="1137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D513DA44-BB6E-8C8F-77BC-F14675764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68" y="4049060"/>
              <a:ext cx="317500" cy="319088"/>
            </a:xfrm>
            <a:custGeom>
              <a:avLst/>
              <a:gdLst>
                <a:gd name="T0" fmla="*/ 883 w 883"/>
                <a:gd name="T1" fmla="*/ 54 h 887"/>
                <a:gd name="T2" fmla="*/ 56 w 883"/>
                <a:gd name="T3" fmla="*/ 887 h 887"/>
                <a:gd name="T4" fmla="*/ 0 w 883"/>
                <a:gd name="T5" fmla="*/ 834 h 887"/>
                <a:gd name="T6" fmla="*/ 828 w 883"/>
                <a:gd name="T7" fmla="*/ 0 h 887"/>
                <a:gd name="T8" fmla="*/ 883 w 883"/>
                <a:gd name="T9" fmla="*/ 5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887">
                  <a:moveTo>
                    <a:pt x="883" y="54"/>
                  </a:moveTo>
                  <a:lnTo>
                    <a:pt x="56" y="887"/>
                  </a:lnTo>
                  <a:cubicBezTo>
                    <a:pt x="38" y="869"/>
                    <a:pt x="18" y="852"/>
                    <a:pt x="0" y="834"/>
                  </a:cubicBezTo>
                  <a:lnTo>
                    <a:pt x="828" y="0"/>
                  </a:lnTo>
                  <a:cubicBezTo>
                    <a:pt x="846" y="18"/>
                    <a:pt x="865" y="36"/>
                    <a:pt x="883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FA08A3F5-A97D-1524-97E6-AAB8A5E3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355" y="3937935"/>
              <a:ext cx="342900" cy="288925"/>
            </a:xfrm>
            <a:custGeom>
              <a:avLst/>
              <a:gdLst>
                <a:gd name="T0" fmla="*/ 954 w 954"/>
                <a:gd name="T1" fmla="*/ 60 h 806"/>
                <a:gd name="T2" fmla="*/ 48 w 954"/>
                <a:gd name="T3" fmla="*/ 806 h 806"/>
                <a:gd name="T4" fmla="*/ 0 w 954"/>
                <a:gd name="T5" fmla="*/ 744 h 806"/>
                <a:gd name="T6" fmla="*/ 904 w 954"/>
                <a:gd name="T7" fmla="*/ 0 h 806"/>
                <a:gd name="T8" fmla="*/ 954 w 954"/>
                <a:gd name="T9" fmla="*/ 6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806">
                  <a:moveTo>
                    <a:pt x="954" y="60"/>
                  </a:moveTo>
                  <a:lnTo>
                    <a:pt x="48" y="806"/>
                  </a:lnTo>
                  <a:cubicBezTo>
                    <a:pt x="31" y="786"/>
                    <a:pt x="16" y="765"/>
                    <a:pt x="0" y="744"/>
                  </a:cubicBezTo>
                  <a:lnTo>
                    <a:pt x="904" y="0"/>
                  </a:lnTo>
                  <a:cubicBezTo>
                    <a:pt x="921" y="20"/>
                    <a:pt x="937" y="40"/>
                    <a:pt x="954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E6E1A990-37DA-72C4-ACF3-B3B7E28B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568" y="3695048"/>
              <a:ext cx="382588" cy="222250"/>
            </a:xfrm>
            <a:custGeom>
              <a:avLst/>
              <a:gdLst>
                <a:gd name="T0" fmla="*/ 1065 w 1065"/>
                <a:gd name="T1" fmla="*/ 69 h 620"/>
                <a:gd name="T2" fmla="*/ 37 w 1065"/>
                <a:gd name="T3" fmla="*/ 620 h 620"/>
                <a:gd name="T4" fmla="*/ 0 w 1065"/>
                <a:gd name="T5" fmla="*/ 552 h 620"/>
                <a:gd name="T6" fmla="*/ 1029 w 1065"/>
                <a:gd name="T7" fmla="*/ 0 h 620"/>
                <a:gd name="T8" fmla="*/ 1065 w 1065"/>
                <a:gd name="T9" fmla="*/ 6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620">
                  <a:moveTo>
                    <a:pt x="1065" y="69"/>
                  </a:moveTo>
                  <a:lnTo>
                    <a:pt x="37" y="620"/>
                  </a:lnTo>
                  <a:cubicBezTo>
                    <a:pt x="25" y="598"/>
                    <a:pt x="12" y="575"/>
                    <a:pt x="0" y="552"/>
                  </a:cubicBezTo>
                  <a:lnTo>
                    <a:pt x="1029" y="0"/>
                  </a:lnTo>
                  <a:cubicBezTo>
                    <a:pt x="1041" y="23"/>
                    <a:pt x="1052" y="46"/>
                    <a:pt x="1065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CF8564EC-0686-B6CE-C561-397A41E50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405" y="3823635"/>
              <a:ext cx="363538" cy="257175"/>
            </a:xfrm>
            <a:custGeom>
              <a:avLst/>
              <a:gdLst>
                <a:gd name="T0" fmla="*/ 1012 w 1012"/>
                <a:gd name="T1" fmla="*/ 65 h 718"/>
                <a:gd name="T2" fmla="*/ 42 w 1012"/>
                <a:gd name="T3" fmla="*/ 718 h 718"/>
                <a:gd name="T4" fmla="*/ 0 w 1012"/>
                <a:gd name="T5" fmla="*/ 653 h 718"/>
                <a:gd name="T6" fmla="*/ 969 w 1012"/>
                <a:gd name="T7" fmla="*/ 0 h 718"/>
                <a:gd name="T8" fmla="*/ 1012 w 1012"/>
                <a:gd name="T9" fmla="*/ 6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718">
                  <a:moveTo>
                    <a:pt x="1012" y="65"/>
                  </a:moveTo>
                  <a:lnTo>
                    <a:pt x="42" y="718"/>
                  </a:lnTo>
                  <a:cubicBezTo>
                    <a:pt x="28" y="696"/>
                    <a:pt x="14" y="674"/>
                    <a:pt x="0" y="653"/>
                  </a:cubicBezTo>
                  <a:lnTo>
                    <a:pt x="969" y="0"/>
                  </a:lnTo>
                  <a:cubicBezTo>
                    <a:pt x="983" y="22"/>
                    <a:pt x="998" y="43"/>
                    <a:pt x="101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B81ADF54-46C3-95AB-672B-FF3EE8E4F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780" y="3566460"/>
              <a:ext cx="398463" cy="187325"/>
            </a:xfrm>
            <a:custGeom>
              <a:avLst/>
              <a:gdLst>
                <a:gd name="T0" fmla="*/ 1108 w 1108"/>
                <a:gd name="T1" fmla="*/ 73 h 523"/>
                <a:gd name="T2" fmla="*/ 32 w 1108"/>
                <a:gd name="T3" fmla="*/ 523 h 523"/>
                <a:gd name="T4" fmla="*/ 0 w 1108"/>
                <a:gd name="T5" fmla="*/ 451 h 523"/>
                <a:gd name="T6" fmla="*/ 1079 w 1108"/>
                <a:gd name="T7" fmla="*/ 0 h 523"/>
                <a:gd name="T8" fmla="*/ 1108 w 1108"/>
                <a:gd name="T9" fmla="*/ 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523">
                  <a:moveTo>
                    <a:pt x="1108" y="73"/>
                  </a:moveTo>
                  <a:lnTo>
                    <a:pt x="32" y="523"/>
                  </a:lnTo>
                  <a:cubicBezTo>
                    <a:pt x="22" y="499"/>
                    <a:pt x="10" y="476"/>
                    <a:pt x="0" y="451"/>
                  </a:cubicBezTo>
                  <a:lnTo>
                    <a:pt x="1079" y="0"/>
                  </a:lnTo>
                  <a:cubicBezTo>
                    <a:pt x="1088" y="24"/>
                    <a:pt x="1097" y="49"/>
                    <a:pt x="1108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9B49DACB-71AD-F4D2-1FCE-9E14914D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68" y="3690285"/>
              <a:ext cx="384175" cy="222250"/>
            </a:xfrm>
            <a:custGeom>
              <a:avLst/>
              <a:gdLst>
                <a:gd name="T0" fmla="*/ 35 w 1068"/>
                <a:gd name="T1" fmla="*/ 0 h 618"/>
                <a:gd name="T2" fmla="*/ 1068 w 1068"/>
                <a:gd name="T3" fmla="*/ 550 h 618"/>
                <a:gd name="T4" fmla="*/ 1064 w 1068"/>
                <a:gd name="T5" fmla="*/ 557 h 618"/>
                <a:gd name="T6" fmla="*/ 1029 w 1068"/>
                <a:gd name="T7" fmla="*/ 618 h 618"/>
                <a:gd name="T8" fmla="*/ 0 w 1068"/>
                <a:gd name="T9" fmla="*/ 70 h 618"/>
                <a:gd name="T10" fmla="*/ 35 w 1068"/>
                <a:gd name="T1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8" h="618">
                  <a:moveTo>
                    <a:pt x="35" y="0"/>
                  </a:moveTo>
                  <a:lnTo>
                    <a:pt x="1068" y="550"/>
                  </a:lnTo>
                  <a:cubicBezTo>
                    <a:pt x="1066" y="552"/>
                    <a:pt x="1066" y="555"/>
                    <a:pt x="1064" y="557"/>
                  </a:cubicBezTo>
                  <a:cubicBezTo>
                    <a:pt x="1053" y="578"/>
                    <a:pt x="1040" y="597"/>
                    <a:pt x="1029" y="618"/>
                  </a:cubicBezTo>
                  <a:lnTo>
                    <a:pt x="0" y="70"/>
                  </a:lnTo>
                  <a:cubicBezTo>
                    <a:pt x="13" y="47"/>
                    <a:pt x="23" y="23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ECA84EB1-186E-2FEB-304B-06BF3AF5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043" y="3814110"/>
              <a:ext cx="365125" cy="255588"/>
            </a:xfrm>
            <a:custGeom>
              <a:avLst/>
              <a:gdLst>
                <a:gd name="T0" fmla="*/ 41 w 1016"/>
                <a:gd name="T1" fmla="*/ 0 h 711"/>
                <a:gd name="T2" fmla="*/ 1016 w 1016"/>
                <a:gd name="T3" fmla="*/ 647 h 711"/>
                <a:gd name="T4" fmla="*/ 972 w 1016"/>
                <a:gd name="T5" fmla="*/ 711 h 711"/>
                <a:gd name="T6" fmla="*/ 0 w 1016"/>
                <a:gd name="T7" fmla="*/ 67 h 711"/>
                <a:gd name="T8" fmla="*/ 41 w 1016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11">
                  <a:moveTo>
                    <a:pt x="41" y="0"/>
                  </a:moveTo>
                  <a:lnTo>
                    <a:pt x="1016" y="647"/>
                  </a:lnTo>
                  <a:cubicBezTo>
                    <a:pt x="1002" y="669"/>
                    <a:pt x="987" y="690"/>
                    <a:pt x="972" y="711"/>
                  </a:cubicBezTo>
                  <a:lnTo>
                    <a:pt x="0" y="67"/>
                  </a:lnTo>
                  <a:cubicBezTo>
                    <a:pt x="14" y="45"/>
                    <a:pt x="27" y="2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3081C8B8-CADD-151B-9AE2-429D3E28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155" y="3555348"/>
              <a:ext cx="398463" cy="185738"/>
            </a:xfrm>
            <a:custGeom>
              <a:avLst/>
              <a:gdLst>
                <a:gd name="T0" fmla="*/ 27 w 1110"/>
                <a:gd name="T1" fmla="*/ 0 h 516"/>
                <a:gd name="T2" fmla="*/ 1110 w 1110"/>
                <a:gd name="T3" fmla="*/ 445 h 516"/>
                <a:gd name="T4" fmla="*/ 1078 w 1110"/>
                <a:gd name="T5" fmla="*/ 516 h 516"/>
                <a:gd name="T6" fmla="*/ 0 w 1110"/>
                <a:gd name="T7" fmla="*/ 74 h 516"/>
                <a:gd name="T8" fmla="*/ 27 w 1110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516">
                  <a:moveTo>
                    <a:pt x="27" y="0"/>
                  </a:moveTo>
                  <a:lnTo>
                    <a:pt x="1110" y="445"/>
                  </a:lnTo>
                  <a:cubicBezTo>
                    <a:pt x="1100" y="469"/>
                    <a:pt x="1088" y="492"/>
                    <a:pt x="1078" y="516"/>
                  </a:cubicBezTo>
                  <a:lnTo>
                    <a:pt x="0" y="74"/>
                  </a:lnTo>
                  <a:cubicBezTo>
                    <a:pt x="10" y="50"/>
                    <a:pt x="17" y="2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CF33208F-107E-D839-9E95-4C83E42A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555" y="3934760"/>
              <a:ext cx="342900" cy="287338"/>
            </a:xfrm>
            <a:custGeom>
              <a:avLst/>
              <a:gdLst>
                <a:gd name="T0" fmla="*/ 49 w 955"/>
                <a:gd name="T1" fmla="*/ 0 h 801"/>
                <a:gd name="T2" fmla="*/ 955 w 955"/>
                <a:gd name="T3" fmla="*/ 742 h 801"/>
                <a:gd name="T4" fmla="*/ 905 w 955"/>
                <a:gd name="T5" fmla="*/ 801 h 801"/>
                <a:gd name="T6" fmla="*/ 0 w 955"/>
                <a:gd name="T7" fmla="*/ 61 h 801"/>
                <a:gd name="T8" fmla="*/ 49 w 955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801">
                  <a:moveTo>
                    <a:pt x="49" y="0"/>
                  </a:moveTo>
                  <a:lnTo>
                    <a:pt x="955" y="742"/>
                  </a:lnTo>
                  <a:cubicBezTo>
                    <a:pt x="939" y="762"/>
                    <a:pt x="921" y="781"/>
                    <a:pt x="905" y="801"/>
                  </a:cubicBezTo>
                  <a:lnTo>
                    <a:pt x="0" y="61"/>
                  </a:lnTo>
                  <a:cubicBezTo>
                    <a:pt x="17" y="41"/>
                    <a:pt x="33" y="2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31D212A8-2B01-9523-96EA-25739F94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668" y="4480860"/>
              <a:ext cx="69850" cy="419100"/>
            </a:xfrm>
            <a:custGeom>
              <a:avLst/>
              <a:gdLst>
                <a:gd name="T0" fmla="*/ 78 w 194"/>
                <a:gd name="T1" fmla="*/ 0 h 1170"/>
                <a:gd name="T2" fmla="*/ 194 w 194"/>
                <a:gd name="T3" fmla="*/ 1161 h 1170"/>
                <a:gd name="T4" fmla="*/ 117 w 194"/>
                <a:gd name="T5" fmla="*/ 1170 h 1170"/>
                <a:gd name="T6" fmla="*/ 0 w 194"/>
                <a:gd name="T7" fmla="*/ 7 h 1170"/>
                <a:gd name="T8" fmla="*/ 78 w 194"/>
                <a:gd name="T9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70">
                  <a:moveTo>
                    <a:pt x="78" y="0"/>
                  </a:moveTo>
                  <a:lnTo>
                    <a:pt x="194" y="1161"/>
                  </a:lnTo>
                  <a:cubicBezTo>
                    <a:pt x="168" y="1164"/>
                    <a:pt x="142" y="1168"/>
                    <a:pt x="117" y="1170"/>
                  </a:cubicBezTo>
                  <a:lnTo>
                    <a:pt x="0" y="7"/>
                  </a:lnTo>
                  <a:cubicBezTo>
                    <a:pt x="26" y="5"/>
                    <a:pt x="52" y="3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364CFD11-8EF9-0855-4CB1-A769D4C1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368" y="3420410"/>
              <a:ext cx="409575" cy="149225"/>
            </a:xfrm>
            <a:custGeom>
              <a:avLst/>
              <a:gdLst>
                <a:gd name="T0" fmla="*/ 19 w 1141"/>
                <a:gd name="T1" fmla="*/ 0 h 413"/>
                <a:gd name="T2" fmla="*/ 1141 w 1141"/>
                <a:gd name="T3" fmla="*/ 339 h 413"/>
                <a:gd name="T4" fmla="*/ 1116 w 1141"/>
                <a:gd name="T5" fmla="*/ 413 h 413"/>
                <a:gd name="T6" fmla="*/ 0 w 1141"/>
                <a:gd name="T7" fmla="*/ 76 h 413"/>
                <a:gd name="T8" fmla="*/ 19 w 1141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1" h="413">
                  <a:moveTo>
                    <a:pt x="19" y="0"/>
                  </a:moveTo>
                  <a:lnTo>
                    <a:pt x="1141" y="339"/>
                  </a:lnTo>
                  <a:cubicBezTo>
                    <a:pt x="1134" y="364"/>
                    <a:pt x="1123" y="388"/>
                    <a:pt x="1116" y="413"/>
                  </a:cubicBezTo>
                  <a:lnTo>
                    <a:pt x="0" y="76"/>
                  </a:lnTo>
                  <a:cubicBezTo>
                    <a:pt x="7" y="51"/>
                    <a:pt x="12" y="2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52">
              <a:extLst>
                <a:ext uri="{FF2B5EF4-FFF2-40B4-BE49-F238E27FC236}">
                  <a16:creationId xmlns:a16="http://schemas.microsoft.com/office/drawing/2014/main" id="{F2EF1BDF-BF71-3273-EDE1-6840CBBE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418" y="4420535"/>
              <a:ext cx="149225" cy="409575"/>
            </a:xfrm>
            <a:custGeom>
              <a:avLst/>
              <a:gdLst>
                <a:gd name="T0" fmla="*/ 75 w 416"/>
                <a:gd name="T1" fmla="*/ 0 h 1138"/>
                <a:gd name="T2" fmla="*/ 416 w 416"/>
                <a:gd name="T3" fmla="*/ 1117 h 1138"/>
                <a:gd name="T4" fmla="*/ 408 w 416"/>
                <a:gd name="T5" fmla="*/ 1120 h 1138"/>
                <a:gd name="T6" fmla="*/ 341 w 416"/>
                <a:gd name="T7" fmla="*/ 1138 h 1138"/>
                <a:gd name="T8" fmla="*/ 0 w 416"/>
                <a:gd name="T9" fmla="*/ 21 h 1138"/>
                <a:gd name="T10" fmla="*/ 75 w 416"/>
                <a:gd name="T11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1138">
                  <a:moveTo>
                    <a:pt x="75" y="0"/>
                  </a:moveTo>
                  <a:lnTo>
                    <a:pt x="416" y="1117"/>
                  </a:lnTo>
                  <a:cubicBezTo>
                    <a:pt x="413" y="1118"/>
                    <a:pt x="411" y="1119"/>
                    <a:pt x="408" y="1120"/>
                  </a:cubicBezTo>
                  <a:cubicBezTo>
                    <a:pt x="386" y="1126"/>
                    <a:pt x="363" y="1131"/>
                    <a:pt x="341" y="1138"/>
                  </a:cubicBezTo>
                  <a:lnTo>
                    <a:pt x="0" y="21"/>
                  </a:lnTo>
                  <a:cubicBezTo>
                    <a:pt x="25" y="13"/>
                    <a:pt x="50" y="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53">
              <a:extLst>
                <a:ext uri="{FF2B5EF4-FFF2-40B4-BE49-F238E27FC236}">
                  <a16:creationId xmlns:a16="http://schemas.microsoft.com/office/drawing/2014/main" id="{8C7160B2-367A-FFFB-C8A9-94F04DCE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305" y="4457048"/>
              <a:ext cx="111125" cy="415925"/>
            </a:xfrm>
            <a:custGeom>
              <a:avLst/>
              <a:gdLst>
                <a:gd name="T0" fmla="*/ 76 w 308"/>
                <a:gd name="T1" fmla="*/ 0 h 1158"/>
                <a:gd name="T2" fmla="*/ 308 w 308"/>
                <a:gd name="T3" fmla="*/ 1143 h 1158"/>
                <a:gd name="T4" fmla="*/ 231 w 308"/>
                <a:gd name="T5" fmla="*/ 1158 h 1158"/>
                <a:gd name="T6" fmla="*/ 0 w 308"/>
                <a:gd name="T7" fmla="*/ 15 h 1158"/>
                <a:gd name="T8" fmla="*/ 76 w 308"/>
                <a:gd name="T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158">
                  <a:moveTo>
                    <a:pt x="76" y="0"/>
                  </a:moveTo>
                  <a:lnTo>
                    <a:pt x="308" y="1143"/>
                  </a:lnTo>
                  <a:cubicBezTo>
                    <a:pt x="283" y="1149"/>
                    <a:pt x="257" y="1153"/>
                    <a:pt x="231" y="1158"/>
                  </a:cubicBezTo>
                  <a:lnTo>
                    <a:pt x="0" y="15"/>
                  </a:lnTo>
                  <a:cubicBezTo>
                    <a:pt x="25" y="10"/>
                    <a:pt x="51" y="6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54">
              <a:extLst>
                <a:ext uri="{FF2B5EF4-FFF2-40B4-BE49-F238E27FC236}">
                  <a16:creationId xmlns:a16="http://schemas.microsoft.com/office/drawing/2014/main" id="{2026736A-A278-685C-181B-7E33BB488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305" y="4041123"/>
              <a:ext cx="317500" cy="315913"/>
            </a:xfrm>
            <a:custGeom>
              <a:avLst/>
              <a:gdLst>
                <a:gd name="T0" fmla="*/ 54 w 886"/>
                <a:gd name="T1" fmla="*/ 0 h 880"/>
                <a:gd name="T2" fmla="*/ 886 w 886"/>
                <a:gd name="T3" fmla="*/ 826 h 880"/>
                <a:gd name="T4" fmla="*/ 830 w 886"/>
                <a:gd name="T5" fmla="*/ 880 h 880"/>
                <a:gd name="T6" fmla="*/ 0 w 886"/>
                <a:gd name="T7" fmla="*/ 56 h 880"/>
                <a:gd name="T8" fmla="*/ 54 w 886"/>
                <a:gd name="T9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880">
                  <a:moveTo>
                    <a:pt x="54" y="0"/>
                  </a:moveTo>
                  <a:lnTo>
                    <a:pt x="886" y="826"/>
                  </a:lnTo>
                  <a:cubicBezTo>
                    <a:pt x="868" y="844"/>
                    <a:pt x="848" y="862"/>
                    <a:pt x="830" y="880"/>
                  </a:cubicBezTo>
                  <a:lnTo>
                    <a:pt x="0" y="56"/>
                  </a:lnTo>
                  <a:cubicBezTo>
                    <a:pt x="18" y="37"/>
                    <a:pt x="36" y="18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6B624B95-6AF0-85AD-C858-F1554CDE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118" y="4369735"/>
              <a:ext cx="188913" cy="396875"/>
            </a:xfrm>
            <a:custGeom>
              <a:avLst/>
              <a:gdLst>
                <a:gd name="T0" fmla="*/ 72 w 523"/>
                <a:gd name="T1" fmla="*/ 0 h 1105"/>
                <a:gd name="T2" fmla="*/ 523 w 523"/>
                <a:gd name="T3" fmla="*/ 1077 h 1105"/>
                <a:gd name="T4" fmla="*/ 450 w 523"/>
                <a:gd name="T5" fmla="*/ 1105 h 1105"/>
                <a:gd name="T6" fmla="*/ 0 w 523"/>
                <a:gd name="T7" fmla="*/ 29 h 1105"/>
                <a:gd name="T8" fmla="*/ 72 w 523"/>
                <a:gd name="T9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105">
                  <a:moveTo>
                    <a:pt x="72" y="0"/>
                  </a:moveTo>
                  <a:lnTo>
                    <a:pt x="523" y="1077"/>
                  </a:lnTo>
                  <a:cubicBezTo>
                    <a:pt x="499" y="1087"/>
                    <a:pt x="474" y="1095"/>
                    <a:pt x="450" y="1105"/>
                  </a:cubicBezTo>
                  <a:lnTo>
                    <a:pt x="0" y="29"/>
                  </a:lnTo>
                  <a:cubicBezTo>
                    <a:pt x="24" y="19"/>
                    <a:pt x="48" y="1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56">
              <a:extLst>
                <a:ext uri="{FF2B5EF4-FFF2-40B4-BE49-F238E27FC236}">
                  <a16:creationId xmlns:a16="http://schemas.microsoft.com/office/drawing/2014/main" id="{9F21E150-A9EA-1EED-26B7-D74D38E1F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293" y="4306235"/>
              <a:ext cx="222250" cy="382588"/>
            </a:xfrm>
            <a:custGeom>
              <a:avLst/>
              <a:gdLst>
                <a:gd name="T0" fmla="*/ 69 w 622"/>
                <a:gd name="T1" fmla="*/ 0 h 1064"/>
                <a:gd name="T2" fmla="*/ 622 w 622"/>
                <a:gd name="T3" fmla="*/ 1031 h 1064"/>
                <a:gd name="T4" fmla="*/ 552 w 622"/>
                <a:gd name="T5" fmla="*/ 1064 h 1064"/>
                <a:gd name="T6" fmla="*/ 0 w 622"/>
                <a:gd name="T7" fmla="*/ 35 h 1064"/>
                <a:gd name="T8" fmla="*/ 69 w 622"/>
                <a:gd name="T9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064">
                  <a:moveTo>
                    <a:pt x="69" y="0"/>
                  </a:moveTo>
                  <a:lnTo>
                    <a:pt x="622" y="1031"/>
                  </a:lnTo>
                  <a:cubicBezTo>
                    <a:pt x="600" y="1043"/>
                    <a:pt x="575" y="1052"/>
                    <a:pt x="552" y="1064"/>
                  </a:cubicBezTo>
                  <a:lnTo>
                    <a:pt x="0" y="35"/>
                  </a:lnTo>
                  <a:cubicBezTo>
                    <a:pt x="23" y="23"/>
                    <a:pt x="47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57">
              <a:extLst>
                <a:ext uri="{FF2B5EF4-FFF2-40B4-BE49-F238E27FC236}">
                  <a16:creationId xmlns:a16="http://schemas.microsoft.com/office/drawing/2014/main" id="{7C49E078-2938-86C2-5797-FBBF8F88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180" y="4141135"/>
              <a:ext cx="288925" cy="342900"/>
            </a:xfrm>
            <a:custGeom>
              <a:avLst/>
              <a:gdLst>
                <a:gd name="T0" fmla="*/ 61 w 806"/>
                <a:gd name="T1" fmla="*/ 0 h 953"/>
                <a:gd name="T2" fmla="*/ 806 w 806"/>
                <a:gd name="T3" fmla="*/ 905 h 953"/>
                <a:gd name="T4" fmla="*/ 744 w 806"/>
                <a:gd name="T5" fmla="*/ 953 h 953"/>
                <a:gd name="T6" fmla="*/ 0 w 806"/>
                <a:gd name="T7" fmla="*/ 50 h 953"/>
                <a:gd name="T8" fmla="*/ 61 w 806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953">
                  <a:moveTo>
                    <a:pt x="61" y="0"/>
                  </a:moveTo>
                  <a:lnTo>
                    <a:pt x="806" y="905"/>
                  </a:lnTo>
                  <a:cubicBezTo>
                    <a:pt x="786" y="922"/>
                    <a:pt x="764" y="937"/>
                    <a:pt x="744" y="953"/>
                  </a:cubicBezTo>
                  <a:lnTo>
                    <a:pt x="0" y="50"/>
                  </a:lnTo>
                  <a:cubicBezTo>
                    <a:pt x="21" y="33"/>
                    <a:pt x="41" y="17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58">
              <a:extLst>
                <a:ext uri="{FF2B5EF4-FFF2-40B4-BE49-F238E27FC236}">
                  <a16:creationId xmlns:a16="http://schemas.microsoft.com/office/drawing/2014/main" id="{72D0FF6A-9BE6-53C1-A6DF-49B6B91D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293" y="4228448"/>
              <a:ext cx="258763" cy="363538"/>
            </a:xfrm>
            <a:custGeom>
              <a:avLst/>
              <a:gdLst>
                <a:gd name="T0" fmla="*/ 65 w 719"/>
                <a:gd name="T1" fmla="*/ 0 h 1013"/>
                <a:gd name="T2" fmla="*/ 719 w 719"/>
                <a:gd name="T3" fmla="*/ 972 h 1013"/>
                <a:gd name="T4" fmla="*/ 654 w 719"/>
                <a:gd name="T5" fmla="*/ 1013 h 1013"/>
                <a:gd name="T6" fmla="*/ 0 w 719"/>
                <a:gd name="T7" fmla="*/ 43 h 1013"/>
                <a:gd name="T8" fmla="*/ 65 w 719"/>
                <a:gd name="T9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013">
                  <a:moveTo>
                    <a:pt x="65" y="0"/>
                  </a:moveTo>
                  <a:lnTo>
                    <a:pt x="719" y="972"/>
                  </a:lnTo>
                  <a:cubicBezTo>
                    <a:pt x="698" y="986"/>
                    <a:pt x="675" y="999"/>
                    <a:pt x="654" y="1013"/>
                  </a:cubicBezTo>
                  <a:lnTo>
                    <a:pt x="0" y="43"/>
                  </a:lnTo>
                  <a:cubicBezTo>
                    <a:pt x="22" y="29"/>
                    <a:pt x="44" y="15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59">
              <a:extLst>
                <a:ext uri="{FF2B5EF4-FFF2-40B4-BE49-F238E27FC236}">
                  <a16:creationId xmlns:a16="http://schemas.microsoft.com/office/drawing/2014/main" id="{489ED9CD-2774-E97D-EBDB-A489463F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905" y="1087022"/>
              <a:ext cx="3871913" cy="3806826"/>
            </a:xfrm>
            <a:custGeom>
              <a:avLst/>
              <a:gdLst>
                <a:gd name="T0" fmla="*/ 5313 w 10776"/>
                <a:gd name="T1" fmla="*/ 941 h 10598"/>
                <a:gd name="T2" fmla="*/ 5297 w 10776"/>
                <a:gd name="T3" fmla="*/ 941 h 10598"/>
                <a:gd name="T4" fmla="*/ 2227 w 10776"/>
                <a:gd name="T5" fmla="*/ 2206 h 10598"/>
                <a:gd name="T6" fmla="*/ 939 w 10776"/>
                <a:gd name="T7" fmla="*/ 5283 h 10598"/>
                <a:gd name="T8" fmla="*/ 0 w 10776"/>
                <a:gd name="T9" fmla="*/ 5280 h 10598"/>
                <a:gd name="T10" fmla="*/ 607 w 10776"/>
                <a:gd name="T11" fmla="*/ 2836 h 10598"/>
                <a:gd name="T12" fmla="*/ 3722 w 10776"/>
                <a:gd name="T13" fmla="*/ 241 h 10598"/>
                <a:gd name="T14" fmla="*/ 5299 w 10776"/>
                <a:gd name="T15" fmla="*/ 0 h 10598"/>
                <a:gd name="T16" fmla="*/ 10355 w 10776"/>
                <a:gd name="T17" fmla="*/ 3724 h 10598"/>
                <a:gd name="T18" fmla="*/ 9987 w 10776"/>
                <a:gd name="T19" fmla="*/ 7761 h 10598"/>
                <a:gd name="T20" fmla="*/ 6872 w 10776"/>
                <a:gd name="T21" fmla="*/ 10357 h 10598"/>
                <a:gd name="T22" fmla="*/ 5296 w 10776"/>
                <a:gd name="T23" fmla="*/ 10598 h 10598"/>
                <a:gd name="T24" fmla="*/ 5278 w 10776"/>
                <a:gd name="T25" fmla="*/ 10597 h 10598"/>
                <a:gd name="T26" fmla="*/ 5282 w 10776"/>
                <a:gd name="T27" fmla="*/ 9657 h 10598"/>
                <a:gd name="T28" fmla="*/ 8368 w 10776"/>
                <a:gd name="T29" fmla="*/ 8392 h 10598"/>
                <a:gd name="T30" fmla="*/ 9655 w 10776"/>
                <a:gd name="T31" fmla="*/ 5315 h 10598"/>
                <a:gd name="T32" fmla="*/ 5313 w 10776"/>
                <a:gd name="T33" fmla="*/ 941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76" h="10598">
                  <a:moveTo>
                    <a:pt x="5313" y="941"/>
                  </a:moveTo>
                  <a:cubicBezTo>
                    <a:pt x="5308" y="941"/>
                    <a:pt x="5302" y="941"/>
                    <a:pt x="5297" y="941"/>
                  </a:cubicBezTo>
                  <a:cubicBezTo>
                    <a:pt x="4139" y="941"/>
                    <a:pt x="3049" y="1390"/>
                    <a:pt x="2227" y="2206"/>
                  </a:cubicBezTo>
                  <a:cubicBezTo>
                    <a:pt x="1401" y="3026"/>
                    <a:pt x="943" y="4119"/>
                    <a:pt x="939" y="5283"/>
                  </a:cubicBezTo>
                  <a:lnTo>
                    <a:pt x="0" y="5280"/>
                  </a:lnTo>
                  <a:cubicBezTo>
                    <a:pt x="2" y="4438"/>
                    <a:pt x="204" y="3603"/>
                    <a:pt x="607" y="2836"/>
                  </a:cubicBezTo>
                  <a:cubicBezTo>
                    <a:pt x="1265" y="1584"/>
                    <a:pt x="2371" y="662"/>
                    <a:pt x="3722" y="241"/>
                  </a:cubicBezTo>
                  <a:cubicBezTo>
                    <a:pt x="4236" y="81"/>
                    <a:pt x="4766" y="0"/>
                    <a:pt x="5299" y="0"/>
                  </a:cubicBezTo>
                  <a:cubicBezTo>
                    <a:pt x="7629" y="0"/>
                    <a:pt x="9661" y="1497"/>
                    <a:pt x="10355" y="3724"/>
                  </a:cubicBezTo>
                  <a:cubicBezTo>
                    <a:pt x="10776" y="5075"/>
                    <a:pt x="10645" y="6509"/>
                    <a:pt x="9987" y="7761"/>
                  </a:cubicBezTo>
                  <a:cubicBezTo>
                    <a:pt x="9330" y="9014"/>
                    <a:pt x="8223" y="9936"/>
                    <a:pt x="6872" y="10357"/>
                  </a:cubicBezTo>
                  <a:cubicBezTo>
                    <a:pt x="6359" y="10516"/>
                    <a:pt x="5828" y="10598"/>
                    <a:pt x="5296" y="10598"/>
                  </a:cubicBezTo>
                  <a:cubicBezTo>
                    <a:pt x="5290" y="10598"/>
                    <a:pt x="5284" y="10597"/>
                    <a:pt x="5278" y="10597"/>
                  </a:cubicBezTo>
                  <a:lnTo>
                    <a:pt x="5282" y="9657"/>
                  </a:lnTo>
                  <a:cubicBezTo>
                    <a:pt x="6437" y="9660"/>
                    <a:pt x="7541" y="9212"/>
                    <a:pt x="8368" y="8392"/>
                  </a:cubicBezTo>
                  <a:cubicBezTo>
                    <a:pt x="9194" y="7572"/>
                    <a:pt x="9651" y="6479"/>
                    <a:pt x="9655" y="5315"/>
                  </a:cubicBezTo>
                  <a:cubicBezTo>
                    <a:pt x="9664" y="2911"/>
                    <a:pt x="7716" y="949"/>
                    <a:pt x="5313" y="9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60">
              <a:extLst>
                <a:ext uri="{FF2B5EF4-FFF2-40B4-BE49-F238E27FC236}">
                  <a16:creationId xmlns:a16="http://schemas.microsoft.com/office/drawing/2014/main" id="{762DE4E7-4964-B53F-4C2A-7E078579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80" y="3285473"/>
              <a:ext cx="1255713" cy="730250"/>
            </a:xfrm>
            <a:custGeom>
              <a:avLst/>
              <a:gdLst>
                <a:gd name="T0" fmla="*/ 597 w 3496"/>
                <a:gd name="T1" fmla="*/ 0 h 2032"/>
                <a:gd name="T2" fmla="*/ 0 w 3496"/>
                <a:gd name="T3" fmla="*/ 234 h 2032"/>
                <a:gd name="T4" fmla="*/ 971 w 3496"/>
                <a:gd name="T5" fmla="*/ 1465 h 2032"/>
                <a:gd name="T6" fmla="*/ 2970 w 3496"/>
                <a:gd name="T7" fmla="*/ 1910 h 2032"/>
                <a:gd name="T8" fmla="*/ 3496 w 3496"/>
                <a:gd name="T9" fmla="*/ 1764 h 2032"/>
                <a:gd name="T10" fmla="*/ 3263 w 3496"/>
                <a:gd name="T11" fmla="*/ 1167 h 2032"/>
                <a:gd name="T12" fmla="*/ 2861 w 3496"/>
                <a:gd name="T13" fmla="*/ 1280 h 2032"/>
                <a:gd name="T14" fmla="*/ 1337 w 3496"/>
                <a:gd name="T15" fmla="*/ 940 h 2032"/>
                <a:gd name="T16" fmla="*/ 597 w 3496"/>
                <a:gd name="T17" fmla="*/ 0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6" h="2032">
                  <a:moveTo>
                    <a:pt x="597" y="0"/>
                  </a:moveTo>
                  <a:lnTo>
                    <a:pt x="0" y="234"/>
                  </a:lnTo>
                  <a:cubicBezTo>
                    <a:pt x="196" y="734"/>
                    <a:pt x="532" y="1160"/>
                    <a:pt x="971" y="1465"/>
                  </a:cubicBezTo>
                  <a:cubicBezTo>
                    <a:pt x="1559" y="1874"/>
                    <a:pt x="2268" y="2032"/>
                    <a:pt x="2970" y="1910"/>
                  </a:cubicBezTo>
                  <a:cubicBezTo>
                    <a:pt x="3149" y="1880"/>
                    <a:pt x="3326" y="1830"/>
                    <a:pt x="3496" y="1764"/>
                  </a:cubicBezTo>
                  <a:lnTo>
                    <a:pt x="3263" y="1167"/>
                  </a:lnTo>
                  <a:cubicBezTo>
                    <a:pt x="3133" y="1218"/>
                    <a:pt x="2997" y="1256"/>
                    <a:pt x="2861" y="1280"/>
                  </a:cubicBezTo>
                  <a:cubicBezTo>
                    <a:pt x="2327" y="1372"/>
                    <a:pt x="1785" y="1251"/>
                    <a:pt x="1337" y="940"/>
                  </a:cubicBezTo>
                  <a:cubicBezTo>
                    <a:pt x="1002" y="707"/>
                    <a:pt x="746" y="382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61">
              <a:extLst>
                <a:ext uri="{FF2B5EF4-FFF2-40B4-BE49-F238E27FC236}">
                  <a16:creationId xmlns:a16="http://schemas.microsoft.com/office/drawing/2014/main" id="{3B010B4E-D825-7E29-0FDD-DEAD287F5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243" y="3090210"/>
              <a:ext cx="950913" cy="909638"/>
            </a:xfrm>
            <a:custGeom>
              <a:avLst/>
              <a:gdLst>
                <a:gd name="T0" fmla="*/ 2167 w 2645"/>
                <a:gd name="T1" fmla="*/ 0 h 2533"/>
                <a:gd name="T2" fmla="*/ 739 w 2645"/>
                <a:gd name="T3" fmla="*/ 1899 h 2533"/>
                <a:gd name="T4" fmla="*/ 0 w 2645"/>
                <a:gd name="T5" fmla="*/ 2053 h 2533"/>
                <a:gd name="T6" fmla="*/ 18 w 2645"/>
                <a:gd name="T7" fmla="*/ 2533 h 2533"/>
                <a:gd name="T8" fmla="*/ 914 w 2645"/>
                <a:gd name="T9" fmla="*/ 2346 h 2533"/>
                <a:gd name="T10" fmla="*/ 2645 w 2645"/>
                <a:gd name="T11" fmla="*/ 44 h 2533"/>
                <a:gd name="T12" fmla="*/ 2167 w 2645"/>
                <a:gd name="T13" fmla="*/ 0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5" h="2533">
                  <a:moveTo>
                    <a:pt x="2167" y="0"/>
                  </a:moveTo>
                  <a:cubicBezTo>
                    <a:pt x="2088" y="858"/>
                    <a:pt x="1541" y="1585"/>
                    <a:pt x="739" y="1899"/>
                  </a:cubicBezTo>
                  <a:cubicBezTo>
                    <a:pt x="502" y="1992"/>
                    <a:pt x="253" y="2043"/>
                    <a:pt x="0" y="2053"/>
                  </a:cubicBezTo>
                  <a:lnTo>
                    <a:pt x="18" y="2533"/>
                  </a:lnTo>
                  <a:cubicBezTo>
                    <a:pt x="325" y="2521"/>
                    <a:pt x="626" y="2458"/>
                    <a:pt x="914" y="2346"/>
                  </a:cubicBezTo>
                  <a:cubicBezTo>
                    <a:pt x="1886" y="1966"/>
                    <a:pt x="2549" y="1084"/>
                    <a:pt x="2645" y="44"/>
                  </a:cubicBezTo>
                  <a:lnTo>
                    <a:pt x="2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62">
              <a:extLst>
                <a:ext uri="{FF2B5EF4-FFF2-40B4-BE49-F238E27FC236}">
                  <a16:creationId xmlns:a16="http://schemas.microsoft.com/office/drawing/2014/main" id="{5F95F429-E660-B4EF-6D4D-3489B2799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5330" y="2471085"/>
              <a:ext cx="1069975" cy="1069975"/>
            </a:xfrm>
            <a:custGeom>
              <a:avLst/>
              <a:gdLst>
                <a:gd name="T0" fmla="*/ 1491 w 2982"/>
                <a:gd name="T1" fmla="*/ 0 h 2976"/>
                <a:gd name="T2" fmla="*/ 3 w 2982"/>
                <a:gd name="T3" fmla="*/ 1483 h 2976"/>
                <a:gd name="T4" fmla="*/ 1486 w 2982"/>
                <a:gd name="T5" fmla="*/ 2976 h 2976"/>
                <a:gd name="T6" fmla="*/ 2980 w 2982"/>
                <a:gd name="T7" fmla="*/ 1493 h 2976"/>
                <a:gd name="T8" fmla="*/ 1497 w 2982"/>
                <a:gd name="T9" fmla="*/ 0 h 2976"/>
                <a:gd name="T10" fmla="*/ 1491 w 2982"/>
                <a:gd name="T11" fmla="*/ 0 h 2976"/>
                <a:gd name="T12" fmla="*/ 1491 w 2982"/>
                <a:gd name="T13" fmla="*/ 2816 h 2976"/>
                <a:gd name="T14" fmla="*/ 1491 w 2982"/>
                <a:gd name="T15" fmla="*/ 2816 h 2976"/>
                <a:gd name="T16" fmla="*/ 163 w 2982"/>
                <a:gd name="T17" fmla="*/ 1483 h 2976"/>
                <a:gd name="T18" fmla="*/ 1491 w 2982"/>
                <a:gd name="T19" fmla="*/ 160 h 2976"/>
                <a:gd name="T20" fmla="*/ 1491 w 2982"/>
                <a:gd name="T21" fmla="*/ 80 h 2976"/>
                <a:gd name="T22" fmla="*/ 1496 w 2982"/>
                <a:gd name="T23" fmla="*/ 160 h 2976"/>
                <a:gd name="T24" fmla="*/ 2820 w 2982"/>
                <a:gd name="T25" fmla="*/ 1493 h 2976"/>
                <a:gd name="T26" fmla="*/ 1491 w 2982"/>
                <a:gd name="T27" fmla="*/ 2816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2" h="2976">
                  <a:moveTo>
                    <a:pt x="1491" y="0"/>
                  </a:moveTo>
                  <a:cubicBezTo>
                    <a:pt x="674" y="0"/>
                    <a:pt x="6" y="665"/>
                    <a:pt x="3" y="1483"/>
                  </a:cubicBezTo>
                  <a:cubicBezTo>
                    <a:pt x="0" y="2303"/>
                    <a:pt x="665" y="2973"/>
                    <a:pt x="1486" y="2976"/>
                  </a:cubicBezTo>
                  <a:cubicBezTo>
                    <a:pt x="2309" y="2976"/>
                    <a:pt x="2977" y="2311"/>
                    <a:pt x="2980" y="1493"/>
                  </a:cubicBezTo>
                  <a:cubicBezTo>
                    <a:pt x="2982" y="673"/>
                    <a:pt x="2317" y="3"/>
                    <a:pt x="1497" y="0"/>
                  </a:cubicBezTo>
                  <a:lnTo>
                    <a:pt x="1491" y="0"/>
                  </a:lnTo>
                  <a:close/>
                  <a:moveTo>
                    <a:pt x="1491" y="2816"/>
                  </a:moveTo>
                  <a:lnTo>
                    <a:pt x="1491" y="2816"/>
                  </a:lnTo>
                  <a:cubicBezTo>
                    <a:pt x="754" y="2814"/>
                    <a:pt x="160" y="2216"/>
                    <a:pt x="163" y="1483"/>
                  </a:cubicBezTo>
                  <a:cubicBezTo>
                    <a:pt x="166" y="753"/>
                    <a:pt x="761" y="160"/>
                    <a:pt x="1491" y="160"/>
                  </a:cubicBezTo>
                  <a:lnTo>
                    <a:pt x="1491" y="80"/>
                  </a:lnTo>
                  <a:lnTo>
                    <a:pt x="1496" y="160"/>
                  </a:lnTo>
                  <a:cubicBezTo>
                    <a:pt x="2228" y="162"/>
                    <a:pt x="2822" y="760"/>
                    <a:pt x="2820" y="1493"/>
                  </a:cubicBezTo>
                  <a:cubicBezTo>
                    <a:pt x="2817" y="2222"/>
                    <a:pt x="2221" y="2816"/>
                    <a:pt x="1491" y="28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63">
              <a:extLst>
                <a:ext uri="{FF2B5EF4-FFF2-40B4-BE49-F238E27FC236}">
                  <a16:creationId xmlns:a16="http://schemas.microsoft.com/office/drawing/2014/main" id="{EC81934D-B853-E12F-9FD2-C749D0C8E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143" y="2877485"/>
              <a:ext cx="258763" cy="258763"/>
            </a:xfrm>
            <a:custGeom>
              <a:avLst/>
              <a:gdLst>
                <a:gd name="T0" fmla="*/ 1 w 720"/>
                <a:gd name="T1" fmla="*/ 359 h 720"/>
                <a:gd name="T2" fmla="*/ 359 w 720"/>
                <a:gd name="T3" fmla="*/ 719 h 720"/>
                <a:gd name="T4" fmla="*/ 720 w 720"/>
                <a:gd name="T5" fmla="*/ 361 h 720"/>
                <a:gd name="T6" fmla="*/ 362 w 720"/>
                <a:gd name="T7" fmla="*/ 1 h 720"/>
                <a:gd name="T8" fmla="*/ 1 w 720"/>
                <a:gd name="T9" fmla="*/ 35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20">
                  <a:moveTo>
                    <a:pt x="1" y="359"/>
                  </a:moveTo>
                  <a:cubicBezTo>
                    <a:pt x="0" y="557"/>
                    <a:pt x="161" y="719"/>
                    <a:pt x="359" y="719"/>
                  </a:cubicBezTo>
                  <a:cubicBezTo>
                    <a:pt x="557" y="720"/>
                    <a:pt x="719" y="560"/>
                    <a:pt x="720" y="361"/>
                  </a:cubicBezTo>
                  <a:cubicBezTo>
                    <a:pt x="720" y="163"/>
                    <a:pt x="560" y="1"/>
                    <a:pt x="362" y="1"/>
                  </a:cubicBezTo>
                  <a:cubicBezTo>
                    <a:pt x="163" y="0"/>
                    <a:pt x="2" y="160"/>
                    <a:pt x="1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64">
              <a:extLst>
                <a:ext uri="{FF2B5EF4-FFF2-40B4-BE49-F238E27FC236}">
                  <a16:creationId xmlns:a16="http://schemas.microsoft.com/office/drawing/2014/main" id="{93AD3ADD-4206-16A9-EF9E-57F74A8A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080" y="3072748"/>
              <a:ext cx="323850" cy="44450"/>
            </a:xfrm>
            <a:custGeom>
              <a:avLst/>
              <a:gdLst>
                <a:gd name="T0" fmla="*/ 901 w 901"/>
                <a:gd name="T1" fmla="*/ 78 h 124"/>
                <a:gd name="T2" fmla="*/ 5 w 901"/>
                <a:gd name="T3" fmla="*/ 124 h 124"/>
                <a:gd name="T4" fmla="*/ 0 w 901"/>
                <a:gd name="T5" fmla="*/ 46 h 124"/>
                <a:gd name="T6" fmla="*/ 897 w 901"/>
                <a:gd name="T7" fmla="*/ 0 h 124"/>
                <a:gd name="T8" fmla="*/ 901 w 901"/>
                <a:gd name="T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24">
                  <a:moveTo>
                    <a:pt x="901" y="78"/>
                  </a:moveTo>
                  <a:lnTo>
                    <a:pt x="5" y="124"/>
                  </a:lnTo>
                  <a:cubicBezTo>
                    <a:pt x="3" y="98"/>
                    <a:pt x="1" y="72"/>
                    <a:pt x="0" y="46"/>
                  </a:cubicBezTo>
                  <a:lnTo>
                    <a:pt x="897" y="0"/>
                  </a:lnTo>
                  <a:cubicBezTo>
                    <a:pt x="898" y="26"/>
                    <a:pt x="899" y="52"/>
                    <a:pt x="901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65">
              <a:extLst>
                <a:ext uri="{FF2B5EF4-FFF2-40B4-BE49-F238E27FC236}">
                  <a16:creationId xmlns:a16="http://schemas.microsoft.com/office/drawing/2014/main" id="{DBD0EF6D-5C54-2A67-A2B8-D9B08365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055" y="3380723"/>
              <a:ext cx="319088" cy="104775"/>
            </a:xfrm>
            <a:custGeom>
              <a:avLst/>
              <a:gdLst>
                <a:gd name="T0" fmla="*/ 886 w 886"/>
                <a:gd name="T1" fmla="*/ 75 h 294"/>
                <a:gd name="T2" fmla="*/ 20 w 886"/>
                <a:gd name="T3" fmla="*/ 294 h 294"/>
                <a:gd name="T4" fmla="*/ 0 w 886"/>
                <a:gd name="T5" fmla="*/ 219 h 294"/>
                <a:gd name="T6" fmla="*/ 867 w 886"/>
                <a:gd name="T7" fmla="*/ 0 h 294"/>
                <a:gd name="T8" fmla="*/ 886 w 886"/>
                <a:gd name="T9" fmla="*/ 7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294">
                  <a:moveTo>
                    <a:pt x="886" y="75"/>
                  </a:moveTo>
                  <a:lnTo>
                    <a:pt x="20" y="294"/>
                  </a:lnTo>
                  <a:cubicBezTo>
                    <a:pt x="13" y="269"/>
                    <a:pt x="6" y="244"/>
                    <a:pt x="0" y="219"/>
                  </a:cubicBezTo>
                  <a:lnTo>
                    <a:pt x="867" y="0"/>
                  </a:lnTo>
                  <a:cubicBezTo>
                    <a:pt x="873" y="25"/>
                    <a:pt x="880" y="50"/>
                    <a:pt x="886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66">
              <a:extLst>
                <a:ext uri="{FF2B5EF4-FFF2-40B4-BE49-F238E27FC236}">
                  <a16:creationId xmlns:a16="http://schemas.microsoft.com/office/drawing/2014/main" id="{C1388C61-D9B2-98E0-AEFE-542F4124A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543" y="3225148"/>
              <a:ext cx="322263" cy="74613"/>
            </a:xfrm>
            <a:custGeom>
              <a:avLst/>
              <a:gdLst>
                <a:gd name="T0" fmla="*/ 898 w 898"/>
                <a:gd name="T1" fmla="*/ 77 h 209"/>
                <a:gd name="T2" fmla="*/ 12 w 898"/>
                <a:gd name="T3" fmla="*/ 209 h 209"/>
                <a:gd name="T4" fmla="*/ 0 w 898"/>
                <a:gd name="T5" fmla="*/ 132 h 209"/>
                <a:gd name="T6" fmla="*/ 886 w 898"/>
                <a:gd name="T7" fmla="*/ 0 h 209"/>
                <a:gd name="T8" fmla="*/ 898 w 898"/>
                <a:gd name="T9" fmla="*/ 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209">
                  <a:moveTo>
                    <a:pt x="898" y="77"/>
                  </a:moveTo>
                  <a:lnTo>
                    <a:pt x="12" y="209"/>
                  </a:lnTo>
                  <a:cubicBezTo>
                    <a:pt x="8" y="183"/>
                    <a:pt x="3" y="157"/>
                    <a:pt x="0" y="132"/>
                  </a:cubicBezTo>
                  <a:lnTo>
                    <a:pt x="886" y="0"/>
                  </a:lnTo>
                  <a:cubicBezTo>
                    <a:pt x="890" y="26"/>
                    <a:pt x="894" y="51"/>
                    <a:pt x="898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67">
              <a:extLst>
                <a:ext uri="{FF2B5EF4-FFF2-40B4-BE49-F238E27FC236}">
                  <a16:creationId xmlns:a16="http://schemas.microsoft.com/office/drawing/2014/main" id="{1C859E20-46DE-88DA-3DE9-7912F0B2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080" y="3375960"/>
              <a:ext cx="319088" cy="106363"/>
            </a:xfrm>
            <a:custGeom>
              <a:avLst/>
              <a:gdLst>
                <a:gd name="T0" fmla="*/ 19 w 888"/>
                <a:gd name="T1" fmla="*/ 0 h 293"/>
                <a:gd name="T2" fmla="*/ 888 w 888"/>
                <a:gd name="T3" fmla="*/ 218 h 293"/>
                <a:gd name="T4" fmla="*/ 870 w 888"/>
                <a:gd name="T5" fmla="*/ 293 h 293"/>
                <a:gd name="T6" fmla="*/ 0 w 888"/>
                <a:gd name="T7" fmla="*/ 75 h 293"/>
                <a:gd name="T8" fmla="*/ 19 w 888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293">
                  <a:moveTo>
                    <a:pt x="19" y="0"/>
                  </a:moveTo>
                  <a:lnTo>
                    <a:pt x="888" y="218"/>
                  </a:lnTo>
                  <a:cubicBezTo>
                    <a:pt x="882" y="243"/>
                    <a:pt x="876" y="268"/>
                    <a:pt x="870" y="293"/>
                  </a:cubicBezTo>
                  <a:lnTo>
                    <a:pt x="0" y="75"/>
                  </a:lnTo>
                  <a:cubicBezTo>
                    <a:pt x="6" y="50"/>
                    <a:pt x="13" y="2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68">
              <a:extLst>
                <a:ext uri="{FF2B5EF4-FFF2-40B4-BE49-F238E27FC236}">
                  <a16:creationId xmlns:a16="http://schemas.microsoft.com/office/drawing/2014/main" id="{C6715310-CFD3-A028-EEDF-7D348ECC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705" y="3069573"/>
              <a:ext cx="323850" cy="44450"/>
            </a:xfrm>
            <a:custGeom>
              <a:avLst/>
              <a:gdLst>
                <a:gd name="T0" fmla="*/ 4 w 901"/>
                <a:gd name="T1" fmla="*/ 0 h 122"/>
                <a:gd name="T2" fmla="*/ 901 w 901"/>
                <a:gd name="T3" fmla="*/ 44 h 122"/>
                <a:gd name="T4" fmla="*/ 898 w 901"/>
                <a:gd name="T5" fmla="*/ 122 h 122"/>
                <a:gd name="T6" fmla="*/ 0 w 901"/>
                <a:gd name="T7" fmla="*/ 78 h 122"/>
                <a:gd name="T8" fmla="*/ 4 w 901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22">
                  <a:moveTo>
                    <a:pt x="4" y="0"/>
                  </a:moveTo>
                  <a:lnTo>
                    <a:pt x="901" y="44"/>
                  </a:lnTo>
                  <a:cubicBezTo>
                    <a:pt x="900" y="70"/>
                    <a:pt x="900" y="96"/>
                    <a:pt x="898" y="122"/>
                  </a:cubicBezTo>
                  <a:lnTo>
                    <a:pt x="0" y="78"/>
                  </a:lnTo>
                  <a:cubicBezTo>
                    <a:pt x="2" y="52"/>
                    <a:pt x="3" y="26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69">
              <a:extLst>
                <a:ext uri="{FF2B5EF4-FFF2-40B4-BE49-F238E27FC236}">
                  <a16:creationId xmlns:a16="http://schemas.microsoft.com/office/drawing/2014/main" id="{847D7C90-FB89-8A1F-24BB-B691ABAD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830" y="3220385"/>
              <a:ext cx="323850" cy="74613"/>
            </a:xfrm>
            <a:custGeom>
              <a:avLst/>
              <a:gdLst>
                <a:gd name="T0" fmla="*/ 12 w 900"/>
                <a:gd name="T1" fmla="*/ 0 h 207"/>
                <a:gd name="T2" fmla="*/ 900 w 900"/>
                <a:gd name="T3" fmla="*/ 130 h 207"/>
                <a:gd name="T4" fmla="*/ 889 w 900"/>
                <a:gd name="T5" fmla="*/ 207 h 207"/>
                <a:gd name="T6" fmla="*/ 0 w 900"/>
                <a:gd name="T7" fmla="*/ 77 h 207"/>
                <a:gd name="T8" fmla="*/ 12 w 90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207">
                  <a:moveTo>
                    <a:pt x="12" y="0"/>
                  </a:moveTo>
                  <a:lnTo>
                    <a:pt x="900" y="130"/>
                  </a:lnTo>
                  <a:cubicBezTo>
                    <a:pt x="896" y="155"/>
                    <a:pt x="893" y="181"/>
                    <a:pt x="889" y="207"/>
                  </a:cubicBezTo>
                  <a:lnTo>
                    <a:pt x="0" y="77"/>
                  </a:lnTo>
                  <a:cubicBezTo>
                    <a:pt x="4" y="51"/>
                    <a:pt x="8" y="26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70">
              <a:extLst>
                <a:ext uri="{FF2B5EF4-FFF2-40B4-BE49-F238E27FC236}">
                  <a16:creationId xmlns:a16="http://schemas.microsoft.com/office/drawing/2014/main" id="{C7B4A17D-22C9-0441-0E81-14F5FA3E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193" y="1105835"/>
              <a:ext cx="44450" cy="323850"/>
            </a:xfrm>
            <a:custGeom>
              <a:avLst/>
              <a:gdLst>
                <a:gd name="T0" fmla="*/ 46 w 124"/>
                <a:gd name="T1" fmla="*/ 902 h 902"/>
                <a:gd name="T2" fmla="*/ 0 w 124"/>
                <a:gd name="T3" fmla="*/ 3 h 902"/>
                <a:gd name="T4" fmla="*/ 78 w 124"/>
                <a:gd name="T5" fmla="*/ 0 h 902"/>
                <a:gd name="T6" fmla="*/ 124 w 124"/>
                <a:gd name="T7" fmla="*/ 898 h 902"/>
                <a:gd name="T8" fmla="*/ 46 w 124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02">
                  <a:moveTo>
                    <a:pt x="46" y="902"/>
                  </a:moveTo>
                  <a:lnTo>
                    <a:pt x="0" y="3"/>
                  </a:lnTo>
                  <a:cubicBezTo>
                    <a:pt x="26" y="1"/>
                    <a:pt x="52" y="1"/>
                    <a:pt x="78" y="0"/>
                  </a:cubicBezTo>
                  <a:lnTo>
                    <a:pt x="124" y="898"/>
                  </a:lnTo>
                  <a:cubicBezTo>
                    <a:pt x="98" y="899"/>
                    <a:pt x="72" y="901"/>
                    <a:pt x="46" y="9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71">
              <a:extLst>
                <a:ext uri="{FF2B5EF4-FFF2-40B4-BE49-F238E27FC236}">
                  <a16:creationId xmlns:a16="http://schemas.microsoft.com/office/drawing/2014/main" id="{D3D81F42-AF84-4D1A-0984-504DE8747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243" y="1364598"/>
              <a:ext cx="190500" cy="292100"/>
            </a:xfrm>
            <a:custGeom>
              <a:avLst/>
              <a:gdLst>
                <a:gd name="T0" fmla="*/ 0 w 531"/>
                <a:gd name="T1" fmla="*/ 776 h 816"/>
                <a:gd name="T2" fmla="*/ 463 w 531"/>
                <a:gd name="T3" fmla="*/ 0 h 816"/>
                <a:gd name="T4" fmla="*/ 531 w 531"/>
                <a:gd name="T5" fmla="*/ 38 h 816"/>
                <a:gd name="T6" fmla="*/ 67 w 531"/>
                <a:gd name="T7" fmla="*/ 816 h 816"/>
                <a:gd name="T8" fmla="*/ 0 w 531"/>
                <a:gd name="T9" fmla="*/ 77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816">
                  <a:moveTo>
                    <a:pt x="0" y="776"/>
                  </a:moveTo>
                  <a:lnTo>
                    <a:pt x="463" y="0"/>
                  </a:lnTo>
                  <a:cubicBezTo>
                    <a:pt x="485" y="13"/>
                    <a:pt x="508" y="25"/>
                    <a:pt x="531" y="38"/>
                  </a:cubicBezTo>
                  <a:lnTo>
                    <a:pt x="67" y="816"/>
                  </a:lnTo>
                  <a:cubicBezTo>
                    <a:pt x="44" y="803"/>
                    <a:pt x="23" y="789"/>
                    <a:pt x="0" y="7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72">
              <a:extLst>
                <a:ext uri="{FF2B5EF4-FFF2-40B4-BE49-F238E27FC236}">
                  <a16:creationId xmlns:a16="http://schemas.microsoft.com/office/drawing/2014/main" id="{EAB553AE-C5B2-80B7-FDAB-8E7B2A16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305" y="1278873"/>
              <a:ext cx="165100" cy="304800"/>
            </a:xfrm>
            <a:custGeom>
              <a:avLst/>
              <a:gdLst>
                <a:gd name="T0" fmla="*/ 0 w 456"/>
                <a:gd name="T1" fmla="*/ 816 h 850"/>
                <a:gd name="T2" fmla="*/ 385 w 456"/>
                <a:gd name="T3" fmla="*/ 0 h 850"/>
                <a:gd name="T4" fmla="*/ 456 w 456"/>
                <a:gd name="T5" fmla="*/ 33 h 850"/>
                <a:gd name="T6" fmla="*/ 70 w 456"/>
                <a:gd name="T7" fmla="*/ 850 h 850"/>
                <a:gd name="T8" fmla="*/ 0 w 456"/>
                <a:gd name="T9" fmla="*/ 81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50">
                  <a:moveTo>
                    <a:pt x="0" y="816"/>
                  </a:moveTo>
                  <a:lnTo>
                    <a:pt x="385" y="0"/>
                  </a:lnTo>
                  <a:cubicBezTo>
                    <a:pt x="409" y="11"/>
                    <a:pt x="432" y="22"/>
                    <a:pt x="456" y="33"/>
                  </a:cubicBezTo>
                  <a:lnTo>
                    <a:pt x="70" y="850"/>
                  </a:lnTo>
                  <a:cubicBezTo>
                    <a:pt x="46" y="839"/>
                    <a:pt x="23" y="827"/>
                    <a:pt x="0" y="8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73">
              <a:extLst>
                <a:ext uri="{FF2B5EF4-FFF2-40B4-BE49-F238E27FC236}">
                  <a16:creationId xmlns:a16="http://schemas.microsoft.com/office/drawing/2014/main" id="{D6C07731-6E6A-78DA-AC03-581DB8EA5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005" y="1467785"/>
              <a:ext cx="217488" cy="277813"/>
            </a:xfrm>
            <a:custGeom>
              <a:avLst/>
              <a:gdLst>
                <a:gd name="T0" fmla="*/ 0 w 602"/>
                <a:gd name="T1" fmla="*/ 728 h 775"/>
                <a:gd name="T2" fmla="*/ 541 w 602"/>
                <a:gd name="T3" fmla="*/ 0 h 775"/>
                <a:gd name="T4" fmla="*/ 602 w 602"/>
                <a:gd name="T5" fmla="*/ 47 h 775"/>
                <a:gd name="T6" fmla="*/ 63 w 602"/>
                <a:gd name="T7" fmla="*/ 775 h 775"/>
                <a:gd name="T8" fmla="*/ 0 w 602"/>
                <a:gd name="T9" fmla="*/ 7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775">
                  <a:moveTo>
                    <a:pt x="0" y="728"/>
                  </a:moveTo>
                  <a:lnTo>
                    <a:pt x="541" y="0"/>
                  </a:lnTo>
                  <a:cubicBezTo>
                    <a:pt x="561" y="15"/>
                    <a:pt x="581" y="31"/>
                    <a:pt x="602" y="47"/>
                  </a:cubicBezTo>
                  <a:lnTo>
                    <a:pt x="63" y="775"/>
                  </a:lnTo>
                  <a:cubicBezTo>
                    <a:pt x="42" y="759"/>
                    <a:pt x="21" y="744"/>
                    <a:pt x="0" y="7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74">
              <a:extLst>
                <a:ext uri="{FF2B5EF4-FFF2-40B4-BE49-F238E27FC236}">
                  <a16:creationId xmlns:a16="http://schemas.microsoft.com/office/drawing/2014/main" id="{D2B63580-758F-DA7E-2484-8E488194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205" y="1156635"/>
              <a:ext cx="106363" cy="320675"/>
            </a:xfrm>
            <a:custGeom>
              <a:avLst/>
              <a:gdLst>
                <a:gd name="T0" fmla="*/ 0 w 295"/>
                <a:gd name="T1" fmla="*/ 876 h 896"/>
                <a:gd name="T2" fmla="*/ 220 w 295"/>
                <a:gd name="T3" fmla="*/ 0 h 896"/>
                <a:gd name="T4" fmla="*/ 295 w 295"/>
                <a:gd name="T5" fmla="*/ 19 h 896"/>
                <a:gd name="T6" fmla="*/ 76 w 295"/>
                <a:gd name="T7" fmla="*/ 896 h 896"/>
                <a:gd name="T8" fmla="*/ 0 w 295"/>
                <a:gd name="T9" fmla="*/ 87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96">
                  <a:moveTo>
                    <a:pt x="0" y="876"/>
                  </a:moveTo>
                  <a:lnTo>
                    <a:pt x="220" y="0"/>
                  </a:lnTo>
                  <a:cubicBezTo>
                    <a:pt x="245" y="6"/>
                    <a:pt x="270" y="13"/>
                    <a:pt x="295" y="19"/>
                  </a:cubicBezTo>
                  <a:lnTo>
                    <a:pt x="76" y="896"/>
                  </a:lnTo>
                  <a:cubicBezTo>
                    <a:pt x="51" y="889"/>
                    <a:pt x="26" y="882"/>
                    <a:pt x="0" y="8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75">
              <a:extLst>
                <a:ext uri="{FF2B5EF4-FFF2-40B4-BE49-F238E27FC236}">
                  <a16:creationId xmlns:a16="http://schemas.microsoft.com/office/drawing/2014/main" id="{A7F9E0F7-DB1C-795F-51D4-831FA65C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630" y="1121710"/>
              <a:ext cx="74613" cy="323850"/>
            </a:xfrm>
            <a:custGeom>
              <a:avLst/>
              <a:gdLst>
                <a:gd name="T0" fmla="*/ 0 w 208"/>
                <a:gd name="T1" fmla="*/ 890 h 902"/>
                <a:gd name="T2" fmla="*/ 130 w 208"/>
                <a:gd name="T3" fmla="*/ 0 h 902"/>
                <a:gd name="T4" fmla="*/ 208 w 208"/>
                <a:gd name="T5" fmla="*/ 9 h 902"/>
                <a:gd name="T6" fmla="*/ 77 w 208"/>
                <a:gd name="T7" fmla="*/ 902 h 902"/>
                <a:gd name="T8" fmla="*/ 0 w 208"/>
                <a:gd name="T9" fmla="*/ 89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902">
                  <a:moveTo>
                    <a:pt x="0" y="890"/>
                  </a:moveTo>
                  <a:lnTo>
                    <a:pt x="130" y="0"/>
                  </a:lnTo>
                  <a:cubicBezTo>
                    <a:pt x="156" y="3"/>
                    <a:pt x="182" y="5"/>
                    <a:pt x="208" y="9"/>
                  </a:cubicBezTo>
                  <a:lnTo>
                    <a:pt x="77" y="902"/>
                  </a:lnTo>
                  <a:cubicBezTo>
                    <a:pt x="52" y="898"/>
                    <a:pt x="26" y="894"/>
                    <a:pt x="0" y="8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76">
              <a:extLst>
                <a:ext uri="{FF2B5EF4-FFF2-40B4-BE49-F238E27FC236}">
                  <a16:creationId xmlns:a16="http://schemas.microsoft.com/office/drawing/2014/main" id="{91B399FD-04A7-49D0-9D15-4764A50B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818" y="1105835"/>
              <a:ext cx="42863" cy="323850"/>
            </a:xfrm>
            <a:custGeom>
              <a:avLst/>
              <a:gdLst>
                <a:gd name="T0" fmla="*/ 0 w 122"/>
                <a:gd name="T1" fmla="*/ 898 h 902"/>
                <a:gd name="T2" fmla="*/ 44 w 122"/>
                <a:gd name="T3" fmla="*/ 0 h 902"/>
                <a:gd name="T4" fmla="*/ 122 w 122"/>
                <a:gd name="T5" fmla="*/ 3 h 902"/>
                <a:gd name="T6" fmla="*/ 78 w 122"/>
                <a:gd name="T7" fmla="*/ 902 h 902"/>
                <a:gd name="T8" fmla="*/ 0 w 122"/>
                <a:gd name="T9" fmla="*/ 89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02">
                  <a:moveTo>
                    <a:pt x="0" y="898"/>
                  </a:moveTo>
                  <a:lnTo>
                    <a:pt x="44" y="0"/>
                  </a:lnTo>
                  <a:cubicBezTo>
                    <a:pt x="70" y="1"/>
                    <a:pt x="96" y="2"/>
                    <a:pt x="122" y="3"/>
                  </a:cubicBezTo>
                  <a:lnTo>
                    <a:pt x="78" y="902"/>
                  </a:lnTo>
                  <a:cubicBezTo>
                    <a:pt x="52" y="900"/>
                    <a:pt x="26" y="899"/>
                    <a:pt x="0" y="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77">
              <a:extLst>
                <a:ext uri="{FF2B5EF4-FFF2-40B4-BE49-F238E27FC236}">
                  <a16:creationId xmlns:a16="http://schemas.microsoft.com/office/drawing/2014/main" id="{466CAA32-092C-45EE-7E45-9094B8764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068" y="1583673"/>
              <a:ext cx="238125" cy="260350"/>
            </a:xfrm>
            <a:custGeom>
              <a:avLst/>
              <a:gdLst>
                <a:gd name="T0" fmla="*/ 0 w 663"/>
                <a:gd name="T1" fmla="*/ 672 h 725"/>
                <a:gd name="T2" fmla="*/ 606 w 663"/>
                <a:gd name="T3" fmla="*/ 0 h 725"/>
                <a:gd name="T4" fmla="*/ 663 w 663"/>
                <a:gd name="T5" fmla="*/ 54 h 725"/>
                <a:gd name="T6" fmla="*/ 57 w 663"/>
                <a:gd name="T7" fmla="*/ 725 h 725"/>
                <a:gd name="T8" fmla="*/ 0 w 663"/>
                <a:gd name="T9" fmla="*/ 67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725">
                  <a:moveTo>
                    <a:pt x="0" y="672"/>
                  </a:moveTo>
                  <a:lnTo>
                    <a:pt x="606" y="0"/>
                  </a:lnTo>
                  <a:cubicBezTo>
                    <a:pt x="625" y="18"/>
                    <a:pt x="644" y="36"/>
                    <a:pt x="663" y="54"/>
                  </a:cubicBezTo>
                  <a:lnTo>
                    <a:pt x="57" y="725"/>
                  </a:lnTo>
                  <a:cubicBezTo>
                    <a:pt x="38" y="707"/>
                    <a:pt x="19" y="689"/>
                    <a:pt x="0" y="6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78">
              <a:extLst>
                <a:ext uri="{FF2B5EF4-FFF2-40B4-BE49-F238E27FC236}">
                  <a16:creationId xmlns:a16="http://schemas.microsoft.com/office/drawing/2014/main" id="{57E80682-136A-1CBB-9533-BB1B70D49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255" y="1207435"/>
              <a:ext cx="134938" cy="315913"/>
            </a:xfrm>
            <a:custGeom>
              <a:avLst/>
              <a:gdLst>
                <a:gd name="T0" fmla="*/ 0 w 375"/>
                <a:gd name="T1" fmla="*/ 850 h 877"/>
                <a:gd name="T2" fmla="*/ 302 w 375"/>
                <a:gd name="T3" fmla="*/ 0 h 877"/>
                <a:gd name="T4" fmla="*/ 375 w 375"/>
                <a:gd name="T5" fmla="*/ 27 h 877"/>
                <a:gd name="T6" fmla="*/ 73 w 375"/>
                <a:gd name="T7" fmla="*/ 877 h 877"/>
                <a:gd name="T8" fmla="*/ 0 w 375"/>
                <a:gd name="T9" fmla="*/ 85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877">
                  <a:moveTo>
                    <a:pt x="0" y="850"/>
                  </a:moveTo>
                  <a:lnTo>
                    <a:pt x="302" y="0"/>
                  </a:lnTo>
                  <a:cubicBezTo>
                    <a:pt x="327" y="8"/>
                    <a:pt x="351" y="18"/>
                    <a:pt x="375" y="27"/>
                  </a:cubicBezTo>
                  <a:lnTo>
                    <a:pt x="73" y="877"/>
                  </a:lnTo>
                  <a:cubicBezTo>
                    <a:pt x="49" y="868"/>
                    <a:pt x="25" y="859"/>
                    <a:pt x="0" y="8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79">
              <a:extLst>
                <a:ext uri="{FF2B5EF4-FFF2-40B4-BE49-F238E27FC236}">
                  <a16:creationId xmlns:a16="http://schemas.microsoft.com/office/drawing/2014/main" id="{C76EC846-05F8-C40B-E073-C3BBC0A7B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780" y="1717023"/>
              <a:ext cx="258763" cy="238125"/>
            </a:xfrm>
            <a:custGeom>
              <a:avLst/>
              <a:gdLst>
                <a:gd name="T0" fmla="*/ 0 w 721"/>
                <a:gd name="T1" fmla="*/ 607 h 664"/>
                <a:gd name="T2" fmla="*/ 669 w 721"/>
                <a:gd name="T3" fmla="*/ 0 h 664"/>
                <a:gd name="T4" fmla="*/ 721 w 721"/>
                <a:gd name="T5" fmla="*/ 58 h 664"/>
                <a:gd name="T6" fmla="*/ 52 w 721"/>
                <a:gd name="T7" fmla="*/ 664 h 664"/>
                <a:gd name="T8" fmla="*/ 0 w 721"/>
                <a:gd name="T9" fmla="*/ 6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664">
                  <a:moveTo>
                    <a:pt x="0" y="607"/>
                  </a:moveTo>
                  <a:lnTo>
                    <a:pt x="669" y="0"/>
                  </a:lnTo>
                  <a:cubicBezTo>
                    <a:pt x="686" y="19"/>
                    <a:pt x="704" y="38"/>
                    <a:pt x="721" y="58"/>
                  </a:cubicBezTo>
                  <a:lnTo>
                    <a:pt x="52" y="664"/>
                  </a:lnTo>
                  <a:cubicBezTo>
                    <a:pt x="35" y="645"/>
                    <a:pt x="17" y="626"/>
                    <a:pt x="0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80">
              <a:extLst>
                <a:ext uri="{FF2B5EF4-FFF2-40B4-BE49-F238E27FC236}">
                  <a16:creationId xmlns:a16="http://schemas.microsoft.com/office/drawing/2014/main" id="{53CEE0D7-8CE2-79C7-356D-52D52F2D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830" y="2713973"/>
              <a:ext cx="322263" cy="74613"/>
            </a:xfrm>
            <a:custGeom>
              <a:avLst/>
              <a:gdLst>
                <a:gd name="T0" fmla="*/ 0 w 898"/>
                <a:gd name="T1" fmla="*/ 132 h 209"/>
                <a:gd name="T2" fmla="*/ 886 w 898"/>
                <a:gd name="T3" fmla="*/ 0 h 209"/>
                <a:gd name="T4" fmla="*/ 898 w 898"/>
                <a:gd name="T5" fmla="*/ 77 h 209"/>
                <a:gd name="T6" fmla="*/ 12 w 898"/>
                <a:gd name="T7" fmla="*/ 209 h 209"/>
                <a:gd name="T8" fmla="*/ 0 w 898"/>
                <a:gd name="T9" fmla="*/ 13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209">
                  <a:moveTo>
                    <a:pt x="0" y="132"/>
                  </a:moveTo>
                  <a:lnTo>
                    <a:pt x="886" y="0"/>
                  </a:lnTo>
                  <a:cubicBezTo>
                    <a:pt x="890" y="26"/>
                    <a:pt x="894" y="52"/>
                    <a:pt x="898" y="77"/>
                  </a:cubicBezTo>
                  <a:lnTo>
                    <a:pt x="12" y="209"/>
                  </a:lnTo>
                  <a:cubicBezTo>
                    <a:pt x="8" y="183"/>
                    <a:pt x="4" y="157"/>
                    <a:pt x="0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81">
              <a:extLst>
                <a:ext uri="{FF2B5EF4-FFF2-40B4-BE49-F238E27FC236}">
                  <a16:creationId xmlns:a16="http://schemas.microsoft.com/office/drawing/2014/main" id="{313AA19B-EBEE-5C52-291B-2328EC941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493" y="2526648"/>
              <a:ext cx="319088" cy="106363"/>
            </a:xfrm>
            <a:custGeom>
              <a:avLst/>
              <a:gdLst>
                <a:gd name="T0" fmla="*/ 0 w 887"/>
                <a:gd name="T1" fmla="*/ 220 h 295"/>
                <a:gd name="T2" fmla="*/ 867 w 887"/>
                <a:gd name="T3" fmla="*/ 0 h 295"/>
                <a:gd name="T4" fmla="*/ 887 w 887"/>
                <a:gd name="T5" fmla="*/ 76 h 295"/>
                <a:gd name="T6" fmla="*/ 19 w 887"/>
                <a:gd name="T7" fmla="*/ 295 h 295"/>
                <a:gd name="T8" fmla="*/ 0 w 887"/>
                <a:gd name="T9" fmla="*/ 22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295">
                  <a:moveTo>
                    <a:pt x="0" y="220"/>
                  </a:moveTo>
                  <a:lnTo>
                    <a:pt x="867" y="0"/>
                  </a:lnTo>
                  <a:cubicBezTo>
                    <a:pt x="874" y="26"/>
                    <a:pt x="880" y="51"/>
                    <a:pt x="887" y="76"/>
                  </a:cubicBezTo>
                  <a:lnTo>
                    <a:pt x="19" y="295"/>
                  </a:lnTo>
                  <a:cubicBezTo>
                    <a:pt x="13" y="270"/>
                    <a:pt x="7" y="245"/>
                    <a:pt x="0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82">
              <a:extLst>
                <a:ext uri="{FF2B5EF4-FFF2-40B4-BE49-F238E27FC236}">
                  <a16:creationId xmlns:a16="http://schemas.microsoft.com/office/drawing/2014/main" id="{7BC8E783-FE16-5907-136A-62703D95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468" y="2531410"/>
              <a:ext cx="319088" cy="104775"/>
            </a:xfrm>
            <a:custGeom>
              <a:avLst/>
              <a:gdLst>
                <a:gd name="T0" fmla="*/ 869 w 889"/>
                <a:gd name="T1" fmla="*/ 293 h 293"/>
                <a:gd name="T2" fmla="*/ 0 w 889"/>
                <a:gd name="T3" fmla="*/ 75 h 293"/>
                <a:gd name="T4" fmla="*/ 19 w 889"/>
                <a:gd name="T5" fmla="*/ 0 h 293"/>
                <a:gd name="T6" fmla="*/ 889 w 889"/>
                <a:gd name="T7" fmla="*/ 218 h 293"/>
                <a:gd name="T8" fmla="*/ 869 w 889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293">
                  <a:moveTo>
                    <a:pt x="869" y="293"/>
                  </a:moveTo>
                  <a:lnTo>
                    <a:pt x="0" y="75"/>
                  </a:lnTo>
                  <a:cubicBezTo>
                    <a:pt x="7" y="50"/>
                    <a:pt x="12" y="25"/>
                    <a:pt x="19" y="0"/>
                  </a:cubicBezTo>
                  <a:lnTo>
                    <a:pt x="889" y="218"/>
                  </a:lnTo>
                  <a:cubicBezTo>
                    <a:pt x="882" y="243"/>
                    <a:pt x="876" y="268"/>
                    <a:pt x="869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83">
              <a:extLst>
                <a:ext uri="{FF2B5EF4-FFF2-40B4-BE49-F238E27FC236}">
                  <a16:creationId xmlns:a16="http://schemas.microsoft.com/office/drawing/2014/main" id="{0B6B94B2-9AF1-11E5-48DA-C1CA816BE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955" y="2717148"/>
              <a:ext cx="323850" cy="74613"/>
            </a:xfrm>
            <a:custGeom>
              <a:avLst/>
              <a:gdLst>
                <a:gd name="T0" fmla="*/ 887 w 899"/>
                <a:gd name="T1" fmla="*/ 207 h 207"/>
                <a:gd name="T2" fmla="*/ 0 w 899"/>
                <a:gd name="T3" fmla="*/ 77 h 207"/>
                <a:gd name="T4" fmla="*/ 11 w 899"/>
                <a:gd name="T5" fmla="*/ 0 h 207"/>
                <a:gd name="T6" fmla="*/ 899 w 899"/>
                <a:gd name="T7" fmla="*/ 130 h 207"/>
                <a:gd name="T8" fmla="*/ 887 w 899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07">
                  <a:moveTo>
                    <a:pt x="887" y="207"/>
                  </a:moveTo>
                  <a:lnTo>
                    <a:pt x="0" y="77"/>
                  </a:lnTo>
                  <a:cubicBezTo>
                    <a:pt x="3" y="51"/>
                    <a:pt x="7" y="26"/>
                    <a:pt x="11" y="0"/>
                  </a:cubicBezTo>
                  <a:lnTo>
                    <a:pt x="899" y="130"/>
                  </a:lnTo>
                  <a:cubicBezTo>
                    <a:pt x="895" y="156"/>
                    <a:pt x="891" y="181"/>
                    <a:pt x="887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84">
              <a:extLst>
                <a:ext uri="{FF2B5EF4-FFF2-40B4-BE49-F238E27FC236}">
                  <a16:creationId xmlns:a16="http://schemas.microsoft.com/office/drawing/2014/main" id="{4917283F-214D-7552-F68A-D0F8F5138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505" y="1721785"/>
              <a:ext cx="257175" cy="236538"/>
            </a:xfrm>
            <a:custGeom>
              <a:avLst/>
              <a:gdLst>
                <a:gd name="T0" fmla="*/ 665 w 718"/>
                <a:gd name="T1" fmla="*/ 659 h 659"/>
                <a:gd name="T2" fmla="*/ 0 w 718"/>
                <a:gd name="T3" fmla="*/ 58 h 659"/>
                <a:gd name="T4" fmla="*/ 52 w 718"/>
                <a:gd name="T5" fmla="*/ 0 h 659"/>
                <a:gd name="T6" fmla="*/ 718 w 718"/>
                <a:gd name="T7" fmla="*/ 601 h 659"/>
                <a:gd name="T8" fmla="*/ 665 w 718"/>
                <a:gd name="T9" fmla="*/ 65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659">
                  <a:moveTo>
                    <a:pt x="665" y="659"/>
                  </a:moveTo>
                  <a:lnTo>
                    <a:pt x="0" y="58"/>
                  </a:lnTo>
                  <a:cubicBezTo>
                    <a:pt x="17" y="38"/>
                    <a:pt x="34" y="19"/>
                    <a:pt x="52" y="0"/>
                  </a:cubicBezTo>
                  <a:lnTo>
                    <a:pt x="718" y="601"/>
                  </a:lnTo>
                  <a:cubicBezTo>
                    <a:pt x="700" y="620"/>
                    <a:pt x="683" y="639"/>
                    <a:pt x="665" y="6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85">
              <a:extLst>
                <a:ext uri="{FF2B5EF4-FFF2-40B4-BE49-F238E27FC236}">
                  <a16:creationId xmlns:a16="http://schemas.microsoft.com/office/drawing/2014/main" id="{3BEBD557-6962-73D8-FD9F-C9525664C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080" y="2899710"/>
              <a:ext cx="323850" cy="42863"/>
            </a:xfrm>
            <a:custGeom>
              <a:avLst/>
              <a:gdLst>
                <a:gd name="T0" fmla="*/ 897 w 901"/>
                <a:gd name="T1" fmla="*/ 122 h 122"/>
                <a:gd name="T2" fmla="*/ 0 w 901"/>
                <a:gd name="T3" fmla="*/ 78 h 122"/>
                <a:gd name="T4" fmla="*/ 3 w 901"/>
                <a:gd name="T5" fmla="*/ 0 h 122"/>
                <a:gd name="T6" fmla="*/ 901 w 901"/>
                <a:gd name="T7" fmla="*/ 44 h 122"/>
                <a:gd name="T8" fmla="*/ 897 w 901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22">
                  <a:moveTo>
                    <a:pt x="897" y="122"/>
                  </a:moveTo>
                  <a:lnTo>
                    <a:pt x="0" y="78"/>
                  </a:lnTo>
                  <a:cubicBezTo>
                    <a:pt x="1" y="52"/>
                    <a:pt x="2" y="26"/>
                    <a:pt x="3" y="0"/>
                  </a:cubicBezTo>
                  <a:lnTo>
                    <a:pt x="901" y="44"/>
                  </a:lnTo>
                  <a:cubicBezTo>
                    <a:pt x="900" y="70"/>
                    <a:pt x="898" y="96"/>
                    <a:pt x="897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86">
              <a:extLst>
                <a:ext uri="{FF2B5EF4-FFF2-40B4-BE49-F238E27FC236}">
                  <a16:creationId xmlns:a16="http://schemas.microsoft.com/office/drawing/2014/main" id="{EC2CDC4F-0995-17F7-349A-739F15DA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893" y="1158223"/>
              <a:ext cx="106363" cy="320675"/>
            </a:xfrm>
            <a:custGeom>
              <a:avLst/>
              <a:gdLst>
                <a:gd name="T0" fmla="*/ 220 w 296"/>
                <a:gd name="T1" fmla="*/ 890 h 890"/>
                <a:gd name="T2" fmla="*/ 0 w 296"/>
                <a:gd name="T3" fmla="*/ 20 h 890"/>
                <a:gd name="T4" fmla="*/ 75 w 296"/>
                <a:gd name="T5" fmla="*/ 0 h 890"/>
                <a:gd name="T6" fmla="*/ 296 w 296"/>
                <a:gd name="T7" fmla="*/ 871 h 890"/>
                <a:gd name="T8" fmla="*/ 220 w 296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890">
                  <a:moveTo>
                    <a:pt x="220" y="890"/>
                  </a:moveTo>
                  <a:lnTo>
                    <a:pt x="0" y="20"/>
                  </a:lnTo>
                  <a:cubicBezTo>
                    <a:pt x="25" y="14"/>
                    <a:pt x="50" y="6"/>
                    <a:pt x="75" y="0"/>
                  </a:cubicBezTo>
                  <a:lnTo>
                    <a:pt x="296" y="871"/>
                  </a:lnTo>
                  <a:cubicBezTo>
                    <a:pt x="270" y="877"/>
                    <a:pt x="245" y="884"/>
                    <a:pt x="220" y="8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87">
              <a:extLst>
                <a:ext uri="{FF2B5EF4-FFF2-40B4-BE49-F238E27FC236}">
                  <a16:creationId xmlns:a16="http://schemas.microsoft.com/office/drawing/2014/main" id="{ABD1C3DF-5394-98E0-7FE6-E607A5AE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268" y="1212198"/>
              <a:ext cx="134938" cy="311150"/>
            </a:xfrm>
            <a:custGeom>
              <a:avLst/>
              <a:gdLst>
                <a:gd name="T0" fmla="*/ 302 w 375"/>
                <a:gd name="T1" fmla="*/ 869 h 869"/>
                <a:gd name="T2" fmla="*/ 0 w 375"/>
                <a:gd name="T3" fmla="*/ 27 h 869"/>
                <a:gd name="T4" fmla="*/ 74 w 375"/>
                <a:gd name="T5" fmla="*/ 0 h 869"/>
                <a:gd name="T6" fmla="*/ 375 w 375"/>
                <a:gd name="T7" fmla="*/ 842 h 869"/>
                <a:gd name="T8" fmla="*/ 302 w 375"/>
                <a:gd name="T9" fmla="*/ 86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869">
                  <a:moveTo>
                    <a:pt x="302" y="869"/>
                  </a:moveTo>
                  <a:lnTo>
                    <a:pt x="0" y="27"/>
                  </a:lnTo>
                  <a:cubicBezTo>
                    <a:pt x="25" y="18"/>
                    <a:pt x="49" y="9"/>
                    <a:pt x="74" y="0"/>
                  </a:cubicBezTo>
                  <a:lnTo>
                    <a:pt x="375" y="842"/>
                  </a:lnTo>
                  <a:cubicBezTo>
                    <a:pt x="350" y="850"/>
                    <a:pt x="326" y="860"/>
                    <a:pt x="302" y="8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88">
              <a:extLst>
                <a:ext uri="{FF2B5EF4-FFF2-40B4-BE49-F238E27FC236}">
                  <a16:creationId xmlns:a16="http://schemas.microsoft.com/office/drawing/2014/main" id="{99AC973F-0D45-D78E-8F1D-5B56F8CD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855" y="1588435"/>
              <a:ext cx="236538" cy="257175"/>
            </a:xfrm>
            <a:custGeom>
              <a:avLst/>
              <a:gdLst>
                <a:gd name="T0" fmla="*/ 603 w 660"/>
                <a:gd name="T1" fmla="*/ 717 h 717"/>
                <a:gd name="T2" fmla="*/ 0 w 660"/>
                <a:gd name="T3" fmla="*/ 52 h 717"/>
                <a:gd name="T4" fmla="*/ 57 w 660"/>
                <a:gd name="T5" fmla="*/ 0 h 717"/>
                <a:gd name="T6" fmla="*/ 660 w 660"/>
                <a:gd name="T7" fmla="*/ 665 h 717"/>
                <a:gd name="T8" fmla="*/ 603 w 660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717">
                  <a:moveTo>
                    <a:pt x="603" y="717"/>
                  </a:moveTo>
                  <a:lnTo>
                    <a:pt x="0" y="52"/>
                  </a:lnTo>
                  <a:cubicBezTo>
                    <a:pt x="19" y="35"/>
                    <a:pt x="38" y="17"/>
                    <a:pt x="57" y="0"/>
                  </a:cubicBezTo>
                  <a:lnTo>
                    <a:pt x="660" y="665"/>
                  </a:lnTo>
                  <a:cubicBezTo>
                    <a:pt x="641" y="682"/>
                    <a:pt x="622" y="700"/>
                    <a:pt x="603" y="7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89">
              <a:extLst>
                <a:ext uri="{FF2B5EF4-FFF2-40B4-BE49-F238E27FC236}">
                  <a16:creationId xmlns:a16="http://schemas.microsoft.com/office/drawing/2014/main" id="{F205AF1E-7FE1-D869-54A2-53AEB0C2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630" y="1121710"/>
              <a:ext cx="76200" cy="323850"/>
            </a:xfrm>
            <a:custGeom>
              <a:avLst/>
              <a:gdLst>
                <a:gd name="T0" fmla="*/ 132 w 209"/>
                <a:gd name="T1" fmla="*/ 902 h 902"/>
                <a:gd name="T2" fmla="*/ 0 w 209"/>
                <a:gd name="T3" fmla="*/ 11 h 902"/>
                <a:gd name="T4" fmla="*/ 77 w 209"/>
                <a:gd name="T5" fmla="*/ 0 h 902"/>
                <a:gd name="T6" fmla="*/ 209 w 209"/>
                <a:gd name="T7" fmla="*/ 891 h 902"/>
                <a:gd name="T8" fmla="*/ 132 w 209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02">
                  <a:moveTo>
                    <a:pt x="132" y="902"/>
                  </a:moveTo>
                  <a:lnTo>
                    <a:pt x="0" y="11"/>
                  </a:lnTo>
                  <a:cubicBezTo>
                    <a:pt x="25" y="7"/>
                    <a:pt x="51" y="4"/>
                    <a:pt x="77" y="0"/>
                  </a:cubicBezTo>
                  <a:lnTo>
                    <a:pt x="209" y="891"/>
                  </a:lnTo>
                  <a:cubicBezTo>
                    <a:pt x="183" y="894"/>
                    <a:pt x="158" y="898"/>
                    <a:pt x="132" y="9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90">
              <a:extLst>
                <a:ext uri="{FF2B5EF4-FFF2-40B4-BE49-F238E27FC236}">
                  <a16:creationId xmlns:a16="http://schemas.microsoft.com/office/drawing/2014/main" id="{40EAABDB-F0BA-6D91-4237-449467A1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705" y="2894948"/>
              <a:ext cx="323850" cy="44450"/>
            </a:xfrm>
            <a:custGeom>
              <a:avLst/>
              <a:gdLst>
                <a:gd name="T0" fmla="*/ 4 w 901"/>
                <a:gd name="T1" fmla="*/ 124 h 124"/>
                <a:gd name="T2" fmla="*/ 0 w 901"/>
                <a:gd name="T3" fmla="*/ 46 h 124"/>
                <a:gd name="T4" fmla="*/ 896 w 901"/>
                <a:gd name="T5" fmla="*/ 0 h 124"/>
                <a:gd name="T6" fmla="*/ 901 w 901"/>
                <a:gd name="T7" fmla="*/ 78 h 124"/>
                <a:gd name="T8" fmla="*/ 4 w 90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24">
                  <a:moveTo>
                    <a:pt x="4" y="124"/>
                  </a:moveTo>
                  <a:cubicBezTo>
                    <a:pt x="3" y="98"/>
                    <a:pt x="1" y="72"/>
                    <a:pt x="0" y="46"/>
                  </a:cubicBezTo>
                  <a:lnTo>
                    <a:pt x="896" y="0"/>
                  </a:lnTo>
                  <a:cubicBezTo>
                    <a:pt x="898" y="26"/>
                    <a:pt x="899" y="52"/>
                    <a:pt x="901" y="78"/>
                  </a:cubicBezTo>
                  <a:lnTo>
                    <a:pt x="4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91">
              <a:extLst>
                <a:ext uri="{FF2B5EF4-FFF2-40B4-BE49-F238E27FC236}">
                  <a16:creationId xmlns:a16="http://schemas.microsoft.com/office/drawing/2014/main" id="{F9C51743-9698-E380-3A10-B45A7382C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555" y="1472548"/>
              <a:ext cx="215900" cy="276225"/>
            </a:xfrm>
            <a:custGeom>
              <a:avLst/>
              <a:gdLst>
                <a:gd name="T0" fmla="*/ 537 w 599"/>
                <a:gd name="T1" fmla="*/ 767 h 767"/>
                <a:gd name="T2" fmla="*/ 0 w 599"/>
                <a:gd name="T3" fmla="*/ 47 h 767"/>
                <a:gd name="T4" fmla="*/ 63 w 599"/>
                <a:gd name="T5" fmla="*/ 0 h 767"/>
                <a:gd name="T6" fmla="*/ 599 w 599"/>
                <a:gd name="T7" fmla="*/ 720 h 767"/>
                <a:gd name="T8" fmla="*/ 537 w 599"/>
                <a:gd name="T9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67">
                  <a:moveTo>
                    <a:pt x="537" y="767"/>
                  </a:moveTo>
                  <a:lnTo>
                    <a:pt x="0" y="47"/>
                  </a:lnTo>
                  <a:cubicBezTo>
                    <a:pt x="21" y="32"/>
                    <a:pt x="42" y="16"/>
                    <a:pt x="63" y="0"/>
                  </a:cubicBezTo>
                  <a:lnTo>
                    <a:pt x="599" y="720"/>
                  </a:lnTo>
                  <a:cubicBezTo>
                    <a:pt x="578" y="736"/>
                    <a:pt x="557" y="751"/>
                    <a:pt x="537" y="7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92">
              <a:extLst>
                <a:ext uri="{FF2B5EF4-FFF2-40B4-BE49-F238E27FC236}">
                  <a16:creationId xmlns:a16="http://schemas.microsoft.com/office/drawing/2014/main" id="{4AEFD424-5686-FD85-8963-B173B88E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718" y="1367773"/>
              <a:ext cx="190500" cy="292100"/>
            </a:xfrm>
            <a:custGeom>
              <a:avLst/>
              <a:gdLst>
                <a:gd name="T0" fmla="*/ 461 w 528"/>
                <a:gd name="T1" fmla="*/ 810 h 810"/>
                <a:gd name="T2" fmla="*/ 0 w 528"/>
                <a:gd name="T3" fmla="*/ 41 h 810"/>
                <a:gd name="T4" fmla="*/ 67 w 528"/>
                <a:gd name="T5" fmla="*/ 0 h 810"/>
                <a:gd name="T6" fmla="*/ 528 w 528"/>
                <a:gd name="T7" fmla="*/ 769 h 810"/>
                <a:gd name="T8" fmla="*/ 461 w 528"/>
                <a:gd name="T9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810">
                  <a:moveTo>
                    <a:pt x="461" y="810"/>
                  </a:moveTo>
                  <a:lnTo>
                    <a:pt x="0" y="41"/>
                  </a:lnTo>
                  <a:cubicBezTo>
                    <a:pt x="22" y="27"/>
                    <a:pt x="44" y="13"/>
                    <a:pt x="67" y="0"/>
                  </a:cubicBezTo>
                  <a:lnTo>
                    <a:pt x="528" y="769"/>
                  </a:lnTo>
                  <a:cubicBezTo>
                    <a:pt x="505" y="782"/>
                    <a:pt x="483" y="796"/>
                    <a:pt x="461" y="8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93">
              <a:extLst>
                <a:ext uri="{FF2B5EF4-FFF2-40B4-BE49-F238E27FC236}">
                  <a16:creationId xmlns:a16="http://schemas.microsoft.com/office/drawing/2014/main" id="{1FAD8EFE-46D0-B73E-FE8B-63B8F1B0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643" y="1283635"/>
              <a:ext cx="163513" cy="301625"/>
            </a:xfrm>
            <a:custGeom>
              <a:avLst/>
              <a:gdLst>
                <a:gd name="T0" fmla="*/ 385 w 455"/>
                <a:gd name="T1" fmla="*/ 842 h 842"/>
                <a:gd name="T2" fmla="*/ 0 w 455"/>
                <a:gd name="T3" fmla="*/ 34 h 842"/>
                <a:gd name="T4" fmla="*/ 70 w 455"/>
                <a:gd name="T5" fmla="*/ 0 h 842"/>
                <a:gd name="T6" fmla="*/ 455 w 455"/>
                <a:gd name="T7" fmla="*/ 808 h 842"/>
                <a:gd name="T8" fmla="*/ 385 w 455"/>
                <a:gd name="T9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842">
                  <a:moveTo>
                    <a:pt x="385" y="842"/>
                  </a:moveTo>
                  <a:lnTo>
                    <a:pt x="0" y="34"/>
                  </a:lnTo>
                  <a:cubicBezTo>
                    <a:pt x="23" y="23"/>
                    <a:pt x="47" y="11"/>
                    <a:pt x="70" y="0"/>
                  </a:cubicBezTo>
                  <a:lnTo>
                    <a:pt x="455" y="808"/>
                  </a:lnTo>
                  <a:cubicBezTo>
                    <a:pt x="431" y="819"/>
                    <a:pt x="408" y="831"/>
                    <a:pt x="385" y="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94">
              <a:extLst>
                <a:ext uri="{FF2B5EF4-FFF2-40B4-BE49-F238E27FC236}">
                  <a16:creationId xmlns:a16="http://schemas.microsoft.com/office/drawing/2014/main" id="{27D32FB5-58EB-CCAF-99BF-067AFE7A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905" y="2998135"/>
              <a:ext cx="420688" cy="28575"/>
            </a:xfrm>
            <a:custGeom>
              <a:avLst/>
              <a:gdLst>
                <a:gd name="T0" fmla="*/ 1169 w 1172"/>
                <a:gd name="T1" fmla="*/ 24 h 82"/>
                <a:gd name="T2" fmla="*/ 1172 w 1172"/>
                <a:gd name="T3" fmla="*/ 78 h 82"/>
                <a:gd name="T4" fmla="*/ 0 w 1172"/>
                <a:gd name="T5" fmla="*/ 82 h 82"/>
                <a:gd name="T6" fmla="*/ 1 w 1172"/>
                <a:gd name="T7" fmla="*/ 4 h 82"/>
                <a:gd name="T8" fmla="*/ 1171 w 1172"/>
                <a:gd name="T9" fmla="*/ 0 h 82"/>
                <a:gd name="T10" fmla="*/ 1169 w 1172"/>
                <a:gd name="T11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2" h="82">
                  <a:moveTo>
                    <a:pt x="1169" y="24"/>
                  </a:moveTo>
                  <a:cubicBezTo>
                    <a:pt x="1169" y="42"/>
                    <a:pt x="1172" y="60"/>
                    <a:pt x="1172" y="78"/>
                  </a:cubicBezTo>
                  <a:lnTo>
                    <a:pt x="0" y="82"/>
                  </a:lnTo>
                  <a:cubicBezTo>
                    <a:pt x="0" y="56"/>
                    <a:pt x="1" y="30"/>
                    <a:pt x="1" y="4"/>
                  </a:cubicBezTo>
                  <a:lnTo>
                    <a:pt x="1171" y="0"/>
                  </a:lnTo>
                  <a:cubicBezTo>
                    <a:pt x="1171" y="8"/>
                    <a:pt x="1169" y="16"/>
                    <a:pt x="116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95">
              <a:extLst>
                <a:ext uri="{FF2B5EF4-FFF2-40B4-BE49-F238E27FC236}">
                  <a16:creationId xmlns:a16="http://schemas.microsoft.com/office/drawing/2014/main" id="{62705555-6B90-9C09-67F6-BA94102B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418" y="3287060"/>
              <a:ext cx="415925" cy="111125"/>
            </a:xfrm>
            <a:custGeom>
              <a:avLst/>
              <a:gdLst>
                <a:gd name="T0" fmla="*/ 1159 w 1159"/>
                <a:gd name="T1" fmla="*/ 77 h 309"/>
                <a:gd name="T2" fmla="*/ 14 w 1159"/>
                <a:gd name="T3" fmla="*/ 309 h 309"/>
                <a:gd name="T4" fmla="*/ 0 w 1159"/>
                <a:gd name="T5" fmla="*/ 232 h 309"/>
                <a:gd name="T6" fmla="*/ 1145 w 1159"/>
                <a:gd name="T7" fmla="*/ 0 h 309"/>
                <a:gd name="T8" fmla="*/ 1159 w 1159"/>
                <a:gd name="T9" fmla="*/ 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309">
                  <a:moveTo>
                    <a:pt x="1159" y="77"/>
                  </a:moveTo>
                  <a:lnTo>
                    <a:pt x="14" y="309"/>
                  </a:lnTo>
                  <a:cubicBezTo>
                    <a:pt x="9" y="284"/>
                    <a:pt x="5" y="258"/>
                    <a:pt x="0" y="232"/>
                  </a:cubicBezTo>
                  <a:lnTo>
                    <a:pt x="1145" y="0"/>
                  </a:lnTo>
                  <a:cubicBezTo>
                    <a:pt x="1149" y="26"/>
                    <a:pt x="1154" y="52"/>
                    <a:pt x="115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96">
              <a:extLst>
                <a:ext uri="{FF2B5EF4-FFF2-40B4-BE49-F238E27FC236}">
                  <a16:creationId xmlns:a16="http://schemas.microsoft.com/office/drawing/2014/main" id="{84EBC55F-6B11-4F3F-BF76-DC5BC865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430" y="3139423"/>
              <a:ext cx="419100" cy="69850"/>
            </a:xfrm>
            <a:custGeom>
              <a:avLst/>
              <a:gdLst>
                <a:gd name="T0" fmla="*/ 1170 w 1170"/>
                <a:gd name="T1" fmla="*/ 78 h 194"/>
                <a:gd name="T2" fmla="*/ 6 w 1170"/>
                <a:gd name="T3" fmla="*/ 194 h 194"/>
                <a:gd name="T4" fmla="*/ 0 w 1170"/>
                <a:gd name="T5" fmla="*/ 116 h 194"/>
                <a:gd name="T6" fmla="*/ 1163 w 1170"/>
                <a:gd name="T7" fmla="*/ 0 h 194"/>
                <a:gd name="T8" fmla="*/ 1170 w 1170"/>
                <a:gd name="T9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194">
                  <a:moveTo>
                    <a:pt x="1170" y="78"/>
                  </a:moveTo>
                  <a:lnTo>
                    <a:pt x="6" y="194"/>
                  </a:lnTo>
                  <a:cubicBezTo>
                    <a:pt x="3" y="168"/>
                    <a:pt x="2" y="142"/>
                    <a:pt x="0" y="116"/>
                  </a:cubicBezTo>
                  <a:lnTo>
                    <a:pt x="1163" y="0"/>
                  </a:lnTo>
                  <a:cubicBezTo>
                    <a:pt x="1165" y="26"/>
                    <a:pt x="1167" y="52"/>
                    <a:pt x="117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97">
              <a:extLst>
                <a:ext uri="{FF2B5EF4-FFF2-40B4-BE49-F238E27FC236}">
                  <a16:creationId xmlns:a16="http://schemas.microsoft.com/office/drawing/2014/main" id="{36EF03A3-FB43-51B2-43A6-4041E596A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5105" y="3134660"/>
              <a:ext cx="420688" cy="69850"/>
            </a:xfrm>
            <a:custGeom>
              <a:avLst/>
              <a:gdLst>
                <a:gd name="T0" fmla="*/ 6 w 1174"/>
                <a:gd name="T1" fmla="*/ 0 h 191"/>
                <a:gd name="T2" fmla="*/ 1174 w 1174"/>
                <a:gd name="T3" fmla="*/ 113 h 191"/>
                <a:gd name="T4" fmla="*/ 1164 w 1174"/>
                <a:gd name="T5" fmla="*/ 191 h 191"/>
                <a:gd name="T6" fmla="*/ 0 w 1174"/>
                <a:gd name="T7" fmla="*/ 78 h 191"/>
                <a:gd name="T8" fmla="*/ 6 w 1174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4" h="191">
                  <a:moveTo>
                    <a:pt x="6" y="0"/>
                  </a:moveTo>
                  <a:lnTo>
                    <a:pt x="1174" y="113"/>
                  </a:lnTo>
                  <a:cubicBezTo>
                    <a:pt x="1172" y="139"/>
                    <a:pt x="1166" y="165"/>
                    <a:pt x="1164" y="191"/>
                  </a:cubicBezTo>
                  <a:lnTo>
                    <a:pt x="0" y="78"/>
                  </a:lnTo>
                  <a:cubicBezTo>
                    <a:pt x="3" y="52"/>
                    <a:pt x="4" y="2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98">
              <a:extLst>
                <a:ext uri="{FF2B5EF4-FFF2-40B4-BE49-F238E27FC236}">
                  <a16:creationId xmlns:a16="http://schemas.microsoft.com/office/drawing/2014/main" id="{E322A9B1-8DE1-8758-3FF6-6DA79E5B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880" y="3275948"/>
              <a:ext cx="419100" cy="107950"/>
            </a:xfrm>
            <a:custGeom>
              <a:avLst/>
              <a:gdLst>
                <a:gd name="T0" fmla="*/ 11 w 1163"/>
                <a:gd name="T1" fmla="*/ 0 h 301"/>
                <a:gd name="T2" fmla="*/ 1163 w 1163"/>
                <a:gd name="T3" fmla="*/ 225 h 301"/>
                <a:gd name="T4" fmla="*/ 1145 w 1163"/>
                <a:gd name="T5" fmla="*/ 301 h 301"/>
                <a:gd name="T6" fmla="*/ 0 w 1163"/>
                <a:gd name="T7" fmla="*/ 77 h 301"/>
                <a:gd name="T8" fmla="*/ 11 w 1163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301">
                  <a:moveTo>
                    <a:pt x="11" y="0"/>
                  </a:moveTo>
                  <a:lnTo>
                    <a:pt x="1163" y="225"/>
                  </a:lnTo>
                  <a:cubicBezTo>
                    <a:pt x="1158" y="250"/>
                    <a:pt x="1151" y="275"/>
                    <a:pt x="1145" y="301"/>
                  </a:cubicBezTo>
                  <a:lnTo>
                    <a:pt x="0" y="77"/>
                  </a:lnTo>
                  <a:cubicBezTo>
                    <a:pt x="5" y="52"/>
                    <a:pt x="7" y="26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99">
              <a:extLst>
                <a:ext uri="{FF2B5EF4-FFF2-40B4-BE49-F238E27FC236}">
                  <a16:creationId xmlns:a16="http://schemas.microsoft.com/office/drawing/2014/main" id="{74E05534-2A6C-D90B-186E-2FF24667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530" y="1318560"/>
              <a:ext cx="222250" cy="385763"/>
            </a:xfrm>
            <a:custGeom>
              <a:avLst/>
              <a:gdLst>
                <a:gd name="T0" fmla="*/ 0 w 620"/>
                <a:gd name="T1" fmla="*/ 1038 h 1073"/>
                <a:gd name="T2" fmla="*/ 553 w 620"/>
                <a:gd name="T3" fmla="*/ 0 h 1073"/>
                <a:gd name="T4" fmla="*/ 620 w 620"/>
                <a:gd name="T5" fmla="*/ 38 h 1073"/>
                <a:gd name="T6" fmla="*/ 70 w 620"/>
                <a:gd name="T7" fmla="*/ 1073 h 1073"/>
                <a:gd name="T8" fmla="*/ 0 w 620"/>
                <a:gd name="T9" fmla="*/ 1038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073">
                  <a:moveTo>
                    <a:pt x="0" y="1038"/>
                  </a:moveTo>
                  <a:lnTo>
                    <a:pt x="553" y="0"/>
                  </a:lnTo>
                  <a:cubicBezTo>
                    <a:pt x="576" y="12"/>
                    <a:pt x="597" y="26"/>
                    <a:pt x="620" y="38"/>
                  </a:cubicBezTo>
                  <a:lnTo>
                    <a:pt x="70" y="1073"/>
                  </a:lnTo>
                  <a:cubicBezTo>
                    <a:pt x="47" y="1060"/>
                    <a:pt x="23" y="1050"/>
                    <a:pt x="0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100">
              <a:extLst>
                <a:ext uri="{FF2B5EF4-FFF2-40B4-BE49-F238E27FC236}">
                  <a16:creationId xmlns:a16="http://schemas.microsoft.com/office/drawing/2014/main" id="{503E97A9-D615-B53F-D148-23AEDD79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418" y="1523348"/>
              <a:ext cx="288925" cy="344488"/>
            </a:xfrm>
            <a:custGeom>
              <a:avLst/>
              <a:gdLst>
                <a:gd name="T0" fmla="*/ 0 w 804"/>
                <a:gd name="T1" fmla="*/ 908 h 957"/>
                <a:gd name="T2" fmla="*/ 743 w 804"/>
                <a:gd name="T3" fmla="*/ 0 h 957"/>
                <a:gd name="T4" fmla="*/ 804 w 804"/>
                <a:gd name="T5" fmla="*/ 49 h 957"/>
                <a:gd name="T6" fmla="*/ 61 w 804"/>
                <a:gd name="T7" fmla="*/ 957 h 957"/>
                <a:gd name="T8" fmla="*/ 0 w 804"/>
                <a:gd name="T9" fmla="*/ 908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957">
                  <a:moveTo>
                    <a:pt x="0" y="908"/>
                  </a:moveTo>
                  <a:lnTo>
                    <a:pt x="743" y="0"/>
                  </a:lnTo>
                  <a:cubicBezTo>
                    <a:pt x="763" y="17"/>
                    <a:pt x="784" y="32"/>
                    <a:pt x="804" y="49"/>
                  </a:cubicBezTo>
                  <a:lnTo>
                    <a:pt x="61" y="957"/>
                  </a:lnTo>
                  <a:cubicBezTo>
                    <a:pt x="41" y="940"/>
                    <a:pt x="20" y="925"/>
                    <a:pt x="0" y="9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101">
              <a:extLst>
                <a:ext uri="{FF2B5EF4-FFF2-40B4-BE49-F238E27FC236}">
                  <a16:creationId xmlns:a16="http://schemas.microsoft.com/office/drawing/2014/main" id="{9252CFF2-6818-5722-4AE5-1B23BB14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68" y="1645585"/>
              <a:ext cx="317500" cy="317500"/>
            </a:xfrm>
            <a:custGeom>
              <a:avLst/>
              <a:gdLst>
                <a:gd name="T0" fmla="*/ 0 w 884"/>
                <a:gd name="T1" fmla="*/ 833 h 887"/>
                <a:gd name="T2" fmla="*/ 827 w 884"/>
                <a:gd name="T3" fmla="*/ 0 h 887"/>
                <a:gd name="T4" fmla="*/ 884 w 884"/>
                <a:gd name="T5" fmla="*/ 53 h 887"/>
                <a:gd name="T6" fmla="*/ 56 w 884"/>
                <a:gd name="T7" fmla="*/ 887 h 887"/>
                <a:gd name="T8" fmla="*/ 0 w 884"/>
                <a:gd name="T9" fmla="*/ 83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887">
                  <a:moveTo>
                    <a:pt x="0" y="833"/>
                  </a:moveTo>
                  <a:lnTo>
                    <a:pt x="827" y="0"/>
                  </a:lnTo>
                  <a:cubicBezTo>
                    <a:pt x="846" y="18"/>
                    <a:pt x="866" y="35"/>
                    <a:pt x="884" y="53"/>
                  </a:cubicBezTo>
                  <a:lnTo>
                    <a:pt x="56" y="887"/>
                  </a:lnTo>
                  <a:cubicBezTo>
                    <a:pt x="38" y="869"/>
                    <a:pt x="19" y="851"/>
                    <a:pt x="0" y="8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102">
              <a:extLst>
                <a:ext uri="{FF2B5EF4-FFF2-40B4-BE49-F238E27FC236}">
                  <a16:creationId xmlns:a16="http://schemas.microsoft.com/office/drawing/2014/main" id="{E5FF3469-4009-0610-3BB3-05FA4EFE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355" y="1412223"/>
              <a:ext cx="255588" cy="365125"/>
            </a:xfrm>
            <a:custGeom>
              <a:avLst/>
              <a:gdLst>
                <a:gd name="T0" fmla="*/ 0 w 713"/>
                <a:gd name="T1" fmla="*/ 978 h 1019"/>
                <a:gd name="T2" fmla="*/ 649 w 713"/>
                <a:gd name="T3" fmla="*/ 0 h 1019"/>
                <a:gd name="T4" fmla="*/ 713 w 713"/>
                <a:gd name="T5" fmla="*/ 43 h 1019"/>
                <a:gd name="T6" fmla="*/ 66 w 713"/>
                <a:gd name="T7" fmla="*/ 1019 h 1019"/>
                <a:gd name="T8" fmla="*/ 0 w 713"/>
                <a:gd name="T9" fmla="*/ 97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1019">
                  <a:moveTo>
                    <a:pt x="0" y="978"/>
                  </a:moveTo>
                  <a:lnTo>
                    <a:pt x="649" y="0"/>
                  </a:lnTo>
                  <a:cubicBezTo>
                    <a:pt x="671" y="14"/>
                    <a:pt x="692" y="29"/>
                    <a:pt x="713" y="43"/>
                  </a:cubicBezTo>
                  <a:lnTo>
                    <a:pt x="66" y="1019"/>
                  </a:lnTo>
                  <a:cubicBezTo>
                    <a:pt x="45" y="1005"/>
                    <a:pt x="22" y="993"/>
                    <a:pt x="0" y="9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103">
              <a:extLst>
                <a:ext uri="{FF2B5EF4-FFF2-40B4-BE49-F238E27FC236}">
                  <a16:creationId xmlns:a16="http://schemas.microsoft.com/office/drawing/2014/main" id="{32106954-3805-EED6-900A-07901C2A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193" y="1135998"/>
              <a:ext cx="107950" cy="417513"/>
            </a:xfrm>
            <a:custGeom>
              <a:avLst/>
              <a:gdLst>
                <a:gd name="T0" fmla="*/ 0 w 301"/>
                <a:gd name="T1" fmla="*/ 1150 h 1162"/>
                <a:gd name="T2" fmla="*/ 225 w 301"/>
                <a:gd name="T3" fmla="*/ 0 h 1162"/>
                <a:gd name="T4" fmla="*/ 301 w 301"/>
                <a:gd name="T5" fmla="*/ 16 h 1162"/>
                <a:gd name="T6" fmla="*/ 77 w 301"/>
                <a:gd name="T7" fmla="*/ 1162 h 1162"/>
                <a:gd name="T8" fmla="*/ 0 w 301"/>
                <a:gd name="T9" fmla="*/ 115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162">
                  <a:moveTo>
                    <a:pt x="0" y="1150"/>
                  </a:moveTo>
                  <a:lnTo>
                    <a:pt x="225" y="0"/>
                  </a:lnTo>
                  <a:cubicBezTo>
                    <a:pt x="250" y="5"/>
                    <a:pt x="276" y="11"/>
                    <a:pt x="301" y="16"/>
                  </a:cubicBezTo>
                  <a:lnTo>
                    <a:pt x="77" y="1162"/>
                  </a:lnTo>
                  <a:cubicBezTo>
                    <a:pt x="52" y="1156"/>
                    <a:pt x="26" y="1154"/>
                    <a:pt x="0" y="1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104">
              <a:extLst>
                <a:ext uri="{FF2B5EF4-FFF2-40B4-BE49-F238E27FC236}">
                  <a16:creationId xmlns:a16="http://schemas.microsoft.com/office/drawing/2014/main" id="{2963D9AC-1832-8880-C711-B33F5505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593" y="1239185"/>
              <a:ext cx="185738" cy="400050"/>
            </a:xfrm>
            <a:custGeom>
              <a:avLst/>
              <a:gdLst>
                <a:gd name="T0" fmla="*/ 0 w 518"/>
                <a:gd name="T1" fmla="*/ 1086 h 1113"/>
                <a:gd name="T2" fmla="*/ 445 w 518"/>
                <a:gd name="T3" fmla="*/ 0 h 1113"/>
                <a:gd name="T4" fmla="*/ 518 w 518"/>
                <a:gd name="T5" fmla="*/ 28 h 1113"/>
                <a:gd name="T6" fmla="*/ 73 w 518"/>
                <a:gd name="T7" fmla="*/ 1113 h 1113"/>
                <a:gd name="T8" fmla="*/ 0 w 518"/>
                <a:gd name="T9" fmla="*/ 108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113">
                  <a:moveTo>
                    <a:pt x="0" y="1086"/>
                  </a:moveTo>
                  <a:lnTo>
                    <a:pt x="445" y="0"/>
                  </a:lnTo>
                  <a:cubicBezTo>
                    <a:pt x="469" y="10"/>
                    <a:pt x="494" y="18"/>
                    <a:pt x="518" y="28"/>
                  </a:cubicBezTo>
                  <a:lnTo>
                    <a:pt x="73" y="1113"/>
                  </a:lnTo>
                  <a:cubicBezTo>
                    <a:pt x="49" y="1103"/>
                    <a:pt x="24" y="1096"/>
                    <a:pt x="0" y="10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105">
              <a:extLst>
                <a:ext uri="{FF2B5EF4-FFF2-40B4-BE49-F238E27FC236}">
                  <a16:creationId xmlns:a16="http://schemas.microsoft.com/office/drawing/2014/main" id="{9A305A14-9230-94F4-E0FD-B7AD6801A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655" y="1180448"/>
              <a:ext cx="149225" cy="409575"/>
            </a:xfrm>
            <a:custGeom>
              <a:avLst/>
              <a:gdLst>
                <a:gd name="T0" fmla="*/ 0 w 413"/>
                <a:gd name="T1" fmla="*/ 1121 h 1140"/>
                <a:gd name="T2" fmla="*/ 338 w 413"/>
                <a:gd name="T3" fmla="*/ 0 h 1140"/>
                <a:gd name="T4" fmla="*/ 413 w 413"/>
                <a:gd name="T5" fmla="*/ 21 h 1140"/>
                <a:gd name="T6" fmla="*/ 75 w 413"/>
                <a:gd name="T7" fmla="*/ 1140 h 1140"/>
                <a:gd name="T8" fmla="*/ 0 w 413"/>
                <a:gd name="T9" fmla="*/ 1121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1140">
                  <a:moveTo>
                    <a:pt x="0" y="1121"/>
                  </a:moveTo>
                  <a:lnTo>
                    <a:pt x="338" y="0"/>
                  </a:lnTo>
                  <a:cubicBezTo>
                    <a:pt x="363" y="7"/>
                    <a:pt x="388" y="14"/>
                    <a:pt x="413" y="21"/>
                  </a:cubicBezTo>
                  <a:lnTo>
                    <a:pt x="75" y="1140"/>
                  </a:lnTo>
                  <a:cubicBezTo>
                    <a:pt x="50" y="1133"/>
                    <a:pt x="25" y="1128"/>
                    <a:pt x="0" y="1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106">
              <a:extLst>
                <a:ext uri="{FF2B5EF4-FFF2-40B4-BE49-F238E27FC236}">
                  <a16:creationId xmlns:a16="http://schemas.microsoft.com/office/drawing/2014/main" id="{1B656B0C-7CC2-51EF-9249-F8289463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905" y="1110598"/>
              <a:ext cx="68263" cy="420688"/>
            </a:xfrm>
            <a:custGeom>
              <a:avLst/>
              <a:gdLst>
                <a:gd name="T0" fmla="*/ 0 w 191"/>
                <a:gd name="T1" fmla="*/ 1166 h 1172"/>
                <a:gd name="T2" fmla="*/ 113 w 191"/>
                <a:gd name="T3" fmla="*/ 0 h 1172"/>
                <a:gd name="T4" fmla="*/ 191 w 191"/>
                <a:gd name="T5" fmla="*/ 9 h 1172"/>
                <a:gd name="T6" fmla="*/ 78 w 191"/>
                <a:gd name="T7" fmla="*/ 1172 h 1172"/>
                <a:gd name="T8" fmla="*/ 0 w 191"/>
                <a:gd name="T9" fmla="*/ 1166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72">
                  <a:moveTo>
                    <a:pt x="0" y="1166"/>
                  </a:moveTo>
                  <a:lnTo>
                    <a:pt x="113" y="0"/>
                  </a:lnTo>
                  <a:cubicBezTo>
                    <a:pt x="139" y="2"/>
                    <a:pt x="165" y="7"/>
                    <a:pt x="191" y="9"/>
                  </a:cubicBezTo>
                  <a:lnTo>
                    <a:pt x="78" y="1172"/>
                  </a:lnTo>
                  <a:cubicBezTo>
                    <a:pt x="53" y="1169"/>
                    <a:pt x="26" y="1168"/>
                    <a:pt x="0" y="1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107">
              <a:extLst>
                <a:ext uri="{FF2B5EF4-FFF2-40B4-BE49-F238E27FC236}">
                  <a16:creationId xmlns:a16="http://schemas.microsoft.com/office/drawing/2014/main" id="{0887EB9A-4915-91FD-FE6D-4B45027D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5105" y="2802873"/>
              <a:ext cx="419100" cy="69850"/>
            </a:xfrm>
            <a:custGeom>
              <a:avLst/>
              <a:gdLst>
                <a:gd name="T0" fmla="*/ 0 w 1170"/>
                <a:gd name="T1" fmla="*/ 116 h 194"/>
                <a:gd name="T2" fmla="*/ 1164 w 1170"/>
                <a:gd name="T3" fmla="*/ 0 h 194"/>
                <a:gd name="T4" fmla="*/ 1170 w 1170"/>
                <a:gd name="T5" fmla="*/ 77 h 194"/>
                <a:gd name="T6" fmla="*/ 6 w 1170"/>
                <a:gd name="T7" fmla="*/ 194 h 194"/>
                <a:gd name="T8" fmla="*/ 0 w 1170"/>
                <a:gd name="T9" fmla="*/ 1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194">
                  <a:moveTo>
                    <a:pt x="0" y="116"/>
                  </a:moveTo>
                  <a:lnTo>
                    <a:pt x="1164" y="0"/>
                  </a:lnTo>
                  <a:cubicBezTo>
                    <a:pt x="1167" y="26"/>
                    <a:pt x="1167" y="52"/>
                    <a:pt x="1170" y="77"/>
                  </a:cubicBezTo>
                  <a:lnTo>
                    <a:pt x="6" y="194"/>
                  </a:lnTo>
                  <a:cubicBezTo>
                    <a:pt x="4" y="168"/>
                    <a:pt x="2" y="14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108">
              <a:extLst>
                <a:ext uri="{FF2B5EF4-FFF2-40B4-BE49-F238E27FC236}">
                  <a16:creationId xmlns:a16="http://schemas.microsoft.com/office/drawing/2014/main" id="{70EB5FDC-29C8-63C0-DF08-CE73E9BC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293" y="2615548"/>
              <a:ext cx="415925" cy="109538"/>
            </a:xfrm>
            <a:custGeom>
              <a:avLst/>
              <a:gdLst>
                <a:gd name="T0" fmla="*/ 0 w 1160"/>
                <a:gd name="T1" fmla="*/ 232 h 309"/>
                <a:gd name="T2" fmla="*/ 1145 w 1160"/>
                <a:gd name="T3" fmla="*/ 0 h 309"/>
                <a:gd name="T4" fmla="*/ 1160 w 1160"/>
                <a:gd name="T5" fmla="*/ 76 h 309"/>
                <a:gd name="T6" fmla="*/ 15 w 1160"/>
                <a:gd name="T7" fmla="*/ 309 h 309"/>
                <a:gd name="T8" fmla="*/ 0 w 1160"/>
                <a:gd name="T9" fmla="*/ 23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309">
                  <a:moveTo>
                    <a:pt x="0" y="232"/>
                  </a:moveTo>
                  <a:lnTo>
                    <a:pt x="1145" y="0"/>
                  </a:lnTo>
                  <a:cubicBezTo>
                    <a:pt x="1151" y="25"/>
                    <a:pt x="1155" y="51"/>
                    <a:pt x="1160" y="76"/>
                  </a:cubicBezTo>
                  <a:lnTo>
                    <a:pt x="15" y="309"/>
                  </a:lnTo>
                  <a:cubicBezTo>
                    <a:pt x="10" y="283"/>
                    <a:pt x="6" y="257"/>
                    <a:pt x="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109">
              <a:extLst>
                <a:ext uri="{FF2B5EF4-FFF2-40B4-BE49-F238E27FC236}">
                  <a16:creationId xmlns:a16="http://schemas.microsoft.com/office/drawing/2014/main" id="{20C8E96C-506D-1748-279A-5EAC384B6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043" y="2985435"/>
              <a:ext cx="420688" cy="30163"/>
            </a:xfrm>
            <a:custGeom>
              <a:avLst/>
              <a:gdLst>
                <a:gd name="T0" fmla="*/ 3 w 1173"/>
                <a:gd name="T1" fmla="*/ 58 h 82"/>
                <a:gd name="T2" fmla="*/ 0 w 1173"/>
                <a:gd name="T3" fmla="*/ 4 h 82"/>
                <a:gd name="T4" fmla="*/ 1173 w 1173"/>
                <a:gd name="T5" fmla="*/ 0 h 82"/>
                <a:gd name="T6" fmla="*/ 1172 w 1173"/>
                <a:gd name="T7" fmla="*/ 78 h 82"/>
                <a:gd name="T8" fmla="*/ 2 w 1173"/>
                <a:gd name="T9" fmla="*/ 82 h 82"/>
                <a:gd name="T10" fmla="*/ 3 w 1173"/>
                <a:gd name="T1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3" h="82">
                  <a:moveTo>
                    <a:pt x="3" y="58"/>
                  </a:moveTo>
                  <a:cubicBezTo>
                    <a:pt x="3" y="40"/>
                    <a:pt x="1" y="22"/>
                    <a:pt x="0" y="4"/>
                  </a:cubicBezTo>
                  <a:lnTo>
                    <a:pt x="1173" y="0"/>
                  </a:lnTo>
                  <a:cubicBezTo>
                    <a:pt x="1173" y="26"/>
                    <a:pt x="1172" y="52"/>
                    <a:pt x="1172" y="78"/>
                  </a:cubicBezTo>
                  <a:lnTo>
                    <a:pt x="2" y="82"/>
                  </a:lnTo>
                  <a:cubicBezTo>
                    <a:pt x="2" y="74"/>
                    <a:pt x="3" y="66"/>
                    <a:pt x="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110">
              <a:extLst>
                <a:ext uri="{FF2B5EF4-FFF2-40B4-BE49-F238E27FC236}">
                  <a16:creationId xmlns:a16="http://schemas.microsoft.com/office/drawing/2014/main" id="{4D8963B6-4C1F-46F5-A23D-806AD697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780" y="2437748"/>
              <a:ext cx="407988" cy="149225"/>
            </a:xfrm>
            <a:custGeom>
              <a:avLst/>
              <a:gdLst>
                <a:gd name="T0" fmla="*/ 0 w 1137"/>
                <a:gd name="T1" fmla="*/ 341 h 416"/>
                <a:gd name="T2" fmla="*/ 1117 w 1137"/>
                <a:gd name="T3" fmla="*/ 0 h 416"/>
                <a:gd name="T4" fmla="*/ 1120 w 1137"/>
                <a:gd name="T5" fmla="*/ 8 h 416"/>
                <a:gd name="T6" fmla="*/ 1137 w 1137"/>
                <a:gd name="T7" fmla="*/ 76 h 416"/>
                <a:gd name="T8" fmla="*/ 21 w 1137"/>
                <a:gd name="T9" fmla="*/ 416 h 416"/>
                <a:gd name="T10" fmla="*/ 0 w 1137"/>
                <a:gd name="T11" fmla="*/ 3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" h="416">
                  <a:moveTo>
                    <a:pt x="0" y="341"/>
                  </a:moveTo>
                  <a:lnTo>
                    <a:pt x="1117" y="0"/>
                  </a:lnTo>
                  <a:cubicBezTo>
                    <a:pt x="1118" y="3"/>
                    <a:pt x="1119" y="5"/>
                    <a:pt x="1120" y="8"/>
                  </a:cubicBezTo>
                  <a:cubicBezTo>
                    <a:pt x="1127" y="30"/>
                    <a:pt x="1131" y="53"/>
                    <a:pt x="1137" y="76"/>
                  </a:cubicBezTo>
                  <a:lnTo>
                    <a:pt x="21" y="416"/>
                  </a:lnTo>
                  <a:cubicBezTo>
                    <a:pt x="14" y="391"/>
                    <a:pt x="8" y="366"/>
                    <a:pt x="0" y="3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111">
              <a:extLst>
                <a:ext uri="{FF2B5EF4-FFF2-40B4-BE49-F238E27FC236}">
                  <a16:creationId xmlns:a16="http://schemas.microsoft.com/office/drawing/2014/main" id="{7F1C8C6B-7FC6-7D6D-5911-13DF7506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843" y="2809223"/>
              <a:ext cx="420688" cy="68263"/>
            </a:xfrm>
            <a:custGeom>
              <a:avLst/>
              <a:gdLst>
                <a:gd name="T0" fmla="*/ 1168 w 1173"/>
                <a:gd name="T1" fmla="*/ 191 h 191"/>
                <a:gd name="T2" fmla="*/ 0 w 1173"/>
                <a:gd name="T3" fmla="*/ 77 h 191"/>
                <a:gd name="T4" fmla="*/ 10 w 1173"/>
                <a:gd name="T5" fmla="*/ 0 h 191"/>
                <a:gd name="T6" fmla="*/ 1173 w 1173"/>
                <a:gd name="T7" fmla="*/ 113 h 191"/>
                <a:gd name="T8" fmla="*/ 1168 w 1173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" h="191">
                  <a:moveTo>
                    <a:pt x="1168" y="191"/>
                  </a:moveTo>
                  <a:lnTo>
                    <a:pt x="0" y="77"/>
                  </a:lnTo>
                  <a:cubicBezTo>
                    <a:pt x="2" y="52"/>
                    <a:pt x="7" y="26"/>
                    <a:pt x="10" y="0"/>
                  </a:cubicBezTo>
                  <a:lnTo>
                    <a:pt x="1173" y="113"/>
                  </a:lnTo>
                  <a:cubicBezTo>
                    <a:pt x="1170" y="139"/>
                    <a:pt x="1170" y="165"/>
                    <a:pt x="1168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112">
              <a:extLst>
                <a:ext uri="{FF2B5EF4-FFF2-40B4-BE49-F238E27FC236}">
                  <a16:creationId xmlns:a16="http://schemas.microsoft.com/office/drawing/2014/main" id="{6E889391-B29A-F1F6-16B5-AAC4A26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830" y="1655110"/>
              <a:ext cx="317500" cy="315913"/>
            </a:xfrm>
            <a:custGeom>
              <a:avLst/>
              <a:gdLst>
                <a:gd name="T0" fmla="*/ 832 w 886"/>
                <a:gd name="T1" fmla="*/ 880 h 880"/>
                <a:gd name="T2" fmla="*/ 0 w 886"/>
                <a:gd name="T3" fmla="*/ 54 h 880"/>
                <a:gd name="T4" fmla="*/ 55 w 886"/>
                <a:gd name="T5" fmla="*/ 0 h 880"/>
                <a:gd name="T6" fmla="*/ 886 w 886"/>
                <a:gd name="T7" fmla="*/ 824 h 880"/>
                <a:gd name="T8" fmla="*/ 832 w 886"/>
                <a:gd name="T9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880">
                  <a:moveTo>
                    <a:pt x="832" y="880"/>
                  </a:moveTo>
                  <a:lnTo>
                    <a:pt x="0" y="54"/>
                  </a:lnTo>
                  <a:cubicBezTo>
                    <a:pt x="18" y="36"/>
                    <a:pt x="37" y="18"/>
                    <a:pt x="55" y="0"/>
                  </a:cubicBezTo>
                  <a:lnTo>
                    <a:pt x="886" y="824"/>
                  </a:lnTo>
                  <a:cubicBezTo>
                    <a:pt x="867" y="842"/>
                    <a:pt x="850" y="862"/>
                    <a:pt x="832" y="8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13">
              <a:extLst>
                <a:ext uri="{FF2B5EF4-FFF2-40B4-BE49-F238E27FC236}">
                  <a16:creationId xmlns:a16="http://schemas.microsoft.com/office/drawing/2014/main" id="{E661629E-E5D4-1FF8-1011-ABA1F34F6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80" y="1102660"/>
              <a:ext cx="28575" cy="420688"/>
            </a:xfrm>
            <a:custGeom>
              <a:avLst/>
              <a:gdLst>
                <a:gd name="T0" fmla="*/ 58 w 82"/>
                <a:gd name="T1" fmla="*/ 1170 h 1173"/>
                <a:gd name="T2" fmla="*/ 4 w 82"/>
                <a:gd name="T3" fmla="*/ 1173 h 1173"/>
                <a:gd name="T4" fmla="*/ 0 w 82"/>
                <a:gd name="T5" fmla="*/ 2 h 1173"/>
                <a:gd name="T6" fmla="*/ 60 w 82"/>
                <a:gd name="T7" fmla="*/ 0 h 1173"/>
                <a:gd name="T8" fmla="*/ 78 w 82"/>
                <a:gd name="T9" fmla="*/ 1 h 1173"/>
                <a:gd name="T10" fmla="*/ 82 w 82"/>
                <a:gd name="T11" fmla="*/ 1171 h 1173"/>
                <a:gd name="T12" fmla="*/ 58 w 82"/>
                <a:gd name="T13" fmla="*/ 117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173">
                  <a:moveTo>
                    <a:pt x="58" y="1170"/>
                  </a:moveTo>
                  <a:cubicBezTo>
                    <a:pt x="40" y="1170"/>
                    <a:pt x="23" y="1173"/>
                    <a:pt x="4" y="1173"/>
                  </a:cubicBezTo>
                  <a:lnTo>
                    <a:pt x="0" y="2"/>
                  </a:lnTo>
                  <a:cubicBezTo>
                    <a:pt x="20" y="2"/>
                    <a:pt x="40" y="0"/>
                    <a:pt x="60" y="0"/>
                  </a:cubicBezTo>
                  <a:cubicBezTo>
                    <a:pt x="66" y="0"/>
                    <a:pt x="72" y="1"/>
                    <a:pt x="78" y="1"/>
                  </a:cubicBezTo>
                  <a:lnTo>
                    <a:pt x="82" y="1171"/>
                  </a:lnTo>
                  <a:cubicBezTo>
                    <a:pt x="74" y="1171"/>
                    <a:pt x="66" y="1170"/>
                    <a:pt x="58" y="1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114">
              <a:extLst>
                <a:ext uri="{FF2B5EF4-FFF2-40B4-BE49-F238E27FC236}">
                  <a16:creationId xmlns:a16="http://schemas.microsoft.com/office/drawing/2014/main" id="{05839045-DD58-F178-92E7-D0751ADD6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655" y="2628248"/>
              <a:ext cx="419100" cy="107950"/>
            </a:xfrm>
            <a:custGeom>
              <a:avLst/>
              <a:gdLst>
                <a:gd name="T0" fmla="*/ 1151 w 1163"/>
                <a:gd name="T1" fmla="*/ 301 h 301"/>
                <a:gd name="T2" fmla="*/ 0 w 1163"/>
                <a:gd name="T3" fmla="*/ 76 h 301"/>
                <a:gd name="T4" fmla="*/ 17 w 1163"/>
                <a:gd name="T5" fmla="*/ 0 h 301"/>
                <a:gd name="T6" fmla="*/ 1163 w 1163"/>
                <a:gd name="T7" fmla="*/ 224 h 301"/>
                <a:gd name="T8" fmla="*/ 1151 w 1163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301">
                  <a:moveTo>
                    <a:pt x="1151" y="301"/>
                  </a:moveTo>
                  <a:lnTo>
                    <a:pt x="0" y="76"/>
                  </a:lnTo>
                  <a:cubicBezTo>
                    <a:pt x="5" y="51"/>
                    <a:pt x="12" y="26"/>
                    <a:pt x="17" y="0"/>
                  </a:cubicBezTo>
                  <a:lnTo>
                    <a:pt x="1163" y="224"/>
                  </a:lnTo>
                  <a:cubicBezTo>
                    <a:pt x="1158" y="249"/>
                    <a:pt x="1156" y="275"/>
                    <a:pt x="1151" y="3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15">
              <a:extLst>
                <a:ext uri="{FF2B5EF4-FFF2-40B4-BE49-F238E27FC236}">
                  <a16:creationId xmlns:a16="http://schemas.microsoft.com/office/drawing/2014/main" id="{9D7F5261-93E4-A9A9-55A5-8DF87EFAF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105" y="2444098"/>
              <a:ext cx="411163" cy="147638"/>
            </a:xfrm>
            <a:custGeom>
              <a:avLst/>
              <a:gdLst>
                <a:gd name="T0" fmla="*/ 1122 w 1142"/>
                <a:gd name="T1" fmla="*/ 412 h 412"/>
                <a:gd name="T2" fmla="*/ 0 w 1142"/>
                <a:gd name="T3" fmla="*/ 74 h 412"/>
                <a:gd name="T4" fmla="*/ 26 w 1142"/>
                <a:gd name="T5" fmla="*/ 0 h 412"/>
                <a:gd name="T6" fmla="*/ 1142 w 1142"/>
                <a:gd name="T7" fmla="*/ 337 h 412"/>
                <a:gd name="T8" fmla="*/ 1122 w 1142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412">
                  <a:moveTo>
                    <a:pt x="1122" y="412"/>
                  </a:moveTo>
                  <a:lnTo>
                    <a:pt x="0" y="74"/>
                  </a:lnTo>
                  <a:cubicBezTo>
                    <a:pt x="7" y="49"/>
                    <a:pt x="18" y="25"/>
                    <a:pt x="26" y="0"/>
                  </a:cubicBezTo>
                  <a:lnTo>
                    <a:pt x="1142" y="337"/>
                  </a:lnTo>
                  <a:cubicBezTo>
                    <a:pt x="1134" y="362"/>
                    <a:pt x="1129" y="388"/>
                    <a:pt x="1122" y="4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16">
              <a:extLst>
                <a:ext uri="{FF2B5EF4-FFF2-40B4-BE49-F238E27FC236}">
                  <a16:creationId xmlns:a16="http://schemas.microsoft.com/office/drawing/2014/main" id="{651BDF48-397C-9CEA-7780-923D4AE9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205" y="1139173"/>
              <a:ext cx="111125" cy="415925"/>
            </a:xfrm>
            <a:custGeom>
              <a:avLst/>
              <a:gdLst>
                <a:gd name="T0" fmla="*/ 232 w 309"/>
                <a:gd name="T1" fmla="*/ 1158 h 1158"/>
                <a:gd name="T2" fmla="*/ 0 w 309"/>
                <a:gd name="T3" fmla="*/ 14 h 1158"/>
                <a:gd name="T4" fmla="*/ 77 w 309"/>
                <a:gd name="T5" fmla="*/ 0 h 1158"/>
                <a:gd name="T6" fmla="*/ 309 w 309"/>
                <a:gd name="T7" fmla="*/ 1143 h 1158"/>
                <a:gd name="T8" fmla="*/ 232 w 309"/>
                <a:gd name="T9" fmla="*/ 115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58">
                  <a:moveTo>
                    <a:pt x="232" y="1158"/>
                  </a:moveTo>
                  <a:lnTo>
                    <a:pt x="0" y="14"/>
                  </a:lnTo>
                  <a:cubicBezTo>
                    <a:pt x="26" y="9"/>
                    <a:pt x="52" y="5"/>
                    <a:pt x="77" y="0"/>
                  </a:cubicBezTo>
                  <a:lnTo>
                    <a:pt x="309" y="1143"/>
                  </a:lnTo>
                  <a:cubicBezTo>
                    <a:pt x="283" y="1148"/>
                    <a:pt x="258" y="1152"/>
                    <a:pt x="232" y="1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17">
              <a:extLst>
                <a:ext uri="{FF2B5EF4-FFF2-40B4-BE49-F238E27FC236}">
                  <a16:creationId xmlns:a16="http://schemas.microsoft.com/office/drawing/2014/main" id="{7B7BACC1-B76C-71E9-668F-F5D8EDA3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993" y="1182035"/>
              <a:ext cx="149225" cy="409575"/>
            </a:xfrm>
            <a:custGeom>
              <a:avLst/>
              <a:gdLst>
                <a:gd name="T0" fmla="*/ 340 w 415"/>
                <a:gd name="T1" fmla="*/ 1138 h 1138"/>
                <a:gd name="T2" fmla="*/ 0 w 415"/>
                <a:gd name="T3" fmla="*/ 21 h 1138"/>
                <a:gd name="T4" fmla="*/ 7 w 415"/>
                <a:gd name="T5" fmla="*/ 18 h 1138"/>
                <a:gd name="T6" fmla="*/ 75 w 415"/>
                <a:gd name="T7" fmla="*/ 0 h 1138"/>
                <a:gd name="T8" fmla="*/ 415 w 415"/>
                <a:gd name="T9" fmla="*/ 1117 h 1138"/>
                <a:gd name="T10" fmla="*/ 340 w 415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1138">
                  <a:moveTo>
                    <a:pt x="340" y="1138"/>
                  </a:moveTo>
                  <a:lnTo>
                    <a:pt x="0" y="21"/>
                  </a:lnTo>
                  <a:cubicBezTo>
                    <a:pt x="2" y="20"/>
                    <a:pt x="4" y="19"/>
                    <a:pt x="7" y="18"/>
                  </a:cubicBezTo>
                  <a:cubicBezTo>
                    <a:pt x="29" y="11"/>
                    <a:pt x="52" y="7"/>
                    <a:pt x="75" y="0"/>
                  </a:cubicBezTo>
                  <a:lnTo>
                    <a:pt x="415" y="1117"/>
                  </a:lnTo>
                  <a:cubicBezTo>
                    <a:pt x="390" y="1124"/>
                    <a:pt x="365" y="1130"/>
                    <a:pt x="340" y="1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118">
              <a:extLst>
                <a:ext uri="{FF2B5EF4-FFF2-40B4-BE49-F238E27FC236}">
                  <a16:creationId xmlns:a16="http://schemas.microsoft.com/office/drawing/2014/main" id="{BFF91AFD-5A31-3E80-FA18-4B0C76704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530" y="1528110"/>
              <a:ext cx="288925" cy="342900"/>
            </a:xfrm>
            <a:custGeom>
              <a:avLst/>
              <a:gdLst>
                <a:gd name="T0" fmla="*/ 745 w 805"/>
                <a:gd name="T1" fmla="*/ 953 h 953"/>
                <a:gd name="T2" fmla="*/ 0 w 805"/>
                <a:gd name="T3" fmla="*/ 47 h 953"/>
                <a:gd name="T4" fmla="*/ 62 w 805"/>
                <a:gd name="T5" fmla="*/ 0 h 953"/>
                <a:gd name="T6" fmla="*/ 805 w 805"/>
                <a:gd name="T7" fmla="*/ 903 h 953"/>
                <a:gd name="T8" fmla="*/ 745 w 805"/>
                <a:gd name="T9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953">
                  <a:moveTo>
                    <a:pt x="745" y="953"/>
                  </a:moveTo>
                  <a:lnTo>
                    <a:pt x="0" y="47"/>
                  </a:lnTo>
                  <a:cubicBezTo>
                    <a:pt x="20" y="31"/>
                    <a:pt x="41" y="16"/>
                    <a:pt x="62" y="0"/>
                  </a:cubicBezTo>
                  <a:lnTo>
                    <a:pt x="805" y="903"/>
                  </a:lnTo>
                  <a:cubicBezTo>
                    <a:pt x="785" y="919"/>
                    <a:pt x="765" y="936"/>
                    <a:pt x="745" y="9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119">
              <a:extLst>
                <a:ext uri="{FF2B5EF4-FFF2-40B4-BE49-F238E27FC236}">
                  <a16:creationId xmlns:a16="http://schemas.microsoft.com/office/drawing/2014/main" id="{08603404-6E67-A3A8-6A00-0976AC387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118" y="1112185"/>
              <a:ext cx="69850" cy="420688"/>
            </a:xfrm>
            <a:custGeom>
              <a:avLst/>
              <a:gdLst>
                <a:gd name="T0" fmla="*/ 116 w 194"/>
                <a:gd name="T1" fmla="*/ 1170 h 1170"/>
                <a:gd name="T2" fmla="*/ 0 w 194"/>
                <a:gd name="T3" fmla="*/ 9 h 1170"/>
                <a:gd name="T4" fmla="*/ 78 w 194"/>
                <a:gd name="T5" fmla="*/ 0 h 1170"/>
                <a:gd name="T6" fmla="*/ 194 w 194"/>
                <a:gd name="T7" fmla="*/ 1163 h 1170"/>
                <a:gd name="T8" fmla="*/ 116 w 194"/>
                <a:gd name="T9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70">
                  <a:moveTo>
                    <a:pt x="116" y="1170"/>
                  </a:moveTo>
                  <a:lnTo>
                    <a:pt x="0" y="9"/>
                  </a:lnTo>
                  <a:cubicBezTo>
                    <a:pt x="26" y="6"/>
                    <a:pt x="52" y="2"/>
                    <a:pt x="78" y="0"/>
                  </a:cubicBezTo>
                  <a:lnTo>
                    <a:pt x="194" y="1163"/>
                  </a:lnTo>
                  <a:cubicBezTo>
                    <a:pt x="168" y="1165"/>
                    <a:pt x="142" y="1167"/>
                    <a:pt x="116" y="1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120">
              <a:extLst>
                <a:ext uri="{FF2B5EF4-FFF2-40B4-BE49-F238E27FC236}">
                  <a16:creationId xmlns:a16="http://schemas.microsoft.com/office/drawing/2014/main" id="{734DB1FE-013B-7958-C438-1AE87527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580" y="1420160"/>
              <a:ext cx="258763" cy="363538"/>
            </a:xfrm>
            <a:custGeom>
              <a:avLst/>
              <a:gdLst>
                <a:gd name="T0" fmla="*/ 655 w 719"/>
                <a:gd name="T1" fmla="*/ 1013 h 1013"/>
                <a:gd name="T2" fmla="*/ 0 w 719"/>
                <a:gd name="T3" fmla="*/ 41 h 1013"/>
                <a:gd name="T4" fmla="*/ 66 w 719"/>
                <a:gd name="T5" fmla="*/ 0 h 1013"/>
                <a:gd name="T6" fmla="*/ 719 w 719"/>
                <a:gd name="T7" fmla="*/ 970 h 1013"/>
                <a:gd name="T8" fmla="*/ 655 w 719"/>
                <a:gd name="T9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013">
                  <a:moveTo>
                    <a:pt x="655" y="1013"/>
                  </a:moveTo>
                  <a:lnTo>
                    <a:pt x="0" y="41"/>
                  </a:lnTo>
                  <a:cubicBezTo>
                    <a:pt x="22" y="27"/>
                    <a:pt x="44" y="14"/>
                    <a:pt x="66" y="0"/>
                  </a:cubicBezTo>
                  <a:lnTo>
                    <a:pt x="719" y="970"/>
                  </a:lnTo>
                  <a:cubicBezTo>
                    <a:pt x="698" y="984"/>
                    <a:pt x="676" y="998"/>
                    <a:pt x="655" y="10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121">
              <a:extLst>
                <a:ext uri="{FF2B5EF4-FFF2-40B4-BE49-F238E27FC236}">
                  <a16:creationId xmlns:a16="http://schemas.microsoft.com/office/drawing/2014/main" id="{8570C581-A30C-FB09-A833-1E70DFBD9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605" y="1245535"/>
              <a:ext cx="188913" cy="398463"/>
            </a:xfrm>
            <a:custGeom>
              <a:avLst/>
              <a:gdLst>
                <a:gd name="T0" fmla="*/ 451 w 523"/>
                <a:gd name="T1" fmla="*/ 1106 h 1106"/>
                <a:gd name="T2" fmla="*/ 0 w 523"/>
                <a:gd name="T3" fmla="*/ 28 h 1106"/>
                <a:gd name="T4" fmla="*/ 73 w 523"/>
                <a:gd name="T5" fmla="*/ 0 h 1106"/>
                <a:gd name="T6" fmla="*/ 523 w 523"/>
                <a:gd name="T7" fmla="*/ 1077 h 1106"/>
                <a:gd name="T8" fmla="*/ 451 w 523"/>
                <a:gd name="T9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106">
                  <a:moveTo>
                    <a:pt x="451" y="1106"/>
                  </a:moveTo>
                  <a:lnTo>
                    <a:pt x="0" y="28"/>
                  </a:lnTo>
                  <a:cubicBezTo>
                    <a:pt x="24" y="18"/>
                    <a:pt x="49" y="10"/>
                    <a:pt x="73" y="0"/>
                  </a:cubicBezTo>
                  <a:lnTo>
                    <a:pt x="523" y="1077"/>
                  </a:lnTo>
                  <a:cubicBezTo>
                    <a:pt x="499" y="1087"/>
                    <a:pt x="475" y="1096"/>
                    <a:pt x="451" y="1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122">
              <a:extLst>
                <a:ext uri="{FF2B5EF4-FFF2-40B4-BE49-F238E27FC236}">
                  <a16:creationId xmlns:a16="http://schemas.microsoft.com/office/drawing/2014/main" id="{AE0F5C13-9BEF-87D4-A3FE-8B13511BB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505" y="1323323"/>
              <a:ext cx="223838" cy="382588"/>
            </a:xfrm>
            <a:custGeom>
              <a:avLst/>
              <a:gdLst>
                <a:gd name="T0" fmla="*/ 553 w 622"/>
                <a:gd name="T1" fmla="*/ 1065 h 1065"/>
                <a:gd name="T2" fmla="*/ 0 w 622"/>
                <a:gd name="T3" fmla="*/ 34 h 1065"/>
                <a:gd name="T4" fmla="*/ 70 w 622"/>
                <a:gd name="T5" fmla="*/ 0 h 1065"/>
                <a:gd name="T6" fmla="*/ 622 w 622"/>
                <a:gd name="T7" fmla="*/ 1030 h 1065"/>
                <a:gd name="T8" fmla="*/ 553 w 622"/>
                <a:gd name="T9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065">
                  <a:moveTo>
                    <a:pt x="553" y="1065"/>
                  </a:moveTo>
                  <a:lnTo>
                    <a:pt x="0" y="34"/>
                  </a:lnTo>
                  <a:cubicBezTo>
                    <a:pt x="23" y="22"/>
                    <a:pt x="47" y="12"/>
                    <a:pt x="70" y="0"/>
                  </a:cubicBezTo>
                  <a:lnTo>
                    <a:pt x="622" y="1030"/>
                  </a:lnTo>
                  <a:cubicBezTo>
                    <a:pt x="599" y="1042"/>
                    <a:pt x="576" y="1053"/>
                    <a:pt x="553" y="10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123">
              <a:extLst>
                <a:ext uri="{FF2B5EF4-FFF2-40B4-BE49-F238E27FC236}">
                  <a16:creationId xmlns:a16="http://schemas.microsoft.com/office/drawing/2014/main" id="{7A60A641-E90C-23F8-62F9-03212675C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555" y="2386948"/>
              <a:ext cx="419100" cy="904875"/>
            </a:xfrm>
            <a:custGeom>
              <a:avLst/>
              <a:gdLst>
                <a:gd name="T0" fmla="*/ 1081 w 1165"/>
                <a:gd name="T1" fmla="*/ 424 h 2518"/>
                <a:gd name="T2" fmla="*/ 852 w 1165"/>
                <a:gd name="T3" fmla="*/ 264 h 2518"/>
                <a:gd name="T4" fmla="*/ 740 w 1165"/>
                <a:gd name="T5" fmla="*/ 425 h 2518"/>
                <a:gd name="T6" fmla="*/ 971 w 1165"/>
                <a:gd name="T7" fmla="*/ 587 h 2518"/>
                <a:gd name="T8" fmla="*/ 857 w 1165"/>
                <a:gd name="T9" fmla="*/ 794 h 2518"/>
                <a:gd name="T10" fmla="*/ 597 w 1165"/>
                <a:gd name="T11" fmla="*/ 680 h 2518"/>
                <a:gd name="T12" fmla="*/ 518 w 1165"/>
                <a:gd name="T13" fmla="*/ 860 h 2518"/>
                <a:gd name="T14" fmla="*/ 781 w 1165"/>
                <a:gd name="T15" fmla="*/ 975 h 2518"/>
                <a:gd name="T16" fmla="*/ 710 w 1165"/>
                <a:gd name="T17" fmla="*/ 1200 h 2518"/>
                <a:gd name="T18" fmla="*/ 428 w 1165"/>
                <a:gd name="T19" fmla="*/ 1138 h 2518"/>
                <a:gd name="T20" fmla="*/ 386 w 1165"/>
                <a:gd name="T21" fmla="*/ 1331 h 2518"/>
                <a:gd name="T22" fmla="*/ 670 w 1165"/>
                <a:gd name="T23" fmla="*/ 1393 h 2518"/>
                <a:gd name="T24" fmla="*/ 645 w 1165"/>
                <a:gd name="T25" fmla="*/ 1627 h 2518"/>
                <a:gd name="T26" fmla="*/ 351 w 1165"/>
                <a:gd name="T27" fmla="*/ 1621 h 2518"/>
                <a:gd name="T28" fmla="*/ 347 w 1165"/>
                <a:gd name="T29" fmla="*/ 1817 h 2518"/>
                <a:gd name="T30" fmla="*/ 642 w 1165"/>
                <a:gd name="T31" fmla="*/ 1823 h 2518"/>
                <a:gd name="T32" fmla="*/ 663 w 1165"/>
                <a:gd name="T33" fmla="*/ 2057 h 2518"/>
                <a:gd name="T34" fmla="*/ 370 w 1165"/>
                <a:gd name="T35" fmla="*/ 2109 h 2518"/>
                <a:gd name="T36" fmla="*/ 405 w 1165"/>
                <a:gd name="T37" fmla="*/ 2303 h 2518"/>
                <a:gd name="T38" fmla="*/ 699 w 1165"/>
                <a:gd name="T39" fmla="*/ 2250 h 2518"/>
                <a:gd name="T40" fmla="*/ 732 w 1165"/>
                <a:gd name="T41" fmla="*/ 2378 h 2518"/>
                <a:gd name="T42" fmla="*/ 261 w 1165"/>
                <a:gd name="T43" fmla="*/ 2518 h 2518"/>
                <a:gd name="T44" fmla="*/ 789 w 1165"/>
                <a:gd name="T45" fmla="*/ 0 h 2518"/>
                <a:gd name="T46" fmla="*/ 1165 w 1165"/>
                <a:gd name="T47" fmla="*/ 318 h 2518"/>
                <a:gd name="T48" fmla="*/ 1081 w 1165"/>
                <a:gd name="T49" fmla="*/ 424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5" h="2518">
                  <a:moveTo>
                    <a:pt x="1081" y="424"/>
                  </a:moveTo>
                  <a:lnTo>
                    <a:pt x="852" y="264"/>
                  </a:lnTo>
                  <a:lnTo>
                    <a:pt x="740" y="425"/>
                  </a:lnTo>
                  <a:lnTo>
                    <a:pt x="971" y="587"/>
                  </a:lnTo>
                  <a:cubicBezTo>
                    <a:pt x="930" y="654"/>
                    <a:pt x="891" y="723"/>
                    <a:pt x="857" y="794"/>
                  </a:cubicBezTo>
                  <a:lnTo>
                    <a:pt x="597" y="680"/>
                  </a:lnTo>
                  <a:lnTo>
                    <a:pt x="518" y="860"/>
                  </a:lnTo>
                  <a:lnTo>
                    <a:pt x="781" y="975"/>
                  </a:lnTo>
                  <a:cubicBezTo>
                    <a:pt x="753" y="1049"/>
                    <a:pt x="729" y="1124"/>
                    <a:pt x="710" y="1200"/>
                  </a:cubicBezTo>
                  <a:lnTo>
                    <a:pt x="428" y="1138"/>
                  </a:lnTo>
                  <a:lnTo>
                    <a:pt x="386" y="1331"/>
                  </a:lnTo>
                  <a:lnTo>
                    <a:pt x="670" y="1393"/>
                  </a:lnTo>
                  <a:cubicBezTo>
                    <a:pt x="657" y="1470"/>
                    <a:pt x="649" y="1548"/>
                    <a:pt x="645" y="1627"/>
                  </a:cubicBezTo>
                  <a:lnTo>
                    <a:pt x="351" y="1621"/>
                  </a:lnTo>
                  <a:lnTo>
                    <a:pt x="347" y="1817"/>
                  </a:lnTo>
                  <a:lnTo>
                    <a:pt x="642" y="1823"/>
                  </a:lnTo>
                  <a:cubicBezTo>
                    <a:pt x="645" y="1901"/>
                    <a:pt x="652" y="1979"/>
                    <a:pt x="663" y="2057"/>
                  </a:cubicBezTo>
                  <a:lnTo>
                    <a:pt x="370" y="2109"/>
                  </a:lnTo>
                  <a:lnTo>
                    <a:pt x="405" y="2303"/>
                  </a:lnTo>
                  <a:lnTo>
                    <a:pt x="699" y="2250"/>
                  </a:lnTo>
                  <a:cubicBezTo>
                    <a:pt x="709" y="2293"/>
                    <a:pt x="720" y="2335"/>
                    <a:pt x="732" y="2378"/>
                  </a:cubicBezTo>
                  <a:lnTo>
                    <a:pt x="261" y="2518"/>
                  </a:lnTo>
                  <a:cubicBezTo>
                    <a:pt x="0" y="1642"/>
                    <a:pt x="198" y="701"/>
                    <a:pt x="789" y="0"/>
                  </a:cubicBezTo>
                  <a:lnTo>
                    <a:pt x="1165" y="318"/>
                  </a:lnTo>
                  <a:cubicBezTo>
                    <a:pt x="1136" y="352"/>
                    <a:pt x="1108" y="388"/>
                    <a:pt x="1081" y="4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124">
              <a:extLst>
                <a:ext uri="{FF2B5EF4-FFF2-40B4-BE49-F238E27FC236}">
                  <a16:creationId xmlns:a16="http://schemas.microsoft.com/office/drawing/2014/main" id="{E4BE517D-D737-3086-4378-3F7BF89F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468" y="2031348"/>
              <a:ext cx="1687513" cy="887413"/>
            </a:xfrm>
            <a:custGeom>
              <a:avLst/>
              <a:gdLst>
                <a:gd name="T0" fmla="*/ 1977 w 4697"/>
                <a:gd name="T1" fmla="*/ 0 h 2473"/>
                <a:gd name="T2" fmla="*/ 978 w 4697"/>
                <a:gd name="T3" fmla="*/ 190 h 2473"/>
                <a:gd name="T4" fmla="*/ 0 w 4697"/>
                <a:gd name="T5" fmla="*/ 843 h 2473"/>
                <a:gd name="T6" fmla="*/ 346 w 4697"/>
                <a:gd name="T7" fmla="*/ 1175 h 2473"/>
                <a:gd name="T8" fmla="*/ 1153 w 4697"/>
                <a:gd name="T9" fmla="*/ 637 h 2473"/>
                <a:gd name="T10" fmla="*/ 2882 w 4697"/>
                <a:gd name="T11" fmla="*/ 671 h 2473"/>
                <a:gd name="T12" fmla="*/ 4081 w 4697"/>
                <a:gd name="T13" fmla="*/ 1919 h 2473"/>
                <a:gd name="T14" fmla="*/ 4221 w 4697"/>
                <a:gd name="T15" fmla="*/ 2473 h 2473"/>
                <a:gd name="T16" fmla="*/ 4697 w 4697"/>
                <a:gd name="T17" fmla="*/ 2416 h 2473"/>
                <a:gd name="T18" fmla="*/ 4528 w 4697"/>
                <a:gd name="T19" fmla="*/ 1744 h 2473"/>
                <a:gd name="T20" fmla="*/ 3075 w 4697"/>
                <a:gd name="T21" fmla="*/ 232 h 2473"/>
                <a:gd name="T22" fmla="*/ 1977 w 4697"/>
                <a:gd name="T23" fmla="*/ 0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7" h="2473">
                  <a:moveTo>
                    <a:pt x="1977" y="0"/>
                  </a:moveTo>
                  <a:cubicBezTo>
                    <a:pt x="1640" y="0"/>
                    <a:pt x="1302" y="63"/>
                    <a:pt x="978" y="190"/>
                  </a:cubicBezTo>
                  <a:cubicBezTo>
                    <a:pt x="605" y="336"/>
                    <a:pt x="276" y="556"/>
                    <a:pt x="0" y="843"/>
                  </a:cubicBezTo>
                  <a:lnTo>
                    <a:pt x="346" y="1175"/>
                  </a:lnTo>
                  <a:cubicBezTo>
                    <a:pt x="573" y="939"/>
                    <a:pt x="845" y="758"/>
                    <a:pt x="1153" y="637"/>
                  </a:cubicBezTo>
                  <a:cubicBezTo>
                    <a:pt x="1715" y="417"/>
                    <a:pt x="2329" y="429"/>
                    <a:pt x="2882" y="671"/>
                  </a:cubicBezTo>
                  <a:cubicBezTo>
                    <a:pt x="3435" y="913"/>
                    <a:pt x="3861" y="1356"/>
                    <a:pt x="4081" y="1919"/>
                  </a:cubicBezTo>
                  <a:cubicBezTo>
                    <a:pt x="4151" y="2097"/>
                    <a:pt x="4198" y="2284"/>
                    <a:pt x="4221" y="2473"/>
                  </a:cubicBezTo>
                  <a:lnTo>
                    <a:pt x="4697" y="2416"/>
                  </a:lnTo>
                  <a:cubicBezTo>
                    <a:pt x="4670" y="2186"/>
                    <a:pt x="4613" y="1960"/>
                    <a:pt x="4528" y="1744"/>
                  </a:cubicBezTo>
                  <a:cubicBezTo>
                    <a:pt x="4261" y="1062"/>
                    <a:pt x="3745" y="525"/>
                    <a:pt x="3075" y="232"/>
                  </a:cubicBezTo>
                  <a:cubicBezTo>
                    <a:pt x="2723" y="78"/>
                    <a:pt x="2350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125">
              <a:extLst>
                <a:ext uri="{FF2B5EF4-FFF2-40B4-BE49-F238E27FC236}">
                  <a16:creationId xmlns:a16="http://schemas.microsoft.com/office/drawing/2014/main" id="{4AFE4C80-645A-89D1-5473-424D2423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143" y="2499660"/>
              <a:ext cx="371475" cy="914400"/>
            </a:xfrm>
            <a:custGeom>
              <a:avLst/>
              <a:gdLst>
                <a:gd name="T0" fmla="*/ 542 w 1037"/>
                <a:gd name="T1" fmla="*/ 0 h 2544"/>
                <a:gd name="T2" fmla="*/ 0 w 1037"/>
                <a:gd name="T3" fmla="*/ 340 h 2544"/>
                <a:gd name="T4" fmla="*/ 174 w 1037"/>
                <a:gd name="T5" fmla="*/ 686 h 2544"/>
                <a:gd name="T6" fmla="*/ 134 w 1037"/>
                <a:gd name="T7" fmla="*/ 2281 h 2544"/>
                <a:gd name="T8" fmla="*/ 717 w 1037"/>
                <a:gd name="T9" fmla="*/ 2544 h 2544"/>
                <a:gd name="T10" fmla="*/ 770 w 1037"/>
                <a:gd name="T11" fmla="*/ 453 h 2544"/>
                <a:gd name="T12" fmla="*/ 542 w 1037"/>
                <a:gd name="T13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2544">
                  <a:moveTo>
                    <a:pt x="542" y="0"/>
                  </a:moveTo>
                  <a:lnTo>
                    <a:pt x="0" y="340"/>
                  </a:lnTo>
                  <a:cubicBezTo>
                    <a:pt x="68" y="449"/>
                    <a:pt x="127" y="565"/>
                    <a:pt x="174" y="686"/>
                  </a:cubicBezTo>
                  <a:cubicBezTo>
                    <a:pt x="377" y="1206"/>
                    <a:pt x="363" y="1772"/>
                    <a:pt x="134" y="2281"/>
                  </a:cubicBezTo>
                  <a:lnTo>
                    <a:pt x="717" y="2544"/>
                  </a:lnTo>
                  <a:cubicBezTo>
                    <a:pt x="1018" y="1877"/>
                    <a:pt x="1037" y="1134"/>
                    <a:pt x="770" y="453"/>
                  </a:cubicBezTo>
                  <a:cubicBezTo>
                    <a:pt x="708" y="295"/>
                    <a:pt x="632" y="143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object 15">
            <a:extLst>
              <a:ext uri="{FF2B5EF4-FFF2-40B4-BE49-F238E27FC236}">
                <a16:creationId xmlns:a16="http://schemas.microsoft.com/office/drawing/2014/main" id="{A993A238-BAB6-1894-0A50-C318741AB755}"/>
              </a:ext>
            </a:extLst>
          </p:cNvPr>
          <p:cNvSpPr txBox="1"/>
          <p:nvPr/>
        </p:nvSpPr>
        <p:spPr>
          <a:xfrm>
            <a:off x="669865" y="1837885"/>
            <a:ext cx="11585519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540000">
              <a:lnSpc>
                <a:spcPct val="80000"/>
              </a:lnSpc>
            </a:pPr>
            <a:r>
              <a:rPr lang="ru-RU" sz="1800" dirty="0">
                <a:effectLst/>
                <a:ea typeface="Cambria" panose="02040503050406030204" pitchFamily="18" charset="0"/>
              </a:rPr>
              <a:t>Недостаточность средств РЭБ для полноценной защиты от БПЛА, </a:t>
            </a:r>
            <a:br>
              <a:rPr lang="ru-RU" sz="1800" dirty="0">
                <a:effectLst/>
                <a:ea typeface="Cambria" panose="02040503050406030204" pitchFamily="18" charset="0"/>
              </a:rPr>
            </a:br>
            <a:r>
              <a:rPr lang="ru-RU" sz="1800" dirty="0">
                <a:effectLst/>
                <a:ea typeface="Cambria" panose="02040503050406030204" pitchFamily="18" charset="0"/>
              </a:rPr>
              <a:t>в то же время – отсутствие взаимодействия с ПВО </a:t>
            </a:r>
            <a:endParaRPr lang="ru-RU" dirty="0">
              <a:cs typeface="Trebuchet MS"/>
            </a:endParaRPr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C1659961-EE31-60E5-524C-B7731C46D192}"/>
              </a:ext>
            </a:extLst>
          </p:cNvPr>
          <p:cNvSpPr txBox="1"/>
          <p:nvPr/>
        </p:nvSpPr>
        <p:spPr>
          <a:xfrm>
            <a:off x="669865" y="3524201"/>
            <a:ext cx="11585519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540000">
              <a:lnSpc>
                <a:spcPct val="80000"/>
              </a:lnSpc>
            </a:pPr>
            <a:r>
              <a:rPr lang="ru-RU" dirty="0">
                <a:cs typeface="Trebuchet MS"/>
              </a:rPr>
              <a:t>Отсутствие инструментов информационного обмена </a:t>
            </a:r>
            <a:endParaRPr lang="en-US" dirty="0">
              <a:cs typeface="Trebuchet MS"/>
            </a:endParaRPr>
          </a:p>
          <a:p>
            <a:pPr marL="540000">
              <a:lnSpc>
                <a:spcPct val="80000"/>
              </a:lnSpc>
            </a:pPr>
            <a:r>
              <a:rPr lang="ru-RU" dirty="0">
                <a:cs typeface="Trebuchet MS"/>
              </a:rPr>
              <a:t>с уполномоченными органами по противодействию БАС</a:t>
            </a:r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CB5D2B18-EEBD-6760-0605-A8A712638887}"/>
              </a:ext>
            </a:extLst>
          </p:cNvPr>
          <p:cNvSpPr txBox="1"/>
          <p:nvPr/>
        </p:nvSpPr>
        <p:spPr>
          <a:xfrm>
            <a:off x="669865" y="5206724"/>
            <a:ext cx="11347964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D7E2F5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540000">
              <a:lnSpc>
                <a:spcPct val="80000"/>
              </a:lnSpc>
            </a:pPr>
            <a:r>
              <a:rPr lang="ru-RU" dirty="0">
                <a:cs typeface="Trebuchet MS"/>
              </a:rPr>
              <a:t>Сложность в использовании средств РЭБ сотрудниками охраны</a:t>
            </a:r>
          </a:p>
        </p:txBody>
      </p:sp>
      <p:sp>
        <p:nvSpPr>
          <p:cNvPr id="57" name="object 15">
            <a:extLst>
              <a:ext uri="{FF2B5EF4-FFF2-40B4-BE49-F238E27FC236}">
                <a16:creationId xmlns:a16="http://schemas.microsoft.com/office/drawing/2014/main" id="{6B7659A4-D4F5-F34A-D142-A924C78F8DFB}"/>
              </a:ext>
            </a:extLst>
          </p:cNvPr>
          <p:cNvSpPr txBox="1"/>
          <p:nvPr/>
        </p:nvSpPr>
        <p:spPr>
          <a:xfrm>
            <a:off x="669865" y="2684409"/>
            <a:ext cx="11592297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540000">
              <a:lnSpc>
                <a:spcPct val="80000"/>
              </a:lnSpc>
            </a:pPr>
            <a:r>
              <a:rPr lang="ru-RU" sz="1800" dirty="0">
                <a:effectLst/>
                <a:ea typeface="Aptos" panose="020B0004020202020204" pitchFamily="34" charset="0"/>
              </a:rPr>
              <a:t>Отсутствие понимания «свой-чужой», </a:t>
            </a:r>
            <a:br>
              <a:rPr lang="ru-RU" sz="1800" dirty="0">
                <a:effectLst/>
                <a:ea typeface="Aptos" panose="020B0004020202020204" pitchFamily="34" charset="0"/>
              </a:rPr>
            </a:br>
            <a:r>
              <a:rPr lang="ru-RU" sz="1800" dirty="0">
                <a:effectLst/>
                <a:ea typeface="Aptos" panose="020B0004020202020204" pitchFamily="34" charset="0"/>
              </a:rPr>
              <a:t>применение средств подавления против «своих» БАС, малой авиации</a:t>
            </a:r>
            <a:r>
              <a:rPr lang="ru-RU" dirty="0">
                <a:effectLst/>
              </a:rPr>
              <a:t> </a:t>
            </a:r>
            <a:endParaRPr lang="ru-RU" dirty="0">
              <a:cs typeface="Trebuchet MS"/>
            </a:endParaRPr>
          </a:p>
        </p:txBody>
      </p:sp>
      <p:sp>
        <p:nvSpPr>
          <p:cNvPr id="58" name="object 15">
            <a:extLst>
              <a:ext uri="{FF2B5EF4-FFF2-40B4-BE49-F238E27FC236}">
                <a16:creationId xmlns:a16="http://schemas.microsoft.com/office/drawing/2014/main" id="{4A5608C6-D3F0-72F9-7933-E3FC6F233CEE}"/>
              </a:ext>
            </a:extLst>
          </p:cNvPr>
          <p:cNvSpPr txBox="1"/>
          <p:nvPr/>
        </p:nvSpPr>
        <p:spPr>
          <a:xfrm>
            <a:off x="669865" y="4366932"/>
            <a:ext cx="11592297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D7E2F5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540000">
              <a:lnSpc>
                <a:spcPct val="80000"/>
              </a:lnSpc>
            </a:pPr>
            <a:r>
              <a:rPr lang="ru-RU" dirty="0">
                <a:cs typeface="Trebuchet MS"/>
              </a:rPr>
              <a:t>Техническая невозможность масштабирования средств РЭБ. </a:t>
            </a:r>
            <a:br>
              <a:rPr lang="ru-RU" dirty="0">
                <a:cs typeface="Trebuchet MS"/>
              </a:rPr>
            </a:br>
            <a:r>
              <a:rPr lang="ru-RU" dirty="0">
                <a:cs typeface="Trebuchet MS"/>
              </a:rPr>
              <a:t>Невозможность интеграции средств РЭБ от различных производителей </a:t>
            </a: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980D6D5F-AC2B-8EE4-B358-B9BC70C442F3}"/>
              </a:ext>
            </a:extLst>
          </p:cNvPr>
          <p:cNvSpPr>
            <a:spLocks noEditPoints="1"/>
          </p:cNvSpPr>
          <p:nvPr/>
        </p:nvSpPr>
        <p:spPr bwMode="auto">
          <a:xfrm>
            <a:off x="332405" y="1837885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2" name="Oval 6">
            <a:extLst>
              <a:ext uri="{FF2B5EF4-FFF2-40B4-BE49-F238E27FC236}">
                <a16:creationId xmlns:a16="http://schemas.microsoft.com/office/drawing/2014/main" id="{83C5E2AB-6F2E-4823-51CE-4CFEA5E1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22" y="1934302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585788E7-264F-51AA-3581-45FF0755EDDB}"/>
              </a:ext>
            </a:extLst>
          </p:cNvPr>
          <p:cNvSpPr txBox="1">
            <a:spLocks/>
          </p:cNvSpPr>
          <p:nvPr/>
        </p:nvSpPr>
        <p:spPr>
          <a:xfrm>
            <a:off x="494915" y="2028765"/>
            <a:ext cx="950098" cy="260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1</a:t>
            </a: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A4E7F5AE-52D0-F699-0461-709ECF968616}"/>
              </a:ext>
            </a:extLst>
          </p:cNvPr>
          <p:cNvSpPr>
            <a:spLocks noEditPoints="1"/>
          </p:cNvSpPr>
          <p:nvPr/>
        </p:nvSpPr>
        <p:spPr bwMode="auto">
          <a:xfrm>
            <a:off x="332405" y="2684409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FF81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6" name="Oval 6">
            <a:extLst>
              <a:ext uri="{FF2B5EF4-FFF2-40B4-BE49-F238E27FC236}">
                <a16:creationId xmlns:a16="http://schemas.microsoft.com/office/drawing/2014/main" id="{0DC98CB1-D5DB-B4DC-8A58-1ABCE581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22" y="2780826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FA0E3AF2-48D5-4440-6C77-285ADB20C666}"/>
              </a:ext>
            </a:extLst>
          </p:cNvPr>
          <p:cNvSpPr>
            <a:spLocks noEditPoints="1"/>
          </p:cNvSpPr>
          <p:nvPr/>
        </p:nvSpPr>
        <p:spPr bwMode="auto">
          <a:xfrm>
            <a:off x="332405" y="3524201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8" name="Oval 6">
            <a:extLst>
              <a:ext uri="{FF2B5EF4-FFF2-40B4-BE49-F238E27FC236}">
                <a16:creationId xmlns:a16="http://schemas.microsoft.com/office/drawing/2014/main" id="{246E12C8-163B-E576-79B9-508E8BD2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22" y="3620618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F03864A1-CE84-5876-06D0-D7BBC0FFFCA7}"/>
              </a:ext>
            </a:extLst>
          </p:cNvPr>
          <p:cNvSpPr txBox="1">
            <a:spLocks/>
          </p:cNvSpPr>
          <p:nvPr/>
        </p:nvSpPr>
        <p:spPr>
          <a:xfrm>
            <a:off x="488939" y="3715081"/>
            <a:ext cx="950098" cy="260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3</a:t>
            </a:r>
          </a:p>
        </p:txBody>
      </p:sp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DB0EE2B9-9D69-9D80-D944-34EBCB2E47D1}"/>
              </a:ext>
            </a:extLst>
          </p:cNvPr>
          <p:cNvSpPr txBox="1">
            <a:spLocks/>
          </p:cNvSpPr>
          <p:nvPr/>
        </p:nvSpPr>
        <p:spPr>
          <a:xfrm>
            <a:off x="494915" y="2872963"/>
            <a:ext cx="950098" cy="260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2</a:t>
            </a: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6EB511F-E9F7-415E-AB9C-67FF0D1B7DD9}"/>
              </a:ext>
            </a:extLst>
          </p:cNvPr>
          <p:cNvSpPr>
            <a:spLocks noEditPoints="1"/>
          </p:cNvSpPr>
          <p:nvPr/>
        </p:nvSpPr>
        <p:spPr bwMode="auto">
          <a:xfrm>
            <a:off x="332405" y="4366932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72" name="Oval 6">
            <a:extLst>
              <a:ext uri="{FF2B5EF4-FFF2-40B4-BE49-F238E27FC236}">
                <a16:creationId xmlns:a16="http://schemas.microsoft.com/office/drawing/2014/main" id="{EFD76AEA-4196-7B50-1C0B-D326061F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22" y="4463349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F690FEEF-760E-EFE2-5CFA-3F8601CE81BA}"/>
              </a:ext>
            </a:extLst>
          </p:cNvPr>
          <p:cNvSpPr>
            <a:spLocks noEditPoints="1"/>
          </p:cNvSpPr>
          <p:nvPr/>
        </p:nvSpPr>
        <p:spPr bwMode="auto">
          <a:xfrm>
            <a:off x="332405" y="5206724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74" name="Oval 6">
            <a:extLst>
              <a:ext uri="{FF2B5EF4-FFF2-40B4-BE49-F238E27FC236}">
                <a16:creationId xmlns:a16="http://schemas.microsoft.com/office/drawing/2014/main" id="{34225006-9DD2-B204-6081-1A507BA7C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22" y="5303141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ru-RU"/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14CFD3A8-6460-5C86-DF25-F9395F128C4B}"/>
              </a:ext>
            </a:extLst>
          </p:cNvPr>
          <p:cNvSpPr txBox="1">
            <a:spLocks/>
          </p:cNvSpPr>
          <p:nvPr/>
        </p:nvSpPr>
        <p:spPr>
          <a:xfrm>
            <a:off x="488939" y="5397604"/>
            <a:ext cx="950098" cy="260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5</a:t>
            </a:r>
          </a:p>
        </p:txBody>
      </p: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D474ACA2-2261-E6C0-618C-6E2380626218}"/>
              </a:ext>
            </a:extLst>
          </p:cNvPr>
          <p:cNvSpPr txBox="1">
            <a:spLocks/>
          </p:cNvSpPr>
          <p:nvPr/>
        </p:nvSpPr>
        <p:spPr>
          <a:xfrm>
            <a:off x="494915" y="4555486"/>
            <a:ext cx="950098" cy="260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4</a:t>
            </a:r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17E233C6-26CC-EA47-8F30-23049B844B8E}"/>
              </a:ext>
            </a:extLst>
          </p:cNvPr>
          <p:cNvSpPr txBox="1">
            <a:spLocks/>
          </p:cNvSpPr>
          <p:nvPr/>
        </p:nvSpPr>
        <p:spPr>
          <a:xfrm>
            <a:off x="-636607" y="1137147"/>
            <a:ext cx="10815554" cy="33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Cairo Black" pitchFamily="2" charset="-78"/>
              </a:rPr>
              <a:t>ПРОБЛЕМАТИКА ПРИ ЗАЩИТЕ ОБЪЕКТОВ ОТ БАС</a:t>
            </a:r>
          </a:p>
        </p:txBody>
      </p: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15061FC2-433D-A44D-98B0-8C46ED184CE7}"/>
              </a:ext>
            </a:extLst>
          </p:cNvPr>
          <p:cNvGrpSpPr/>
          <p:nvPr/>
        </p:nvGrpSpPr>
        <p:grpSpPr>
          <a:xfrm>
            <a:off x="240705" y="6317672"/>
            <a:ext cx="423135" cy="410994"/>
            <a:chOff x="1443038" y="2473325"/>
            <a:chExt cx="1822450" cy="1822450"/>
          </a:xfrm>
        </p:grpSpPr>
        <p:sp>
          <p:nvSpPr>
            <p:cNvPr id="274" name="Freeform 13">
              <a:extLst>
                <a:ext uri="{FF2B5EF4-FFF2-40B4-BE49-F238E27FC236}">
                  <a16:creationId xmlns:a16="http://schemas.microsoft.com/office/drawing/2014/main" id="{95C332A1-C0F1-7A26-FD74-E3F6AFAFF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solidFill>
              <a:srgbClr val="824BAF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14">
              <a:extLst>
                <a:ext uri="{FF2B5EF4-FFF2-40B4-BE49-F238E27FC236}">
                  <a16:creationId xmlns:a16="http://schemas.microsoft.com/office/drawing/2014/main" id="{206812BF-60B1-EBE8-DA30-ADB21B5A5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solidFill>
              <a:srgbClr val="3C46BE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93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DE2F25-145B-D1EE-531D-75FDDF286864}"/>
              </a:ext>
            </a:extLst>
          </p:cNvPr>
          <p:cNvGrpSpPr/>
          <p:nvPr/>
        </p:nvGrpSpPr>
        <p:grpSpPr>
          <a:xfrm>
            <a:off x="262242" y="1050156"/>
            <a:ext cx="673415" cy="673415"/>
            <a:chOff x="1443038" y="2473325"/>
            <a:chExt cx="1822450" cy="1822450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98674884-649F-FAD4-521B-52DD84F60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solidFill>
              <a:srgbClr val="824BAF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24FE9DB-C2F1-4939-D081-39F728FF2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solidFill>
              <a:srgbClr val="3C46BE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1FC54FD2-80FB-4805-8FD3-4C6D300B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84" y="1209363"/>
            <a:ext cx="10815554" cy="33239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+mn-lt"/>
                <a:cs typeface="Cairo Black" pitchFamily="2" charset="-78"/>
              </a:rPr>
              <a:t>ПРЕДЛАГАЕМЫЙ ПОДХОД </a:t>
            </a:r>
            <a:br>
              <a:rPr lang="ru-RU" sz="2800" dirty="0">
                <a:latin typeface="+mn-lt"/>
                <a:cs typeface="Cairo Black" pitchFamily="2" charset="-78"/>
              </a:rPr>
            </a:br>
            <a:r>
              <a:rPr lang="ru-RU" sz="2800" dirty="0">
                <a:latin typeface="+mn-lt"/>
                <a:cs typeface="Cairo Black" pitchFamily="2" charset="-78"/>
              </a:rPr>
              <a:t>ПО ЗАЩИТЕ ОБЪЕКТОВ ОТ БАС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32B445EB-6093-2505-5E60-16AD725E5811}"/>
              </a:ext>
            </a:extLst>
          </p:cNvPr>
          <p:cNvSpPr txBox="1"/>
          <p:nvPr/>
        </p:nvSpPr>
        <p:spPr>
          <a:xfrm>
            <a:off x="599702" y="2844383"/>
            <a:ext cx="11585519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latin typeface="+mj-lt"/>
                <a:ea typeface="Aptos" panose="020B0004020202020204" pitchFamily="34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+mn-lt"/>
              </a:rPr>
              <a:t>Внедрение на объекте ПО для управления оборудованием и передачи информации об угрозах в уполномоченные органы (в т.ч. В </a:t>
            </a:r>
            <a:r>
              <a:rPr lang="ru-RU" b="1" dirty="0">
                <a:latin typeface="+mn-lt"/>
              </a:rPr>
              <a:t>МО РФ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BD417028-A5D9-A28C-B7FC-8D124DAE06C3}"/>
              </a:ext>
            </a:extLst>
          </p:cNvPr>
          <p:cNvSpPr txBox="1"/>
          <p:nvPr/>
        </p:nvSpPr>
        <p:spPr>
          <a:xfrm>
            <a:off x="599702" y="4530699"/>
            <a:ext cx="11585519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ea typeface="Aptos" panose="020B0004020202020204" pitchFamily="34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+mn-lt"/>
              </a:rPr>
              <a:t>Объединение информации от всех оснащенных объектов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</a:t>
            </a:r>
            <a:r>
              <a:rPr lang="ru-RU" b="1" dirty="0">
                <a:latin typeface="+mn-lt"/>
              </a:rPr>
              <a:t>ситуационный центр</a:t>
            </a:r>
            <a:r>
              <a:rPr lang="ru-RU" dirty="0">
                <a:latin typeface="+mn-lt"/>
              </a:rPr>
              <a:t>, кратное повышение зоны наблюдения</a:t>
            </a:r>
          </a:p>
        </p:txBody>
      </p:sp>
      <p:sp>
        <p:nvSpPr>
          <p:cNvPr id="7" name="Прямоугольник: скругленные углы 60">
            <a:extLst>
              <a:ext uri="{FF2B5EF4-FFF2-40B4-BE49-F238E27FC236}">
                <a16:creationId xmlns:a16="http://schemas.microsoft.com/office/drawing/2014/main" id="{FAAA59EB-B518-C58D-B2F5-2A92C17F932E}"/>
              </a:ext>
            </a:extLst>
          </p:cNvPr>
          <p:cNvSpPr/>
          <p:nvPr/>
        </p:nvSpPr>
        <p:spPr>
          <a:xfrm>
            <a:off x="11574782" y="229605"/>
            <a:ext cx="840336" cy="4838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D7E2F5">
                  <a:alpha val="0"/>
                </a:srgb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25F7399-4919-4E6B-D1B3-F6197E7DA018}"/>
              </a:ext>
            </a:extLst>
          </p:cNvPr>
          <p:cNvSpPr txBox="1">
            <a:spLocks/>
          </p:cNvSpPr>
          <p:nvPr/>
        </p:nvSpPr>
        <p:spPr>
          <a:xfrm>
            <a:off x="11476808" y="302235"/>
            <a:ext cx="523357" cy="338613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F15528-21DE-4FAA-801E-634DDDAF4B2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F2D925BE-88B3-D0BE-0482-0C982064B486}"/>
              </a:ext>
            </a:extLst>
          </p:cNvPr>
          <p:cNvSpPr txBox="1"/>
          <p:nvPr/>
        </p:nvSpPr>
        <p:spPr>
          <a:xfrm>
            <a:off x="599702" y="2004591"/>
            <a:ext cx="11592297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latin typeface="+mj-lt"/>
                <a:ea typeface="Cambria" panose="02040503050406030204" pitchFamily="18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+mn-lt"/>
              </a:rPr>
              <a:t>Комплексное оснащение объектов средствами мониторинга, противодействия, ПО. Предварительный анализ и проектирование, </a:t>
            </a:r>
            <a:r>
              <a:rPr lang="ru-RU" b="1" dirty="0">
                <a:latin typeface="+mn-lt"/>
              </a:rPr>
              <a:t>формирование модели угроз</a:t>
            </a:r>
            <a:r>
              <a:rPr lang="ru-RU" dirty="0">
                <a:latin typeface="+mn-lt"/>
              </a:rPr>
              <a:t>, выбор оптимальных средств защиты </a:t>
            </a: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C3FCC14A-358F-6BF4-8ABD-9E3FA227DAD7}"/>
              </a:ext>
            </a:extLst>
          </p:cNvPr>
          <p:cNvSpPr txBox="1"/>
          <p:nvPr/>
        </p:nvSpPr>
        <p:spPr>
          <a:xfrm>
            <a:off x="599702" y="3690907"/>
            <a:ext cx="11592297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latin typeface="+mj-lt"/>
                <a:ea typeface="Cambria" panose="02040503050406030204" pitchFamily="18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+mn-lt"/>
              </a:rPr>
              <a:t>Получение информации о плановых полетах, разделение </a:t>
            </a:r>
            <a:r>
              <a:rPr lang="ru-RU" b="1" dirty="0">
                <a:latin typeface="+mn-lt"/>
              </a:rPr>
              <a:t>«свой-чужой»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за счет указанного ПО</a:t>
            </a: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67B73FC5-D047-8502-36A2-DC469770C825}"/>
              </a:ext>
            </a:extLst>
          </p:cNvPr>
          <p:cNvSpPr txBox="1"/>
          <p:nvPr/>
        </p:nvSpPr>
        <p:spPr>
          <a:xfrm>
            <a:off x="599702" y="5373430"/>
            <a:ext cx="11592297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ea typeface="Cambria" panose="02040503050406030204" pitchFamily="18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Внедрение </a:t>
            </a:r>
            <a:r>
              <a:rPr lang="ru-RU" b="1" dirty="0"/>
              <a:t>норм и правил </a:t>
            </a:r>
            <a:r>
              <a:rPr lang="ru-RU" dirty="0"/>
              <a:t>по оснащению объектов средствами </a:t>
            </a:r>
            <a:br>
              <a:rPr lang="ru-RU" dirty="0"/>
            </a:br>
            <a:r>
              <a:rPr lang="ru-RU" dirty="0"/>
              <a:t>защиты от БАС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9738245-A5CD-F09B-25AF-3534EE995578}"/>
              </a:ext>
            </a:extLst>
          </p:cNvPr>
          <p:cNvSpPr>
            <a:spLocks noEditPoints="1"/>
          </p:cNvSpPr>
          <p:nvPr/>
        </p:nvSpPr>
        <p:spPr bwMode="auto">
          <a:xfrm>
            <a:off x="262242" y="2004591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CC0971F3-7A86-71AF-DAB0-F1D0B74C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9" y="2101008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63CCA92-A680-7A7E-F266-971F4CE3B118}"/>
              </a:ext>
            </a:extLst>
          </p:cNvPr>
          <p:cNvSpPr>
            <a:spLocks noEditPoints="1"/>
          </p:cNvSpPr>
          <p:nvPr/>
        </p:nvSpPr>
        <p:spPr bwMode="auto">
          <a:xfrm>
            <a:off x="262242" y="2844383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EDEB66EF-B184-01A9-5128-299D8BF9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9" y="2940800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C9F0AB92-0179-D1C4-EE06-66E5B64CF03F}"/>
              </a:ext>
            </a:extLst>
          </p:cNvPr>
          <p:cNvSpPr txBox="1">
            <a:spLocks/>
          </p:cNvSpPr>
          <p:nvPr/>
        </p:nvSpPr>
        <p:spPr>
          <a:xfrm>
            <a:off x="424752" y="3035263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2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15125641-9826-D4AF-E846-423DFD6F8470}"/>
              </a:ext>
            </a:extLst>
          </p:cNvPr>
          <p:cNvSpPr txBox="1">
            <a:spLocks/>
          </p:cNvSpPr>
          <p:nvPr/>
        </p:nvSpPr>
        <p:spPr>
          <a:xfrm>
            <a:off x="418776" y="2193145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1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0DD95020-0396-F2AA-1377-C718FB8A32CB}"/>
              </a:ext>
            </a:extLst>
          </p:cNvPr>
          <p:cNvSpPr>
            <a:spLocks noEditPoints="1"/>
          </p:cNvSpPr>
          <p:nvPr/>
        </p:nvSpPr>
        <p:spPr bwMode="auto">
          <a:xfrm>
            <a:off x="262242" y="3690907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6337B275-F43C-6B6D-1F10-BBE22D63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9" y="3787324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3BCB397-6BB4-2848-EF72-3E872AF8F779}"/>
              </a:ext>
            </a:extLst>
          </p:cNvPr>
          <p:cNvSpPr>
            <a:spLocks noEditPoints="1"/>
          </p:cNvSpPr>
          <p:nvPr/>
        </p:nvSpPr>
        <p:spPr bwMode="auto">
          <a:xfrm>
            <a:off x="262242" y="4530699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FAAF009A-3962-04B6-9197-53A33D5C0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9" y="4627116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6187F1C7-8892-5B03-8F73-6457DABFFA9B}"/>
              </a:ext>
            </a:extLst>
          </p:cNvPr>
          <p:cNvSpPr txBox="1">
            <a:spLocks/>
          </p:cNvSpPr>
          <p:nvPr/>
        </p:nvSpPr>
        <p:spPr>
          <a:xfrm>
            <a:off x="418776" y="4721579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4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19DA0F2-E537-4B1E-1717-F093CB3A0C62}"/>
              </a:ext>
            </a:extLst>
          </p:cNvPr>
          <p:cNvSpPr txBox="1">
            <a:spLocks/>
          </p:cNvSpPr>
          <p:nvPr/>
        </p:nvSpPr>
        <p:spPr>
          <a:xfrm>
            <a:off x="424752" y="3879461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3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33BA58E-AD78-5530-88A8-0F864AB2FE2B}"/>
              </a:ext>
            </a:extLst>
          </p:cNvPr>
          <p:cNvSpPr>
            <a:spLocks noEditPoints="1"/>
          </p:cNvSpPr>
          <p:nvPr/>
        </p:nvSpPr>
        <p:spPr bwMode="auto">
          <a:xfrm>
            <a:off x="262242" y="5373430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7BB063C1-B56B-803E-25FC-E446EFE1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9" y="5469847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7095EB9E-5D26-D856-5258-9E5659D10DD5}"/>
              </a:ext>
            </a:extLst>
          </p:cNvPr>
          <p:cNvSpPr txBox="1">
            <a:spLocks/>
          </p:cNvSpPr>
          <p:nvPr/>
        </p:nvSpPr>
        <p:spPr>
          <a:xfrm>
            <a:off x="424752" y="5561984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5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77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0A6D79-6735-5B2B-C8DE-0D7F5364D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752"/>
            <a:ext cx="12192000" cy="5582248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F7C92FA-DA0B-D716-DA1F-279AB7387BA1}"/>
              </a:ext>
            </a:extLst>
          </p:cNvPr>
          <p:cNvGrpSpPr/>
          <p:nvPr/>
        </p:nvGrpSpPr>
        <p:grpSpPr>
          <a:xfrm>
            <a:off x="6605579" y="3671335"/>
            <a:ext cx="387530" cy="392219"/>
            <a:chOff x="5562288" y="2958973"/>
            <a:chExt cx="356154" cy="356154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C37C6CF-9E91-A46E-9212-7651D6A588DC}"/>
                </a:ext>
              </a:extLst>
            </p:cNvPr>
            <p:cNvSpPr/>
            <p:nvPr/>
          </p:nvSpPr>
          <p:spPr>
            <a:xfrm>
              <a:off x="5562288" y="2958973"/>
              <a:ext cx="356154" cy="35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38100" dir="8100000" algn="tr" rotWithShape="0">
                <a:srgbClr val="07365D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999EA06-643A-044E-E593-D64D19FD1644}"/>
                </a:ext>
              </a:extLst>
            </p:cNvPr>
            <p:cNvGrpSpPr/>
            <p:nvPr/>
          </p:nvGrpSpPr>
          <p:grpSpPr>
            <a:xfrm>
              <a:off x="5683224" y="3007567"/>
              <a:ext cx="114281" cy="258966"/>
              <a:chOff x="9763126" y="1401763"/>
              <a:chExt cx="173038" cy="392113"/>
            </a:xfrm>
            <a:solidFill>
              <a:srgbClr val="051B47"/>
            </a:solidFill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3013845-2401-4627-4647-C8D546393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2176" y="1401763"/>
                <a:ext cx="134938" cy="168275"/>
              </a:xfrm>
              <a:custGeom>
                <a:avLst/>
                <a:gdLst>
                  <a:gd name="T0" fmla="*/ 183 w 365"/>
                  <a:gd name="T1" fmla="*/ 0 h 458"/>
                  <a:gd name="T2" fmla="*/ 311 w 365"/>
                  <a:gd name="T3" fmla="*/ 53 h 458"/>
                  <a:gd name="T4" fmla="*/ 365 w 365"/>
                  <a:gd name="T5" fmla="*/ 182 h 458"/>
                  <a:gd name="T6" fmla="*/ 365 w 365"/>
                  <a:gd name="T7" fmla="*/ 433 h 458"/>
                  <a:gd name="T8" fmla="*/ 365 w 365"/>
                  <a:gd name="T9" fmla="*/ 458 h 458"/>
                  <a:gd name="T10" fmla="*/ 340 w 365"/>
                  <a:gd name="T11" fmla="*/ 458 h 458"/>
                  <a:gd name="T12" fmla="*/ 25 w 365"/>
                  <a:gd name="T13" fmla="*/ 458 h 458"/>
                  <a:gd name="T14" fmla="*/ 0 w 365"/>
                  <a:gd name="T15" fmla="*/ 458 h 458"/>
                  <a:gd name="T16" fmla="*/ 0 w 365"/>
                  <a:gd name="T17" fmla="*/ 433 h 458"/>
                  <a:gd name="T18" fmla="*/ 0 w 365"/>
                  <a:gd name="T19" fmla="*/ 182 h 458"/>
                  <a:gd name="T20" fmla="*/ 54 w 365"/>
                  <a:gd name="T21" fmla="*/ 53 h 458"/>
                  <a:gd name="T22" fmla="*/ 183 w 365"/>
                  <a:gd name="T23" fmla="*/ 0 h 458"/>
                  <a:gd name="T24" fmla="*/ 276 w 365"/>
                  <a:gd name="T25" fmla="*/ 88 h 458"/>
                  <a:gd name="T26" fmla="*/ 183 w 365"/>
                  <a:gd name="T27" fmla="*/ 50 h 458"/>
                  <a:gd name="T28" fmla="*/ 89 w 365"/>
                  <a:gd name="T29" fmla="*/ 88 h 458"/>
                  <a:gd name="T30" fmla="*/ 50 w 365"/>
                  <a:gd name="T31" fmla="*/ 182 h 458"/>
                  <a:gd name="T32" fmla="*/ 50 w 365"/>
                  <a:gd name="T33" fmla="*/ 408 h 458"/>
                  <a:gd name="T34" fmla="*/ 315 w 365"/>
                  <a:gd name="T35" fmla="*/ 408 h 458"/>
                  <a:gd name="T36" fmla="*/ 315 w 365"/>
                  <a:gd name="T37" fmla="*/ 182 h 458"/>
                  <a:gd name="T38" fmla="*/ 276 w 365"/>
                  <a:gd name="T39" fmla="*/ 8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5" h="458">
                    <a:moveTo>
                      <a:pt x="183" y="0"/>
                    </a:moveTo>
                    <a:cubicBezTo>
                      <a:pt x="233" y="0"/>
                      <a:pt x="278" y="20"/>
                      <a:pt x="311" y="53"/>
                    </a:cubicBezTo>
                    <a:cubicBezTo>
                      <a:pt x="344" y="86"/>
                      <a:pt x="365" y="132"/>
                      <a:pt x="365" y="182"/>
                    </a:cubicBezTo>
                    <a:lnTo>
                      <a:pt x="365" y="433"/>
                    </a:lnTo>
                    <a:lnTo>
                      <a:pt x="365" y="458"/>
                    </a:lnTo>
                    <a:lnTo>
                      <a:pt x="340" y="458"/>
                    </a:lnTo>
                    <a:lnTo>
                      <a:pt x="25" y="458"/>
                    </a:lnTo>
                    <a:lnTo>
                      <a:pt x="0" y="458"/>
                    </a:lnTo>
                    <a:lnTo>
                      <a:pt x="0" y="433"/>
                    </a:lnTo>
                    <a:lnTo>
                      <a:pt x="0" y="182"/>
                    </a:lnTo>
                    <a:cubicBezTo>
                      <a:pt x="0" y="132"/>
                      <a:pt x="21" y="86"/>
                      <a:pt x="54" y="53"/>
                    </a:cubicBezTo>
                    <a:cubicBezTo>
                      <a:pt x="87" y="20"/>
                      <a:pt x="132" y="0"/>
                      <a:pt x="183" y="0"/>
                    </a:cubicBezTo>
                    <a:close/>
                    <a:moveTo>
                      <a:pt x="276" y="88"/>
                    </a:moveTo>
                    <a:cubicBezTo>
                      <a:pt x="252" y="64"/>
                      <a:pt x="219" y="50"/>
                      <a:pt x="183" y="50"/>
                    </a:cubicBezTo>
                    <a:cubicBezTo>
                      <a:pt x="146" y="50"/>
                      <a:pt x="113" y="64"/>
                      <a:pt x="89" y="88"/>
                    </a:cubicBezTo>
                    <a:cubicBezTo>
                      <a:pt x="65" y="112"/>
                      <a:pt x="50" y="146"/>
                      <a:pt x="50" y="182"/>
                    </a:cubicBezTo>
                    <a:lnTo>
                      <a:pt x="50" y="408"/>
                    </a:lnTo>
                    <a:lnTo>
                      <a:pt x="315" y="408"/>
                    </a:lnTo>
                    <a:lnTo>
                      <a:pt x="315" y="182"/>
                    </a:lnTo>
                    <a:cubicBezTo>
                      <a:pt x="315" y="146"/>
                      <a:pt x="300" y="112"/>
                      <a:pt x="276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0ECC05A-8BE1-53B4-9E80-291E2EC37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2176" y="1458913"/>
                <a:ext cx="134938" cy="65088"/>
              </a:xfrm>
              <a:custGeom>
                <a:avLst/>
                <a:gdLst>
                  <a:gd name="T0" fmla="*/ 25 w 365"/>
                  <a:gd name="T1" fmla="*/ 0 h 175"/>
                  <a:gd name="T2" fmla="*/ 340 w 365"/>
                  <a:gd name="T3" fmla="*/ 0 h 175"/>
                  <a:gd name="T4" fmla="*/ 365 w 365"/>
                  <a:gd name="T5" fmla="*/ 0 h 175"/>
                  <a:gd name="T6" fmla="*/ 365 w 365"/>
                  <a:gd name="T7" fmla="*/ 25 h 175"/>
                  <a:gd name="T8" fmla="*/ 365 w 365"/>
                  <a:gd name="T9" fmla="*/ 150 h 175"/>
                  <a:gd name="T10" fmla="*/ 365 w 365"/>
                  <a:gd name="T11" fmla="*/ 175 h 175"/>
                  <a:gd name="T12" fmla="*/ 340 w 365"/>
                  <a:gd name="T13" fmla="*/ 175 h 175"/>
                  <a:gd name="T14" fmla="*/ 25 w 365"/>
                  <a:gd name="T15" fmla="*/ 175 h 175"/>
                  <a:gd name="T16" fmla="*/ 0 w 365"/>
                  <a:gd name="T17" fmla="*/ 175 h 175"/>
                  <a:gd name="T18" fmla="*/ 0 w 365"/>
                  <a:gd name="T19" fmla="*/ 150 h 175"/>
                  <a:gd name="T20" fmla="*/ 0 w 365"/>
                  <a:gd name="T21" fmla="*/ 25 h 175"/>
                  <a:gd name="T22" fmla="*/ 0 w 365"/>
                  <a:gd name="T23" fmla="*/ 0 h 175"/>
                  <a:gd name="T24" fmla="*/ 25 w 365"/>
                  <a:gd name="T25" fmla="*/ 0 h 175"/>
                  <a:gd name="T26" fmla="*/ 315 w 365"/>
                  <a:gd name="T27" fmla="*/ 50 h 175"/>
                  <a:gd name="T28" fmla="*/ 50 w 365"/>
                  <a:gd name="T29" fmla="*/ 50 h 175"/>
                  <a:gd name="T30" fmla="*/ 50 w 365"/>
                  <a:gd name="T31" fmla="*/ 125 h 175"/>
                  <a:gd name="T32" fmla="*/ 315 w 365"/>
                  <a:gd name="T33" fmla="*/ 125 h 175"/>
                  <a:gd name="T34" fmla="*/ 315 w 365"/>
                  <a:gd name="T35" fmla="*/ 5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5" h="175">
                    <a:moveTo>
                      <a:pt x="25" y="0"/>
                    </a:moveTo>
                    <a:lnTo>
                      <a:pt x="340" y="0"/>
                    </a:lnTo>
                    <a:lnTo>
                      <a:pt x="365" y="0"/>
                    </a:lnTo>
                    <a:lnTo>
                      <a:pt x="365" y="25"/>
                    </a:lnTo>
                    <a:lnTo>
                      <a:pt x="365" y="150"/>
                    </a:lnTo>
                    <a:lnTo>
                      <a:pt x="365" y="175"/>
                    </a:lnTo>
                    <a:lnTo>
                      <a:pt x="340" y="175"/>
                    </a:lnTo>
                    <a:lnTo>
                      <a:pt x="25" y="175"/>
                    </a:lnTo>
                    <a:lnTo>
                      <a:pt x="0" y="175"/>
                    </a:lnTo>
                    <a:lnTo>
                      <a:pt x="0" y="150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5" y="50"/>
                    </a:moveTo>
                    <a:lnTo>
                      <a:pt x="50" y="50"/>
                    </a:lnTo>
                    <a:lnTo>
                      <a:pt x="50" y="125"/>
                    </a:lnTo>
                    <a:lnTo>
                      <a:pt x="315" y="125"/>
                    </a:lnTo>
                    <a:lnTo>
                      <a:pt x="31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ABCA9F8-B975-4C24-96E6-2A3954D25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2176" y="1550988"/>
                <a:ext cx="134938" cy="117475"/>
              </a:xfrm>
              <a:custGeom>
                <a:avLst/>
                <a:gdLst>
                  <a:gd name="T0" fmla="*/ 25 w 365"/>
                  <a:gd name="T1" fmla="*/ 0 h 321"/>
                  <a:gd name="T2" fmla="*/ 340 w 365"/>
                  <a:gd name="T3" fmla="*/ 0 h 321"/>
                  <a:gd name="T4" fmla="*/ 365 w 365"/>
                  <a:gd name="T5" fmla="*/ 0 h 321"/>
                  <a:gd name="T6" fmla="*/ 365 w 365"/>
                  <a:gd name="T7" fmla="*/ 25 h 321"/>
                  <a:gd name="T8" fmla="*/ 365 w 365"/>
                  <a:gd name="T9" fmla="*/ 296 h 321"/>
                  <a:gd name="T10" fmla="*/ 365 w 365"/>
                  <a:gd name="T11" fmla="*/ 321 h 321"/>
                  <a:gd name="T12" fmla="*/ 340 w 365"/>
                  <a:gd name="T13" fmla="*/ 321 h 321"/>
                  <a:gd name="T14" fmla="*/ 25 w 365"/>
                  <a:gd name="T15" fmla="*/ 321 h 321"/>
                  <a:gd name="T16" fmla="*/ 0 w 365"/>
                  <a:gd name="T17" fmla="*/ 321 h 321"/>
                  <a:gd name="T18" fmla="*/ 0 w 365"/>
                  <a:gd name="T19" fmla="*/ 296 h 321"/>
                  <a:gd name="T20" fmla="*/ 0 w 365"/>
                  <a:gd name="T21" fmla="*/ 25 h 321"/>
                  <a:gd name="T22" fmla="*/ 0 w 365"/>
                  <a:gd name="T23" fmla="*/ 0 h 321"/>
                  <a:gd name="T24" fmla="*/ 25 w 365"/>
                  <a:gd name="T25" fmla="*/ 0 h 321"/>
                  <a:gd name="T26" fmla="*/ 315 w 365"/>
                  <a:gd name="T27" fmla="*/ 50 h 321"/>
                  <a:gd name="T28" fmla="*/ 50 w 365"/>
                  <a:gd name="T29" fmla="*/ 50 h 321"/>
                  <a:gd name="T30" fmla="*/ 50 w 365"/>
                  <a:gd name="T31" fmla="*/ 271 h 321"/>
                  <a:gd name="T32" fmla="*/ 315 w 365"/>
                  <a:gd name="T33" fmla="*/ 271 h 321"/>
                  <a:gd name="T34" fmla="*/ 315 w 365"/>
                  <a:gd name="T35" fmla="*/ 5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5" h="321">
                    <a:moveTo>
                      <a:pt x="25" y="0"/>
                    </a:moveTo>
                    <a:lnTo>
                      <a:pt x="340" y="0"/>
                    </a:lnTo>
                    <a:lnTo>
                      <a:pt x="365" y="0"/>
                    </a:lnTo>
                    <a:lnTo>
                      <a:pt x="365" y="25"/>
                    </a:lnTo>
                    <a:lnTo>
                      <a:pt x="365" y="296"/>
                    </a:lnTo>
                    <a:lnTo>
                      <a:pt x="365" y="321"/>
                    </a:lnTo>
                    <a:lnTo>
                      <a:pt x="340" y="321"/>
                    </a:lnTo>
                    <a:lnTo>
                      <a:pt x="25" y="321"/>
                    </a:lnTo>
                    <a:lnTo>
                      <a:pt x="0" y="321"/>
                    </a:lnTo>
                    <a:lnTo>
                      <a:pt x="0" y="296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5" y="50"/>
                    </a:moveTo>
                    <a:lnTo>
                      <a:pt x="50" y="50"/>
                    </a:lnTo>
                    <a:lnTo>
                      <a:pt x="50" y="271"/>
                    </a:lnTo>
                    <a:lnTo>
                      <a:pt x="315" y="271"/>
                    </a:lnTo>
                    <a:lnTo>
                      <a:pt x="31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EF9FC50-B91A-FB0A-A810-258A6B149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2176" y="1651000"/>
                <a:ext cx="134938" cy="117475"/>
              </a:xfrm>
              <a:custGeom>
                <a:avLst/>
                <a:gdLst>
                  <a:gd name="T0" fmla="*/ 25 w 365"/>
                  <a:gd name="T1" fmla="*/ 0 h 321"/>
                  <a:gd name="T2" fmla="*/ 340 w 365"/>
                  <a:gd name="T3" fmla="*/ 0 h 321"/>
                  <a:gd name="T4" fmla="*/ 365 w 365"/>
                  <a:gd name="T5" fmla="*/ 0 h 321"/>
                  <a:gd name="T6" fmla="*/ 365 w 365"/>
                  <a:gd name="T7" fmla="*/ 25 h 321"/>
                  <a:gd name="T8" fmla="*/ 365 w 365"/>
                  <a:gd name="T9" fmla="*/ 296 h 321"/>
                  <a:gd name="T10" fmla="*/ 365 w 365"/>
                  <a:gd name="T11" fmla="*/ 321 h 321"/>
                  <a:gd name="T12" fmla="*/ 340 w 365"/>
                  <a:gd name="T13" fmla="*/ 321 h 321"/>
                  <a:gd name="T14" fmla="*/ 25 w 365"/>
                  <a:gd name="T15" fmla="*/ 321 h 321"/>
                  <a:gd name="T16" fmla="*/ 0 w 365"/>
                  <a:gd name="T17" fmla="*/ 321 h 321"/>
                  <a:gd name="T18" fmla="*/ 0 w 365"/>
                  <a:gd name="T19" fmla="*/ 296 h 321"/>
                  <a:gd name="T20" fmla="*/ 0 w 365"/>
                  <a:gd name="T21" fmla="*/ 25 h 321"/>
                  <a:gd name="T22" fmla="*/ 0 w 365"/>
                  <a:gd name="T23" fmla="*/ 0 h 321"/>
                  <a:gd name="T24" fmla="*/ 25 w 365"/>
                  <a:gd name="T25" fmla="*/ 0 h 321"/>
                  <a:gd name="T26" fmla="*/ 315 w 365"/>
                  <a:gd name="T27" fmla="*/ 50 h 321"/>
                  <a:gd name="T28" fmla="*/ 50 w 365"/>
                  <a:gd name="T29" fmla="*/ 50 h 321"/>
                  <a:gd name="T30" fmla="*/ 50 w 365"/>
                  <a:gd name="T31" fmla="*/ 271 h 321"/>
                  <a:gd name="T32" fmla="*/ 315 w 365"/>
                  <a:gd name="T33" fmla="*/ 271 h 321"/>
                  <a:gd name="T34" fmla="*/ 315 w 365"/>
                  <a:gd name="T35" fmla="*/ 5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5" h="321">
                    <a:moveTo>
                      <a:pt x="25" y="0"/>
                    </a:moveTo>
                    <a:lnTo>
                      <a:pt x="340" y="0"/>
                    </a:lnTo>
                    <a:lnTo>
                      <a:pt x="365" y="0"/>
                    </a:lnTo>
                    <a:lnTo>
                      <a:pt x="365" y="25"/>
                    </a:lnTo>
                    <a:lnTo>
                      <a:pt x="365" y="296"/>
                    </a:lnTo>
                    <a:lnTo>
                      <a:pt x="365" y="321"/>
                    </a:lnTo>
                    <a:lnTo>
                      <a:pt x="340" y="321"/>
                    </a:lnTo>
                    <a:lnTo>
                      <a:pt x="25" y="321"/>
                    </a:lnTo>
                    <a:lnTo>
                      <a:pt x="0" y="321"/>
                    </a:lnTo>
                    <a:lnTo>
                      <a:pt x="0" y="296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5" y="50"/>
                    </a:moveTo>
                    <a:lnTo>
                      <a:pt x="50" y="50"/>
                    </a:lnTo>
                    <a:lnTo>
                      <a:pt x="50" y="271"/>
                    </a:lnTo>
                    <a:lnTo>
                      <a:pt x="315" y="271"/>
                    </a:lnTo>
                    <a:lnTo>
                      <a:pt x="31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0BC275D1-55B6-BF59-C8A7-7FC80164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3126" y="1550988"/>
                <a:ext cx="1730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D64A2E4-7514-BC35-B3A8-817AE8345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2176" y="1560513"/>
                <a:ext cx="19050" cy="2333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C324F6E3-BB42-AC54-F68F-8CE902FE1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8063" y="1560513"/>
                <a:ext cx="19050" cy="2333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06CA30F-B18F-86BC-5F69-D66DCF2B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5351" y="1554163"/>
                <a:ext cx="128588" cy="112713"/>
              </a:xfrm>
              <a:custGeom>
                <a:avLst/>
                <a:gdLst>
                  <a:gd name="T0" fmla="*/ 0 w 347"/>
                  <a:gd name="T1" fmla="*/ 271 h 309"/>
                  <a:gd name="T2" fmla="*/ 315 w 347"/>
                  <a:gd name="T3" fmla="*/ 0 h 309"/>
                  <a:gd name="T4" fmla="*/ 347 w 347"/>
                  <a:gd name="T5" fmla="*/ 38 h 309"/>
                  <a:gd name="T6" fmla="*/ 33 w 347"/>
                  <a:gd name="T7" fmla="*/ 309 h 309"/>
                  <a:gd name="T8" fmla="*/ 0 w 347"/>
                  <a:gd name="T9" fmla="*/ 27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09">
                    <a:moveTo>
                      <a:pt x="0" y="271"/>
                    </a:moveTo>
                    <a:lnTo>
                      <a:pt x="315" y="0"/>
                    </a:lnTo>
                    <a:lnTo>
                      <a:pt x="347" y="38"/>
                    </a:lnTo>
                    <a:lnTo>
                      <a:pt x="33" y="309"/>
                    </a:lnTo>
                    <a:lnTo>
                      <a:pt x="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ADEC0B1-8D7A-26AF-108C-2862D1451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5351" y="1652588"/>
                <a:ext cx="128588" cy="112713"/>
              </a:xfrm>
              <a:custGeom>
                <a:avLst/>
                <a:gdLst>
                  <a:gd name="T0" fmla="*/ 0 w 347"/>
                  <a:gd name="T1" fmla="*/ 271 h 309"/>
                  <a:gd name="T2" fmla="*/ 315 w 347"/>
                  <a:gd name="T3" fmla="*/ 0 h 309"/>
                  <a:gd name="T4" fmla="*/ 347 w 347"/>
                  <a:gd name="T5" fmla="*/ 38 h 309"/>
                  <a:gd name="T6" fmla="*/ 33 w 347"/>
                  <a:gd name="T7" fmla="*/ 309 h 309"/>
                  <a:gd name="T8" fmla="*/ 0 w 347"/>
                  <a:gd name="T9" fmla="*/ 27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09">
                    <a:moveTo>
                      <a:pt x="0" y="271"/>
                    </a:moveTo>
                    <a:lnTo>
                      <a:pt x="315" y="0"/>
                    </a:lnTo>
                    <a:lnTo>
                      <a:pt x="347" y="38"/>
                    </a:lnTo>
                    <a:lnTo>
                      <a:pt x="33" y="309"/>
                    </a:lnTo>
                    <a:lnTo>
                      <a:pt x="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A7B83C2-9E9C-E364-FC3C-5DCDBB2FD7A0}"/>
              </a:ext>
            </a:extLst>
          </p:cNvPr>
          <p:cNvGrpSpPr/>
          <p:nvPr/>
        </p:nvGrpSpPr>
        <p:grpSpPr>
          <a:xfrm>
            <a:off x="6499207" y="4307032"/>
            <a:ext cx="280841" cy="284239"/>
            <a:chOff x="5288394" y="3734276"/>
            <a:chExt cx="258103" cy="25810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6858D9B-7C9F-6AE8-73BC-985E41C3651D}"/>
                </a:ext>
              </a:extLst>
            </p:cNvPr>
            <p:cNvSpPr/>
            <p:nvPr/>
          </p:nvSpPr>
          <p:spPr>
            <a:xfrm>
              <a:off x="5288394" y="3734276"/>
              <a:ext cx="258103" cy="258103"/>
            </a:xfrm>
            <a:prstGeom prst="ellipse">
              <a:avLst/>
            </a:prstGeom>
            <a:solidFill>
              <a:srgbClr val="21FF21"/>
            </a:solidFill>
            <a:ln>
              <a:noFill/>
            </a:ln>
            <a:effectLst>
              <a:outerShdw blurRad="88900" dist="38100" dir="8100000" algn="tr" rotWithShape="0">
                <a:srgbClr val="07365D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4D661071-0449-8A3C-217B-64AA6BF4871B}"/>
                </a:ext>
              </a:extLst>
            </p:cNvPr>
            <p:cNvGrpSpPr/>
            <p:nvPr/>
          </p:nvGrpSpPr>
          <p:grpSpPr>
            <a:xfrm>
              <a:off x="5378889" y="3779614"/>
              <a:ext cx="77114" cy="167428"/>
              <a:chOff x="9985376" y="715963"/>
              <a:chExt cx="176212" cy="382587"/>
            </a:xfrm>
            <a:solidFill>
              <a:srgbClr val="051B47"/>
            </a:solidFill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43A5D6D7-FCCA-13E6-7800-3E5BB0B3F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715963"/>
                <a:ext cx="134938" cy="157163"/>
              </a:xfrm>
              <a:custGeom>
                <a:avLst/>
                <a:gdLst>
                  <a:gd name="T0" fmla="*/ 182 w 364"/>
                  <a:gd name="T1" fmla="*/ 0 h 429"/>
                  <a:gd name="T2" fmla="*/ 311 w 364"/>
                  <a:gd name="T3" fmla="*/ 54 h 429"/>
                  <a:gd name="T4" fmla="*/ 364 w 364"/>
                  <a:gd name="T5" fmla="*/ 183 h 429"/>
                  <a:gd name="T6" fmla="*/ 364 w 364"/>
                  <a:gd name="T7" fmla="*/ 404 h 429"/>
                  <a:gd name="T8" fmla="*/ 364 w 364"/>
                  <a:gd name="T9" fmla="*/ 429 h 429"/>
                  <a:gd name="T10" fmla="*/ 339 w 364"/>
                  <a:gd name="T11" fmla="*/ 429 h 429"/>
                  <a:gd name="T12" fmla="*/ 25 w 364"/>
                  <a:gd name="T13" fmla="*/ 429 h 429"/>
                  <a:gd name="T14" fmla="*/ 0 w 364"/>
                  <a:gd name="T15" fmla="*/ 429 h 429"/>
                  <a:gd name="T16" fmla="*/ 0 w 364"/>
                  <a:gd name="T17" fmla="*/ 404 h 429"/>
                  <a:gd name="T18" fmla="*/ 0 w 364"/>
                  <a:gd name="T19" fmla="*/ 183 h 429"/>
                  <a:gd name="T20" fmla="*/ 53 w 364"/>
                  <a:gd name="T21" fmla="*/ 54 h 429"/>
                  <a:gd name="T22" fmla="*/ 182 w 364"/>
                  <a:gd name="T23" fmla="*/ 0 h 429"/>
                  <a:gd name="T24" fmla="*/ 275 w 364"/>
                  <a:gd name="T25" fmla="*/ 89 h 429"/>
                  <a:gd name="T26" fmla="*/ 182 w 364"/>
                  <a:gd name="T27" fmla="*/ 50 h 429"/>
                  <a:gd name="T28" fmla="*/ 89 w 364"/>
                  <a:gd name="T29" fmla="*/ 89 h 429"/>
                  <a:gd name="T30" fmla="*/ 50 w 364"/>
                  <a:gd name="T31" fmla="*/ 183 h 429"/>
                  <a:gd name="T32" fmla="*/ 50 w 364"/>
                  <a:gd name="T33" fmla="*/ 379 h 429"/>
                  <a:gd name="T34" fmla="*/ 314 w 364"/>
                  <a:gd name="T35" fmla="*/ 379 h 429"/>
                  <a:gd name="T36" fmla="*/ 314 w 364"/>
                  <a:gd name="T37" fmla="*/ 183 h 429"/>
                  <a:gd name="T38" fmla="*/ 275 w 364"/>
                  <a:gd name="T39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429">
                    <a:moveTo>
                      <a:pt x="182" y="0"/>
                    </a:moveTo>
                    <a:cubicBezTo>
                      <a:pt x="232" y="0"/>
                      <a:pt x="278" y="21"/>
                      <a:pt x="311" y="54"/>
                    </a:cubicBezTo>
                    <a:cubicBezTo>
                      <a:pt x="344" y="87"/>
                      <a:pt x="364" y="132"/>
                      <a:pt x="364" y="183"/>
                    </a:cubicBezTo>
                    <a:lnTo>
                      <a:pt x="364" y="404"/>
                    </a:lnTo>
                    <a:lnTo>
                      <a:pt x="364" y="429"/>
                    </a:lnTo>
                    <a:lnTo>
                      <a:pt x="339" y="429"/>
                    </a:lnTo>
                    <a:lnTo>
                      <a:pt x="25" y="429"/>
                    </a:lnTo>
                    <a:lnTo>
                      <a:pt x="0" y="429"/>
                    </a:lnTo>
                    <a:lnTo>
                      <a:pt x="0" y="404"/>
                    </a:lnTo>
                    <a:lnTo>
                      <a:pt x="0" y="183"/>
                    </a:lnTo>
                    <a:cubicBezTo>
                      <a:pt x="0" y="132"/>
                      <a:pt x="20" y="87"/>
                      <a:pt x="53" y="54"/>
                    </a:cubicBezTo>
                    <a:cubicBezTo>
                      <a:pt x="86" y="21"/>
                      <a:pt x="132" y="0"/>
                      <a:pt x="182" y="0"/>
                    </a:cubicBezTo>
                    <a:close/>
                    <a:moveTo>
                      <a:pt x="275" y="89"/>
                    </a:moveTo>
                    <a:cubicBezTo>
                      <a:pt x="251" y="65"/>
                      <a:pt x="218" y="50"/>
                      <a:pt x="182" y="50"/>
                    </a:cubicBezTo>
                    <a:cubicBezTo>
                      <a:pt x="146" y="50"/>
                      <a:pt x="113" y="65"/>
                      <a:pt x="89" y="89"/>
                    </a:cubicBezTo>
                    <a:cubicBezTo>
                      <a:pt x="65" y="113"/>
                      <a:pt x="50" y="146"/>
                      <a:pt x="50" y="183"/>
                    </a:cubicBezTo>
                    <a:lnTo>
                      <a:pt x="50" y="379"/>
                    </a:lnTo>
                    <a:lnTo>
                      <a:pt x="314" y="379"/>
                    </a:lnTo>
                    <a:lnTo>
                      <a:pt x="314" y="183"/>
                    </a:lnTo>
                    <a:cubicBezTo>
                      <a:pt x="314" y="146"/>
                      <a:pt x="299" y="113"/>
                      <a:pt x="275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AC031A19-612A-EC46-16A7-F10B2763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426" y="774700"/>
                <a:ext cx="134938" cy="31750"/>
              </a:xfrm>
              <a:custGeom>
                <a:avLst/>
                <a:gdLst>
                  <a:gd name="T0" fmla="*/ 25 w 364"/>
                  <a:gd name="T1" fmla="*/ 0 h 89"/>
                  <a:gd name="T2" fmla="*/ 339 w 364"/>
                  <a:gd name="T3" fmla="*/ 0 h 89"/>
                  <a:gd name="T4" fmla="*/ 364 w 364"/>
                  <a:gd name="T5" fmla="*/ 0 h 89"/>
                  <a:gd name="T6" fmla="*/ 364 w 364"/>
                  <a:gd name="T7" fmla="*/ 25 h 89"/>
                  <a:gd name="T8" fmla="*/ 364 w 364"/>
                  <a:gd name="T9" fmla="*/ 89 h 89"/>
                  <a:gd name="T10" fmla="*/ 314 w 364"/>
                  <a:gd name="T11" fmla="*/ 89 h 89"/>
                  <a:gd name="T12" fmla="*/ 314 w 364"/>
                  <a:gd name="T13" fmla="*/ 50 h 89"/>
                  <a:gd name="T14" fmla="*/ 50 w 364"/>
                  <a:gd name="T15" fmla="*/ 50 h 89"/>
                  <a:gd name="T16" fmla="*/ 50 w 364"/>
                  <a:gd name="T17" fmla="*/ 89 h 89"/>
                  <a:gd name="T18" fmla="*/ 0 w 364"/>
                  <a:gd name="T19" fmla="*/ 89 h 89"/>
                  <a:gd name="T20" fmla="*/ 0 w 364"/>
                  <a:gd name="T21" fmla="*/ 25 h 89"/>
                  <a:gd name="T22" fmla="*/ 0 w 364"/>
                  <a:gd name="T23" fmla="*/ 0 h 89"/>
                  <a:gd name="T24" fmla="*/ 25 w 364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" h="89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89"/>
                    </a:lnTo>
                    <a:lnTo>
                      <a:pt x="314" y="89"/>
                    </a:lnTo>
                    <a:lnTo>
                      <a:pt x="314" y="50"/>
                    </a:lnTo>
                    <a:lnTo>
                      <a:pt x="50" y="50"/>
                    </a:lnTo>
                    <a:lnTo>
                      <a:pt x="50" y="89"/>
                    </a:lnTo>
                    <a:lnTo>
                      <a:pt x="0" y="89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74CB5FC2-B2B0-1395-EA62-91603178C8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906463"/>
                <a:ext cx="134938" cy="53975"/>
              </a:xfrm>
              <a:custGeom>
                <a:avLst/>
                <a:gdLst>
                  <a:gd name="T0" fmla="*/ 25 w 364"/>
                  <a:gd name="T1" fmla="*/ 0 h 147"/>
                  <a:gd name="T2" fmla="*/ 339 w 364"/>
                  <a:gd name="T3" fmla="*/ 0 h 147"/>
                  <a:gd name="T4" fmla="*/ 364 w 364"/>
                  <a:gd name="T5" fmla="*/ 0 h 147"/>
                  <a:gd name="T6" fmla="*/ 364 w 364"/>
                  <a:gd name="T7" fmla="*/ 25 h 147"/>
                  <a:gd name="T8" fmla="*/ 364 w 364"/>
                  <a:gd name="T9" fmla="*/ 122 h 147"/>
                  <a:gd name="T10" fmla="*/ 364 w 364"/>
                  <a:gd name="T11" fmla="*/ 147 h 147"/>
                  <a:gd name="T12" fmla="*/ 339 w 364"/>
                  <a:gd name="T13" fmla="*/ 147 h 147"/>
                  <a:gd name="T14" fmla="*/ 25 w 364"/>
                  <a:gd name="T15" fmla="*/ 147 h 147"/>
                  <a:gd name="T16" fmla="*/ 0 w 364"/>
                  <a:gd name="T17" fmla="*/ 147 h 147"/>
                  <a:gd name="T18" fmla="*/ 0 w 364"/>
                  <a:gd name="T19" fmla="*/ 122 h 147"/>
                  <a:gd name="T20" fmla="*/ 0 w 364"/>
                  <a:gd name="T21" fmla="*/ 25 h 147"/>
                  <a:gd name="T22" fmla="*/ 0 w 364"/>
                  <a:gd name="T23" fmla="*/ 0 h 147"/>
                  <a:gd name="T24" fmla="*/ 25 w 364"/>
                  <a:gd name="T25" fmla="*/ 0 h 147"/>
                  <a:gd name="T26" fmla="*/ 314 w 364"/>
                  <a:gd name="T27" fmla="*/ 50 h 147"/>
                  <a:gd name="T28" fmla="*/ 50 w 364"/>
                  <a:gd name="T29" fmla="*/ 50 h 147"/>
                  <a:gd name="T30" fmla="*/ 50 w 364"/>
                  <a:gd name="T31" fmla="*/ 97 h 147"/>
                  <a:gd name="T32" fmla="*/ 314 w 364"/>
                  <a:gd name="T33" fmla="*/ 97 h 147"/>
                  <a:gd name="T34" fmla="*/ 314 w 364"/>
                  <a:gd name="T35" fmla="*/ 5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4" h="147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122"/>
                    </a:lnTo>
                    <a:lnTo>
                      <a:pt x="364" y="147"/>
                    </a:lnTo>
                    <a:lnTo>
                      <a:pt x="339" y="147"/>
                    </a:lnTo>
                    <a:lnTo>
                      <a:pt x="25" y="147"/>
                    </a:lnTo>
                    <a:lnTo>
                      <a:pt x="0" y="147"/>
                    </a:lnTo>
                    <a:lnTo>
                      <a:pt x="0" y="12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4" y="50"/>
                    </a:moveTo>
                    <a:lnTo>
                      <a:pt x="50" y="50"/>
                    </a:lnTo>
                    <a:lnTo>
                      <a:pt x="50" y="97"/>
                    </a:lnTo>
                    <a:lnTo>
                      <a:pt x="314" y="97"/>
                    </a:lnTo>
                    <a:lnTo>
                      <a:pt x="31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8378B675-BB87-7A07-E09E-9C31BB7A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5376" y="855663"/>
                <a:ext cx="173038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BDBE88D-8623-65A0-BAFF-6C0E86771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6963" y="1079500"/>
                <a:ext cx="1746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5569544B-86EB-7607-7846-1589CDEA9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53257BE7-75F7-846D-D384-60AB194B4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5AD42048-2284-F06B-2354-D6D579733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40B52F78-ADBE-F619-B7AC-098EE57D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890B497-900B-99B5-03DE-FCE7CDA600ED}"/>
              </a:ext>
            </a:extLst>
          </p:cNvPr>
          <p:cNvCxnSpPr/>
          <p:nvPr/>
        </p:nvCxnSpPr>
        <p:spPr>
          <a:xfrm>
            <a:off x="6783657" y="3051265"/>
            <a:ext cx="0" cy="565151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E0DDC443-4997-CC62-830F-085BAE90179C}"/>
              </a:ext>
            </a:extLst>
          </p:cNvPr>
          <p:cNvSpPr/>
          <p:nvPr/>
        </p:nvSpPr>
        <p:spPr>
          <a:xfrm>
            <a:off x="6086536" y="2024777"/>
            <a:ext cx="1504010" cy="1522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D6209BE-8E45-5CF4-D524-4966CE75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07" y="2061189"/>
            <a:ext cx="1443041" cy="1443041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F20FD2-9DFD-22A0-36A5-E59C7DE1B319}"/>
              </a:ext>
            </a:extLst>
          </p:cNvPr>
          <p:cNvGrpSpPr/>
          <p:nvPr/>
        </p:nvGrpSpPr>
        <p:grpSpPr>
          <a:xfrm>
            <a:off x="5783473" y="4423024"/>
            <a:ext cx="280841" cy="284239"/>
            <a:chOff x="5288394" y="3734276"/>
            <a:chExt cx="258103" cy="25810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2E45F21-3F50-B02C-5D7B-447795A4104E}"/>
                </a:ext>
              </a:extLst>
            </p:cNvPr>
            <p:cNvSpPr/>
            <p:nvPr/>
          </p:nvSpPr>
          <p:spPr>
            <a:xfrm>
              <a:off x="5288394" y="3734276"/>
              <a:ext cx="258103" cy="258103"/>
            </a:xfrm>
            <a:prstGeom prst="ellipse">
              <a:avLst/>
            </a:prstGeom>
            <a:solidFill>
              <a:srgbClr val="21FF21"/>
            </a:solidFill>
            <a:ln>
              <a:noFill/>
            </a:ln>
            <a:effectLst>
              <a:outerShdw blurRad="88900" dist="38100" dir="8100000" algn="tr" rotWithShape="0">
                <a:srgbClr val="07365D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B0D1E32A-D014-3EBB-0529-D153B8248BFE}"/>
                </a:ext>
              </a:extLst>
            </p:cNvPr>
            <p:cNvGrpSpPr/>
            <p:nvPr/>
          </p:nvGrpSpPr>
          <p:grpSpPr>
            <a:xfrm>
              <a:off x="5378889" y="3779614"/>
              <a:ext cx="77114" cy="167428"/>
              <a:chOff x="9985376" y="715963"/>
              <a:chExt cx="176212" cy="382587"/>
            </a:xfrm>
            <a:solidFill>
              <a:srgbClr val="051B47"/>
            </a:solidFill>
          </p:grpSpPr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B1CD57DF-E925-E234-CBAF-DC512711B6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715963"/>
                <a:ext cx="134938" cy="157163"/>
              </a:xfrm>
              <a:custGeom>
                <a:avLst/>
                <a:gdLst>
                  <a:gd name="T0" fmla="*/ 182 w 364"/>
                  <a:gd name="T1" fmla="*/ 0 h 429"/>
                  <a:gd name="T2" fmla="*/ 311 w 364"/>
                  <a:gd name="T3" fmla="*/ 54 h 429"/>
                  <a:gd name="T4" fmla="*/ 364 w 364"/>
                  <a:gd name="T5" fmla="*/ 183 h 429"/>
                  <a:gd name="T6" fmla="*/ 364 w 364"/>
                  <a:gd name="T7" fmla="*/ 404 h 429"/>
                  <a:gd name="T8" fmla="*/ 364 w 364"/>
                  <a:gd name="T9" fmla="*/ 429 h 429"/>
                  <a:gd name="T10" fmla="*/ 339 w 364"/>
                  <a:gd name="T11" fmla="*/ 429 h 429"/>
                  <a:gd name="T12" fmla="*/ 25 w 364"/>
                  <a:gd name="T13" fmla="*/ 429 h 429"/>
                  <a:gd name="T14" fmla="*/ 0 w 364"/>
                  <a:gd name="T15" fmla="*/ 429 h 429"/>
                  <a:gd name="T16" fmla="*/ 0 w 364"/>
                  <a:gd name="T17" fmla="*/ 404 h 429"/>
                  <a:gd name="T18" fmla="*/ 0 w 364"/>
                  <a:gd name="T19" fmla="*/ 183 h 429"/>
                  <a:gd name="T20" fmla="*/ 53 w 364"/>
                  <a:gd name="T21" fmla="*/ 54 h 429"/>
                  <a:gd name="T22" fmla="*/ 182 w 364"/>
                  <a:gd name="T23" fmla="*/ 0 h 429"/>
                  <a:gd name="T24" fmla="*/ 275 w 364"/>
                  <a:gd name="T25" fmla="*/ 89 h 429"/>
                  <a:gd name="T26" fmla="*/ 182 w 364"/>
                  <a:gd name="T27" fmla="*/ 50 h 429"/>
                  <a:gd name="T28" fmla="*/ 89 w 364"/>
                  <a:gd name="T29" fmla="*/ 89 h 429"/>
                  <a:gd name="T30" fmla="*/ 50 w 364"/>
                  <a:gd name="T31" fmla="*/ 183 h 429"/>
                  <a:gd name="T32" fmla="*/ 50 w 364"/>
                  <a:gd name="T33" fmla="*/ 379 h 429"/>
                  <a:gd name="T34" fmla="*/ 314 w 364"/>
                  <a:gd name="T35" fmla="*/ 379 h 429"/>
                  <a:gd name="T36" fmla="*/ 314 w 364"/>
                  <a:gd name="T37" fmla="*/ 183 h 429"/>
                  <a:gd name="T38" fmla="*/ 275 w 364"/>
                  <a:gd name="T39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429">
                    <a:moveTo>
                      <a:pt x="182" y="0"/>
                    </a:moveTo>
                    <a:cubicBezTo>
                      <a:pt x="232" y="0"/>
                      <a:pt x="278" y="21"/>
                      <a:pt x="311" y="54"/>
                    </a:cubicBezTo>
                    <a:cubicBezTo>
                      <a:pt x="344" y="87"/>
                      <a:pt x="364" y="132"/>
                      <a:pt x="364" y="183"/>
                    </a:cubicBezTo>
                    <a:lnTo>
                      <a:pt x="364" y="404"/>
                    </a:lnTo>
                    <a:lnTo>
                      <a:pt x="364" y="429"/>
                    </a:lnTo>
                    <a:lnTo>
                      <a:pt x="339" y="429"/>
                    </a:lnTo>
                    <a:lnTo>
                      <a:pt x="25" y="429"/>
                    </a:lnTo>
                    <a:lnTo>
                      <a:pt x="0" y="429"/>
                    </a:lnTo>
                    <a:lnTo>
                      <a:pt x="0" y="404"/>
                    </a:lnTo>
                    <a:lnTo>
                      <a:pt x="0" y="183"/>
                    </a:lnTo>
                    <a:cubicBezTo>
                      <a:pt x="0" y="132"/>
                      <a:pt x="20" y="87"/>
                      <a:pt x="53" y="54"/>
                    </a:cubicBezTo>
                    <a:cubicBezTo>
                      <a:pt x="86" y="21"/>
                      <a:pt x="132" y="0"/>
                      <a:pt x="182" y="0"/>
                    </a:cubicBezTo>
                    <a:close/>
                    <a:moveTo>
                      <a:pt x="275" y="89"/>
                    </a:moveTo>
                    <a:cubicBezTo>
                      <a:pt x="251" y="65"/>
                      <a:pt x="218" y="50"/>
                      <a:pt x="182" y="50"/>
                    </a:cubicBezTo>
                    <a:cubicBezTo>
                      <a:pt x="146" y="50"/>
                      <a:pt x="113" y="65"/>
                      <a:pt x="89" y="89"/>
                    </a:cubicBezTo>
                    <a:cubicBezTo>
                      <a:pt x="65" y="113"/>
                      <a:pt x="50" y="146"/>
                      <a:pt x="50" y="183"/>
                    </a:cubicBezTo>
                    <a:lnTo>
                      <a:pt x="50" y="379"/>
                    </a:lnTo>
                    <a:lnTo>
                      <a:pt x="314" y="379"/>
                    </a:lnTo>
                    <a:lnTo>
                      <a:pt x="314" y="183"/>
                    </a:lnTo>
                    <a:cubicBezTo>
                      <a:pt x="314" y="146"/>
                      <a:pt x="299" y="113"/>
                      <a:pt x="275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772482E1-6357-B153-C587-9E34AB53E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426" y="774700"/>
                <a:ext cx="134938" cy="31750"/>
              </a:xfrm>
              <a:custGeom>
                <a:avLst/>
                <a:gdLst>
                  <a:gd name="T0" fmla="*/ 25 w 364"/>
                  <a:gd name="T1" fmla="*/ 0 h 89"/>
                  <a:gd name="T2" fmla="*/ 339 w 364"/>
                  <a:gd name="T3" fmla="*/ 0 h 89"/>
                  <a:gd name="T4" fmla="*/ 364 w 364"/>
                  <a:gd name="T5" fmla="*/ 0 h 89"/>
                  <a:gd name="T6" fmla="*/ 364 w 364"/>
                  <a:gd name="T7" fmla="*/ 25 h 89"/>
                  <a:gd name="T8" fmla="*/ 364 w 364"/>
                  <a:gd name="T9" fmla="*/ 89 h 89"/>
                  <a:gd name="T10" fmla="*/ 314 w 364"/>
                  <a:gd name="T11" fmla="*/ 89 h 89"/>
                  <a:gd name="T12" fmla="*/ 314 w 364"/>
                  <a:gd name="T13" fmla="*/ 50 h 89"/>
                  <a:gd name="T14" fmla="*/ 50 w 364"/>
                  <a:gd name="T15" fmla="*/ 50 h 89"/>
                  <a:gd name="T16" fmla="*/ 50 w 364"/>
                  <a:gd name="T17" fmla="*/ 89 h 89"/>
                  <a:gd name="T18" fmla="*/ 0 w 364"/>
                  <a:gd name="T19" fmla="*/ 89 h 89"/>
                  <a:gd name="T20" fmla="*/ 0 w 364"/>
                  <a:gd name="T21" fmla="*/ 25 h 89"/>
                  <a:gd name="T22" fmla="*/ 0 w 364"/>
                  <a:gd name="T23" fmla="*/ 0 h 89"/>
                  <a:gd name="T24" fmla="*/ 25 w 364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" h="89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89"/>
                    </a:lnTo>
                    <a:lnTo>
                      <a:pt x="314" y="89"/>
                    </a:lnTo>
                    <a:lnTo>
                      <a:pt x="314" y="50"/>
                    </a:lnTo>
                    <a:lnTo>
                      <a:pt x="50" y="50"/>
                    </a:lnTo>
                    <a:lnTo>
                      <a:pt x="50" y="89"/>
                    </a:lnTo>
                    <a:lnTo>
                      <a:pt x="0" y="89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4D0AA7CE-2A7C-1361-6E87-6F9F910C55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906463"/>
                <a:ext cx="134938" cy="53975"/>
              </a:xfrm>
              <a:custGeom>
                <a:avLst/>
                <a:gdLst>
                  <a:gd name="T0" fmla="*/ 25 w 364"/>
                  <a:gd name="T1" fmla="*/ 0 h 147"/>
                  <a:gd name="T2" fmla="*/ 339 w 364"/>
                  <a:gd name="T3" fmla="*/ 0 h 147"/>
                  <a:gd name="T4" fmla="*/ 364 w 364"/>
                  <a:gd name="T5" fmla="*/ 0 h 147"/>
                  <a:gd name="T6" fmla="*/ 364 w 364"/>
                  <a:gd name="T7" fmla="*/ 25 h 147"/>
                  <a:gd name="T8" fmla="*/ 364 w 364"/>
                  <a:gd name="T9" fmla="*/ 122 h 147"/>
                  <a:gd name="T10" fmla="*/ 364 w 364"/>
                  <a:gd name="T11" fmla="*/ 147 h 147"/>
                  <a:gd name="T12" fmla="*/ 339 w 364"/>
                  <a:gd name="T13" fmla="*/ 147 h 147"/>
                  <a:gd name="T14" fmla="*/ 25 w 364"/>
                  <a:gd name="T15" fmla="*/ 147 h 147"/>
                  <a:gd name="T16" fmla="*/ 0 w 364"/>
                  <a:gd name="T17" fmla="*/ 147 h 147"/>
                  <a:gd name="T18" fmla="*/ 0 w 364"/>
                  <a:gd name="T19" fmla="*/ 122 h 147"/>
                  <a:gd name="T20" fmla="*/ 0 w 364"/>
                  <a:gd name="T21" fmla="*/ 25 h 147"/>
                  <a:gd name="T22" fmla="*/ 0 w 364"/>
                  <a:gd name="T23" fmla="*/ 0 h 147"/>
                  <a:gd name="T24" fmla="*/ 25 w 364"/>
                  <a:gd name="T25" fmla="*/ 0 h 147"/>
                  <a:gd name="T26" fmla="*/ 314 w 364"/>
                  <a:gd name="T27" fmla="*/ 50 h 147"/>
                  <a:gd name="T28" fmla="*/ 50 w 364"/>
                  <a:gd name="T29" fmla="*/ 50 h 147"/>
                  <a:gd name="T30" fmla="*/ 50 w 364"/>
                  <a:gd name="T31" fmla="*/ 97 h 147"/>
                  <a:gd name="T32" fmla="*/ 314 w 364"/>
                  <a:gd name="T33" fmla="*/ 97 h 147"/>
                  <a:gd name="T34" fmla="*/ 314 w 364"/>
                  <a:gd name="T35" fmla="*/ 5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4" h="147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122"/>
                    </a:lnTo>
                    <a:lnTo>
                      <a:pt x="364" y="147"/>
                    </a:lnTo>
                    <a:lnTo>
                      <a:pt x="339" y="147"/>
                    </a:lnTo>
                    <a:lnTo>
                      <a:pt x="25" y="147"/>
                    </a:lnTo>
                    <a:lnTo>
                      <a:pt x="0" y="147"/>
                    </a:lnTo>
                    <a:lnTo>
                      <a:pt x="0" y="12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4" y="50"/>
                    </a:moveTo>
                    <a:lnTo>
                      <a:pt x="50" y="50"/>
                    </a:lnTo>
                    <a:lnTo>
                      <a:pt x="50" y="97"/>
                    </a:lnTo>
                    <a:lnTo>
                      <a:pt x="314" y="97"/>
                    </a:lnTo>
                    <a:lnTo>
                      <a:pt x="31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Rectangle 19">
                <a:extLst>
                  <a:ext uri="{FF2B5EF4-FFF2-40B4-BE49-F238E27FC236}">
                    <a16:creationId xmlns:a16="http://schemas.microsoft.com/office/drawing/2014/main" id="{14D19048-81E5-2890-DD55-B7454D14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5376" y="855663"/>
                <a:ext cx="173038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20">
                <a:extLst>
                  <a:ext uri="{FF2B5EF4-FFF2-40B4-BE49-F238E27FC236}">
                    <a16:creationId xmlns:a16="http://schemas.microsoft.com/office/drawing/2014/main" id="{F134DF93-8B1C-47C3-81FE-B9E130094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6963" y="1079500"/>
                <a:ext cx="1746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D50C435B-E057-3857-F30D-C2E8EBC0D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ED7B36B3-0804-2C52-7BA9-33ADED92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B6CB9C09-5655-1F9C-483E-C93E7EFBC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9E3055EA-8790-4D9F-330D-EBEC81A2F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7A8FCE9D-1D75-23B3-952F-0FEAE8BBC3E9}"/>
              </a:ext>
            </a:extLst>
          </p:cNvPr>
          <p:cNvCxnSpPr>
            <a:cxnSpLocks/>
          </p:cNvCxnSpPr>
          <p:nvPr/>
        </p:nvCxnSpPr>
        <p:spPr>
          <a:xfrm>
            <a:off x="4560181" y="5906336"/>
            <a:ext cx="2098784" cy="84109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6E66D9-FF37-DC54-D6D3-1E37708ACADA}"/>
              </a:ext>
            </a:extLst>
          </p:cNvPr>
          <p:cNvGrpSpPr/>
          <p:nvPr/>
        </p:nvGrpSpPr>
        <p:grpSpPr>
          <a:xfrm>
            <a:off x="3543555" y="5170804"/>
            <a:ext cx="1504010" cy="1522208"/>
            <a:chOff x="7417252" y="4176325"/>
            <a:chExt cx="1382240" cy="1382240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240214A-2F39-EC82-4D3A-ED6CBBACFA2D}"/>
                </a:ext>
              </a:extLst>
            </p:cNvPr>
            <p:cNvSpPr/>
            <p:nvPr/>
          </p:nvSpPr>
          <p:spPr>
            <a:xfrm>
              <a:off x="7417252" y="4176325"/>
              <a:ext cx="1382240" cy="1382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CF7F8231-5D6C-6743-E817-3736642F4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394" y="4222467"/>
              <a:ext cx="1289957" cy="1289957"/>
            </a:xfrm>
            <a:prstGeom prst="rect">
              <a:avLst/>
            </a:prstGeom>
          </p:spPr>
        </p:pic>
      </p:grpSp>
      <p:sp>
        <p:nvSpPr>
          <p:cNvPr id="124" name="Textframe 28">
            <a:extLst>
              <a:ext uri="{FF2B5EF4-FFF2-40B4-BE49-F238E27FC236}">
                <a16:creationId xmlns:a16="http://schemas.microsoft.com/office/drawing/2014/main" id="{DA1B248D-2B85-566B-FBA3-4A4F3C4F4A25}"/>
              </a:ext>
            </a:extLst>
          </p:cNvPr>
          <p:cNvSpPr txBox="1">
            <a:spLocks/>
          </p:cNvSpPr>
          <p:nvPr/>
        </p:nvSpPr>
        <p:spPr bwMode="auto">
          <a:xfrm>
            <a:off x="8830445" y="5082256"/>
            <a:ext cx="2227889" cy="2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lnSpc>
                <a:spcPct val="93000"/>
              </a:lnSpc>
              <a:buFont typeface="Arial" pitchFamily="34" charset="0"/>
              <a:defRPr sz="1700" b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174625" indent="-174625" eaLnBrk="0" hangingPunct="0">
              <a:lnSpc>
                <a:spcPct val="93000"/>
              </a:lnSpc>
              <a:spcBef>
                <a:spcPts val="1200"/>
              </a:spcBef>
              <a:buClr>
                <a:srgbClr val="00792C"/>
              </a:buClr>
              <a:buFont typeface="Webdings" pitchFamily="18" charset="2"/>
              <a:buChar char="4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366713" indent="-177800" eaLnBrk="0" hangingPunct="0">
              <a:lnSpc>
                <a:spcPct val="93000"/>
              </a:lnSpc>
              <a:spcBef>
                <a:spcPts val="400"/>
              </a:spcBef>
              <a:buClr>
                <a:srgbClr val="00792C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200"/>
              </a:spcBef>
              <a:buClr>
                <a:srgbClr val="00792C"/>
              </a:buClr>
              <a:buFont typeface="Arial" pitchFamily="34" charset="0"/>
              <a:buChar char="‒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Montserrat" pitchFamily="2" charset="-52"/>
              </a:rPr>
              <a:t>R </a:t>
            </a:r>
            <a:r>
              <a:rPr lang="ru-RU" sz="1600" b="1" dirty="0">
                <a:solidFill>
                  <a:srgbClr val="FFFF00"/>
                </a:solidFill>
                <a:latin typeface="Montserrat" pitchFamily="2" charset="-52"/>
              </a:rPr>
              <a:t>5-</a:t>
            </a:r>
            <a:r>
              <a:rPr lang="en-US" sz="1600" b="1" dirty="0">
                <a:solidFill>
                  <a:srgbClr val="FFFF00"/>
                </a:solidFill>
                <a:latin typeface="Montserrat" pitchFamily="2" charset="-52"/>
              </a:rPr>
              <a:t>15 </a:t>
            </a:r>
            <a:r>
              <a:rPr lang="ru-RU" sz="1600" dirty="0">
                <a:solidFill>
                  <a:srgbClr val="FFFF00"/>
                </a:solidFill>
                <a:latin typeface="Montserrat" pitchFamily="2" charset="-52"/>
              </a:rPr>
              <a:t>КМ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ECAE2AB8-65C1-40A6-3435-78A5E609742A}"/>
              </a:ext>
            </a:extLst>
          </p:cNvPr>
          <p:cNvCxnSpPr/>
          <p:nvPr/>
        </p:nvCxnSpPr>
        <p:spPr>
          <a:xfrm>
            <a:off x="8838610" y="5055462"/>
            <a:ext cx="155962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AA6129DF-0A7E-9145-36E3-CE7FA5FB6BDC}"/>
              </a:ext>
            </a:extLst>
          </p:cNvPr>
          <p:cNvGrpSpPr/>
          <p:nvPr/>
        </p:nvGrpSpPr>
        <p:grpSpPr>
          <a:xfrm>
            <a:off x="6147889" y="3680642"/>
            <a:ext cx="280841" cy="284239"/>
            <a:chOff x="5288394" y="3734276"/>
            <a:chExt cx="258103" cy="258103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777F74CB-3D01-C390-8526-931104A3D345}"/>
                </a:ext>
              </a:extLst>
            </p:cNvPr>
            <p:cNvSpPr/>
            <p:nvPr/>
          </p:nvSpPr>
          <p:spPr>
            <a:xfrm>
              <a:off x="5288394" y="3734276"/>
              <a:ext cx="258103" cy="258103"/>
            </a:xfrm>
            <a:prstGeom prst="ellipse">
              <a:avLst/>
            </a:prstGeom>
            <a:solidFill>
              <a:srgbClr val="21FF21"/>
            </a:solidFill>
            <a:ln>
              <a:noFill/>
            </a:ln>
            <a:effectLst>
              <a:outerShdw blurRad="88900" dist="38100" dir="8100000" algn="tr" rotWithShape="0">
                <a:srgbClr val="07365D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D8072A51-66F0-64D9-6E37-AC663971039A}"/>
                </a:ext>
              </a:extLst>
            </p:cNvPr>
            <p:cNvGrpSpPr/>
            <p:nvPr/>
          </p:nvGrpSpPr>
          <p:grpSpPr>
            <a:xfrm>
              <a:off x="5378889" y="3779614"/>
              <a:ext cx="77114" cy="167428"/>
              <a:chOff x="9985376" y="715963"/>
              <a:chExt cx="176212" cy="382587"/>
            </a:xfrm>
            <a:solidFill>
              <a:srgbClr val="051B47"/>
            </a:solidFill>
          </p:grpSpPr>
          <p:sp>
            <p:nvSpPr>
              <p:cNvPr id="129" name="Freeform 16">
                <a:extLst>
                  <a:ext uri="{FF2B5EF4-FFF2-40B4-BE49-F238E27FC236}">
                    <a16:creationId xmlns:a16="http://schemas.microsoft.com/office/drawing/2014/main" id="{C8687438-CEB8-1C18-85BE-D451953676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715963"/>
                <a:ext cx="134938" cy="157163"/>
              </a:xfrm>
              <a:custGeom>
                <a:avLst/>
                <a:gdLst>
                  <a:gd name="T0" fmla="*/ 182 w 364"/>
                  <a:gd name="T1" fmla="*/ 0 h 429"/>
                  <a:gd name="T2" fmla="*/ 311 w 364"/>
                  <a:gd name="T3" fmla="*/ 54 h 429"/>
                  <a:gd name="T4" fmla="*/ 364 w 364"/>
                  <a:gd name="T5" fmla="*/ 183 h 429"/>
                  <a:gd name="T6" fmla="*/ 364 w 364"/>
                  <a:gd name="T7" fmla="*/ 404 h 429"/>
                  <a:gd name="T8" fmla="*/ 364 w 364"/>
                  <a:gd name="T9" fmla="*/ 429 h 429"/>
                  <a:gd name="T10" fmla="*/ 339 w 364"/>
                  <a:gd name="T11" fmla="*/ 429 h 429"/>
                  <a:gd name="T12" fmla="*/ 25 w 364"/>
                  <a:gd name="T13" fmla="*/ 429 h 429"/>
                  <a:gd name="T14" fmla="*/ 0 w 364"/>
                  <a:gd name="T15" fmla="*/ 429 h 429"/>
                  <a:gd name="T16" fmla="*/ 0 w 364"/>
                  <a:gd name="T17" fmla="*/ 404 h 429"/>
                  <a:gd name="T18" fmla="*/ 0 w 364"/>
                  <a:gd name="T19" fmla="*/ 183 h 429"/>
                  <a:gd name="T20" fmla="*/ 53 w 364"/>
                  <a:gd name="T21" fmla="*/ 54 h 429"/>
                  <a:gd name="T22" fmla="*/ 182 w 364"/>
                  <a:gd name="T23" fmla="*/ 0 h 429"/>
                  <a:gd name="T24" fmla="*/ 275 w 364"/>
                  <a:gd name="T25" fmla="*/ 89 h 429"/>
                  <a:gd name="T26" fmla="*/ 182 w 364"/>
                  <a:gd name="T27" fmla="*/ 50 h 429"/>
                  <a:gd name="T28" fmla="*/ 89 w 364"/>
                  <a:gd name="T29" fmla="*/ 89 h 429"/>
                  <a:gd name="T30" fmla="*/ 50 w 364"/>
                  <a:gd name="T31" fmla="*/ 183 h 429"/>
                  <a:gd name="T32" fmla="*/ 50 w 364"/>
                  <a:gd name="T33" fmla="*/ 379 h 429"/>
                  <a:gd name="T34" fmla="*/ 314 w 364"/>
                  <a:gd name="T35" fmla="*/ 379 h 429"/>
                  <a:gd name="T36" fmla="*/ 314 w 364"/>
                  <a:gd name="T37" fmla="*/ 183 h 429"/>
                  <a:gd name="T38" fmla="*/ 275 w 364"/>
                  <a:gd name="T39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429">
                    <a:moveTo>
                      <a:pt x="182" y="0"/>
                    </a:moveTo>
                    <a:cubicBezTo>
                      <a:pt x="232" y="0"/>
                      <a:pt x="278" y="21"/>
                      <a:pt x="311" y="54"/>
                    </a:cubicBezTo>
                    <a:cubicBezTo>
                      <a:pt x="344" y="87"/>
                      <a:pt x="364" y="132"/>
                      <a:pt x="364" y="183"/>
                    </a:cubicBezTo>
                    <a:lnTo>
                      <a:pt x="364" y="404"/>
                    </a:lnTo>
                    <a:lnTo>
                      <a:pt x="364" y="429"/>
                    </a:lnTo>
                    <a:lnTo>
                      <a:pt x="339" y="429"/>
                    </a:lnTo>
                    <a:lnTo>
                      <a:pt x="25" y="429"/>
                    </a:lnTo>
                    <a:lnTo>
                      <a:pt x="0" y="429"/>
                    </a:lnTo>
                    <a:lnTo>
                      <a:pt x="0" y="404"/>
                    </a:lnTo>
                    <a:lnTo>
                      <a:pt x="0" y="183"/>
                    </a:lnTo>
                    <a:cubicBezTo>
                      <a:pt x="0" y="132"/>
                      <a:pt x="20" y="87"/>
                      <a:pt x="53" y="54"/>
                    </a:cubicBezTo>
                    <a:cubicBezTo>
                      <a:pt x="86" y="21"/>
                      <a:pt x="132" y="0"/>
                      <a:pt x="182" y="0"/>
                    </a:cubicBezTo>
                    <a:close/>
                    <a:moveTo>
                      <a:pt x="275" y="89"/>
                    </a:moveTo>
                    <a:cubicBezTo>
                      <a:pt x="251" y="65"/>
                      <a:pt x="218" y="50"/>
                      <a:pt x="182" y="50"/>
                    </a:cubicBezTo>
                    <a:cubicBezTo>
                      <a:pt x="146" y="50"/>
                      <a:pt x="113" y="65"/>
                      <a:pt x="89" y="89"/>
                    </a:cubicBezTo>
                    <a:cubicBezTo>
                      <a:pt x="65" y="113"/>
                      <a:pt x="50" y="146"/>
                      <a:pt x="50" y="183"/>
                    </a:cubicBezTo>
                    <a:lnTo>
                      <a:pt x="50" y="379"/>
                    </a:lnTo>
                    <a:lnTo>
                      <a:pt x="314" y="379"/>
                    </a:lnTo>
                    <a:lnTo>
                      <a:pt x="314" y="183"/>
                    </a:lnTo>
                    <a:cubicBezTo>
                      <a:pt x="314" y="146"/>
                      <a:pt x="299" y="113"/>
                      <a:pt x="275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17">
                <a:extLst>
                  <a:ext uri="{FF2B5EF4-FFF2-40B4-BE49-F238E27FC236}">
                    <a16:creationId xmlns:a16="http://schemas.microsoft.com/office/drawing/2014/main" id="{F0A4CAB0-7311-E91E-1139-1D22D1CA0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426" y="774700"/>
                <a:ext cx="134938" cy="31750"/>
              </a:xfrm>
              <a:custGeom>
                <a:avLst/>
                <a:gdLst>
                  <a:gd name="T0" fmla="*/ 25 w 364"/>
                  <a:gd name="T1" fmla="*/ 0 h 89"/>
                  <a:gd name="T2" fmla="*/ 339 w 364"/>
                  <a:gd name="T3" fmla="*/ 0 h 89"/>
                  <a:gd name="T4" fmla="*/ 364 w 364"/>
                  <a:gd name="T5" fmla="*/ 0 h 89"/>
                  <a:gd name="T6" fmla="*/ 364 w 364"/>
                  <a:gd name="T7" fmla="*/ 25 h 89"/>
                  <a:gd name="T8" fmla="*/ 364 w 364"/>
                  <a:gd name="T9" fmla="*/ 89 h 89"/>
                  <a:gd name="T10" fmla="*/ 314 w 364"/>
                  <a:gd name="T11" fmla="*/ 89 h 89"/>
                  <a:gd name="T12" fmla="*/ 314 w 364"/>
                  <a:gd name="T13" fmla="*/ 50 h 89"/>
                  <a:gd name="T14" fmla="*/ 50 w 364"/>
                  <a:gd name="T15" fmla="*/ 50 h 89"/>
                  <a:gd name="T16" fmla="*/ 50 w 364"/>
                  <a:gd name="T17" fmla="*/ 89 h 89"/>
                  <a:gd name="T18" fmla="*/ 0 w 364"/>
                  <a:gd name="T19" fmla="*/ 89 h 89"/>
                  <a:gd name="T20" fmla="*/ 0 w 364"/>
                  <a:gd name="T21" fmla="*/ 25 h 89"/>
                  <a:gd name="T22" fmla="*/ 0 w 364"/>
                  <a:gd name="T23" fmla="*/ 0 h 89"/>
                  <a:gd name="T24" fmla="*/ 25 w 364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" h="89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89"/>
                    </a:lnTo>
                    <a:lnTo>
                      <a:pt x="314" y="89"/>
                    </a:lnTo>
                    <a:lnTo>
                      <a:pt x="314" y="50"/>
                    </a:lnTo>
                    <a:lnTo>
                      <a:pt x="50" y="50"/>
                    </a:lnTo>
                    <a:lnTo>
                      <a:pt x="50" y="89"/>
                    </a:lnTo>
                    <a:lnTo>
                      <a:pt x="0" y="89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18">
                <a:extLst>
                  <a:ext uri="{FF2B5EF4-FFF2-40B4-BE49-F238E27FC236}">
                    <a16:creationId xmlns:a16="http://schemas.microsoft.com/office/drawing/2014/main" id="{A9D3CEC3-3030-B6B6-C8AF-719F105B9E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4426" y="906463"/>
                <a:ext cx="134938" cy="53975"/>
              </a:xfrm>
              <a:custGeom>
                <a:avLst/>
                <a:gdLst>
                  <a:gd name="T0" fmla="*/ 25 w 364"/>
                  <a:gd name="T1" fmla="*/ 0 h 147"/>
                  <a:gd name="T2" fmla="*/ 339 w 364"/>
                  <a:gd name="T3" fmla="*/ 0 h 147"/>
                  <a:gd name="T4" fmla="*/ 364 w 364"/>
                  <a:gd name="T5" fmla="*/ 0 h 147"/>
                  <a:gd name="T6" fmla="*/ 364 w 364"/>
                  <a:gd name="T7" fmla="*/ 25 h 147"/>
                  <a:gd name="T8" fmla="*/ 364 w 364"/>
                  <a:gd name="T9" fmla="*/ 122 h 147"/>
                  <a:gd name="T10" fmla="*/ 364 w 364"/>
                  <a:gd name="T11" fmla="*/ 147 h 147"/>
                  <a:gd name="T12" fmla="*/ 339 w 364"/>
                  <a:gd name="T13" fmla="*/ 147 h 147"/>
                  <a:gd name="T14" fmla="*/ 25 w 364"/>
                  <a:gd name="T15" fmla="*/ 147 h 147"/>
                  <a:gd name="T16" fmla="*/ 0 w 364"/>
                  <a:gd name="T17" fmla="*/ 147 h 147"/>
                  <a:gd name="T18" fmla="*/ 0 w 364"/>
                  <a:gd name="T19" fmla="*/ 122 h 147"/>
                  <a:gd name="T20" fmla="*/ 0 w 364"/>
                  <a:gd name="T21" fmla="*/ 25 h 147"/>
                  <a:gd name="T22" fmla="*/ 0 w 364"/>
                  <a:gd name="T23" fmla="*/ 0 h 147"/>
                  <a:gd name="T24" fmla="*/ 25 w 364"/>
                  <a:gd name="T25" fmla="*/ 0 h 147"/>
                  <a:gd name="T26" fmla="*/ 314 w 364"/>
                  <a:gd name="T27" fmla="*/ 50 h 147"/>
                  <a:gd name="T28" fmla="*/ 50 w 364"/>
                  <a:gd name="T29" fmla="*/ 50 h 147"/>
                  <a:gd name="T30" fmla="*/ 50 w 364"/>
                  <a:gd name="T31" fmla="*/ 97 h 147"/>
                  <a:gd name="T32" fmla="*/ 314 w 364"/>
                  <a:gd name="T33" fmla="*/ 97 h 147"/>
                  <a:gd name="T34" fmla="*/ 314 w 364"/>
                  <a:gd name="T35" fmla="*/ 5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4" h="147">
                    <a:moveTo>
                      <a:pt x="25" y="0"/>
                    </a:moveTo>
                    <a:lnTo>
                      <a:pt x="339" y="0"/>
                    </a:lnTo>
                    <a:lnTo>
                      <a:pt x="364" y="0"/>
                    </a:lnTo>
                    <a:lnTo>
                      <a:pt x="364" y="25"/>
                    </a:lnTo>
                    <a:lnTo>
                      <a:pt x="364" y="122"/>
                    </a:lnTo>
                    <a:lnTo>
                      <a:pt x="364" y="147"/>
                    </a:lnTo>
                    <a:lnTo>
                      <a:pt x="339" y="147"/>
                    </a:lnTo>
                    <a:lnTo>
                      <a:pt x="25" y="147"/>
                    </a:lnTo>
                    <a:lnTo>
                      <a:pt x="0" y="147"/>
                    </a:lnTo>
                    <a:lnTo>
                      <a:pt x="0" y="12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  <a:moveTo>
                      <a:pt x="314" y="50"/>
                    </a:moveTo>
                    <a:lnTo>
                      <a:pt x="50" y="50"/>
                    </a:lnTo>
                    <a:lnTo>
                      <a:pt x="50" y="97"/>
                    </a:lnTo>
                    <a:lnTo>
                      <a:pt x="314" y="97"/>
                    </a:lnTo>
                    <a:lnTo>
                      <a:pt x="31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Rectangle 19">
                <a:extLst>
                  <a:ext uri="{FF2B5EF4-FFF2-40B4-BE49-F238E27FC236}">
                    <a16:creationId xmlns:a16="http://schemas.microsoft.com/office/drawing/2014/main" id="{C1849664-985C-B974-681D-A45190ED4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5376" y="855663"/>
                <a:ext cx="173038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Rectangle 20">
                <a:extLst>
                  <a:ext uri="{FF2B5EF4-FFF2-40B4-BE49-F238E27FC236}">
                    <a16:creationId xmlns:a16="http://schemas.microsoft.com/office/drawing/2014/main" id="{6301742C-7556-91EF-32E2-A4045605E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6963" y="1079500"/>
                <a:ext cx="1746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Rectangle 21">
                <a:extLst>
                  <a:ext uri="{FF2B5EF4-FFF2-40B4-BE49-F238E27FC236}">
                    <a16:creationId xmlns:a16="http://schemas.microsoft.com/office/drawing/2014/main" id="{2F9E5491-6238-19CE-C1AD-57507AC44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Rectangle 22">
                <a:extLst>
                  <a:ext uri="{FF2B5EF4-FFF2-40B4-BE49-F238E27FC236}">
                    <a16:creationId xmlns:a16="http://schemas.microsoft.com/office/drawing/2014/main" id="{F67E4785-014B-A2A2-2BA6-A05C6F634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863600"/>
                <a:ext cx="190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Rectangle 23">
                <a:extLst>
                  <a:ext uri="{FF2B5EF4-FFF2-40B4-BE49-F238E27FC236}">
                    <a16:creationId xmlns:a16="http://schemas.microsoft.com/office/drawing/2014/main" id="{AAB025C9-7C60-7E20-564B-B0437260B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Rectangle 24">
                <a:extLst>
                  <a:ext uri="{FF2B5EF4-FFF2-40B4-BE49-F238E27FC236}">
                    <a16:creationId xmlns:a16="http://schemas.microsoft.com/office/drawing/2014/main" id="{58C55949-1D6B-66B9-77B5-D4BB731F9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26" y="950913"/>
                <a:ext cx="19050" cy="136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8" name="Textframe 28">
            <a:extLst>
              <a:ext uri="{FF2B5EF4-FFF2-40B4-BE49-F238E27FC236}">
                <a16:creationId xmlns:a16="http://schemas.microsoft.com/office/drawing/2014/main" id="{9E6A3844-14CE-7235-52BE-52939F825031}"/>
              </a:ext>
            </a:extLst>
          </p:cNvPr>
          <p:cNvSpPr txBox="1">
            <a:spLocks/>
          </p:cNvSpPr>
          <p:nvPr/>
        </p:nvSpPr>
        <p:spPr bwMode="auto">
          <a:xfrm>
            <a:off x="169620" y="1735100"/>
            <a:ext cx="3323984" cy="41255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342900" indent="-342900" eaLnBrk="0" hangingPunct="0">
              <a:lnSpc>
                <a:spcPct val="93000"/>
              </a:lnSpc>
              <a:buFont typeface="Arial" pitchFamily="34" charset="0"/>
              <a:defRPr sz="1700" b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174625" indent="-174625" eaLnBrk="0" hangingPunct="0">
              <a:lnSpc>
                <a:spcPct val="93000"/>
              </a:lnSpc>
              <a:spcBef>
                <a:spcPts val="1200"/>
              </a:spcBef>
              <a:buClr>
                <a:srgbClr val="00792C"/>
              </a:buClr>
              <a:buFont typeface="Webdings" pitchFamily="18" charset="2"/>
              <a:buChar char="4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366713" indent="-177800" eaLnBrk="0" hangingPunct="0">
              <a:lnSpc>
                <a:spcPct val="93000"/>
              </a:lnSpc>
              <a:spcBef>
                <a:spcPts val="400"/>
              </a:spcBef>
              <a:buClr>
                <a:srgbClr val="00792C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200"/>
              </a:spcBef>
              <a:buClr>
                <a:srgbClr val="00792C"/>
              </a:buClr>
              <a:buFont typeface="Arial" pitchFamily="34" charset="0"/>
              <a:buChar char="‒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marL="192088" lvl="2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  <a:defRPr/>
            </a:pPr>
            <a:r>
              <a:rPr lang="ru-RU" sz="1300" b="1" dirty="0">
                <a:solidFill>
                  <a:schemeClr val="bg1"/>
                </a:solidFill>
                <a:latin typeface="Montserrat" pitchFamily="2" charset="-52"/>
              </a:rPr>
              <a:t>      	ЦЕНТР УПРАВЛЕНИЯ      	ПОЛЕТАМИ (ПО)</a:t>
            </a:r>
            <a:endParaRPr lang="ru-RU" sz="1100" b="1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Консолидация данных мониторинга и предоставление                                                                             общей картины по использованию БАС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Классификация и отображение критических угроз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Передача управляющих команд в системы радиоэлектронного подавления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Информационный обмен с региональными подразделениями ФОИВ и РОИВ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Автоматизация организации полетов БАС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  <a:latin typeface="Montserrat" pitchFamily="2" charset="-52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None/>
              <a:defRPr/>
            </a:pP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ОСНОВА ЦЕНТРА УПРАВЛЕНИЯ ПОЛЕТАМИ – ПРОГРАММНОЕ ОБЕСПЕЧЕНИЕ (АИС «Рубикон»)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18849CB1-ADDB-A8BF-5C28-41AF32BC0FB4}"/>
              </a:ext>
            </a:extLst>
          </p:cNvPr>
          <p:cNvGrpSpPr/>
          <p:nvPr/>
        </p:nvGrpSpPr>
        <p:grpSpPr>
          <a:xfrm>
            <a:off x="5744956" y="3853027"/>
            <a:ext cx="280755" cy="284152"/>
            <a:chOff x="6449780" y="2598194"/>
            <a:chExt cx="258024" cy="25802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0A16D99B-BA96-EB0C-F279-669C6BDA5D8D}"/>
                </a:ext>
              </a:extLst>
            </p:cNvPr>
            <p:cNvSpPr/>
            <p:nvPr/>
          </p:nvSpPr>
          <p:spPr>
            <a:xfrm>
              <a:off x="6449780" y="2598194"/>
              <a:ext cx="258024" cy="258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38100" dir="8100000" algn="tr" rotWithShape="0">
                <a:srgbClr val="07365D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Freeform 326">
              <a:extLst>
                <a:ext uri="{FF2B5EF4-FFF2-40B4-BE49-F238E27FC236}">
                  <a16:creationId xmlns:a16="http://schemas.microsoft.com/office/drawing/2014/main" id="{55425A6A-DD17-6840-CEF8-673812DFC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6857" y="2672796"/>
              <a:ext cx="123870" cy="108821"/>
            </a:xfrm>
            <a:custGeom>
              <a:avLst/>
              <a:gdLst>
                <a:gd name="T0" fmla="*/ 794 w 847"/>
                <a:gd name="T1" fmla="*/ 0 h 741"/>
                <a:gd name="T2" fmla="*/ 53 w 847"/>
                <a:gd name="T3" fmla="*/ 0 h 741"/>
                <a:gd name="T4" fmla="*/ 0 w 847"/>
                <a:gd name="T5" fmla="*/ 53 h 741"/>
                <a:gd name="T6" fmla="*/ 0 w 847"/>
                <a:gd name="T7" fmla="*/ 547 h 741"/>
                <a:gd name="T8" fmla="*/ 53 w 847"/>
                <a:gd name="T9" fmla="*/ 600 h 741"/>
                <a:gd name="T10" fmla="*/ 794 w 847"/>
                <a:gd name="T11" fmla="*/ 600 h 741"/>
                <a:gd name="T12" fmla="*/ 847 w 847"/>
                <a:gd name="T13" fmla="*/ 547 h 741"/>
                <a:gd name="T14" fmla="*/ 847 w 847"/>
                <a:gd name="T15" fmla="*/ 53 h 741"/>
                <a:gd name="T16" fmla="*/ 794 w 847"/>
                <a:gd name="T17" fmla="*/ 0 h 741"/>
                <a:gd name="T18" fmla="*/ 777 w 847"/>
                <a:gd name="T19" fmla="*/ 529 h 741"/>
                <a:gd name="T20" fmla="*/ 71 w 847"/>
                <a:gd name="T21" fmla="*/ 529 h 741"/>
                <a:gd name="T22" fmla="*/ 71 w 847"/>
                <a:gd name="T23" fmla="*/ 71 h 741"/>
                <a:gd name="T24" fmla="*/ 777 w 847"/>
                <a:gd name="T25" fmla="*/ 71 h 741"/>
                <a:gd name="T26" fmla="*/ 777 w 847"/>
                <a:gd name="T27" fmla="*/ 529 h 741"/>
                <a:gd name="T28" fmla="*/ 247 w 847"/>
                <a:gd name="T29" fmla="*/ 741 h 741"/>
                <a:gd name="T30" fmla="*/ 600 w 847"/>
                <a:gd name="T31" fmla="*/ 741 h 741"/>
                <a:gd name="T32" fmla="*/ 600 w 847"/>
                <a:gd name="T33" fmla="*/ 671 h 741"/>
                <a:gd name="T34" fmla="*/ 247 w 847"/>
                <a:gd name="T35" fmla="*/ 671 h 741"/>
                <a:gd name="T36" fmla="*/ 247 w 847"/>
                <a:gd name="T37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7" h="741">
                  <a:moveTo>
                    <a:pt x="794" y="0"/>
                  </a:moveTo>
                  <a:lnTo>
                    <a:pt x="53" y="0"/>
                  </a:lnTo>
                  <a:cubicBezTo>
                    <a:pt x="24" y="0"/>
                    <a:pt x="0" y="24"/>
                    <a:pt x="0" y="53"/>
                  </a:cubicBezTo>
                  <a:lnTo>
                    <a:pt x="0" y="547"/>
                  </a:lnTo>
                  <a:cubicBezTo>
                    <a:pt x="0" y="576"/>
                    <a:pt x="24" y="600"/>
                    <a:pt x="53" y="600"/>
                  </a:cubicBezTo>
                  <a:lnTo>
                    <a:pt x="794" y="600"/>
                  </a:lnTo>
                  <a:cubicBezTo>
                    <a:pt x="823" y="600"/>
                    <a:pt x="847" y="576"/>
                    <a:pt x="847" y="547"/>
                  </a:cubicBezTo>
                  <a:lnTo>
                    <a:pt x="847" y="53"/>
                  </a:lnTo>
                  <a:cubicBezTo>
                    <a:pt x="847" y="24"/>
                    <a:pt x="823" y="0"/>
                    <a:pt x="794" y="0"/>
                  </a:cubicBezTo>
                  <a:close/>
                  <a:moveTo>
                    <a:pt x="777" y="529"/>
                  </a:moveTo>
                  <a:lnTo>
                    <a:pt x="71" y="529"/>
                  </a:lnTo>
                  <a:lnTo>
                    <a:pt x="71" y="71"/>
                  </a:lnTo>
                  <a:lnTo>
                    <a:pt x="777" y="71"/>
                  </a:lnTo>
                  <a:lnTo>
                    <a:pt x="777" y="529"/>
                  </a:lnTo>
                  <a:close/>
                  <a:moveTo>
                    <a:pt x="247" y="741"/>
                  </a:moveTo>
                  <a:lnTo>
                    <a:pt x="600" y="741"/>
                  </a:lnTo>
                  <a:lnTo>
                    <a:pt x="600" y="671"/>
                  </a:lnTo>
                  <a:lnTo>
                    <a:pt x="247" y="671"/>
                  </a:lnTo>
                  <a:lnTo>
                    <a:pt x="247" y="741"/>
                  </a:lnTo>
                  <a:close/>
                </a:path>
              </a:pathLst>
            </a:custGeom>
            <a:solidFill>
              <a:srgbClr val="051B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F6C42EF8-86EA-AD3A-18CA-6916A92FC7DC}"/>
              </a:ext>
            </a:extLst>
          </p:cNvPr>
          <p:cNvCxnSpPr/>
          <p:nvPr/>
        </p:nvCxnSpPr>
        <p:spPr>
          <a:xfrm>
            <a:off x="4379329" y="3122026"/>
            <a:ext cx="1340525" cy="824151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C04E2F61-A031-5A55-7726-A4AB73BA0B9F}"/>
              </a:ext>
            </a:extLst>
          </p:cNvPr>
          <p:cNvGrpSpPr/>
          <p:nvPr/>
        </p:nvGrpSpPr>
        <p:grpSpPr>
          <a:xfrm>
            <a:off x="3763212" y="2462174"/>
            <a:ext cx="1504010" cy="1522208"/>
            <a:chOff x="9466479" y="3784116"/>
            <a:chExt cx="1382240" cy="1382240"/>
          </a:xfrm>
        </p:grpSpPr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FE5ABACE-437D-E2DD-F9CE-56D14253553D}"/>
                </a:ext>
              </a:extLst>
            </p:cNvPr>
            <p:cNvSpPr/>
            <p:nvPr/>
          </p:nvSpPr>
          <p:spPr>
            <a:xfrm>
              <a:off x="9466479" y="3784116"/>
              <a:ext cx="1382240" cy="1382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AA59A7E4-2FDF-25F9-2FB8-F0350D17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340" y="3831977"/>
              <a:ext cx="1286518" cy="1286518"/>
            </a:xfrm>
            <a:prstGeom prst="rect">
              <a:avLst/>
            </a:prstGeom>
          </p:spPr>
        </p:pic>
      </p:grpSp>
      <p:sp>
        <p:nvSpPr>
          <p:cNvPr id="146" name="Textframe 28">
            <a:extLst>
              <a:ext uri="{FF2B5EF4-FFF2-40B4-BE49-F238E27FC236}">
                <a16:creationId xmlns:a16="http://schemas.microsoft.com/office/drawing/2014/main" id="{08C008EC-A4A5-C253-5C08-0670CB6F08B4}"/>
              </a:ext>
            </a:extLst>
          </p:cNvPr>
          <p:cNvSpPr txBox="1">
            <a:spLocks/>
          </p:cNvSpPr>
          <p:nvPr/>
        </p:nvSpPr>
        <p:spPr bwMode="auto">
          <a:xfrm>
            <a:off x="8830445" y="1522107"/>
            <a:ext cx="3159570" cy="13262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342900" indent="-342900" eaLnBrk="0" hangingPunct="0">
              <a:lnSpc>
                <a:spcPct val="93000"/>
              </a:lnSpc>
              <a:buFont typeface="Arial" pitchFamily="34" charset="0"/>
              <a:defRPr sz="1700" b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174625" indent="-174625" eaLnBrk="0" hangingPunct="0">
              <a:lnSpc>
                <a:spcPct val="93000"/>
              </a:lnSpc>
              <a:spcBef>
                <a:spcPts val="1200"/>
              </a:spcBef>
              <a:buClr>
                <a:srgbClr val="00792C"/>
              </a:buClr>
              <a:buFont typeface="Webdings" pitchFamily="18" charset="2"/>
              <a:buChar char="4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366713" indent="-177800" eaLnBrk="0" hangingPunct="0">
              <a:lnSpc>
                <a:spcPct val="93000"/>
              </a:lnSpc>
              <a:spcBef>
                <a:spcPts val="400"/>
              </a:spcBef>
              <a:buClr>
                <a:srgbClr val="00792C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200"/>
              </a:spcBef>
              <a:buClr>
                <a:srgbClr val="00792C"/>
              </a:buClr>
              <a:buFont typeface="Arial" pitchFamily="34" charset="0"/>
              <a:buChar char="‒"/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marL="192088" lvl="2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  <a:defRPr/>
            </a:pPr>
            <a:r>
              <a:rPr lang="ru-RU" sz="1300" b="1" dirty="0">
                <a:solidFill>
                  <a:srgbClr val="FFFF00"/>
                </a:solidFill>
                <a:latin typeface="Montserrat" pitchFamily="2" charset="-52"/>
              </a:rPr>
              <a:t>ОБОРУДОВАНИЕ: «КОНЦЕРН ВКО «Алмаз-Антей» РОСК - 1</a:t>
            </a:r>
            <a:endParaRPr lang="ru-RU" sz="1100" b="1" dirty="0">
              <a:solidFill>
                <a:srgbClr val="FFFF00"/>
              </a:solidFill>
              <a:latin typeface="Montserrat" pitchFamily="2" charset="-52"/>
            </a:endParaRP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Радиолокационное обнаружение </a:t>
            </a:r>
            <a:r>
              <a:rPr lang="ru-RU" sz="1100" b="1" dirty="0">
                <a:solidFill>
                  <a:srgbClr val="FFFF00"/>
                </a:solidFill>
                <a:latin typeface="Montserrat" pitchFamily="2" charset="-52"/>
              </a:rPr>
              <a:t>всех</a:t>
            </a: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 БВС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 err="1">
                <a:solidFill>
                  <a:srgbClr val="FFFF00"/>
                </a:solidFill>
                <a:latin typeface="Montserrat" pitchFamily="2" charset="-52"/>
              </a:rPr>
              <a:t>Оптикоэлектронное</a:t>
            </a: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 обнаружение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«Купольная» защита 360 градусов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endParaRPr lang="ru-RU" sz="1100" dirty="0">
              <a:solidFill>
                <a:srgbClr val="FFFF00"/>
              </a:solidFill>
              <a:latin typeface="Montserrat" pitchFamily="2" charset="-52"/>
            </a:endParaRP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1. Обзорный трехкоординатный твердотельный радиолокатор Х-диапазона</a:t>
            </a:r>
            <a:br>
              <a:rPr lang="ru-RU" sz="1100" dirty="0">
                <a:solidFill>
                  <a:srgbClr val="FFFF00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2. Встроенный блок АЗН-В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3. Обзорная оптическая система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4. Оптико-электронная система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5. Подсистема радиотехнического мониторинга</a:t>
            </a:r>
          </a:p>
          <a:p>
            <a:pPr marL="0" lvl="1" indent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None/>
              <a:defRPr/>
            </a:pPr>
            <a:r>
              <a:rPr lang="ru-RU" sz="1100" dirty="0">
                <a:solidFill>
                  <a:srgbClr val="FFFF00"/>
                </a:solidFill>
                <a:latin typeface="Montserrat" pitchFamily="2" charset="-52"/>
              </a:rPr>
              <a:t>6. Подсистема радиоэлектронного управления</a:t>
            </a:r>
          </a:p>
          <a:p>
            <a:pPr marL="198000" lvl="1" indent="-19800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BFE03"/>
              </a:buClr>
              <a:buSzPct val="100000"/>
              <a:buFont typeface="Arial" pitchFamily="34" charset="0"/>
              <a:buChar char="•"/>
              <a:defRPr/>
            </a:pPr>
            <a:endParaRPr lang="ru-RU" sz="1100" dirty="0">
              <a:solidFill>
                <a:srgbClr val="FFFF00"/>
              </a:solidFill>
              <a:latin typeface="Montserrat" pitchFamily="2" charset="-52"/>
            </a:endParaRPr>
          </a:p>
        </p:txBody>
      </p:sp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F7CDE9F-B00A-2DDD-3B87-2B07B8F1C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54" y="5492013"/>
            <a:ext cx="2125657" cy="1355734"/>
          </a:xfrm>
          <a:prstGeom prst="rect">
            <a:avLst/>
          </a:prstGeom>
        </p:spPr>
      </p:pic>
      <p:sp>
        <p:nvSpPr>
          <p:cNvPr id="148" name="Title 1">
            <a:extLst>
              <a:ext uri="{FF2B5EF4-FFF2-40B4-BE49-F238E27FC236}">
                <a16:creationId xmlns:a16="http://schemas.microsoft.com/office/drawing/2014/main" id="{DAADED33-831A-F9EE-F5C9-63A73AC0C6C0}"/>
              </a:ext>
            </a:extLst>
          </p:cNvPr>
          <p:cNvSpPr txBox="1">
            <a:spLocks/>
          </p:cNvSpPr>
          <p:nvPr/>
        </p:nvSpPr>
        <p:spPr>
          <a:xfrm>
            <a:off x="760599" y="865171"/>
            <a:ext cx="9766695" cy="308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Cairo Black" pitchFamily="2" charset="-78"/>
              </a:rPr>
              <a:t>ПРИМЕР ЗАЩИТЫ ОБЪЕКТА </a:t>
            </a:r>
          </a:p>
        </p:txBody>
      </p: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DFAD7C19-38AF-601E-38DA-A7474F2A4A21}"/>
              </a:ext>
            </a:extLst>
          </p:cNvPr>
          <p:cNvGrpSpPr/>
          <p:nvPr/>
        </p:nvGrpSpPr>
        <p:grpSpPr>
          <a:xfrm>
            <a:off x="337889" y="1735100"/>
            <a:ext cx="413190" cy="404640"/>
            <a:chOff x="1443038" y="2473325"/>
            <a:chExt cx="1822450" cy="1822450"/>
          </a:xfrm>
        </p:grpSpPr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3F7211DB-4932-F603-2C04-AEDC97F1A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solidFill>
              <a:srgbClr val="824BAF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C9F2FA92-850C-F418-AEC2-DFF3947B2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solidFill>
              <a:srgbClr val="3C46BE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576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A788B8-85C7-2A29-7F47-F915A87C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7EF33-4D38-EE47-5996-ED2DF379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48"/>
          <a:stretch/>
        </p:blipFill>
        <p:spPr>
          <a:xfrm>
            <a:off x="0" y="1401739"/>
            <a:ext cx="12192000" cy="54562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687F82-1853-0FBD-2DA6-3E1C0EFD5E20}"/>
              </a:ext>
            </a:extLst>
          </p:cNvPr>
          <p:cNvSpPr txBox="1">
            <a:spLocks/>
          </p:cNvSpPr>
          <p:nvPr/>
        </p:nvSpPr>
        <p:spPr>
          <a:xfrm>
            <a:off x="514004" y="989862"/>
            <a:ext cx="9766695" cy="308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Cairo Black" pitchFamily="2" charset="-78"/>
              </a:rPr>
              <a:t>РАБОЧЕЕ МЕСТО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60179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A0052A3-2490-71F2-2D72-513AC8961309}"/>
              </a:ext>
            </a:extLst>
          </p:cNvPr>
          <p:cNvSpPr/>
          <p:nvPr/>
        </p:nvSpPr>
        <p:spPr>
          <a:xfrm>
            <a:off x="1" y="4890660"/>
            <a:ext cx="12192000" cy="1967340"/>
          </a:xfrm>
          <a:prstGeom prst="rect">
            <a:avLst/>
          </a:prstGeom>
          <a:gradFill flip="none" rotWithShape="1">
            <a:gsLst>
              <a:gs pos="20000">
                <a:srgbClr val="FF8154"/>
              </a:gs>
              <a:gs pos="100000">
                <a:srgbClr val="EF613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48EDA2-F908-464F-3BE2-D847E2E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72" y="1003332"/>
            <a:ext cx="10815554" cy="33239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+mn-lt"/>
                <a:cs typeface="Cairo Black" pitchFamily="2" charset="-78"/>
              </a:rPr>
              <a:t>СИТУАЦИОННЫЙ ЦЕНТР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6C776-9B60-DFC9-1C73-045FDC0AEBA6}"/>
              </a:ext>
            </a:extLst>
          </p:cNvPr>
          <p:cNvSpPr txBox="1"/>
          <p:nvPr/>
        </p:nvSpPr>
        <p:spPr>
          <a:xfrm>
            <a:off x="75898" y="1483811"/>
            <a:ext cx="545626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24BAF"/>
              </a:buClr>
            </a:pPr>
            <a:r>
              <a:rPr lang="ru-RU" dirty="0"/>
              <a:t>При оснащении объектов ПО «Рубикон» возможно объединение информации со всех объектов, что позволяет:</a:t>
            </a:r>
          </a:p>
          <a:p>
            <a:pPr marL="285750" indent="-285750">
              <a:spcBef>
                <a:spcPts val="600"/>
              </a:spcBef>
              <a:buClr>
                <a:srgbClr val="EF613E"/>
              </a:buClr>
              <a:buFont typeface="Arial" panose="020B0604020202020204" pitchFamily="34" charset="0"/>
              <a:buChar char="•"/>
            </a:pPr>
            <a:r>
              <a:rPr lang="ru-RU" dirty="0"/>
              <a:t>Увеличить зону наблюдения и противодействия</a:t>
            </a:r>
          </a:p>
          <a:p>
            <a:pPr marL="285750" indent="-285750">
              <a:spcBef>
                <a:spcPts val="600"/>
              </a:spcBef>
              <a:buClr>
                <a:srgbClr val="EF613E"/>
              </a:buClr>
              <a:buFont typeface="Arial" panose="020B0604020202020204" pitchFamily="34" charset="0"/>
              <a:buChar char="•"/>
            </a:pPr>
            <a:r>
              <a:rPr lang="ru-RU" dirty="0"/>
              <a:t>Повысить эффективность оборудования на объекте</a:t>
            </a:r>
          </a:p>
          <a:p>
            <a:pPr marL="285750" indent="-285750">
              <a:spcBef>
                <a:spcPts val="600"/>
              </a:spcBef>
              <a:buClr>
                <a:srgbClr val="EF613E"/>
              </a:buClr>
              <a:buFont typeface="Arial" panose="020B0604020202020204" pitchFamily="34" charset="0"/>
              <a:buChar char="•"/>
            </a:pPr>
            <a:r>
              <a:rPr lang="ru-RU" dirty="0"/>
              <a:t>Увеличить время реагирования на угрозы</a:t>
            </a:r>
          </a:p>
          <a:p>
            <a:pPr marL="285750" indent="-285750">
              <a:spcBef>
                <a:spcPts val="600"/>
              </a:spcBef>
              <a:buClr>
                <a:srgbClr val="EF613E"/>
              </a:buClr>
              <a:buFont typeface="Arial" panose="020B0604020202020204" pitchFamily="34" charset="0"/>
              <a:buChar char="•"/>
            </a:pPr>
            <a:r>
              <a:rPr lang="ru-RU" dirty="0"/>
              <a:t>Централизованно управлять средствами противодействия</a:t>
            </a:r>
          </a:p>
          <a:p>
            <a:pPr marL="285750" indent="-285750">
              <a:spcBef>
                <a:spcPts val="600"/>
              </a:spcBef>
              <a:buClr>
                <a:srgbClr val="EF613E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Контролировать статус работы оборудования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168BB9E-CBC4-18D6-785E-D4D69EEA2187}"/>
              </a:ext>
            </a:extLst>
          </p:cNvPr>
          <p:cNvCxnSpPr>
            <a:cxnSpLocks/>
          </p:cNvCxnSpPr>
          <p:nvPr/>
        </p:nvCxnSpPr>
        <p:spPr>
          <a:xfrm flipV="1">
            <a:off x="2253028" y="5981102"/>
            <a:ext cx="2250639" cy="9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1D23C0-4D95-DF79-D216-4B6180C003FA}"/>
              </a:ext>
            </a:extLst>
          </p:cNvPr>
          <p:cNvSpPr txBox="1"/>
          <p:nvPr/>
        </p:nvSpPr>
        <p:spPr>
          <a:xfrm>
            <a:off x="2669843" y="5643687"/>
            <a:ext cx="165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об угрозе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6A00430-F54F-ECB9-2079-61692DA79F0B}"/>
              </a:ext>
            </a:extLst>
          </p:cNvPr>
          <p:cNvSpPr txBox="1">
            <a:spLocks/>
          </p:cNvSpPr>
          <p:nvPr/>
        </p:nvSpPr>
        <p:spPr>
          <a:xfrm>
            <a:off x="0" y="4941572"/>
            <a:ext cx="1217938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Взаимодействие с Министерством Обороны Российской Федерации</a:t>
            </a: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3E15A73A-9DDF-7696-3DB6-7EE269F49A58}"/>
              </a:ext>
            </a:extLst>
          </p:cNvPr>
          <p:cNvSpPr txBox="1"/>
          <p:nvPr/>
        </p:nvSpPr>
        <p:spPr>
          <a:xfrm>
            <a:off x="642972" y="5534487"/>
            <a:ext cx="2498063" cy="901495"/>
          </a:xfrm>
          <a:prstGeom prst="rect">
            <a:avLst/>
          </a:prstGeom>
          <a:gradFill>
            <a:gsLst>
              <a:gs pos="100000">
                <a:srgbClr val="AF462C">
                  <a:alpha val="0"/>
                </a:srgbClr>
              </a:gs>
              <a:gs pos="0">
                <a:schemeClr val="bg1"/>
              </a:gs>
            </a:gsLst>
            <a:lin ang="600000" scaled="0"/>
          </a:gradFill>
        </p:spPr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468000"/>
          </a:lstStyle>
          <a:p>
            <a:r>
              <a:rPr lang="ru-RU" dirty="0"/>
              <a:t>РУБИКОН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2B0931B3-E5B1-0624-AA97-03B88795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90" y="5663560"/>
            <a:ext cx="645366" cy="643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74059FB-65B0-8DC3-E280-A3457C8A07DA}"/>
              </a:ext>
            </a:extLst>
          </p:cNvPr>
          <p:cNvGrpSpPr/>
          <p:nvPr/>
        </p:nvGrpSpPr>
        <p:grpSpPr>
          <a:xfrm>
            <a:off x="395761" y="5738023"/>
            <a:ext cx="494422" cy="494422"/>
            <a:chOff x="1443038" y="2473325"/>
            <a:chExt cx="1822450" cy="182245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F63557F-0355-8879-C63F-694E9C3F1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solidFill>
              <a:srgbClr val="824BAF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A3613955-D5FA-46C0-B005-6A590C151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solidFill>
              <a:srgbClr val="3C46BE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object 15">
            <a:extLst>
              <a:ext uri="{FF2B5EF4-FFF2-40B4-BE49-F238E27FC236}">
                <a16:creationId xmlns:a16="http://schemas.microsoft.com/office/drawing/2014/main" id="{C5392607-D97A-FF12-D25E-53BFA6943CF5}"/>
              </a:ext>
            </a:extLst>
          </p:cNvPr>
          <p:cNvSpPr txBox="1"/>
          <p:nvPr/>
        </p:nvSpPr>
        <p:spPr>
          <a:xfrm>
            <a:off x="4874484" y="5538165"/>
            <a:ext cx="2498063" cy="901495"/>
          </a:xfrm>
          <a:prstGeom prst="rect">
            <a:avLst/>
          </a:prstGeom>
          <a:gradFill>
            <a:gsLst>
              <a:gs pos="100000">
                <a:srgbClr val="AF462C">
                  <a:alpha val="0"/>
                </a:srgbClr>
              </a:gs>
              <a:gs pos="0">
                <a:schemeClr val="bg1"/>
              </a:gs>
            </a:gsLst>
            <a:lin ang="600000" scaled="0"/>
          </a:gradFill>
        </p:spPr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468000"/>
          </a:lstStyle>
          <a:p>
            <a:r>
              <a:rPr lang="ru-RU" dirty="0"/>
              <a:t>ПАК ОИ</a:t>
            </a:r>
          </a:p>
          <a:p>
            <a:r>
              <a:rPr lang="ru-RU" dirty="0"/>
              <a:t>Алмаз-Антей</a:t>
            </a: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69D3253B-2263-51B3-C648-C2A42056E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802" y="5667238"/>
            <a:ext cx="645366" cy="643348"/>
          </a:xfrm>
          <a:prstGeom prst="ellipse">
            <a:avLst/>
          </a:prstGeom>
          <a:gradFill>
            <a:gsLst>
              <a:gs pos="100000">
                <a:srgbClr val="AF462C">
                  <a:alpha val="0"/>
                </a:srgbClr>
              </a:gs>
              <a:gs pos="0">
                <a:srgbClr val="AF462C"/>
              </a:gs>
            </a:gsLst>
            <a:lin ang="600000" scaled="0"/>
          </a:gradFill>
        </p:spPr>
        <p:txBody>
          <a:bodyPr vert="horz" wrap="square" lIns="0" tIns="13439" rIns="0" bIns="0" rtlCol="0" anchor="ctr" anchorCtr="0">
            <a:noAutofit/>
          </a:bodyPr>
          <a:lstStyle/>
          <a:p>
            <a:pPr marL="468000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CD44B54-DE5D-3432-C7B9-AEA8BA0CCECE}"/>
              </a:ext>
            </a:extLst>
          </p:cNvPr>
          <p:cNvGrpSpPr/>
          <p:nvPr/>
        </p:nvGrpSpPr>
        <p:grpSpPr>
          <a:xfrm>
            <a:off x="4627273" y="5741701"/>
            <a:ext cx="494422" cy="494422"/>
            <a:chOff x="1443038" y="2473325"/>
            <a:chExt cx="1822450" cy="1822450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855F065-8E9F-0512-B513-D41AB07CF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gradFill>
              <a:gsLst>
                <a:gs pos="100000">
                  <a:srgbClr val="AF462C">
                    <a:alpha val="0"/>
                  </a:srgbClr>
                </a:gs>
                <a:gs pos="0">
                  <a:srgbClr val="AF462C"/>
                </a:gs>
              </a:gsLst>
              <a:lin ang="600000" scaled="0"/>
            </a:gradFill>
          </p:spPr>
          <p:txBody>
            <a:bodyPr vert="horz" wrap="square" lIns="0" tIns="13439" rIns="0" bIns="0" rtlCol="0" anchor="ctr" anchorCtr="0">
              <a:noAutofit/>
            </a:bodyPr>
            <a:lstStyle/>
            <a:p>
              <a:pPr marL="468000"/>
              <a:endParaRPr lang="ru-RU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DF1F458-C6F8-1EC3-9ADC-42E59ABC3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gradFill>
              <a:gsLst>
                <a:gs pos="100000">
                  <a:srgbClr val="AF462C">
                    <a:alpha val="0"/>
                  </a:srgbClr>
                </a:gs>
                <a:gs pos="0">
                  <a:srgbClr val="AF462C"/>
                </a:gs>
              </a:gsLst>
              <a:lin ang="600000" scaled="0"/>
            </a:gradFill>
          </p:spPr>
          <p:txBody>
            <a:bodyPr vert="horz" wrap="square" lIns="0" tIns="13439" rIns="0" bIns="0" rtlCol="0" anchor="ctr" anchorCtr="0">
              <a:noAutofit/>
            </a:bodyPr>
            <a:lstStyle/>
            <a:p>
              <a:pPr marL="468000"/>
              <a:endParaRPr lang="ru-RU"/>
            </a:p>
          </p:txBody>
        </p:sp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8F19A376-0542-BD2F-13BB-7C93047FF3F1}"/>
              </a:ext>
            </a:extLst>
          </p:cNvPr>
          <p:cNvSpPr txBox="1"/>
          <p:nvPr/>
        </p:nvSpPr>
        <p:spPr>
          <a:xfrm>
            <a:off x="9470552" y="5535183"/>
            <a:ext cx="2498063" cy="901495"/>
          </a:xfrm>
          <a:prstGeom prst="rect">
            <a:avLst/>
          </a:prstGeom>
          <a:gradFill>
            <a:gsLst>
              <a:gs pos="100000">
                <a:srgbClr val="AF462C">
                  <a:alpha val="0"/>
                </a:srgbClr>
              </a:gs>
              <a:gs pos="0">
                <a:schemeClr val="bg1"/>
              </a:gs>
            </a:gsLst>
            <a:lin ang="600000" scaled="0"/>
          </a:gradFill>
        </p:spPr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468000"/>
          </a:lstStyle>
          <a:p>
            <a:r>
              <a:rPr lang="ru-RU" dirty="0"/>
              <a:t>Министерство </a:t>
            </a:r>
          </a:p>
          <a:p>
            <a:r>
              <a:rPr lang="ru-RU" dirty="0"/>
              <a:t>Обороны (ПВО)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BBFC5CB1-871C-4C6C-200B-36D6C139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870" y="5664256"/>
            <a:ext cx="645366" cy="643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DAEF477-BC1A-DE0C-CA05-AC6410FA91E4}"/>
              </a:ext>
            </a:extLst>
          </p:cNvPr>
          <p:cNvGrpSpPr/>
          <p:nvPr/>
        </p:nvGrpSpPr>
        <p:grpSpPr>
          <a:xfrm>
            <a:off x="9223341" y="5738719"/>
            <a:ext cx="494422" cy="494422"/>
            <a:chOff x="1443038" y="2473325"/>
            <a:chExt cx="1822450" cy="1822450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1AC0E4E-0C01-09CB-4945-3EF874CD4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038" y="2473325"/>
              <a:ext cx="1822450" cy="1822450"/>
            </a:xfrm>
            <a:custGeom>
              <a:avLst/>
              <a:gdLst>
                <a:gd name="T0" fmla="*/ 2897 w 7243"/>
                <a:gd name="T1" fmla="*/ 7172 h 7244"/>
                <a:gd name="T2" fmla="*/ 2897 w 7243"/>
                <a:gd name="T3" fmla="*/ 4878 h 7244"/>
                <a:gd name="T4" fmla="*/ 3622 w 7243"/>
                <a:gd name="T5" fmla="*/ 5072 h 7244"/>
                <a:gd name="T6" fmla="*/ 5068 w 7243"/>
                <a:gd name="T7" fmla="*/ 3710 h 7244"/>
                <a:gd name="T8" fmla="*/ 5794 w 7243"/>
                <a:gd name="T9" fmla="*/ 3710 h 7244"/>
                <a:gd name="T10" fmla="*/ 3622 w 7243"/>
                <a:gd name="T11" fmla="*/ 5796 h 7244"/>
                <a:gd name="T12" fmla="*/ 3622 w 7243"/>
                <a:gd name="T13" fmla="*/ 6521 h 7244"/>
                <a:gd name="T14" fmla="*/ 6519 w 7243"/>
                <a:gd name="T15" fmla="*/ 3710 h 7244"/>
                <a:gd name="T16" fmla="*/ 7243 w 7243"/>
                <a:gd name="T17" fmla="*/ 3710 h 7244"/>
                <a:gd name="T18" fmla="*/ 3622 w 7243"/>
                <a:gd name="T19" fmla="*/ 7244 h 7244"/>
                <a:gd name="T20" fmla="*/ 2897 w 7243"/>
                <a:gd name="T21" fmla="*/ 7172 h 7244"/>
                <a:gd name="T22" fmla="*/ 3533 w 7243"/>
                <a:gd name="T23" fmla="*/ 2176 h 7244"/>
                <a:gd name="T24" fmla="*/ 2175 w 7243"/>
                <a:gd name="T25" fmla="*/ 3533 h 7244"/>
                <a:gd name="T26" fmla="*/ 1450 w 7243"/>
                <a:gd name="T27" fmla="*/ 3533 h 7244"/>
                <a:gd name="T28" fmla="*/ 3533 w 7243"/>
                <a:gd name="T29" fmla="*/ 1450 h 7244"/>
                <a:gd name="T30" fmla="*/ 3533 w 7243"/>
                <a:gd name="T31" fmla="*/ 2176 h 7244"/>
                <a:gd name="T32" fmla="*/ 2172 w 7243"/>
                <a:gd name="T33" fmla="*/ 3710 h 7244"/>
                <a:gd name="T34" fmla="*/ 2172 w 7243"/>
                <a:gd name="T35" fmla="*/ 6942 h 7244"/>
                <a:gd name="T36" fmla="*/ 0 w 7243"/>
                <a:gd name="T37" fmla="*/ 3710 h 7244"/>
                <a:gd name="T38" fmla="*/ 725 w 7243"/>
                <a:gd name="T39" fmla="*/ 3710 h 7244"/>
                <a:gd name="T40" fmla="*/ 1448 w 7243"/>
                <a:gd name="T41" fmla="*/ 5539 h 7244"/>
                <a:gd name="T42" fmla="*/ 1448 w 7243"/>
                <a:gd name="T43" fmla="*/ 3710 h 7244"/>
                <a:gd name="T44" fmla="*/ 2172 w 7243"/>
                <a:gd name="T45" fmla="*/ 3710 h 7244"/>
                <a:gd name="T46" fmla="*/ 0 w 7243"/>
                <a:gd name="T47" fmla="*/ 3533 h 7244"/>
                <a:gd name="T48" fmla="*/ 3533 w 7243"/>
                <a:gd name="T49" fmla="*/ 0 h 7244"/>
                <a:gd name="T50" fmla="*/ 3533 w 7243"/>
                <a:gd name="T51" fmla="*/ 725 h 7244"/>
                <a:gd name="T52" fmla="*/ 725 w 7243"/>
                <a:gd name="T53" fmla="*/ 3533 h 7244"/>
                <a:gd name="T54" fmla="*/ 0 w 7243"/>
                <a:gd name="T55" fmla="*/ 3533 h 7244"/>
                <a:gd name="T56" fmla="*/ 3622 w 7243"/>
                <a:gd name="T57" fmla="*/ 2898 h 7244"/>
                <a:gd name="T58" fmla="*/ 4346 w 7243"/>
                <a:gd name="T59" fmla="*/ 3622 h 7244"/>
                <a:gd name="T60" fmla="*/ 3622 w 7243"/>
                <a:gd name="T61" fmla="*/ 4347 h 7244"/>
                <a:gd name="T62" fmla="*/ 2897 w 7243"/>
                <a:gd name="T63" fmla="*/ 3622 h 7244"/>
                <a:gd name="T64" fmla="*/ 3622 w 7243"/>
                <a:gd name="T65" fmla="*/ 2898 h 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3" h="7244">
                  <a:moveTo>
                    <a:pt x="2897" y="7172"/>
                  </a:moveTo>
                  <a:cubicBezTo>
                    <a:pt x="2897" y="6407"/>
                    <a:pt x="2897" y="5642"/>
                    <a:pt x="2897" y="4878"/>
                  </a:cubicBezTo>
                  <a:cubicBezTo>
                    <a:pt x="3110" y="5001"/>
                    <a:pt x="3358" y="5072"/>
                    <a:pt x="3622" y="5072"/>
                  </a:cubicBezTo>
                  <a:cubicBezTo>
                    <a:pt x="4393" y="5072"/>
                    <a:pt x="5023" y="4470"/>
                    <a:pt x="5068" y="3710"/>
                  </a:cubicBezTo>
                  <a:lnTo>
                    <a:pt x="5794" y="3710"/>
                  </a:lnTo>
                  <a:cubicBezTo>
                    <a:pt x="5748" y="4870"/>
                    <a:pt x="4793" y="5796"/>
                    <a:pt x="3622" y="5796"/>
                  </a:cubicBezTo>
                  <a:lnTo>
                    <a:pt x="3622" y="6521"/>
                  </a:lnTo>
                  <a:cubicBezTo>
                    <a:pt x="5193" y="6521"/>
                    <a:pt x="6472" y="5271"/>
                    <a:pt x="6519" y="3710"/>
                  </a:cubicBezTo>
                  <a:lnTo>
                    <a:pt x="7243" y="3710"/>
                  </a:lnTo>
                  <a:cubicBezTo>
                    <a:pt x="7196" y="5670"/>
                    <a:pt x="5593" y="7244"/>
                    <a:pt x="3622" y="7244"/>
                  </a:cubicBezTo>
                  <a:cubicBezTo>
                    <a:pt x="3374" y="7244"/>
                    <a:pt x="3131" y="7219"/>
                    <a:pt x="2897" y="7172"/>
                  </a:cubicBezTo>
                  <a:close/>
                  <a:moveTo>
                    <a:pt x="3533" y="2176"/>
                  </a:moveTo>
                  <a:cubicBezTo>
                    <a:pt x="2803" y="2220"/>
                    <a:pt x="2220" y="2804"/>
                    <a:pt x="2175" y="3533"/>
                  </a:cubicBezTo>
                  <a:lnTo>
                    <a:pt x="1450" y="3533"/>
                  </a:lnTo>
                  <a:cubicBezTo>
                    <a:pt x="1495" y="2403"/>
                    <a:pt x="2403" y="1496"/>
                    <a:pt x="3533" y="1450"/>
                  </a:cubicBezTo>
                  <a:lnTo>
                    <a:pt x="3533" y="2176"/>
                  </a:lnTo>
                  <a:close/>
                  <a:moveTo>
                    <a:pt x="2172" y="3710"/>
                  </a:moveTo>
                  <a:lnTo>
                    <a:pt x="2172" y="6942"/>
                  </a:lnTo>
                  <a:cubicBezTo>
                    <a:pt x="919" y="6395"/>
                    <a:pt x="35" y="5158"/>
                    <a:pt x="0" y="3710"/>
                  </a:cubicBezTo>
                  <a:lnTo>
                    <a:pt x="725" y="3710"/>
                  </a:lnTo>
                  <a:cubicBezTo>
                    <a:pt x="745" y="4411"/>
                    <a:pt x="1015" y="5049"/>
                    <a:pt x="1448" y="5539"/>
                  </a:cubicBezTo>
                  <a:lnTo>
                    <a:pt x="1448" y="3710"/>
                  </a:lnTo>
                  <a:lnTo>
                    <a:pt x="2172" y="3710"/>
                  </a:lnTo>
                  <a:close/>
                  <a:moveTo>
                    <a:pt x="0" y="3533"/>
                  </a:moveTo>
                  <a:cubicBezTo>
                    <a:pt x="47" y="1595"/>
                    <a:pt x="1612" y="47"/>
                    <a:pt x="3533" y="0"/>
                  </a:cubicBezTo>
                  <a:lnTo>
                    <a:pt x="3533" y="725"/>
                  </a:lnTo>
                  <a:cubicBezTo>
                    <a:pt x="2003" y="771"/>
                    <a:pt x="771" y="2003"/>
                    <a:pt x="725" y="3533"/>
                  </a:cubicBezTo>
                  <a:lnTo>
                    <a:pt x="0" y="3533"/>
                  </a:lnTo>
                  <a:close/>
                  <a:moveTo>
                    <a:pt x="3622" y="2898"/>
                  </a:moveTo>
                  <a:cubicBezTo>
                    <a:pt x="4022" y="2898"/>
                    <a:pt x="4346" y="3222"/>
                    <a:pt x="4346" y="3622"/>
                  </a:cubicBezTo>
                  <a:cubicBezTo>
                    <a:pt x="4346" y="4023"/>
                    <a:pt x="4022" y="4347"/>
                    <a:pt x="3622" y="4347"/>
                  </a:cubicBezTo>
                  <a:cubicBezTo>
                    <a:pt x="3222" y="4347"/>
                    <a:pt x="2897" y="4023"/>
                    <a:pt x="2897" y="3622"/>
                  </a:cubicBezTo>
                  <a:cubicBezTo>
                    <a:pt x="2897" y="3222"/>
                    <a:pt x="3222" y="2898"/>
                    <a:pt x="3622" y="2898"/>
                  </a:cubicBezTo>
                  <a:close/>
                </a:path>
              </a:pathLst>
            </a:custGeom>
            <a:solidFill>
              <a:srgbClr val="824BAF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4DC32843-308B-22D2-C7EA-9560D7A04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473325"/>
              <a:ext cx="889000" cy="889000"/>
            </a:xfrm>
            <a:custGeom>
              <a:avLst/>
              <a:gdLst>
                <a:gd name="T0" fmla="*/ 1358 w 3533"/>
                <a:gd name="T1" fmla="*/ 3533 h 3533"/>
                <a:gd name="T2" fmla="*/ 0 w 3533"/>
                <a:gd name="T3" fmla="*/ 2176 h 3533"/>
                <a:gd name="T4" fmla="*/ 0 w 3533"/>
                <a:gd name="T5" fmla="*/ 1450 h 3533"/>
                <a:gd name="T6" fmla="*/ 2084 w 3533"/>
                <a:gd name="T7" fmla="*/ 3533 h 3533"/>
                <a:gd name="T8" fmla="*/ 1358 w 3533"/>
                <a:gd name="T9" fmla="*/ 3533 h 3533"/>
                <a:gd name="T10" fmla="*/ 2809 w 3533"/>
                <a:gd name="T11" fmla="*/ 3533 h 3533"/>
                <a:gd name="T12" fmla="*/ 0 w 3533"/>
                <a:gd name="T13" fmla="*/ 725 h 3533"/>
                <a:gd name="T14" fmla="*/ 0 w 3533"/>
                <a:gd name="T15" fmla="*/ 0 h 3533"/>
                <a:gd name="T16" fmla="*/ 3533 w 3533"/>
                <a:gd name="T17" fmla="*/ 3533 h 3533"/>
                <a:gd name="T18" fmla="*/ 2809 w 3533"/>
                <a:gd name="T19" fmla="*/ 3533 h 3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3" h="3533">
                  <a:moveTo>
                    <a:pt x="1358" y="3533"/>
                  </a:moveTo>
                  <a:cubicBezTo>
                    <a:pt x="1314" y="2804"/>
                    <a:pt x="730" y="2220"/>
                    <a:pt x="0" y="2176"/>
                  </a:cubicBezTo>
                  <a:lnTo>
                    <a:pt x="0" y="1450"/>
                  </a:lnTo>
                  <a:cubicBezTo>
                    <a:pt x="1130" y="1496"/>
                    <a:pt x="2038" y="2403"/>
                    <a:pt x="2084" y="3533"/>
                  </a:cubicBezTo>
                  <a:lnTo>
                    <a:pt x="1358" y="3533"/>
                  </a:lnTo>
                  <a:close/>
                  <a:moveTo>
                    <a:pt x="2809" y="3533"/>
                  </a:moveTo>
                  <a:cubicBezTo>
                    <a:pt x="2762" y="2003"/>
                    <a:pt x="1531" y="771"/>
                    <a:pt x="0" y="725"/>
                  </a:cubicBezTo>
                  <a:lnTo>
                    <a:pt x="0" y="0"/>
                  </a:lnTo>
                  <a:cubicBezTo>
                    <a:pt x="1921" y="47"/>
                    <a:pt x="3487" y="1594"/>
                    <a:pt x="3533" y="3533"/>
                  </a:cubicBezTo>
                  <a:lnTo>
                    <a:pt x="2809" y="3533"/>
                  </a:lnTo>
                  <a:close/>
                </a:path>
              </a:pathLst>
            </a:custGeom>
            <a:solidFill>
              <a:srgbClr val="3C46BE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BEF67D-CF04-829A-4D2C-179927FC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201" y="5640060"/>
            <a:ext cx="762133" cy="7064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C786C5-0E98-337A-CD99-DDA94E23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240" y="5628745"/>
            <a:ext cx="786547" cy="729053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7F4CFF1-45F4-04E7-5A1E-FB3FF0E620AD}"/>
              </a:ext>
            </a:extLst>
          </p:cNvPr>
          <p:cNvCxnSpPr>
            <a:cxnSpLocks/>
          </p:cNvCxnSpPr>
          <p:nvPr/>
        </p:nvCxnSpPr>
        <p:spPr>
          <a:xfrm flipV="1">
            <a:off x="6845953" y="5978114"/>
            <a:ext cx="2250639" cy="9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8EF6B81-24B2-DA18-321A-20CEB513ECFE}"/>
              </a:ext>
            </a:extLst>
          </p:cNvPr>
          <p:cNvSpPr txBox="1"/>
          <p:nvPr/>
        </p:nvSpPr>
        <p:spPr>
          <a:xfrm>
            <a:off x="7179100" y="5640699"/>
            <a:ext cx="16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Целеуказание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824A52-4858-3A08-2B53-A29D074544B5}"/>
              </a:ext>
            </a:extLst>
          </p:cNvPr>
          <p:cNvSpPr txBox="1"/>
          <p:nvPr/>
        </p:nvSpPr>
        <p:spPr>
          <a:xfrm>
            <a:off x="7520264" y="3790307"/>
            <a:ext cx="20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Ситуационный центр</a:t>
            </a:r>
          </a:p>
          <a:p>
            <a:pPr algn="ctr"/>
            <a:r>
              <a:rPr lang="ru-RU" sz="1200" b="1" dirty="0"/>
              <a:t>РУБИКОН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97C3AFC-E659-C50A-79B4-089867E32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263" y="2351017"/>
            <a:ext cx="2019634" cy="14290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0EFE602-5A9C-B951-7612-DA6A2CE359D2}"/>
              </a:ext>
            </a:extLst>
          </p:cNvPr>
          <p:cNvSpPr txBox="1"/>
          <p:nvPr/>
        </p:nvSpPr>
        <p:spPr>
          <a:xfrm>
            <a:off x="10162630" y="1666904"/>
            <a:ext cx="184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Штаб военного округа / </a:t>
            </a:r>
          </a:p>
          <a:p>
            <a:r>
              <a:rPr lang="ru-RU" sz="1200" b="1" dirty="0"/>
              <a:t>армия ПВО ПРО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7EBDB2-B21E-CBF6-6207-948B9A65B397}"/>
              </a:ext>
            </a:extLst>
          </p:cNvPr>
          <p:cNvSpPr txBox="1"/>
          <p:nvPr/>
        </p:nvSpPr>
        <p:spPr>
          <a:xfrm>
            <a:off x="10162629" y="2321319"/>
            <a:ext cx="171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Иные уполномоченные органы и организации Субъекта РФ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73FFB-9BF6-15D0-B8BD-7743DE2E4EE2}"/>
              </a:ext>
            </a:extLst>
          </p:cNvPr>
          <p:cNvSpPr txBox="1"/>
          <p:nvPr/>
        </p:nvSpPr>
        <p:spPr>
          <a:xfrm>
            <a:off x="10186724" y="3428431"/>
            <a:ext cx="1904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Иные информационные системы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F83A9D6-3FA3-F605-BF27-204FD90DBE0D}"/>
              </a:ext>
            </a:extLst>
          </p:cNvPr>
          <p:cNvGrpSpPr/>
          <p:nvPr/>
        </p:nvGrpSpPr>
        <p:grpSpPr>
          <a:xfrm>
            <a:off x="9634651" y="2616092"/>
            <a:ext cx="482837" cy="300038"/>
            <a:chOff x="9626009" y="2027407"/>
            <a:chExt cx="482837" cy="300038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E255FF07-BF1A-8752-7101-37D775A0E944}"/>
                </a:ext>
              </a:extLst>
            </p:cNvPr>
            <p:cNvGrpSpPr/>
            <p:nvPr/>
          </p:nvGrpSpPr>
          <p:grpSpPr>
            <a:xfrm flipH="1">
              <a:off x="9626009" y="2027407"/>
              <a:ext cx="300038" cy="300038"/>
              <a:chOff x="3422751" y="5858030"/>
              <a:chExt cx="300038" cy="300038"/>
            </a:xfrm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5130400B-F58F-3103-4593-7E514BBBFE4D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5ED9DCF4-5E6A-6FCB-056C-C62CCE526287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32EBEAA9-30CB-CE44-8AD2-F7BF126C4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9089" y="2167864"/>
              <a:ext cx="329757" cy="3701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6C719F-361C-D052-351E-A0D0C0FAB358}"/>
              </a:ext>
            </a:extLst>
          </p:cNvPr>
          <p:cNvGrpSpPr/>
          <p:nvPr/>
        </p:nvGrpSpPr>
        <p:grpSpPr>
          <a:xfrm>
            <a:off x="9231446" y="1816065"/>
            <a:ext cx="886042" cy="481067"/>
            <a:chOff x="9231446" y="1526204"/>
            <a:chExt cx="886042" cy="481067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B598D7E0-EF3C-FE64-F22E-9B5A31F72E88}"/>
                </a:ext>
              </a:extLst>
            </p:cNvPr>
            <p:cNvGrpSpPr/>
            <p:nvPr/>
          </p:nvGrpSpPr>
          <p:grpSpPr>
            <a:xfrm flipH="1">
              <a:off x="9231446" y="1707233"/>
              <a:ext cx="300038" cy="300038"/>
              <a:chOff x="3422751" y="5858030"/>
              <a:chExt cx="300038" cy="300038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D16E2809-2944-41AD-103C-B90843B035C8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2EA8A2E0-1973-8CA8-7A62-4702ABA5C7AA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425A5BF9-9702-27B6-38B8-D78BE9E66610}"/>
                </a:ext>
              </a:extLst>
            </p:cNvPr>
            <p:cNvCxnSpPr/>
            <p:nvPr/>
          </p:nvCxnSpPr>
          <p:spPr>
            <a:xfrm flipH="1">
              <a:off x="9693814" y="1526204"/>
              <a:ext cx="42367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6ED4B5ED-E7F4-27A5-161D-20DC51E2CAE8}"/>
                </a:ext>
              </a:extLst>
            </p:cNvPr>
            <p:cNvCxnSpPr>
              <a:endCxn id="50" idx="5"/>
            </p:cNvCxnSpPr>
            <p:nvPr/>
          </p:nvCxnSpPr>
          <p:spPr>
            <a:xfrm flipH="1">
              <a:off x="9342975" y="1526204"/>
              <a:ext cx="350839" cy="36953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14DE9E9-8D68-F637-F13B-14A218ED75A2}"/>
              </a:ext>
            </a:extLst>
          </p:cNvPr>
          <p:cNvGrpSpPr/>
          <p:nvPr/>
        </p:nvGrpSpPr>
        <p:grpSpPr>
          <a:xfrm>
            <a:off x="9617130" y="3419776"/>
            <a:ext cx="482837" cy="300038"/>
            <a:chOff x="9626009" y="2027407"/>
            <a:chExt cx="482837" cy="300038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71B8B6E-754F-ECD6-A646-F348FE29B049}"/>
                </a:ext>
              </a:extLst>
            </p:cNvPr>
            <p:cNvGrpSpPr/>
            <p:nvPr/>
          </p:nvGrpSpPr>
          <p:grpSpPr>
            <a:xfrm flipH="1">
              <a:off x="9626009" y="2027407"/>
              <a:ext cx="300038" cy="300038"/>
              <a:chOff x="3422751" y="5858030"/>
              <a:chExt cx="300038" cy="300038"/>
            </a:xfrm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2704B95E-73AD-BADA-9FA6-4AD10026255F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AF30FDC7-B386-EB0C-D25E-011DE71C1664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4E659542-91E8-0565-0CB0-27616D570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9089" y="2167864"/>
              <a:ext cx="329757" cy="3701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4B83C3C-67AB-6128-172F-1F249F595888}"/>
              </a:ext>
            </a:extLst>
          </p:cNvPr>
          <p:cNvGrpSpPr/>
          <p:nvPr/>
        </p:nvGrpSpPr>
        <p:grpSpPr>
          <a:xfrm flipH="1">
            <a:off x="6825531" y="2419307"/>
            <a:ext cx="472219" cy="300038"/>
            <a:chOff x="9626009" y="2027407"/>
            <a:chExt cx="482837" cy="300038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9D7E698-44FB-6DA5-D231-EAF8B0B6AB60}"/>
                </a:ext>
              </a:extLst>
            </p:cNvPr>
            <p:cNvGrpSpPr/>
            <p:nvPr/>
          </p:nvGrpSpPr>
          <p:grpSpPr>
            <a:xfrm flipH="1">
              <a:off x="9626009" y="2027407"/>
              <a:ext cx="300038" cy="300038"/>
              <a:chOff x="3422751" y="5858030"/>
              <a:chExt cx="300038" cy="300038"/>
            </a:xfrm>
          </p:grpSpPr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F7FB9B90-69F1-4AD0-D8C4-6A5C42F14E32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90DBBA46-6E52-6CCE-F72B-7C069BF852EF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41A54528-ED5A-8C30-4DB6-75086C8E4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9089" y="2167864"/>
              <a:ext cx="329757" cy="3701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E711974C-3882-4888-8D67-C07608E3617B}"/>
              </a:ext>
            </a:extLst>
          </p:cNvPr>
          <p:cNvGrpSpPr/>
          <p:nvPr/>
        </p:nvGrpSpPr>
        <p:grpSpPr>
          <a:xfrm flipH="1">
            <a:off x="6808395" y="1816496"/>
            <a:ext cx="866557" cy="481067"/>
            <a:chOff x="9231446" y="1526204"/>
            <a:chExt cx="886042" cy="481067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E4CF604C-F031-310C-1AD8-D52AE7491D44}"/>
                </a:ext>
              </a:extLst>
            </p:cNvPr>
            <p:cNvGrpSpPr/>
            <p:nvPr/>
          </p:nvGrpSpPr>
          <p:grpSpPr>
            <a:xfrm flipH="1">
              <a:off x="9231446" y="1707233"/>
              <a:ext cx="300038" cy="300038"/>
              <a:chOff x="3422751" y="5858030"/>
              <a:chExt cx="300038" cy="300038"/>
            </a:xfrm>
          </p:grpSpPr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A65D5A72-E8E2-AF08-F57C-617B6F8E17A1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CBB3B48D-D059-74BA-6C04-BEB5B6B5BBC9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DE6A4A31-79C4-AAFC-54E0-17C18FBACF6D}"/>
                </a:ext>
              </a:extLst>
            </p:cNvPr>
            <p:cNvCxnSpPr/>
            <p:nvPr/>
          </p:nvCxnSpPr>
          <p:spPr>
            <a:xfrm flipH="1">
              <a:off x="9693814" y="1526204"/>
              <a:ext cx="42367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557A958F-D87F-FA55-C5C8-CD80C08744B5}"/>
                </a:ext>
              </a:extLst>
            </p:cNvPr>
            <p:cNvCxnSpPr>
              <a:endCxn id="66" idx="5"/>
            </p:cNvCxnSpPr>
            <p:nvPr/>
          </p:nvCxnSpPr>
          <p:spPr>
            <a:xfrm flipH="1">
              <a:off x="9342975" y="1526204"/>
              <a:ext cx="350839" cy="36953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AA22571-E7AB-01A2-C636-5A5AB171966B}"/>
              </a:ext>
            </a:extLst>
          </p:cNvPr>
          <p:cNvGrpSpPr/>
          <p:nvPr/>
        </p:nvGrpSpPr>
        <p:grpSpPr>
          <a:xfrm flipH="1">
            <a:off x="6825531" y="3420207"/>
            <a:ext cx="472219" cy="300038"/>
            <a:chOff x="9626009" y="2027407"/>
            <a:chExt cx="482837" cy="3000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2735FA28-7833-2A42-7FEE-F215B045512F}"/>
                </a:ext>
              </a:extLst>
            </p:cNvPr>
            <p:cNvGrpSpPr/>
            <p:nvPr/>
          </p:nvGrpSpPr>
          <p:grpSpPr>
            <a:xfrm flipH="1">
              <a:off x="9626009" y="2027407"/>
              <a:ext cx="300038" cy="300038"/>
              <a:chOff x="3422751" y="5858030"/>
              <a:chExt cx="300038" cy="300038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4102BC13-5AFC-01F9-E715-4EC3C58F5E86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65622DB1-52D1-2951-AAFB-C1EDF9C9AAF7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AD8D9B5C-4570-8B00-F739-275553FD0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9089" y="2167864"/>
              <a:ext cx="329757" cy="3701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1DFD2CC-52DF-409C-63E9-EB911C97D925}"/>
              </a:ext>
            </a:extLst>
          </p:cNvPr>
          <p:cNvGrpSpPr/>
          <p:nvPr/>
        </p:nvGrpSpPr>
        <p:grpSpPr>
          <a:xfrm flipH="1">
            <a:off x="6825531" y="2930175"/>
            <a:ext cx="472219" cy="300038"/>
            <a:chOff x="9626009" y="2027407"/>
            <a:chExt cx="482837" cy="300038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3002852-E2F5-B1E7-4EC5-C318009C6FAC}"/>
                </a:ext>
              </a:extLst>
            </p:cNvPr>
            <p:cNvGrpSpPr/>
            <p:nvPr/>
          </p:nvGrpSpPr>
          <p:grpSpPr>
            <a:xfrm flipH="1">
              <a:off x="9626009" y="2027407"/>
              <a:ext cx="300038" cy="300038"/>
              <a:chOff x="3422751" y="5858030"/>
              <a:chExt cx="300038" cy="300038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D502585E-9AE3-8DC0-BF4C-86ED7EF5E454}"/>
                  </a:ext>
                </a:extLst>
              </p:cNvPr>
              <p:cNvSpPr/>
              <p:nvPr/>
            </p:nvSpPr>
            <p:spPr>
              <a:xfrm>
                <a:off x="3422751" y="5858030"/>
                <a:ext cx="300038" cy="300038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B498A2E2-D377-0C14-6FAB-F8029A37F141}"/>
                  </a:ext>
                </a:extLst>
              </p:cNvPr>
              <p:cNvSpPr/>
              <p:nvPr/>
            </p:nvSpPr>
            <p:spPr>
              <a:xfrm>
                <a:off x="3518338" y="5953617"/>
                <a:ext cx="108865" cy="10886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ED03597E-85DB-599B-8F0F-D37E5C8001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9089" y="2167864"/>
              <a:ext cx="329757" cy="3701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lide Number Placeholder 2">
            <a:extLst>
              <a:ext uri="{FF2B5EF4-FFF2-40B4-BE49-F238E27FC236}">
                <a16:creationId xmlns:a16="http://schemas.microsoft.com/office/drawing/2014/main" id="{C15CFE14-E484-B926-9CAF-138AE7C89379}"/>
              </a:ext>
            </a:extLst>
          </p:cNvPr>
          <p:cNvSpPr txBox="1">
            <a:spLocks/>
          </p:cNvSpPr>
          <p:nvPr/>
        </p:nvSpPr>
        <p:spPr>
          <a:xfrm>
            <a:off x="11476808" y="592096"/>
            <a:ext cx="523357" cy="338613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F15528-21DE-4FAA-801E-634DDDAF4B2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1B7E86A-ED50-EB90-DF5A-E4C480CFEEA4}"/>
              </a:ext>
            </a:extLst>
          </p:cNvPr>
          <p:cNvSpPr txBox="1"/>
          <p:nvPr/>
        </p:nvSpPr>
        <p:spPr>
          <a:xfrm>
            <a:off x="5296610" y="1547399"/>
            <a:ext cx="146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Обстановка в зоне всех защищаемых объектов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5017-E584-A485-B4B3-149DD1D99838}"/>
              </a:ext>
            </a:extLst>
          </p:cNvPr>
          <p:cNvSpPr txBox="1"/>
          <p:nvPr/>
        </p:nvSpPr>
        <p:spPr>
          <a:xfrm>
            <a:off x="5154766" y="2317094"/>
            <a:ext cx="164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Плановая информация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79421B-1646-3920-2D2B-6149A3E176EE}"/>
              </a:ext>
            </a:extLst>
          </p:cNvPr>
          <p:cNvSpPr txBox="1"/>
          <p:nvPr/>
        </p:nvSpPr>
        <p:spPr>
          <a:xfrm>
            <a:off x="5111438" y="2793511"/>
            <a:ext cx="162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Контроль состояния оборудования на объектах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BFAAFC-044F-7481-F0AF-EF9A0F4592AF}"/>
              </a:ext>
            </a:extLst>
          </p:cNvPr>
          <p:cNvSpPr txBox="1"/>
          <p:nvPr/>
        </p:nvSpPr>
        <p:spPr>
          <a:xfrm>
            <a:off x="5354415" y="3449460"/>
            <a:ext cx="142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Журналирование всех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262185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bject 15">
            <a:extLst>
              <a:ext uri="{FF2B5EF4-FFF2-40B4-BE49-F238E27FC236}">
                <a16:creationId xmlns:a16="http://schemas.microsoft.com/office/drawing/2014/main" id="{C3028E49-B87B-E981-D98A-6204D7463470}"/>
              </a:ext>
            </a:extLst>
          </p:cNvPr>
          <p:cNvSpPr txBox="1"/>
          <p:nvPr/>
        </p:nvSpPr>
        <p:spPr>
          <a:xfrm>
            <a:off x="599703" y="2805435"/>
            <a:ext cx="11585519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ea typeface="Aptos" panose="020B0004020202020204" pitchFamily="34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Утверждение стандартных методов взаимодействия с оборудованием, ПО </a:t>
            </a:r>
          </a:p>
        </p:txBody>
      </p:sp>
      <p:sp>
        <p:nvSpPr>
          <p:cNvPr id="271" name="object 15">
            <a:extLst>
              <a:ext uri="{FF2B5EF4-FFF2-40B4-BE49-F238E27FC236}">
                <a16:creationId xmlns:a16="http://schemas.microsoft.com/office/drawing/2014/main" id="{E1B482B6-3815-F1C3-C41D-61CF94DA4362}"/>
              </a:ext>
            </a:extLst>
          </p:cNvPr>
          <p:cNvSpPr txBox="1"/>
          <p:nvPr/>
        </p:nvSpPr>
        <p:spPr>
          <a:xfrm>
            <a:off x="599703" y="4491751"/>
            <a:ext cx="11585519" cy="673415"/>
          </a:xfrm>
          <a:prstGeom prst="rect">
            <a:avLst/>
          </a:prstGeom>
          <a:gradFill>
            <a:gsLst>
              <a:gs pos="0">
                <a:srgbClr val="FF8154"/>
              </a:gs>
              <a:gs pos="80000">
                <a:srgbClr val="FF8154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latin typeface="+mj-lt"/>
                <a:ea typeface="Aptos" panose="020B0004020202020204" pitchFamily="34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Налаживание межведомственного взаимодействия</a:t>
            </a:r>
          </a:p>
        </p:txBody>
      </p:sp>
      <p:sp>
        <p:nvSpPr>
          <p:cNvPr id="272" name="object 15">
            <a:extLst>
              <a:ext uri="{FF2B5EF4-FFF2-40B4-BE49-F238E27FC236}">
                <a16:creationId xmlns:a16="http://schemas.microsoft.com/office/drawing/2014/main" id="{3671F8FE-4376-C410-7729-4914882D1FA9}"/>
              </a:ext>
            </a:extLst>
          </p:cNvPr>
          <p:cNvSpPr txBox="1"/>
          <p:nvPr/>
        </p:nvSpPr>
        <p:spPr>
          <a:xfrm>
            <a:off x="599703" y="1965643"/>
            <a:ext cx="11592297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ea typeface="Cambria" panose="02040503050406030204" pitchFamily="18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Выработка и утверждение региональных, отраслевых подходов к комплексной защите от БАС</a:t>
            </a:r>
          </a:p>
        </p:txBody>
      </p:sp>
      <p:sp>
        <p:nvSpPr>
          <p:cNvPr id="273" name="object 15">
            <a:extLst>
              <a:ext uri="{FF2B5EF4-FFF2-40B4-BE49-F238E27FC236}">
                <a16:creationId xmlns:a16="http://schemas.microsoft.com/office/drawing/2014/main" id="{1D714475-5934-94DA-3D9E-464329051CF6}"/>
              </a:ext>
            </a:extLst>
          </p:cNvPr>
          <p:cNvSpPr txBox="1"/>
          <p:nvPr/>
        </p:nvSpPr>
        <p:spPr>
          <a:xfrm>
            <a:off x="599703" y="3651959"/>
            <a:ext cx="11592297" cy="673415"/>
          </a:xfrm>
          <a:prstGeom prst="rect">
            <a:avLst/>
          </a:prstGeom>
          <a:gradFill>
            <a:gsLst>
              <a:gs pos="0">
                <a:srgbClr val="EF613E"/>
              </a:gs>
              <a:gs pos="80000">
                <a:srgbClr val="EF613E">
                  <a:alpha val="0"/>
                </a:srgbClr>
              </a:gs>
            </a:gsLst>
            <a:lin ang="6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439" rIns="0" bIns="0" rtlCol="0" anchor="ctr" anchorCtr="0">
            <a:noAutofit/>
          </a:bodyPr>
          <a:lstStyle>
            <a:defPPr>
              <a:defRPr lang="ru-RU"/>
            </a:defPPr>
            <a:lvl1pPr marL="540000">
              <a:lnSpc>
                <a:spcPct val="80000"/>
              </a:lnSpc>
              <a:defRPr>
                <a:effectLst/>
                <a:latin typeface="+mj-lt"/>
                <a:ea typeface="Cambria" panose="02040503050406030204" pitchFamily="18" charset="0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Интеграция систем и средств с системами Безопасный и Умный регион/город</a:t>
            </a:r>
          </a:p>
        </p:txBody>
      </p:sp>
      <p:sp>
        <p:nvSpPr>
          <p:cNvPr id="275" name="Freeform 5">
            <a:extLst>
              <a:ext uri="{FF2B5EF4-FFF2-40B4-BE49-F238E27FC236}">
                <a16:creationId xmlns:a16="http://schemas.microsoft.com/office/drawing/2014/main" id="{A2CE7890-AE62-6F0E-E666-228DF457DB59}"/>
              </a:ext>
            </a:extLst>
          </p:cNvPr>
          <p:cNvSpPr>
            <a:spLocks noEditPoints="1"/>
          </p:cNvSpPr>
          <p:nvPr/>
        </p:nvSpPr>
        <p:spPr bwMode="auto">
          <a:xfrm>
            <a:off x="262243" y="1965643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76" name="Oval 6">
            <a:extLst>
              <a:ext uri="{FF2B5EF4-FFF2-40B4-BE49-F238E27FC236}">
                <a16:creationId xmlns:a16="http://schemas.microsoft.com/office/drawing/2014/main" id="{7749E359-EEF4-E7D4-5F39-672AFED4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0" y="2062060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77" name="Freeform 5">
            <a:extLst>
              <a:ext uri="{FF2B5EF4-FFF2-40B4-BE49-F238E27FC236}">
                <a16:creationId xmlns:a16="http://schemas.microsoft.com/office/drawing/2014/main" id="{76B693D6-4166-0572-0E67-7673ECF9CEBA}"/>
              </a:ext>
            </a:extLst>
          </p:cNvPr>
          <p:cNvSpPr>
            <a:spLocks noEditPoints="1"/>
          </p:cNvSpPr>
          <p:nvPr/>
        </p:nvSpPr>
        <p:spPr bwMode="auto">
          <a:xfrm>
            <a:off x="262243" y="2805435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78" name="Oval 6">
            <a:extLst>
              <a:ext uri="{FF2B5EF4-FFF2-40B4-BE49-F238E27FC236}">
                <a16:creationId xmlns:a16="http://schemas.microsoft.com/office/drawing/2014/main" id="{6106E571-DB3D-F914-6565-4909EC8A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0" y="2901852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79" name="Slide Number Placeholder 2">
            <a:extLst>
              <a:ext uri="{FF2B5EF4-FFF2-40B4-BE49-F238E27FC236}">
                <a16:creationId xmlns:a16="http://schemas.microsoft.com/office/drawing/2014/main" id="{507A8F4B-0010-7994-81B7-377F5BB1E44F}"/>
              </a:ext>
            </a:extLst>
          </p:cNvPr>
          <p:cNvSpPr txBox="1">
            <a:spLocks/>
          </p:cNvSpPr>
          <p:nvPr/>
        </p:nvSpPr>
        <p:spPr>
          <a:xfrm>
            <a:off x="424753" y="2996315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cs typeface="Cairo Black" pitchFamily="2" charset="-78"/>
              </a:rPr>
              <a:t>2</a:t>
            </a:r>
          </a:p>
        </p:txBody>
      </p:sp>
      <p:sp>
        <p:nvSpPr>
          <p:cNvPr id="280" name="Slide Number Placeholder 2">
            <a:extLst>
              <a:ext uri="{FF2B5EF4-FFF2-40B4-BE49-F238E27FC236}">
                <a16:creationId xmlns:a16="http://schemas.microsoft.com/office/drawing/2014/main" id="{7CC58DA8-52B6-5A2F-7C5A-5D21D87303F8}"/>
              </a:ext>
            </a:extLst>
          </p:cNvPr>
          <p:cNvSpPr txBox="1">
            <a:spLocks/>
          </p:cNvSpPr>
          <p:nvPr/>
        </p:nvSpPr>
        <p:spPr>
          <a:xfrm>
            <a:off x="418777" y="2154197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1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281" name="Freeform 5">
            <a:extLst>
              <a:ext uri="{FF2B5EF4-FFF2-40B4-BE49-F238E27FC236}">
                <a16:creationId xmlns:a16="http://schemas.microsoft.com/office/drawing/2014/main" id="{7CDC1B38-BAFB-DDC2-0C47-A2006D02D85A}"/>
              </a:ext>
            </a:extLst>
          </p:cNvPr>
          <p:cNvSpPr>
            <a:spLocks noEditPoints="1"/>
          </p:cNvSpPr>
          <p:nvPr/>
        </p:nvSpPr>
        <p:spPr bwMode="auto">
          <a:xfrm>
            <a:off x="262243" y="3651959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2" name="Oval 6">
            <a:extLst>
              <a:ext uri="{FF2B5EF4-FFF2-40B4-BE49-F238E27FC236}">
                <a16:creationId xmlns:a16="http://schemas.microsoft.com/office/drawing/2014/main" id="{8A83926D-4E51-64A4-176C-4275C5AAD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0" y="3748376"/>
            <a:ext cx="482087" cy="480580"/>
          </a:xfrm>
          <a:prstGeom prst="ellipse">
            <a:avLst/>
          </a:prstGeom>
          <a:solidFill>
            <a:srgbClr val="AF46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3" name="Freeform 5">
            <a:extLst>
              <a:ext uri="{FF2B5EF4-FFF2-40B4-BE49-F238E27FC236}">
                <a16:creationId xmlns:a16="http://schemas.microsoft.com/office/drawing/2014/main" id="{4E269AB5-C5A3-5036-FBE4-EFDD426BF245}"/>
              </a:ext>
            </a:extLst>
          </p:cNvPr>
          <p:cNvSpPr>
            <a:spLocks noEditPoints="1"/>
          </p:cNvSpPr>
          <p:nvPr/>
        </p:nvSpPr>
        <p:spPr bwMode="auto">
          <a:xfrm>
            <a:off x="262243" y="4491751"/>
            <a:ext cx="331435" cy="673415"/>
          </a:xfrm>
          <a:custGeom>
            <a:avLst/>
            <a:gdLst>
              <a:gd name="T0" fmla="*/ 7106 w 7106"/>
              <a:gd name="T1" fmla="*/ 1036 h 14498"/>
              <a:gd name="T2" fmla="*/ 1036 w 7106"/>
              <a:gd name="T3" fmla="*/ 7106 h 14498"/>
              <a:gd name="T4" fmla="*/ 0 w 7106"/>
              <a:gd name="T5" fmla="*/ 7106 h 14498"/>
              <a:gd name="T6" fmla="*/ 7106 w 7106"/>
              <a:gd name="T7" fmla="*/ 0 h 14498"/>
              <a:gd name="T8" fmla="*/ 7106 w 7106"/>
              <a:gd name="T9" fmla="*/ 1036 h 14498"/>
              <a:gd name="T10" fmla="*/ 7106 w 7106"/>
              <a:gd name="T11" fmla="*/ 13462 h 14498"/>
              <a:gd name="T12" fmla="*/ 1036 w 7106"/>
              <a:gd name="T13" fmla="*/ 7392 h 14498"/>
              <a:gd name="T14" fmla="*/ 0 w 7106"/>
              <a:gd name="T15" fmla="*/ 7392 h 14498"/>
              <a:gd name="T16" fmla="*/ 7106 w 7106"/>
              <a:gd name="T17" fmla="*/ 14498 h 14498"/>
              <a:gd name="T18" fmla="*/ 7106 w 7106"/>
              <a:gd name="T19" fmla="*/ 13462 h 14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06" h="14498">
                <a:moveTo>
                  <a:pt x="7106" y="1036"/>
                </a:moveTo>
                <a:cubicBezTo>
                  <a:pt x="3787" y="1111"/>
                  <a:pt x="1111" y="3787"/>
                  <a:pt x="1036" y="7106"/>
                </a:cubicBezTo>
                <a:lnTo>
                  <a:pt x="0" y="7106"/>
                </a:lnTo>
                <a:cubicBezTo>
                  <a:pt x="75" y="3215"/>
                  <a:pt x="3215" y="75"/>
                  <a:pt x="7106" y="0"/>
                </a:cubicBezTo>
                <a:lnTo>
                  <a:pt x="7106" y="1036"/>
                </a:lnTo>
                <a:close/>
                <a:moveTo>
                  <a:pt x="7106" y="13462"/>
                </a:moveTo>
                <a:cubicBezTo>
                  <a:pt x="3787" y="13387"/>
                  <a:pt x="1111" y="10710"/>
                  <a:pt x="1036" y="7392"/>
                </a:cubicBezTo>
                <a:lnTo>
                  <a:pt x="0" y="7392"/>
                </a:lnTo>
                <a:cubicBezTo>
                  <a:pt x="75" y="11283"/>
                  <a:pt x="3215" y="14422"/>
                  <a:pt x="7106" y="14498"/>
                </a:cubicBezTo>
                <a:lnTo>
                  <a:pt x="7106" y="13462"/>
                </a:lnTo>
                <a:close/>
              </a:path>
            </a:pathLst>
          </a:cu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4" name="Oval 6">
            <a:extLst>
              <a:ext uri="{FF2B5EF4-FFF2-40B4-BE49-F238E27FC236}">
                <a16:creationId xmlns:a16="http://schemas.microsoft.com/office/drawing/2014/main" id="{ED8361C3-5BC4-5DC5-A75D-D2F501EC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0" y="4588168"/>
            <a:ext cx="482087" cy="480580"/>
          </a:xfrm>
          <a:prstGeom prst="ellipse">
            <a:avLst/>
          </a:prstGeom>
          <a:solidFill>
            <a:srgbClr val="EF61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5" name="Slide Number Placeholder 2">
            <a:extLst>
              <a:ext uri="{FF2B5EF4-FFF2-40B4-BE49-F238E27FC236}">
                <a16:creationId xmlns:a16="http://schemas.microsoft.com/office/drawing/2014/main" id="{5AE82F44-6247-05AF-020F-3CB1386C4E60}"/>
              </a:ext>
            </a:extLst>
          </p:cNvPr>
          <p:cNvSpPr txBox="1">
            <a:spLocks/>
          </p:cNvSpPr>
          <p:nvPr/>
        </p:nvSpPr>
        <p:spPr>
          <a:xfrm>
            <a:off x="418777" y="4682631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4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286" name="Slide Number Placeholder 2">
            <a:extLst>
              <a:ext uri="{FF2B5EF4-FFF2-40B4-BE49-F238E27FC236}">
                <a16:creationId xmlns:a16="http://schemas.microsoft.com/office/drawing/2014/main" id="{E16E5B36-FA58-275B-4B15-1BE471D96FE9}"/>
              </a:ext>
            </a:extLst>
          </p:cNvPr>
          <p:cNvSpPr txBox="1">
            <a:spLocks/>
          </p:cNvSpPr>
          <p:nvPr/>
        </p:nvSpPr>
        <p:spPr>
          <a:xfrm>
            <a:off x="424753" y="3840513"/>
            <a:ext cx="950098" cy="26044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cs typeface="Cairo Black" pitchFamily="2" charset="-78"/>
              </a:rPr>
              <a:t>3</a:t>
            </a:r>
            <a:endParaRPr lang="ru-RU" sz="2400" b="1" dirty="0">
              <a:solidFill>
                <a:schemeClr val="bg1"/>
              </a:solidFill>
              <a:cs typeface="Cairo Black" pitchFamily="2" charset="-78"/>
            </a:endParaRPr>
          </a:p>
        </p:txBody>
      </p:sp>
      <p:sp>
        <p:nvSpPr>
          <p:cNvPr id="294" name="Title 1">
            <a:extLst>
              <a:ext uri="{FF2B5EF4-FFF2-40B4-BE49-F238E27FC236}">
                <a16:creationId xmlns:a16="http://schemas.microsoft.com/office/drawing/2014/main" id="{2E65E0CE-B206-ABFC-EF7F-576BDD6F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72" y="1003332"/>
            <a:ext cx="10815554" cy="33239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+mn-lt"/>
                <a:cs typeface="Cairo Black" pitchFamily="2" charset="-78"/>
              </a:rPr>
              <a:t>НЕОБХОДИМЫЕ ДАЛЬНЕЙШИЕ ШАГИ</a:t>
            </a:r>
          </a:p>
        </p:txBody>
      </p:sp>
    </p:spTree>
    <p:extLst>
      <p:ext uri="{BB962C8B-B14F-4D97-AF65-F5344CB8AC3E}">
        <p14:creationId xmlns:p14="http://schemas.microsoft.com/office/powerpoint/2010/main" val="200803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752085-7BEC-CD0F-113C-661B459B4EF8}"/>
              </a:ext>
            </a:extLst>
          </p:cNvPr>
          <p:cNvSpPr txBox="1">
            <a:spLocks/>
          </p:cNvSpPr>
          <p:nvPr/>
        </p:nvSpPr>
        <p:spPr>
          <a:xfrm>
            <a:off x="838200" y="1479030"/>
            <a:ext cx="10658302" cy="239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6ED11-5E26-D1AA-BACD-6B2F5C442EDD}"/>
              </a:ext>
            </a:extLst>
          </p:cNvPr>
          <p:cNvSpPr txBox="1"/>
          <p:nvPr/>
        </p:nvSpPr>
        <p:spPr>
          <a:xfrm>
            <a:off x="482138" y="5652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5394E-391B-153D-982B-087FE3389814}"/>
              </a:ext>
            </a:extLst>
          </p:cNvPr>
          <p:cNvSpPr txBox="1"/>
          <p:nvPr/>
        </p:nvSpPr>
        <p:spPr>
          <a:xfrm>
            <a:off x="482138" y="4672389"/>
            <a:ext cx="2404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КОНТАКТЫ</a:t>
            </a:r>
          </a:p>
          <a:p>
            <a:endParaRPr lang="ru-RU" dirty="0"/>
          </a:p>
          <a:p>
            <a:r>
              <a:rPr lang="en-US" dirty="0"/>
              <a:t>Semyonov@flydrone.ru</a:t>
            </a:r>
            <a:endParaRPr lang="ru-RU" dirty="0"/>
          </a:p>
          <a:p>
            <a:endParaRPr lang="ru-RU" dirty="0"/>
          </a:p>
          <a:p>
            <a:r>
              <a:rPr lang="en-US" dirty="0"/>
              <a:t>+7 (963) 680 63 90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34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473</Words>
  <Application>Microsoft Office PowerPoint</Application>
  <PresentationFormat>Широкоэкранный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Aptos</vt:lpstr>
      <vt:lpstr>Arial</vt:lpstr>
      <vt:lpstr>Cairo Black</vt:lpstr>
      <vt:lpstr>Calibri</vt:lpstr>
      <vt:lpstr>Calibri Light</vt:lpstr>
      <vt:lpstr>Cambria</vt:lpstr>
      <vt:lpstr>Montserrat</vt:lpstr>
      <vt:lpstr>Trebuchet MS</vt:lpstr>
      <vt:lpstr>Тема Office</vt:lpstr>
      <vt:lpstr>ИТ решения – как основа при обеспечении защиты объектов и территорий от БАС </vt:lpstr>
      <vt:lpstr>Презентация PowerPoint</vt:lpstr>
      <vt:lpstr>ПРЕДЛАГАЕМЫЙ ПОДХОД  ПО ЗАЩИТЕ ОБЪЕКТОВ ОТ БАС</vt:lpstr>
      <vt:lpstr>Презентация PowerPoint</vt:lpstr>
      <vt:lpstr>Презентация PowerPoint</vt:lpstr>
      <vt:lpstr>СИТУАЦИОННЫЙ ЦЕНТР</vt:lpstr>
      <vt:lpstr>НЕОБХОДИМЫЕ ДАЛЬНЕЙШИЕ ШАГИ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Хмелевская</dc:creator>
  <cp:lastModifiedBy>Адамова Нина Михайловна</cp:lastModifiedBy>
  <cp:revision>5</cp:revision>
  <dcterms:created xsi:type="dcterms:W3CDTF">2024-06-15T09:26:38Z</dcterms:created>
  <dcterms:modified xsi:type="dcterms:W3CDTF">2024-06-19T09:51:03Z</dcterms:modified>
</cp:coreProperties>
</file>