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</p:sldMasterIdLst>
  <p:notesMasterIdLst>
    <p:notesMasterId r:id="rId13"/>
  </p:notesMasterIdLst>
  <p:handoutMasterIdLst>
    <p:handoutMasterId r:id="rId14"/>
  </p:handoutMasterIdLst>
  <p:sldIdLst>
    <p:sldId id="256" r:id="rId3"/>
    <p:sldId id="296" r:id="rId4"/>
    <p:sldId id="306" r:id="rId5"/>
    <p:sldId id="309" r:id="rId6"/>
    <p:sldId id="307" r:id="rId7"/>
    <p:sldId id="311" r:id="rId8"/>
    <p:sldId id="281" r:id="rId9"/>
    <p:sldId id="313" r:id="rId10"/>
    <p:sldId id="314" r:id="rId11"/>
    <p:sldId id="315" r:id="rId12"/>
  </p:sldIdLst>
  <p:sldSz cx="20104100" cy="11309350"/>
  <p:notesSz cx="11309350" cy="2010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332">
          <p15:clr>
            <a:srgbClr val="A4A3A4"/>
          </p15:clr>
        </p15:guide>
        <p15:guide id="3" orient="horz" pos="356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ir_veretevsky" initials="c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1F497D"/>
    <a:srgbClr val="0067A2"/>
    <a:srgbClr val="597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5486" autoAdjust="0"/>
  </p:normalViewPr>
  <p:slideViewPr>
    <p:cSldViewPr>
      <p:cViewPr>
        <p:scale>
          <a:sx n="33" d="100"/>
          <a:sy n="33" d="100"/>
        </p:scale>
        <p:origin x="1044" y="236"/>
      </p:cViewPr>
      <p:guideLst>
        <p:guide pos="6332"/>
        <p:guide orient="horz" pos="356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900956" cy="10046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6405715" y="0"/>
            <a:ext cx="4900956" cy="10046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9199F-22CD-49B9-8426-6AEAEA83F45F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19096638"/>
            <a:ext cx="4900956" cy="10046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6405715" y="19096638"/>
            <a:ext cx="4900956" cy="10046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1C4E6-1D54-487C-86E5-19F3C2734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761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900956" cy="10074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405715" y="0"/>
            <a:ext cx="4900956" cy="10074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EA70B-D42A-4CF5-B74D-DC72D48D4A99}" type="datetimeFigureOut">
              <a:rPr lang="ru-RU" smtClean="0"/>
              <a:pPr/>
              <a:t>22.06.2023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373063" y="2514600"/>
            <a:ext cx="12055476" cy="6783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130578" y="9673900"/>
            <a:ext cx="9048194" cy="7918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9096639"/>
            <a:ext cx="4900956" cy="1007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405715" y="19096639"/>
            <a:ext cx="4900956" cy="1007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DD9F9-B9CC-4B4A-B307-7B128D6334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423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DD9F9-B9CC-4B4A-B307-7B128D63344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518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8588C-90B5-42B0-A9FE-5CCBC793CB2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341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chemeClr val="bg1"/>
                </a:solidFill>
                <a:latin typeface="Rubik"/>
                <a:cs typeface="Rubik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15" dirty="0"/>
              <a:pPr marL="38100">
                <a:lnSpc>
                  <a:spcPct val="100000"/>
                </a:lnSpc>
              </a:pPr>
              <a:t>‹#›</a:t>
            </a:fld>
            <a:endParaRPr spc="1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spcBef>
                <a:spcPts val="130"/>
              </a:spcBef>
            </a:pPr>
            <a:fld id="{81D60167-4931-47E6-BA6A-407CBD079E47}" type="slidenum">
              <a:rPr spc="15" dirty="0">
                <a:solidFill>
                  <a:prstClr val="white"/>
                </a:solidFill>
              </a:rPr>
              <a:pPr marL="38100">
                <a:spcBef>
                  <a:spcPts val="130"/>
                </a:spcBef>
              </a:pPr>
              <a:t>‹#›</a:t>
            </a:fld>
            <a:endParaRPr spc="15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73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16F0E77C-FE58-3443-A3C5-B34737D0DD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82157" y="807966"/>
            <a:ext cx="17339786" cy="607859"/>
          </a:xfrm>
          <a:prstGeom prst="rect">
            <a:avLst/>
          </a:prstGeom>
        </p:spPr>
        <p:txBody>
          <a:bodyPr anchor="ctr"/>
          <a:lstStyle/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работы с шаблоном</a:t>
            </a:r>
          </a:p>
        </p:txBody>
      </p:sp>
    </p:spTree>
    <p:extLst>
      <p:ext uri="{BB962C8B-B14F-4D97-AF65-F5344CB8AC3E}">
        <p14:creationId xmlns:p14="http://schemas.microsoft.com/office/powerpoint/2010/main" val="3611658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16F0E77C-FE58-3443-A3C5-B34737D0DD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38167" y="4410204"/>
            <a:ext cx="17339786" cy="607859"/>
          </a:xfrm>
          <a:prstGeom prst="rect">
            <a:avLst/>
          </a:prstGeom>
        </p:spPr>
        <p:txBody>
          <a:bodyPr anchor="ctr"/>
          <a:lstStyle/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работы с шаблоном</a:t>
            </a:r>
          </a:p>
        </p:txBody>
      </p:sp>
    </p:spTree>
    <p:extLst>
      <p:ext uri="{BB962C8B-B14F-4D97-AF65-F5344CB8AC3E}">
        <p14:creationId xmlns:p14="http://schemas.microsoft.com/office/powerpoint/2010/main" val="1295448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28475C"/>
                </a:solidFill>
                <a:latin typeface="Rubik"/>
                <a:cs typeface="Rubi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chemeClr val="bg1"/>
                </a:solidFill>
                <a:latin typeface="Rubik"/>
                <a:cs typeface="Rubik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15" dirty="0"/>
              <a:pPr marL="38100">
                <a:lnSpc>
                  <a:spcPct val="100000"/>
                </a:lnSpc>
              </a:pPr>
              <a:t>‹#›</a:t>
            </a:fld>
            <a:endParaRPr spc="1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28475C"/>
                </a:solidFill>
                <a:latin typeface="Rubik"/>
                <a:cs typeface="Rubi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chemeClr val="bg1"/>
                </a:solidFill>
                <a:latin typeface="Rubik"/>
                <a:cs typeface="Rubik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15" dirty="0"/>
              <a:pPr marL="38100">
                <a:lnSpc>
                  <a:spcPct val="100000"/>
                </a:lnSpc>
              </a:pPr>
              <a:t>‹#›</a:t>
            </a:fld>
            <a:endParaRPr spc="1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28475C"/>
                </a:solidFill>
                <a:latin typeface="Rubik"/>
                <a:cs typeface="Rubi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chemeClr val="bg1"/>
                </a:solidFill>
                <a:latin typeface="Rubik"/>
                <a:cs typeface="Rubik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15" dirty="0"/>
              <a:pPr marL="38100">
                <a:lnSpc>
                  <a:spcPct val="100000"/>
                </a:lnSpc>
              </a:pPr>
              <a:t>‹#›</a:t>
            </a:fld>
            <a:endParaRPr spc="1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chemeClr val="bg1"/>
                </a:solidFill>
                <a:latin typeface="Rubik"/>
                <a:cs typeface="Rubik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15" dirty="0"/>
              <a:pPr marL="38100">
                <a:lnSpc>
                  <a:spcPct val="100000"/>
                </a:lnSpc>
              </a:pPr>
              <a:t>‹#›</a:t>
            </a:fld>
            <a:endParaRPr spc="1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52635" y="3777134"/>
            <a:ext cx="16998829" cy="1835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54639" y="6059787"/>
            <a:ext cx="16994820" cy="123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spcBef>
                <a:spcPts val="130"/>
              </a:spcBef>
            </a:pPr>
            <a:fld id="{81D60167-4931-47E6-BA6A-407CBD079E47}" type="slidenum">
              <a:rPr spc="15" dirty="0">
                <a:solidFill>
                  <a:prstClr val="white"/>
                </a:solidFill>
              </a:rPr>
              <a:pPr marL="38100">
                <a:spcBef>
                  <a:spcPts val="130"/>
                </a:spcBef>
              </a:pPr>
              <a:t>‹#›</a:t>
            </a:fld>
            <a:endParaRPr spc="15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601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28475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spcBef>
                <a:spcPts val="130"/>
              </a:spcBef>
            </a:pPr>
            <a:fld id="{81D60167-4931-47E6-BA6A-407CBD079E47}" type="slidenum">
              <a:rPr spc="15" dirty="0">
                <a:solidFill>
                  <a:prstClr val="white"/>
                </a:solidFill>
              </a:rPr>
              <a:pPr marL="38100">
                <a:spcBef>
                  <a:spcPts val="130"/>
                </a:spcBef>
              </a:pPr>
              <a:t>‹#›</a:t>
            </a:fld>
            <a:endParaRPr spc="15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56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28475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spcBef>
                <a:spcPts val="130"/>
              </a:spcBef>
            </a:pPr>
            <a:fld id="{81D60167-4931-47E6-BA6A-407CBD079E47}" type="slidenum">
              <a:rPr spc="15" dirty="0">
                <a:solidFill>
                  <a:prstClr val="white"/>
                </a:solidFill>
              </a:rPr>
              <a:pPr marL="38100">
                <a:spcBef>
                  <a:spcPts val="130"/>
                </a:spcBef>
              </a:pPr>
              <a:t>‹#›</a:t>
            </a:fld>
            <a:endParaRPr spc="15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10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28475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spcBef>
                <a:spcPts val="130"/>
              </a:spcBef>
            </a:pPr>
            <a:fld id="{81D60167-4931-47E6-BA6A-407CBD079E47}" type="slidenum">
              <a:rPr spc="15" dirty="0">
                <a:solidFill>
                  <a:prstClr val="white"/>
                </a:solidFill>
              </a:rPr>
              <a:pPr marL="38100">
                <a:spcBef>
                  <a:spcPts val="130"/>
                </a:spcBef>
              </a:pPr>
              <a:t>‹#›</a:t>
            </a:fld>
            <a:endParaRPr spc="15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35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5369" y="10638419"/>
            <a:ext cx="645795" cy="500380"/>
          </a:xfrm>
          <a:custGeom>
            <a:avLst/>
            <a:gdLst/>
            <a:ahLst/>
            <a:cxnLst/>
            <a:rect l="l" t="t" r="r" b="b"/>
            <a:pathLst>
              <a:path w="645794" h="500379">
                <a:moveTo>
                  <a:pt x="645770" y="0"/>
                </a:moveTo>
                <a:lnTo>
                  <a:pt x="145524" y="0"/>
                </a:lnTo>
                <a:lnTo>
                  <a:pt x="0" y="500246"/>
                </a:lnTo>
                <a:lnTo>
                  <a:pt x="500246" y="500246"/>
                </a:lnTo>
                <a:lnTo>
                  <a:pt x="645770" y="0"/>
                </a:lnTo>
                <a:close/>
              </a:path>
            </a:pathLst>
          </a:custGeom>
          <a:solidFill>
            <a:srgbClr val="0067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43806" y="400690"/>
            <a:ext cx="17616487" cy="628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rgbClr val="28475C"/>
                </a:solidFill>
                <a:latin typeface="Rubik"/>
                <a:cs typeface="Rubi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53066" y="10728829"/>
            <a:ext cx="356234" cy="323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0">
                <a:solidFill>
                  <a:schemeClr val="bg1"/>
                </a:solidFill>
                <a:latin typeface="Rubik"/>
                <a:cs typeface="Rubik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15" dirty="0"/>
              <a:pPr marL="38100">
                <a:lnSpc>
                  <a:spcPct val="100000"/>
                </a:lnSpc>
              </a:pPr>
              <a:t>‹#›</a:t>
            </a:fld>
            <a:endParaRPr spc="1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5369" y="10638419"/>
            <a:ext cx="645795" cy="500380"/>
          </a:xfrm>
          <a:custGeom>
            <a:avLst/>
            <a:gdLst/>
            <a:ahLst/>
            <a:cxnLst/>
            <a:rect l="l" t="t" r="r" b="b"/>
            <a:pathLst>
              <a:path w="645794" h="500379">
                <a:moveTo>
                  <a:pt x="645770" y="0"/>
                </a:moveTo>
                <a:lnTo>
                  <a:pt x="145524" y="0"/>
                </a:lnTo>
                <a:lnTo>
                  <a:pt x="0" y="500246"/>
                </a:lnTo>
                <a:lnTo>
                  <a:pt x="500246" y="500246"/>
                </a:lnTo>
                <a:lnTo>
                  <a:pt x="645770" y="0"/>
                </a:lnTo>
                <a:close/>
              </a:path>
            </a:pathLst>
          </a:custGeom>
          <a:solidFill>
            <a:srgbClr val="0067A2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43806" y="407812"/>
            <a:ext cx="17616487" cy="628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rgbClr val="28475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49446" y="10715770"/>
            <a:ext cx="363855" cy="3289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spcBef>
                <a:spcPts val="130"/>
              </a:spcBef>
            </a:pPr>
            <a:fld id="{81D60167-4931-47E6-BA6A-407CBD079E47}" type="slidenum">
              <a:rPr spc="15" dirty="0">
                <a:solidFill>
                  <a:prstClr val="white"/>
                </a:solidFill>
              </a:rPr>
              <a:pPr marL="38100">
                <a:spcBef>
                  <a:spcPts val="130"/>
                </a:spcBef>
              </a:pPr>
              <a:t>‹#›</a:t>
            </a:fld>
            <a:endParaRPr spc="15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4" r:id="rId6"/>
    <p:sldLayoutId id="2147483675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Petrova.ES@rvc.ru" TargetMode="External"/><Relationship Id="rId4" Type="http://schemas.openxmlformats.org/officeDocument/2006/relationships/hyperlink" Target="mailto:koshelev.roman@vniizht.r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953" y="10741529"/>
            <a:ext cx="107950" cy="29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40"/>
              </a:lnSpc>
            </a:pPr>
            <a:r>
              <a:rPr sz="1950" spc="10" dirty="0">
                <a:solidFill>
                  <a:srgbClr val="FFFFFF"/>
                </a:solidFill>
                <a:latin typeface="Rubik"/>
                <a:cs typeface="Rubik"/>
              </a:rPr>
              <a:t>1</a:t>
            </a:r>
            <a:endParaRPr sz="1950">
              <a:latin typeface="Rubik"/>
              <a:cs typeface="Rubik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587952" y="3464890"/>
            <a:ext cx="7684298" cy="184563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304925">
              <a:lnSpc>
                <a:spcPct val="100600"/>
              </a:lnSpc>
              <a:spcBef>
                <a:spcPts val="90"/>
              </a:spcBef>
            </a:pPr>
            <a:r>
              <a:rPr sz="5900" spc="2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Транспортный  акселератор</a:t>
            </a:r>
            <a:r>
              <a:rPr sz="5900" spc="-6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5900" spc="2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РЖД</a:t>
            </a:r>
            <a:endParaRPr sz="5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72222" y="5747543"/>
            <a:ext cx="7974330" cy="1835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92505" marR="5080" indent="-980440" algn="r">
              <a:lnSpc>
                <a:spcPct val="100000"/>
              </a:lnSpc>
              <a:spcBef>
                <a:spcPts val="105"/>
              </a:spcBef>
            </a:pPr>
            <a:r>
              <a:rPr sz="395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Платформа</a:t>
            </a:r>
            <a:r>
              <a:rPr sz="3950" spc="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95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развития</a:t>
            </a:r>
            <a:r>
              <a:rPr sz="3950" spc="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95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инноваций </a:t>
            </a:r>
            <a:r>
              <a:rPr sz="3950" spc="-95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95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компаний транспортной</a:t>
            </a:r>
            <a:endParaRPr sz="39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20"/>
              </a:spcBef>
            </a:pPr>
            <a:r>
              <a:rPr sz="395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отрасли</a:t>
            </a:r>
            <a:endParaRPr sz="39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3806" y="400690"/>
            <a:ext cx="2571115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Контакты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7621" y="1947584"/>
            <a:ext cx="3141265" cy="314126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45950" y="1947584"/>
            <a:ext cx="3141265" cy="3141265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15" dirty="0"/>
              <a:t>10</a:t>
            </a:fld>
            <a:endParaRPr spc="15" dirty="0"/>
          </a:p>
        </p:txBody>
      </p:sp>
      <p:sp>
        <p:nvSpPr>
          <p:cNvPr id="9" name="object 9"/>
          <p:cNvSpPr txBox="1"/>
          <p:nvPr/>
        </p:nvSpPr>
        <p:spPr>
          <a:xfrm>
            <a:off x="3814921" y="5621158"/>
            <a:ext cx="275145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10" dirty="0">
                <a:latin typeface="Rubik"/>
                <a:cs typeface="Rubik"/>
              </a:rPr>
              <a:t>От</a:t>
            </a:r>
            <a:r>
              <a:rPr sz="2450" spc="-35" dirty="0">
                <a:latin typeface="Rubik"/>
                <a:cs typeface="Rubik"/>
              </a:rPr>
              <a:t> </a:t>
            </a:r>
            <a:r>
              <a:rPr sz="2450" spc="15" dirty="0">
                <a:latin typeface="Rubik"/>
                <a:cs typeface="Rubik"/>
              </a:rPr>
              <a:t>АО</a:t>
            </a:r>
            <a:r>
              <a:rPr sz="2450" spc="-30" dirty="0">
                <a:latin typeface="Rubik"/>
                <a:cs typeface="Rubik"/>
              </a:rPr>
              <a:t> </a:t>
            </a:r>
            <a:r>
              <a:rPr sz="2450" spc="15" dirty="0">
                <a:latin typeface="Rubik"/>
                <a:cs typeface="Rubik"/>
              </a:rPr>
              <a:t>«ВНИИЖТ»</a:t>
            </a:r>
            <a:endParaRPr sz="2450">
              <a:latin typeface="Rubik"/>
              <a:cs typeface="Rubi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14921" y="6521654"/>
            <a:ext cx="4848225" cy="2124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10" dirty="0">
                <a:solidFill>
                  <a:srgbClr val="0067A2"/>
                </a:solidFill>
                <a:latin typeface="Rubik-SemiBold"/>
                <a:cs typeface="Rubik-SemiBold"/>
              </a:rPr>
              <a:t>Кошелев</a:t>
            </a:r>
            <a:endParaRPr sz="2950">
              <a:latin typeface="Rubik-SemiBold"/>
              <a:cs typeface="Rubik-SemiBold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950" b="1" spc="10" dirty="0">
                <a:solidFill>
                  <a:srgbClr val="0067A2"/>
                </a:solidFill>
                <a:latin typeface="Rubik-SemiBold"/>
                <a:cs typeface="Rubik-SemiBold"/>
              </a:rPr>
              <a:t>Роман</a:t>
            </a:r>
            <a:r>
              <a:rPr sz="2950" b="1" spc="-35" dirty="0">
                <a:solidFill>
                  <a:srgbClr val="0067A2"/>
                </a:solidFill>
                <a:latin typeface="Rubik-SemiBold"/>
                <a:cs typeface="Rubik-SemiBold"/>
              </a:rPr>
              <a:t> </a:t>
            </a:r>
            <a:r>
              <a:rPr sz="2950" b="1" spc="10" dirty="0">
                <a:solidFill>
                  <a:srgbClr val="0067A2"/>
                </a:solidFill>
                <a:latin typeface="Rubik-SemiBold"/>
                <a:cs typeface="Rubik-SemiBold"/>
              </a:rPr>
              <a:t>Юрьевич</a:t>
            </a:r>
            <a:endParaRPr sz="2950">
              <a:latin typeface="Rubik-SemiBold"/>
              <a:cs typeface="Rubik-SemiBold"/>
            </a:endParaRPr>
          </a:p>
          <a:p>
            <a:pPr marL="12700" marR="5080">
              <a:lnSpc>
                <a:spcPct val="101499"/>
              </a:lnSpc>
              <a:spcBef>
                <a:spcPts val="2270"/>
              </a:spcBef>
            </a:pPr>
            <a:r>
              <a:rPr sz="1950" spc="15" dirty="0">
                <a:latin typeface="Rubik"/>
                <a:cs typeface="Rubik"/>
              </a:rPr>
              <a:t>Руководитель</a:t>
            </a:r>
            <a:r>
              <a:rPr sz="1950" spc="-20" dirty="0">
                <a:latin typeface="Rubik"/>
                <a:cs typeface="Rubik"/>
              </a:rPr>
              <a:t> </a:t>
            </a:r>
            <a:r>
              <a:rPr sz="1950" spc="15" dirty="0">
                <a:latin typeface="Rubik"/>
                <a:cs typeface="Rubik"/>
              </a:rPr>
              <a:t>Центра</a:t>
            </a:r>
            <a:r>
              <a:rPr sz="1950" spc="-15" dirty="0">
                <a:latin typeface="Rubik"/>
                <a:cs typeface="Rubik"/>
              </a:rPr>
              <a:t> </a:t>
            </a:r>
            <a:r>
              <a:rPr sz="1950" spc="15" dirty="0">
                <a:latin typeface="Rubik"/>
                <a:cs typeface="Rubik"/>
              </a:rPr>
              <a:t>«Корпоративный </a:t>
            </a:r>
            <a:r>
              <a:rPr sz="1950" spc="-459" dirty="0">
                <a:latin typeface="Rubik"/>
                <a:cs typeface="Rubik"/>
              </a:rPr>
              <a:t> </a:t>
            </a:r>
            <a:r>
              <a:rPr sz="1950" spc="15" dirty="0">
                <a:latin typeface="Rubik"/>
                <a:cs typeface="Rubik"/>
              </a:rPr>
              <a:t>акселератор</a:t>
            </a:r>
            <a:r>
              <a:rPr sz="1950" dirty="0">
                <a:latin typeface="Rubik"/>
                <a:cs typeface="Rubik"/>
              </a:rPr>
              <a:t> </a:t>
            </a:r>
            <a:r>
              <a:rPr sz="1950" spc="15" dirty="0">
                <a:latin typeface="Rubik"/>
                <a:cs typeface="Rubik"/>
              </a:rPr>
              <a:t>стартап-проектов</a:t>
            </a:r>
            <a:endParaRPr sz="1950">
              <a:latin typeface="Rubik"/>
              <a:cs typeface="Rubik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950" spc="15" dirty="0">
                <a:latin typeface="Rubik"/>
                <a:cs typeface="Rubik"/>
              </a:rPr>
              <a:t>ОАО</a:t>
            </a:r>
            <a:r>
              <a:rPr sz="1950" spc="-15" dirty="0">
                <a:latin typeface="Rubik"/>
                <a:cs typeface="Rubik"/>
              </a:rPr>
              <a:t> </a:t>
            </a:r>
            <a:r>
              <a:rPr sz="1950" spc="20" dirty="0">
                <a:latin typeface="Rubik"/>
                <a:cs typeface="Rubik"/>
              </a:rPr>
              <a:t>«РЖД»</a:t>
            </a:r>
            <a:r>
              <a:rPr sz="1950" spc="-10" dirty="0">
                <a:latin typeface="Rubik"/>
                <a:cs typeface="Rubik"/>
              </a:rPr>
              <a:t> </a:t>
            </a:r>
            <a:r>
              <a:rPr sz="1950" spc="15" dirty="0">
                <a:latin typeface="Rubik"/>
                <a:cs typeface="Rubik"/>
              </a:rPr>
              <a:t>АО</a:t>
            </a:r>
            <a:r>
              <a:rPr sz="1950" spc="-15" dirty="0">
                <a:latin typeface="Rubik"/>
                <a:cs typeface="Rubik"/>
              </a:rPr>
              <a:t> </a:t>
            </a:r>
            <a:r>
              <a:rPr sz="1950" spc="20" dirty="0">
                <a:latin typeface="Rubik"/>
                <a:cs typeface="Rubik"/>
              </a:rPr>
              <a:t>«ВНИИЖТ»</a:t>
            </a:r>
            <a:endParaRPr sz="1950">
              <a:latin typeface="Rubik"/>
              <a:cs typeface="Rubi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14921" y="8934146"/>
            <a:ext cx="319151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10" dirty="0">
                <a:latin typeface="Rubik"/>
                <a:cs typeface="Rubik"/>
                <a:hlinkClick r:id="rId4"/>
              </a:rPr>
              <a:t>koshelev.roman@vniizht.ru</a:t>
            </a:r>
            <a:endParaRPr sz="1950">
              <a:latin typeface="Rubik"/>
              <a:cs typeface="Rubi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033250" y="5621158"/>
            <a:ext cx="4999355" cy="24212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2905"/>
              </a:lnSpc>
              <a:spcBef>
                <a:spcPts val="120"/>
              </a:spcBef>
            </a:pPr>
            <a:r>
              <a:rPr sz="2450" spc="10" dirty="0">
                <a:latin typeface="Rubik"/>
                <a:cs typeface="Rubik"/>
              </a:rPr>
              <a:t>От</a:t>
            </a:r>
            <a:r>
              <a:rPr sz="2450" spc="-25" dirty="0">
                <a:latin typeface="Rubik"/>
                <a:cs typeface="Rubik"/>
              </a:rPr>
              <a:t> </a:t>
            </a:r>
            <a:r>
              <a:rPr sz="2450" spc="10" dirty="0">
                <a:latin typeface="Rubik"/>
                <a:cs typeface="Rubik"/>
              </a:rPr>
              <a:t>GenerationS</a:t>
            </a:r>
            <a:endParaRPr sz="2450">
              <a:latin typeface="Rubik"/>
              <a:cs typeface="Rubik"/>
            </a:endParaRPr>
          </a:p>
          <a:p>
            <a:pPr marL="12700">
              <a:lnSpc>
                <a:spcPts val="2305"/>
              </a:lnSpc>
            </a:pPr>
            <a:r>
              <a:rPr sz="1950" spc="15" dirty="0">
                <a:latin typeface="Rubik"/>
                <a:cs typeface="Rubik"/>
              </a:rPr>
              <a:t>(корпоративный</a:t>
            </a:r>
            <a:r>
              <a:rPr sz="1950" spc="-15" dirty="0">
                <a:latin typeface="Rubik"/>
                <a:cs typeface="Rubik"/>
              </a:rPr>
              <a:t> </a:t>
            </a:r>
            <a:r>
              <a:rPr sz="1950" spc="15" dirty="0">
                <a:latin typeface="Rubik"/>
                <a:cs typeface="Rubik"/>
              </a:rPr>
              <a:t>акселератор</a:t>
            </a:r>
            <a:r>
              <a:rPr sz="1950" spc="-15" dirty="0">
                <a:latin typeface="Rubik"/>
                <a:cs typeface="Rubik"/>
              </a:rPr>
              <a:t> </a:t>
            </a:r>
            <a:r>
              <a:rPr sz="1950" spc="15" dirty="0">
                <a:latin typeface="Rubik"/>
                <a:cs typeface="Rubik"/>
              </a:rPr>
              <a:t>РВК)</a:t>
            </a:r>
            <a:endParaRPr sz="1950">
              <a:latin typeface="Rubik"/>
              <a:cs typeface="Rubik"/>
            </a:endParaRPr>
          </a:p>
          <a:p>
            <a:pPr marL="12700">
              <a:lnSpc>
                <a:spcPct val="100000"/>
              </a:lnSpc>
              <a:spcBef>
                <a:spcPts val="1875"/>
              </a:spcBef>
            </a:pPr>
            <a:r>
              <a:rPr sz="2950" b="1" spc="10" dirty="0">
                <a:solidFill>
                  <a:srgbClr val="0067A2"/>
                </a:solidFill>
                <a:latin typeface="Rubik-SemiBold"/>
                <a:cs typeface="Rubik-SemiBold"/>
              </a:rPr>
              <a:t>Петрова</a:t>
            </a:r>
            <a:endParaRPr sz="2950">
              <a:latin typeface="Rubik-SemiBold"/>
              <a:cs typeface="Rubik-SemiBold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950" b="1" spc="10" dirty="0">
                <a:solidFill>
                  <a:srgbClr val="0067A2"/>
                </a:solidFill>
                <a:latin typeface="Rubik-SemiBold"/>
                <a:cs typeface="Rubik-SemiBold"/>
              </a:rPr>
              <a:t>Екатерина</a:t>
            </a:r>
            <a:r>
              <a:rPr sz="2950" b="1" spc="-35" dirty="0">
                <a:solidFill>
                  <a:srgbClr val="0067A2"/>
                </a:solidFill>
                <a:latin typeface="Rubik-SemiBold"/>
                <a:cs typeface="Rubik-SemiBold"/>
              </a:rPr>
              <a:t> </a:t>
            </a:r>
            <a:r>
              <a:rPr sz="2950" b="1" spc="10" dirty="0">
                <a:solidFill>
                  <a:srgbClr val="0067A2"/>
                </a:solidFill>
                <a:latin typeface="Rubik-SemiBold"/>
                <a:cs typeface="Rubik-SemiBold"/>
              </a:rPr>
              <a:t>Сергеевна</a:t>
            </a:r>
            <a:endParaRPr sz="2950">
              <a:latin typeface="Rubik-SemiBold"/>
              <a:cs typeface="Rubik-SemiBold"/>
            </a:endParaRPr>
          </a:p>
          <a:p>
            <a:pPr marL="12700">
              <a:lnSpc>
                <a:spcPct val="100000"/>
              </a:lnSpc>
              <a:spcBef>
                <a:spcPts val="2305"/>
              </a:spcBef>
            </a:pPr>
            <a:r>
              <a:rPr sz="1950" spc="15" dirty="0">
                <a:latin typeface="Rubik"/>
                <a:cs typeface="Rubik"/>
              </a:rPr>
              <a:t>Директор</a:t>
            </a:r>
            <a:r>
              <a:rPr sz="1950" spc="-20" dirty="0">
                <a:latin typeface="Rubik"/>
                <a:cs typeface="Rubik"/>
              </a:rPr>
              <a:t> </a:t>
            </a:r>
            <a:r>
              <a:rPr sz="1950" spc="15" dirty="0">
                <a:latin typeface="Rubik"/>
                <a:cs typeface="Rubik"/>
              </a:rPr>
              <a:t>корпоративного</a:t>
            </a:r>
            <a:r>
              <a:rPr sz="1950" spc="-20" dirty="0">
                <a:latin typeface="Rubik"/>
                <a:cs typeface="Rubik"/>
              </a:rPr>
              <a:t> </a:t>
            </a:r>
            <a:r>
              <a:rPr sz="1950" spc="15" dirty="0">
                <a:latin typeface="Rubik"/>
                <a:cs typeface="Rubik"/>
              </a:rPr>
              <a:t>акселератора</a:t>
            </a:r>
            <a:endParaRPr sz="1950">
              <a:latin typeface="Rubik"/>
              <a:cs typeface="Rubi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033250" y="8331024"/>
            <a:ext cx="220853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10" dirty="0">
                <a:latin typeface="Rubik"/>
                <a:cs typeface="Rubik"/>
                <a:hlinkClick r:id="rId5"/>
              </a:rPr>
              <a:t>Petrova.ES@rvc.ru</a:t>
            </a:r>
            <a:endParaRPr sz="1950">
              <a:latin typeface="Rubik"/>
              <a:cs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336374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object 101"/>
          <p:cNvSpPr txBox="1"/>
          <p:nvPr/>
        </p:nvSpPr>
        <p:spPr>
          <a:xfrm>
            <a:off x="518039" y="10715770"/>
            <a:ext cx="226695" cy="3289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spcBef>
                <a:spcPts val="130"/>
              </a:spcBef>
            </a:pPr>
            <a:fld id="{81D60167-4931-47E6-BA6A-407CBD079E47}" type="slidenum">
              <a:rPr sz="1950" spc="15" dirty="0">
                <a:solidFill>
                  <a:srgbClr val="FFFFFF"/>
                </a:solidFill>
                <a:latin typeface="Tahoma"/>
                <a:cs typeface="Tahoma"/>
              </a:rPr>
              <a:pPr marL="38100">
                <a:spcBef>
                  <a:spcPts val="130"/>
                </a:spcBef>
              </a:pPr>
              <a:t>2</a:t>
            </a:fld>
            <a:endParaRPr sz="19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3248" y="1127341"/>
            <a:ext cx="1872013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Транспортный акселератор </a:t>
            </a:r>
            <a:r>
              <a:rPr lang="ru-RU" sz="2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инновационный консорциум лидеров транспортной отрасли для совместного развития коммерчески </a:t>
            </a:r>
            <a:r>
              <a:rPr lang="ru-RU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интересных </a:t>
            </a:r>
            <a:r>
              <a:rPr lang="ru-RU" sz="2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проектов, направленный на обеспечение коммерческого сотрудничества между инновационными технологическими </a:t>
            </a:r>
            <a:r>
              <a:rPr lang="ru-RU" sz="28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стартапами</a:t>
            </a:r>
            <a:r>
              <a:rPr lang="ru-RU" sz="2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корпорациями.</a:t>
            </a:r>
            <a:endParaRPr lang="ru-RU" sz="2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2611" y="3176262"/>
            <a:ext cx="60307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B3E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Цели:</a:t>
            </a:r>
            <a:endParaRPr lang="en-US" sz="3200" b="1" dirty="0" smtClean="0">
              <a:solidFill>
                <a:srgbClr val="0B3E6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12" descr="fesco.png (5321×776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050" y="5656564"/>
            <a:ext cx="3719361" cy="54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20211019141947!AvtoVAZ_logo.gif (1070×595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7871" y="8093075"/>
            <a:ext cx="2843298" cy="158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s (199×253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1050" y="8003008"/>
            <a:ext cx="1301330" cy="165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Tild3037-3732-4036-b630-666464653336_logoru.png (1680×553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183" y="8514102"/>
            <a:ext cx="3170705" cy="104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474531" y="6625017"/>
            <a:ext cx="2882460" cy="1335128"/>
          </a:xfrm>
          <a:prstGeom prst="rect">
            <a:avLst/>
          </a:prstGeom>
        </p:spPr>
      </p:pic>
      <p:pic>
        <p:nvPicPr>
          <p:cNvPr id="16" name="Picture 14" descr="page_thumb.jpg (1279×1280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0049" y="4271020"/>
            <a:ext cx="1939919" cy="194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052050" y="6334128"/>
            <a:ext cx="2672322" cy="16260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/>
          <a:srcRect l="17761" t="21735" r="19648" b="16592"/>
          <a:stretch/>
        </p:blipFill>
        <p:spPr>
          <a:xfrm>
            <a:off x="12980573" y="6427513"/>
            <a:ext cx="3042597" cy="1773315"/>
          </a:xfrm>
          <a:prstGeom prst="rect">
            <a:avLst/>
          </a:prstGeom>
        </p:spPr>
      </p:pic>
      <p:pic>
        <p:nvPicPr>
          <p:cNvPr id="19" name="Picture 6" descr="S (150×121)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6117" y="4429460"/>
            <a:ext cx="2195764" cy="177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Лого-Аквариус_2021.png (643×151)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538" y="4446235"/>
            <a:ext cx="3890383" cy="91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EE0FF5-F97F-A94B-B228-76C7FA58F621}"/>
              </a:ext>
            </a:extLst>
          </p:cNvPr>
          <p:cNvSpPr txBox="1"/>
          <p:nvPr/>
        </p:nvSpPr>
        <p:spPr>
          <a:xfrm>
            <a:off x="9922399" y="3235381"/>
            <a:ext cx="61163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1737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Партнеры:</a:t>
            </a:r>
            <a:endParaRPr lang="ru-RU" sz="3200" b="1" dirty="0">
              <a:solidFill>
                <a:srgbClr val="17375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14" y="6115434"/>
            <a:ext cx="1370081" cy="13700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437" y="8261398"/>
            <a:ext cx="1252558" cy="12525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72" y="4074533"/>
            <a:ext cx="1580166" cy="158016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2795234" y="3961588"/>
            <a:ext cx="58644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B3E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инфраструктурной площадки  для объединения запросов на решение операционных и стратегических задач компаний транспортной отрасли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834224" y="6004954"/>
            <a:ext cx="58644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B3E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Ускоренное достижение показателей Транспортной стратегии при сокращении затрат отдельных компаний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834224" y="8284875"/>
            <a:ext cx="58644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B3E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объединяющей экосистемы для развития инноваций транспортной отрасли: от ВУЗов до корпораций</a:t>
            </a:r>
          </a:p>
        </p:txBody>
      </p:sp>
    </p:spTree>
    <p:extLst>
      <p:ext uri="{BB962C8B-B14F-4D97-AF65-F5344CB8AC3E}">
        <p14:creationId xmlns:p14="http://schemas.microsoft.com/office/powerpoint/2010/main" val="129351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347085" y="1728811"/>
            <a:ext cx="19530347" cy="7337759"/>
          </a:xfrm>
          <a:prstGeom prst="rect">
            <a:avLst/>
          </a:prstGeom>
          <a:solidFill>
            <a:srgbClr val="00206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Заголовок 1">
            <a:extLst>
              <a:ext uri="{FF2B5EF4-FFF2-40B4-BE49-F238E27FC236}">
                <a16:creationId xmlns="" xmlns:a16="http://schemas.microsoft.com/office/drawing/2014/main" id="{4B6A8BA4-78F2-2846-941C-30D2E07AA178}"/>
              </a:ext>
            </a:extLst>
          </p:cNvPr>
          <p:cNvSpPr txBox="1">
            <a:spLocks/>
          </p:cNvSpPr>
          <p:nvPr/>
        </p:nvSpPr>
        <p:spPr>
          <a:xfrm>
            <a:off x="529065" y="552733"/>
            <a:ext cx="18219339" cy="99781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958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Модель </a:t>
            </a:r>
            <a:r>
              <a:rPr lang="ru-RU" sz="3958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Транспортного Акселератора </a:t>
            </a:r>
            <a:r>
              <a:rPr lang="ru-RU" sz="3958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(ТА)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6116637" y="4659633"/>
            <a:ext cx="7970476" cy="3091362"/>
          </a:xfrm>
          <a:prstGeom prst="rect">
            <a:avLst/>
          </a:prstGeom>
          <a:noFill/>
          <a:ln>
            <a:solidFill>
              <a:srgbClr val="042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958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3958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3958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3958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4" name="Прямая со стрелкой 73"/>
          <p:cNvCxnSpPr/>
          <p:nvPr/>
        </p:nvCxnSpPr>
        <p:spPr>
          <a:xfrm flipV="1">
            <a:off x="13164296" y="3776330"/>
            <a:ext cx="0" cy="75390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8944923" y="7837048"/>
            <a:ext cx="5178722" cy="777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84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Методолог платформы – формирование и обеспечение методологии, «правил работы», механик пилотирования и сотрудничества с проектами</a:t>
            </a:r>
            <a:endParaRPr lang="ru-RU" sz="1484" dirty="0"/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7634">
            <a:off x="971918" y="3872625"/>
            <a:ext cx="1134732" cy="1134732"/>
          </a:xfrm>
          <a:prstGeom prst="rect">
            <a:avLst/>
          </a:prstGeom>
        </p:spPr>
      </p:pic>
      <p:sp>
        <p:nvSpPr>
          <p:cNvPr id="80" name="Прямоугольник 79"/>
          <p:cNvSpPr/>
          <p:nvPr/>
        </p:nvSpPr>
        <p:spPr>
          <a:xfrm>
            <a:off x="940041" y="5315690"/>
            <a:ext cx="1864690" cy="396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79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Стартап</a:t>
            </a:r>
            <a:r>
              <a:rPr lang="ru-RU" sz="1979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</a:p>
        </p:txBody>
      </p:sp>
      <p:cxnSp>
        <p:nvCxnSpPr>
          <p:cNvPr id="17" name="Соединительная линия уступом 16"/>
          <p:cNvCxnSpPr/>
          <p:nvPr/>
        </p:nvCxnSpPr>
        <p:spPr>
          <a:xfrm>
            <a:off x="2049048" y="4756164"/>
            <a:ext cx="3928625" cy="894166"/>
          </a:xfrm>
          <a:prstGeom prst="bentConnector3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836404" y="4607137"/>
            <a:ext cx="2054877" cy="61758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4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Открытое окно инноваций</a:t>
            </a:r>
          </a:p>
        </p:txBody>
      </p:sp>
      <p:pic>
        <p:nvPicPr>
          <p:cNvPr id="81" name="Рисунок 8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7634">
            <a:off x="1109672" y="5861125"/>
            <a:ext cx="1134732" cy="1134732"/>
          </a:xfrm>
          <a:prstGeom prst="rect">
            <a:avLst/>
          </a:prstGeom>
        </p:spPr>
      </p:pic>
      <p:sp>
        <p:nvSpPr>
          <p:cNvPr id="82" name="Прямоугольник 81"/>
          <p:cNvSpPr/>
          <p:nvPr/>
        </p:nvSpPr>
        <p:spPr>
          <a:xfrm>
            <a:off x="937133" y="6987485"/>
            <a:ext cx="1864690" cy="396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79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Стартап</a:t>
            </a:r>
            <a:r>
              <a:rPr lang="ru-RU" sz="1979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</a:p>
        </p:txBody>
      </p:sp>
      <p:cxnSp>
        <p:nvCxnSpPr>
          <p:cNvPr id="87" name="Прямая со стрелкой 86"/>
          <p:cNvCxnSpPr/>
          <p:nvPr/>
        </p:nvCxnSpPr>
        <p:spPr>
          <a:xfrm flipH="1">
            <a:off x="2320424" y="6791590"/>
            <a:ext cx="3710925" cy="2526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flipV="1">
            <a:off x="2396760" y="7015986"/>
            <a:ext cx="3710926" cy="10776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Прямоугольник 85"/>
          <p:cNvSpPr/>
          <p:nvPr/>
        </p:nvSpPr>
        <p:spPr>
          <a:xfrm>
            <a:off x="2957866" y="6593708"/>
            <a:ext cx="2054877" cy="61758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4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Целевой запрос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15718287" y="3281865"/>
            <a:ext cx="2899091" cy="211379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98564">
              <a:spcBef>
                <a:spcPts val="1979"/>
              </a:spcBef>
              <a:spcAft>
                <a:spcPts val="1408"/>
              </a:spcAft>
            </a:pPr>
            <a:r>
              <a:rPr lang="ru-RU" sz="1649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Пилотирование</a:t>
            </a:r>
            <a:r>
              <a:rPr lang="ru-RU" sz="1649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совместно </a:t>
            </a:r>
            <a:br>
              <a:rPr lang="ru-RU" sz="1649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49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корпорациями транспортной отрасли </a:t>
            </a:r>
            <a:r>
              <a:rPr lang="ru-RU" sz="1649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подтверждения спроса</a:t>
            </a:r>
            <a:r>
              <a:rPr lang="ru-RU" sz="1649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технологию или продукт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15718287" y="5861727"/>
            <a:ext cx="2899091" cy="7043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98564">
              <a:spcBef>
                <a:spcPts val="1979"/>
              </a:spcBef>
              <a:spcAft>
                <a:spcPts val="1408"/>
              </a:spcAft>
            </a:pPr>
            <a:r>
              <a:rPr lang="ru-RU" sz="1649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Поиск новых рынков сбыта </a:t>
            </a:r>
            <a:r>
              <a:rPr lang="ru-RU" sz="1649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продукции</a:t>
            </a:r>
          </a:p>
        </p:txBody>
      </p:sp>
      <p:cxnSp>
        <p:nvCxnSpPr>
          <p:cNvPr id="98" name="Соединительная линия уступом 97"/>
          <p:cNvCxnSpPr>
            <a:stCxn id="64" idx="3"/>
            <a:endCxn id="103" idx="1"/>
          </p:cNvCxnSpPr>
          <p:nvPr/>
        </p:nvCxnSpPr>
        <p:spPr>
          <a:xfrm flipV="1">
            <a:off x="14087113" y="4338763"/>
            <a:ext cx="1631174" cy="1866552"/>
          </a:xfrm>
          <a:prstGeom prst="bentConnector3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Соединительная линия уступом 100"/>
          <p:cNvCxnSpPr>
            <a:stCxn id="64" idx="3"/>
            <a:endCxn id="104" idx="1"/>
          </p:cNvCxnSpPr>
          <p:nvPr/>
        </p:nvCxnSpPr>
        <p:spPr>
          <a:xfrm>
            <a:off x="14087113" y="6205315"/>
            <a:ext cx="1631174" cy="8586"/>
          </a:xfrm>
          <a:prstGeom prst="bentConnector3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Прямоугольник 111"/>
          <p:cNvSpPr/>
          <p:nvPr/>
        </p:nvSpPr>
        <p:spPr>
          <a:xfrm>
            <a:off x="15718287" y="6993073"/>
            <a:ext cx="2899091" cy="138085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98564">
              <a:spcBef>
                <a:spcPts val="1979"/>
              </a:spcBef>
              <a:spcAft>
                <a:spcPts val="1408"/>
              </a:spcAft>
            </a:pPr>
            <a:r>
              <a:rPr lang="ru-RU" sz="1649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портфеля заказов </a:t>
            </a:r>
            <a:r>
              <a:rPr lang="ru-RU" sz="1649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продукцию технологического проекта</a:t>
            </a:r>
          </a:p>
        </p:txBody>
      </p:sp>
      <p:cxnSp>
        <p:nvCxnSpPr>
          <p:cNvPr id="107" name="Соединительная линия уступом 106"/>
          <p:cNvCxnSpPr>
            <a:stCxn id="64" idx="3"/>
            <a:endCxn id="112" idx="1"/>
          </p:cNvCxnSpPr>
          <p:nvPr/>
        </p:nvCxnSpPr>
        <p:spPr>
          <a:xfrm>
            <a:off x="14087113" y="6205314"/>
            <a:ext cx="1631174" cy="1478186"/>
          </a:xfrm>
          <a:prstGeom prst="bentConnector3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7077278" y="2183743"/>
            <a:ext cx="8687445" cy="1527752"/>
          </a:xfrm>
          <a:prstGeom prst="rect">
            <a:avLst/>
          </a:prstGeom>
          <a:noFill/>
          <a:ln w="31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309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7634">
            <a:off x="13253459" y="3854525"/>
            <a:ext cx="597517" cy="5975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1C5A446-5DE3-434B-9F1A-C78D9242AFAA}"/>
              </a:ext>
            </a:extLst>
          </p:cNvPr>
          <p:cNvSpPr txBox="1"/>
          <p:nvPr/>
        </p:nvSpPr>
        <p:spPr>
          <a:xfrm>
            <a:off x="10112258" y="1555072"/>
            <a:ext cx="2961008" cy="700365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ru-RU" sz="3298" dirty="0"/>
              <a:t>Партнеры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777" y="8056170"/>
            <a:ext cx="2649693" cy="476732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347085" y="8839631"/>
            <a:ext cx="19530347" cy="15206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/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2F5B19CD-4E85-47C7-BF8B-84419772C6E3}"/>
              </a:ext>
            </a:extLst>
          </p:cNvPr>
          <p:cNvSpPr txBox="1"/>
          <p:nvPr/>
        </p:nvSpPr>
        <p:spPr>
          <a:xfrm>
            <a:off x="353365" y="8981534"/>
            <a:ext cx="3744488" cy="1158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815"/>
              </a:spcAft>
            </a:pPr>
            <a:r>
              <a:rPr lang="ru-RU" sz="2309" b="1" dirty="0" smtClean="0">
                <a:solidFill>
                  <a:srgbClr val="1C26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Потенциальные эффекты от платформы</a:t>
            </a:r>
            <a:endParaRPr lang="ru-RU" sz="2309" b="1" dirty="0">
              <a:solidFill>
                <a:srgbClr val="1C26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986509" y="9049941"/>
            <a:ext cx="3724136" cy="100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7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Кооперация партнёров в части инновационного развития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989963" y="9066518"/>
            <a:ext cx="4549918" cy="100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7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Экономические эффекты от инновационной деятельности (экономия)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3552218" y="9049941"/>
            <a:ext cx="4549918" cy="100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7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коммерческих партнёрств при внедрении инноваций в конкретные продукты</a:t>
            </a:r>
          </a:p>
        </p:txBody>
      </p:sp>
      <p:pic>
        <p:nvPicPr>
          <p:cNvPr id="60" name="Picture 2" descr="RZD_logo_sm_rgb-01-cd7aee0f.png (2048×891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979" y="2649515"/>
            <a:ext cx="1058395" cy="63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1C5A446-5DE3-434B-9F1A-C78D9242AFAA}"/>
              </a:ext>
            </a:extLst>
          </p:cNvPr>
          <p:cNvSpPr txBox="1"/>
          <p:nvPr/>
        </p:nvSpPr>
        <p:spPr>
          <a:xfrm>
            <a:off x="3054643" y="1726800"/>
            <a:ext cx="3472698" cy="700365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ru-RU" sz="3298" dirty="0"/>
              <a:t>Организатор</a:t>
            </a:r>
          </a:p>
        </p:txBody>
      </p:sp>
      <p:sp>
        <p:nvSpPr>
          <p:cNvPr id="20" name="Плюс 19"/>
          <p:cNvSpPr/>
          <p:nvPr/>
        </p:nvSpPr>
        <p:spPr>
          <a:xfrm>
            <a:off x="5848577" y="2507368"/>
            <a:ext cx="1001757" cy="86056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/>
          </a:p>
        </p:txBody>
      </p:sp>
      <p:sp>
        <p:nvSpPr>
          <p:cNvPr id="42" name="TextBox 41"/>
          <p:cNvSpPr txBox="1"/>
          <p:nvPr/>
        </p:nvSpPr>
        <p:spPr>
          <a:xfrm>
            <a:off x="6626075" y="5712726"/>
            <a:ext cx="2819920" cy="853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4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 проектов для совместного применения партнерами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502587" y="5712727"/>
            <a:ext cx="2819920" cy="599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4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Обмен опытом работы </a:t>
            </a:r>
          </a:p>
          <a:p>
            <a:pPr algn="ctr"/>
            <a:r>
              <a:rPr lang="ru-RU" sz="164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инновациями</a:t>
            </a:r>
          </a:p>
        </p:txBody>
      </p:sp>
      <p:pic>
        <p:nvPicPr>
          <p:cNvPr id="3" name="Picture 2" descr="Лого-Аквариус_2021.png (643×151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735" y="2628749"/>
            <a:ext cx="2837348" cy="66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logo.jpg (540×465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2425" y="2393797"/>
            <a:ext cx="1198701" cy="103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 descr="nts.png (300×300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597" y="1957985"/>
            <a:ext cx="1763163" cy="176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2" name="Прямая со стрелкой 61"/>
          <p:cNvCxnSpPr/>
          <p:nvPr/>
        </p:nvCxnSpPr>
        <p:spPr>
          <a:xfrm flipV="1">
            <a:off x="7443829" y="3776330"/>
            <a:ext cx="0" cy="75390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Рисунок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7634">
            <a:off x="7532992" y="3854525"/>
            <a:ext cx="597517" cy="597517"/>
          </a:xfrm>
          <a:prstGeom prst="rect">
            <a:avLst/>
          </a:prstGeom>
        </p:spPr>
      </p:pic>
      <p:cxnSp>
        <p:nvCxnSpPr>
          <p:cNvPr id="65" name="Прямая со стрелкой 64"/>
          <p:cNvCxnSpPr/>
          <p:nvPr/>
        </p:nvCxnSpPr>
        <p:spPr>
          <a:xfrm flipV="1">
            <a:off x="10346999" y="3776331"/>
            <a:ext cx="0" cy="75390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Рисунок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7634">
            <a:off x="10436162" y="3854526"/>
            <a:ext cx="597517" cy="597517"/>
          </a:xfrm>
          <a:prstGeom prst="rect">
            <a:avLst/>
          </a:prstGeom>
        </p:spPr>
      </p:pic>
      <p:sp>
        <p:nvSpPr>
          <p:cNvPr id="43" name="object 101"/>
          <p:cNvSpPr txBox="1"/>
          <p:nvPr/>
        </p:nvSpPr>
        <p:spPr>
          <a:xfrm>
            <a:off x="518039" y="10715770"/>
            <a:ext cx="226695" cy="31675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spcBef>
                <a:spcPts val="130"/>
              </a:spcBef>
            </a:pPr>
            <a:r>
              <a:rPr lang="ru-RU" sz="1950" spc="15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1950" dirty="0">
              <a:solidFill>
                <a:prstClr val="black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9675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 txBox="1">
            <a:spLocks/>
          </p:cNvSpPr>
          <p:nvPr/>
        </p:nvSpPr>
        <p:spPr>
          <a:xfrm>
            <a:off x="14474952" y="10648466"/>
            <a:ext cx="4623943" cy="56542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F15528-21DE-4FAA-801E-634DDDAF4B2B}" type="slidenum">
              <a:rPr lang="en-US" sz="3298">
                <a:solidFill>
                  <a:schemeClr val="bg1"/>
                </a:solidFill>
                <a:latin typeface="Akrobat ExtraBold" pitchFamily="50" charset="-52"/>
              </a:rPr>
              <a:pPr algn="r"/>
              <a:t>4</a:t>
            </a:fld>
            <a:endParaRPr lang="en-US" sz="3298" dirty="0">
              <a:solidFill>
                <a:schemeClr val="bg1"/>
              </a:solidFill>
              <a:latin typeface="Akrobat ExtraBold" pitchFamily="50" charset="-52"/>
            </a:endParaRPr>
          </a:p>
        </p:txBody>
      </p:sp>
      <p:sp>
        <p:nvSpPr>
          <p:cNvPr id="34" name="Заголовок 1">
            <a:extLst>
              <a:ext uri="{FF2B5EF4-FFF2-40B4-BE49-F238E27FC236}">
                <a16:creationId xmlns="" xmlns:a16="http://schemas.microsoft.com/office/drawing/2014/main" id="{4B6A8BA4-78F2-2846-941C-30D2E07AA178}"/>
              </a:ext>
            </a:extLst>
          </p:cNvPr>
          <p:cNvSpPr txBox="1">
            <a:spLocks/>
          </p:cNvSpPr>
          <p:nvPr/>
        </p:nvSpPr>
        <p:spPr>
          <a:xfrm>
            <a:off x="864419" y="652506"/>
            <a:ext cx="18219339" cy="99781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958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Транспортный акселератор для развития Транспортной стратегии</a:t>
            </a:r>
            <a:endParaRPr lang="ru-RU" sz="3958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ectangle 8"/>
          <p:cNvSpPr/>
          <p:nvPr/>
        </p:nvSpPr>
        <p:spPr>
          <a:xfrm>
            <a:off x="508066" y="585692"/>
            <a:ext cx="163892" cy="12830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68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4878" y="1910938"/>
            <a:ext cx="14372374" cy="498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38" b="1" dirty="0">
                <a:solidFill>
                  <a:srgbClr val="0B3E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Какие задачи Транспортной стратегии решает ТА</a:t>
            </a:r>
            <a:endParaRPr lang="ru-RU" sz="2638" b="1" dirty="0">
              <a:solidFill>
                <a:srgbClr val="0B3E6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65228" y="7171684"/>
            <a:ext cx="8121788" cy="2935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9" b="1" dirty="0">
                <a:solidFill>
                  <a:srgbClr val="0B3E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Планируемые результаты</a:t>
            </a:r>
          </a:p>
          <a:p>
            <a:endParaRPr lang="ru-RU" sz="2309" b="1" dirty="0">
              <a:solidFill>
                <a:srgbClr val="0B3E6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71202" indent="-471202">
              <a:buFont typeface="Arial" panose="020B0604020202020204" pitchFamily="34" charset="0"/>
              <a:buChar char="•"/>
            </a:pPr>
            <a:r>
              <a:rPr lang="ru-RU" sz="2309" dirty="0">
                <a:solidFill>
                  <a:srgbClr val="0B3E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Взаимовыгодная </a:t>
            </a:r>
            <a:r>
              <a:rPr lang="ru-RU" sz="2309" dirty="0" err="1">
                <a:solidFill>
                  <a:srgbClr val="0B3E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коллаборация</a:t>
            </a:r>
            <a:r>
              <a:rPr lang="ru-RU" sz="2309" dirty="0">
                <a:solidFill>
                  <a:srgbClr val="0B3E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 партнерами для создания  единой цепочки ценности </a:t>
            </a:r>
            <a:endParaRPr lang="ru-RU" sz="2309" dirty="0">
              <a:solidFill>
                <a:srgbClr val="0B3E6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71202" indent="-471202">
              <a:buFont typeface="Arial" panose="020B0604020202020204" pitchFamily="34" charset="0"/>
              <a:buChar char="•"/>
            </a:pPr>
            <a:r>
              <a:rPr lang="ru-RU" sz="2309" dirty="0">
                <a:solidFill>
                  <a:srgbClr val="0B3E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Пилотирование </a:t>
            </a:r>
            <a:r>
              <a:rPr lang="ru-RU" sz="2309" dirty="0">
                <a:solidFill>
                  <a:srgbClr val="0B3E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инновационных решений для решения  внутрикорпоративных задач</a:t>
            </a:r>
          </a:p>
          <a:p>
            <a:pPr marL="471202" indent="-471202">
              <a:buFont typeface="Arial" panose="020B0604020202020204" pitchFamily="34" charset="0"/>
              <a:buChar char="•"/>
            </a:pPr>
            <a:r>
              <a:rPr lang="ru-RU" sz="2309" dirty="0">
                <a:solidFill>
                  <a:srgbClr val="0B3E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Ускоренное </a:t>
            </a:r>
            <a:r>
              <a:rPr lang="ru-RU" sz="2309" dirty="0">
                <a:solidFill>
                  <a:srgbClr val="0B3E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стартапов в масштабе </a:t>
            </a:r>
            <a:r>
              <a:rPr lang="ru-RU" sz="2309" dirty="0">
                <a:solidFill>
                  <a:srgbClr val="0B3E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отрасли: от </a:t>
            </a:r>
            <a:r>
              <a:rPr lang="ru-RU" sz="2309" dirty="0">
                <a:solidFill>
                  <a:srgbClr val="0B3E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запуска пилота до получения </a:t>
            </a:r>
            <a:r>
              <a:rPr lang="ru-RU" sz="2309" dirty="0">
                <a:solidFill>
                  <a:srgbClr val="0B3E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инвестиций</a:t>
            </a:r>
            <a:endParaRPr lang="ru-RU" sz="2309" dirty="0">
              <a:solidFill>
                <a:srgbClr val="0B3E6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766" y="2929449"/>
            <a:ext cx="858146" cy="8581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887" y="4917886"/>
            <a:ext cx="908602" cy="9086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28" y="2975787"/>
            <a:ext cx="818188" cy="8181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3247" y="2953867"/>
            <a:ext cx="833727" cy="8337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802" y="4917887"/>
            <a:ext cx="789823" cy="78982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285489" y="4692998"/>
            <a:ext cx="4569244" cy="1158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9" dirty="0">
                <a:solidFill>
                  <a:srgbClr val="0B3E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мобильности населения и развитие внутреннего </a:t>
            </a:r>
            <a:r>
              <a:rPr lang="ru-RU" sz="2309" dirty="0">
                <a:solidFill>
                  <a:srgbClr val="0B3E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туризма</a:t>
            </a:r>
            <a:endParaRPr lang="ru-RU" sz="2309" dirty="0">
              <a:solidFill>
                <a:srgbClr val="0B3E6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29406" y="2794457"/>
            <a:ext cx="4554166" cy="1513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9" dirty="0">
                <a:solidFill>
                  <a:srgbClr val="0B3E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объема и скорости транзита грузов и развитие </a:t>
            </a:r>
            <a:r>
              <a:rPr lang="ru-RU" sz="2309" dirty="0" err="1">
                <a:solidFill>
                  <a:srgbClr val="0B3E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мультимодальных</a:t>
            </a:r>
            <a:r>
              <a:rPr lang="ru-RU" sz="2309" dirty="0">
                <a:solidFill>
                  <a:srgbClr val="0B3E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логистических </a:t>
            </a:r>
            <a:r>
              <a:rPr lang="ru-RU" sz="2309" dirty="0">
                <a:solidFill>
                  <a:srgbClr val="0B3E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технологий</a:t>
            </a:r>
            <a:endParaRPr lang="ru-RU" sz="2309" dirty="0">
              <a:solidFill>
                <a:srgbClr val="0B3E6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103374" y="2794457"/>
            <a:ext cx="4703433" cy="1513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9" dirty="0">
                <a:solidFill>
                  <a:srgbClr val="0B3E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Цифровая и </a:t>
            </a:r>
            <a:r>
              <a:rPr lang="ru-RU" sz="2309" dirty="0" err="1">
                <a:solidFill>
                  <a:srgbClr val="0B3E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низкоуглеродная</a:t>
            </a:r>
            <a:r>
              <a:rPr lang="ru-RU" sz="2309" dirty="0">
                <a:solidFill>
                  <a:srgbClr val="0B3E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трансформация отрасли </a:t>
            </a:r>
            <a:r>
              <a:rPr lang="ru-RU" sz="2309" dirty="0">
                <a:solidFill>
                  <a:srgbClr val="0B3E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309" dirty="0">
                <a:solidFill>
                  <a:srgbClr val="0B3E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309" dirty="0">
                <a:solidFill>
                  <a:srgbClr val="0B3E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2309" dirty="0">
                <a:solidFill>
                  <a:srgbClr val="0B3E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ускоренное внедрение новых </a:t>
            </a:r>
            <a:r>
              <a:rPr lang="ru-RU" sz="2309" dirty="0">
                <a:solidFill>
                  <a:srgbClr val="0B3E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технологий</a:t>
            </a:r>
            <a:endParaRPr lang="ru-RU" sz="2309" dirty="0">
              <a:solidFill>
                <a:srgbClr val="0B3E6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12306" y="4692997"/>
            <a:ext cx="5211988" cy="1513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9" dirty="0">
                <a:solidFill>
                  <a:srgbClr val="0B3E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качества транспортных услуг и обслуживания пассажиров и, как следствие, увеличение подвижности населения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056893" y="2794457"/>
            <a:ext cx="4473162" cy="1158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9" dirty="0">
                <a:solidFill>
                  <a:srgbClr val="0B3E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пространственной связанности и транспортной доступности территорий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052050" y="7871300"/>
            <a:ext cx="8146349" cy="2224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1202" indent="-471202">
              <a:buFont typeface="Arial" panose="020B0604020202020204" pitchFamily="34" charset="0"/>
              <a:buChar char="•"/>
            </a:pPr>
            <a:r>
              <a:rPr lang="ru-RU" sz="2309" dirty="0">
                <a:solidFill>
                  <a:srgbClr val="0B3E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общего бюджета на проведение акселерационных программ</a:t>
            </a:r>
          </a:p>
          <a:p>
            <a:pPr marL="471202" indent="-471202">
              <a:buFont typeface="Arial" panose="020B0604020202020204" pitchFamily="34" charset="0"/>
              <a:buChar char="•"/>
            </a:pPr>
            <a:r>
              <a:rPr lang="ru-RU" sz="2309" dirty="0">
                <a:solidFill>
                  <a:srgbClr val="0B3E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Разделение рисков и бюджета </a:t>
            </a:r>
          </a:p>
          <a:p>
            <a:pPr marL="471202" indent="-471202">
              <a:buFont typeface="Arial" panose="020B0604020202020204" pitchFamily="34" charset="0"/>
              <a:buChar char="•"/>
            </a:pPr>
            <a:r>
              <a:rPr lang="ru-RU" sz="2309" dirty="0">
                <a:solidFill>
                  <a:srgbClr val="0B3E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Со-финансирование проекта со стороны партнеров</a:t>
            </a:r>
          </a:p>
          <a:p>
            <a:pPr marL="471202" indent="-471202">
              <a:buFont typeface="Arial" panose="020B0604020202020204" pitchFamily="34" charset="0"/>
              <a:buChar char="•"/>
            </a:pPr>
            <a:r>
              <a:rPr lang="ru-RU" sz="2309" dirty="0">
                <a:solidFill>
                  <a:srgbClr val="0B3E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Обмен опытом и лучшими практикам через совместную работу  партнеров</a:t>
            </a:r>
          </a:p>
        </p:txBody>
      </p:sp>
      <p:sp>
        <p:nvSpPr>
          <p:cNvPr id="19" name="object 101"/>
          <p:cNvSpPr txBox="1"/>
          <p:nvPr/>
        </p:nvSpPr>
        <p:spPr>
          <a:xfrm>
            <a:off x="518039" y="10715770"/>
            <a:ext cx="226695" cy="3289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spcBef>
                <a:spcPts val="130"/>
              </a:spcBef>
            </a:pPr>
            <a:r>
              <a:rPr lang="ru-RU" sz="1950" spc="15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endParaRPr sz="1950" dirty="0">
              <a:solidFill>
                <a:prstClr val="black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9325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Прямоугольник 104"/>
          <p:cNvSpPr/>
          <p:nvPr/>
        </p:nvSpPr>
        <p:spPr>
          <a:xfrm>
            <a:off x="603250" y="850074"/>
            <a:ext cx="18663101" cy="332346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object 11"/>
          <p:cNvSpPr txBox="1"/>
          <p:nvPr/>
        </p:nvSpPr>
        <p:spPr>
          <a:xfrm>
            <a:off x="5640977" y="5773264"/>
            <a:ext cx="3805554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1150" b="1" spc="-5" dirty="0">
                <a:solidFill>
                  <a:srgbClr val="0067A2"/>
                </a:solidFill>
                <a:latin typeface="Tahoma"/>
                <a:cs typeface="Tahoma"/>
              </a:rPr>
              <a:t>Время</a:t>
            </a:r>
            <a:r>
              <a:rPr sz="1150" b="1" dirty="0">
                <a:solidFill>
                  <a:srgbClr val="0067A2"/>
                </a:solidFill>
                <a:latin typeface="Tahoma"/>
                <a:cs typeface="Tahoma"/>
              </a:rPr>
              <a:t> в</a:t>
            </a:r>
            <a:r>
              <a:rPr sz="1150" b="1" spc="5" dirty="0">
                <a:solidFill>
                  <a:srgbClr val="0067A2"/>
                </a:solidFill>
                <a:latin typeface="Tahoma"/>
                <a:cs typeface="Tahoma"/>
              </a:rPr>
              <a:t> </a:t>
            </a:r>
            <a:r>
              <a:rPr sz="1150" b="1" spc="-5" dirty="0">
                <a:solidFill>
                  <a:srgbClr val="0067A2"/>
                </a:solidFill>
                <a:latin typeface="Tahoma"/>
                <a:cs typeface="Tahoma"/>
              </a:rPr>
              <a:t>пути</a:t>
            </a:r>
            <a:r>
              <a:rPr sz="1150" b="1" dirty="0">
                <a:solidFill>
                  <a:srgbClr val="0067A2"/>
                </a:solidFill>
                <a:latin typeface="Tahoma"/>
                <a:cs typeface="Tahoma"/>
              </a:rPr>
              <a:t> до</a:t>
            </a:r>
            <a:r>
              <a:rPr sz="1150" b="1" spc="5" dirty="0">
                <a:solidFill>
                  <a:srgbClr val="0067A2"/>
                </a:solidFill>
                <a:latin typeface="Tahoma"/>
                <a:cs typeface="Tahoma"/>
              </a:rPr>
              <a:t> </a:t>
            </a:r>
            <a:r>
              <a:rPr sz="1150" b="1" dirty="0">
                <a:solidFill>
                  <a:srgbClr val="0067A2"/>
                </a:solidFill>
                <a:latin typeface="Tahoma"/>
                <a:cs typeface="Tahoma"/>
              </a:rPr>
              <a:t>магистральной инфраструктуры </a:t>
            </a:r>
            <a:r>
              <a:rPr sz="1150" b="1" spc="-320" dirty="0">
                <a:solidFill>
                  <a:srgbClr val="0067A2"/>
                </a:solidFill>
                <a:latin typeface="Tahoma"/>
                <a:cs typeface="Tahoma"/>
              </a:rPr>
              <a:t> </a:t>
            </a:r>
            <a:r>
              <a:rPr sz="1150" b="1" dirty="0">
                <a:solidFill>
                  <a:srgbClr val="0067A2"/>
                </a:solidFill>
                <a:latin typeface="Tahoma"/>
                <a:cs typeface="Tahoma"/>
              </a:rPr>
              <a:t>на</a:t>
            </a:r>
            <a:r>
              <a:rPr sz="1150" b="1" spc="-5" dirty="0">
                <a:solidFill>
                  <a:srgbClr val="0067A2"/>
                </a:solidFill>
                <a:latin typeface="Tahoma"/>
                <a:cs typeface="Tahoma"/>
              </a:rPr>
              <a:t> общественном</a:t>
            </a:r>
            <a:r>
              <a:rPr sz="1150" b="1" dirty="0">
                <a:solidFill>
                  <a:srgbClr val="0067A2"/>
                </a:solidFill>
                <a:latin typeface="Tahoma"/>
                <a:cs typeface="Tahoma"/>
              </a:rPr>
              <a:t> транспорте или автомобиле</a:t>
            </a:r>
            <a:endParaRPr sz="11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213232" y="5773264"/>
            <a:ext cx="4227195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1150" b="1" spc="-5" dirty="0">
                <a:solidFill>
                  <a:srgbClr val="0067A2"/>
                </a:solidFill>
                <a:latin typeface="Tahoma"/>
                <a:cs typeface="Tahoma"/>
              </a:rPr>
              <a:t>Производительность</a:t>
            </a:r>
            <a:r>
              <a:rPr sz="1150" b="1" spc="5" dirty="0">
                <a:solidFill>
                  <a:srgbClr val="0067A2"/>
                </a:solidFill>
                <a:latin typeface="Tahoma"/>
                <a:cs typeface="Tahoma"/>
              </a:rPr>
              <a:t> </a:t>
            </a:r>
            <a:r>
              <a:rPr sz="1150" b="1" dirty="0">
                <a:solidFill>
                  <a:srgbClr val="0067A2"/>
                </a:solidFill>
                <a:latin typeface="Tahoma"/>
                <a:cs typeface="Tahoma"/>
              </a:rPr>
              <a:t>труда в</a:t>
            </a:r>
            <a:r>
              <a:rPr sz="1150" b="1" spc="5" dirty="0">
                <a:solidFill>
                  <a:srgbClr val="0067A2"/>
                </a:solidFill>
                <a:latin typeface="Tahoma"/>
                <a:cs typeface="Tahoma"/>
              </a:rPr>
              <a:t> </a:t>
            </a:r>
            <a:r>
              <a:rPr sz="1150" b="1" dirty="0">
                <a:solidFill>
                  <a:srgbClr val="0067A2"/>
                </a:solidFill>
                <a:latin typeface="Tahoma"/>
                <a:cs typeface="Tahoma"/>
              </a:rPr>
              <a:t>транспортном</a:t>
            </a:r>
            <a:r>
              <a:rPr sz="1150" b="1" spc="5" dirty="0">
                <a:solidFill>
                  <a:srgbClr val="0067A2"/>
                </a:solidFill>
                <a:latin typeface="Tahoma"/>
                <a:cs typeface="Tahoma"/>
              </a:rPr>
              <a:t> </a:t>
            </a:r>
            <a:r>
              <a:rPr sz="1150" b="1" spc="-5" dirty="0">
                <a:solidFill>
                  <a:srgbClr val="0067A2"/>
                </a:solidFill>
                <a:latin typeface="Tahoma"/>
                <a:cs typeface="Tahoma"/>
              </a:rPr>
              <a:t>комплексе </a:t>
            </a:r>
            <a:r>
              <a:rPr sz="1150" b="1" spc="-320" dirty="0">
                <a:solidFill>
                  <a:srgbClr val="0067A2"/>
                </a:solidFill>
                <a:latin typeface="Tahoma"/>
                <a:cs typeface="Tahoma"/>
              </a:rPr>
              <a:t> </a:t>
            </a:r>
            <a:r>
              <a:rPr sz="1150" b="1" dirty="0">
                <a:solidFill>
                  <a:srgbClr val="0067A2"/>
                </a:solidFill>
                <a:latin typeface="Tahoma"/>
                <a:cs typeface="Tahoma"/>
              </a:rPr>
              <a:t>к</a:t>
            </a:r>
            <a:r>
              <a:rPr sz="1150" b="1" spc="-5" dirty="0">
                <a:solidFill>
                  <a:srgbClr val="0067A2"/>
                </a:solidFill>
                <a:latin typeface="Tahoma"/>
                <a:cs typeface="Tahoma"/>
              </a:rPr>
              <a:t> </a:t>
            </a:r>
            <a:r>
              <a:rPr sz="1150" b="1" dirty="0">
                <a:solidFill>
                  <a:srgbClr val="0067A2"/>
                </a:solidFill>
                <a:latin typeface="Tahoma"/>
                <a:cs typeface="Tahoma"/>
              </a:rPr>
              <a:t>2019 году на </a:t>
            </a:r>
            <a:r>
              <a:rPr sz="1150" b="1" spc="-5" dirty="0">
                <a:solidFill>
                  <a:srgbClr val="0067A2"/>
                </a:solidFill>
                <a:latin typeface="Tahoma"/>
                <a:cs typeface="Tahoma"/>
              </a:rPr>
              <a:t>приведенный</a:t>
            </a:r>
            <a:r>
              <a:rPr sz="1150" b="1" dirty="0">
                <a:solidFill>
                  <a:srgbClr val="0067A2"/>
                </a:solidFill>
                <a:latin typeface="Tahoma"/>
                <a:cs typeface="Tahoma"/>
              </a:rPr>
              <a:t> т-км</a:t>
            </a:r>
            <a:endParaRPr sz="11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475219" y="5773264"/>
            <a:ext cx="359537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1150" b="1" dirty="0">
                <a:solidFill>
                  <a:srgbClr val="0067A2"/>
                </a:solidFill>
                <a:latin typeface="Tahoma"/>
                <a:cs typeface="Tahoma"/>
              </a:rPr>
              <a:t>Объем </a:t>
            </a:r>
            <a:r>
              <a:rPr sz="1150" b="1" spc="-5" dirty="0">
                <a:solidFill>
                  <a:srgbClr val="0067A2"/>
                </a:solidFill>
                <a:latin typeface="Tahoma"/>
                <a:cs typeface="Tahoma"/>
              </a:rPr>
              <a:t>перевозок</a:t>
            </a:r>
            <a:r>
              <a:rPr sz="1150" b="1" dirty="0">
                <a:solidFill>
                  <a:srgbClr val="0067A2"/>
                </a:solidFill>
                <a:latin typeface="Tahoma"/>
                <a:cs typeface="Tahoma"/>
              </a:rPr>
              <a:t> во внешнеторговом </a:t>
            </a:r>
            <a:r>
              <a:rPr sz="1150" b="1" spc="-5" dirty="0">
                <a:solidFill>
                  <a:srgbClr val="0067A2"/>
                </a:solidFill>
                <a:latin typeface="Tahoma"/>
                <a:cs typeface="Tahoma"/>
              </a:rPr>
              <a:t>обороте </a:t>
            </a:r>
            <a:r>
              <a:rPr sz="1150" b="1" spc="-320" dirty="0">
                <a:solidFill>
                  <a:srgbClr val="0067A2"/>
                </a:solidFill>
                <a:latin typeface="Tahoma"/>
                <a:cs typeface="Tahoma"/>
              </a:rPr>
              <a:t> </a:t>
            </a:r>
            <a:r>
              <a:rPr sz="1150" b="1" dirty="0">
                <a:solidFill>
                  <a:srgbClr val="0067A2"/>
                </a:solidFill>
                <a:latin typeface="Tahoma"/>
                <a:cs typeface="Tahoma"/>
              </a:rPr>
              <a:t>через</a:t>
            </a:r>
            <a:r>
              <a:rPr sz="1150" b="1" spc="-5" dirty="0">
                <a:solidFill>
                  <a:srgbClr val="0067A2"/>
                </a:solidFill>
                <a:latin typeface="Tahoma"/>
                <a:cs typeface="Tahoma"/>
              </a:rPr>
              <a:t> пункты</a:t>
            </a:r>
            <a:r>
              <a:rPr sz="1150" b="1" dirty="0">
                <a:solidFill>
                  <a:srgbClr val="0067A2"/>
                </a:solidFill>
                <a:latin typeface="Tahoma"/>
                <a:cs typeface="Tahoma"/>
              </a:rPr>
              <a:t> </a:t>
            </a:r>
            <a:r>
              <a:rPr sz="1150" b="1" spc="-5" dirty="0">
                <a:solidFill>
                  <a:srgbClr val="0067A2"/>
                </a:solidFill>
                <a:latin typeface="Tahoma"/>
                <a:cs typeface="Tahoma"/>
              </a:rPr>
              <a:t>пропуска</a:t>
            </a:r>
            <a:endParaRPr sz="11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444730" y="8743137"/>
            <a:ext cx="331089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1150" b="1" spc="-5" dirty="0">
                <a:solidFill>
                  <a:srgbClr val="0067A2"/>
                </a:solidFill>
                <a:latin typeface="Tahoma"/>
                <a:cs typeface="Tahoma"/>
              </a:rPr>
              <a:t>Транспортная подвижность</a:t>
            </a:r>
            <a:r>
              <a:rPr sz="1150" b="1" dirty="0">
                <a:solidFill>
                  <a:srgbClr val="0067A2"/>
                </a:solidFill>
                <a:latin typeface="Tahoma"/>
                <a:cs typeface="Tahoma"/>
              </a:rPr>
              <a:t> </a:t>
            </a:r>
            <a:r>
              <a:rPr sz="1150" b="1" spc="-5" dirty="0">
                <a:solidFill>
                  <a:srgbClr val="0067A2"/>
                </a:solidFill>
                <a:latin typeface="Tahoma"/>
                <a:cs typeface="Tahoma"/>
              </a:rPr>
              <a:t>населения </a:t>
            </a:r>
            <a:r>
              <a:rPr sz="1150" b="1" dirty="0">
                <a:solidFill>
                  <a:srgbClr val="0067A2"/>
                </a:solidFill>
                <a:latin typeface="Tahoma"/>
                <a:cs typeface="Tahoma"/>
              </a:rPr>
              <a:t> </a:t>
            </a:r>
            <a:r>
              <a:rPr sz="1150" b="1" spc="-5" dirty="0">
                <a:solidFill>
                  <a:srgbClr val="0067A2"/>
                </a:solidFill>
                <a:latin typeface="Tahoma"/>
                <a:cs typeface="Tahoma"/>
              </a:rPr>
              <a:t>(включая поездки</a:t>
            </a:r>
            <a:r>
              <a:rPr sz="1150" b="1" dirty="0">
                <a:solidFill>
                  <a:srgbClr val="0067A2"/>
                </a:solidFill>
                <a:latin typeface="Tahoma"/>
                <a:cs typeface="Tahoma"/>
              </a:rPr>
              <a:t> на личном автомобиле)</a:t>
            </a:r>
            <a:endParaRPr sz="11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41124" y="7173221"/>
            <a:ext cx="3514725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1150" b="1" spc="-5" dirty="0">
                <a:solidFill>
                  <a:srgbClr val="0067A2"/>
                </a:solidFill>
                <a:latin typeface="Tahoma"/>
                <a:cs typeface="Tahoma"/>
              </a:rPr>
              <a:t>Время</a:t>
            </a:r>
            <a:r>
              <a:rPr sz="1150" b="1" dirty="0">
                <a:solidFill>
                  <a:srgbClr val="0067A2"/>
                </a:solidFill>
                <a:latin typeface="Tahoma"/>
                <a:cs typeface="Tahoma"/>
              </a:rPr>
              <a:t> в </a:t>
            </a:r>
            <a:r>
              <a:rPr sz="1150" b="1" spc="-5" dirty="0">
                <a:solidFill>
                  <a:srgbClr val="0067A2"/>
                </a:solidFill>
                <a:latin typeface="Tahoma"/>
                <a:cs typeface="Tahoma"/>
              </a:rPr>
              <a:t>пути</a:t>
            </a:r>
            <a:r>
              <a:rPr sz="1150" b="1" dirty="0">
                <a:solidFill>
                  <a:srgbClr val="0067A2"/>
                </a:solidFill>
                <a:latin typeface="Tahoma"/>
                <a:cs typeface="Tahoma"/>
              </a:rPr>
              <a:t> между центрами двух </a:t>
            </a:r>
            <a:r>
              <a:rPr sz="1150" b="1" spc="-5" dirty="0">
                <a:solidFill>
                  <a:srgbClr val="0067A2"/>
                </a:solidFill>
                <a:latin typeface="Tahoma"/>
                <a:cs typeface="Tahoma"/>
              </a:rPr>
              <a:t>соседних </a:t>
            </a:r>
            <a:r>
              <a:rPr sz="1150" b="1" spc="-320" dirty="0">
                <a:solidFill>
                  <a:srgbClr val="0067A2"/>
                </a:solidFill>
                <a:latin typeface="Tahoma"/>
                <a:cs typeface="Tahoma"/>
              </a:rPr>
              <a:t> </a:t>
            </a:r>
            <a:r>
              <a:rPr sz="1150" b="1" spc="-5" dirty="0">
                <a:solidFill>
                  <a:srgbClr val="0067A2"/>
                </a:solidFill>
                <a:latin typeface="Tahoma"/>
                <a:cs typeface="Tahoma"/>
              </a:rPr>
              <a:t>субъектов Российской</a:t>
            </a:r>
            <a:r>
              <a:rPr sz="1150" b="1" dirty="0">
                <a:solidFill>
                  <a:srgbClr val="0067A2"/>
                </a:solidFill>
                <a:latin typeface="Tahoma"/>
                <a:cs typeface="Tahoma"/>
              </a:rPr>
              <a:t> Федерации</a:t>
            </a:r>
            <a:endParaRPr sz="11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213378" y="6875492"/>
            <a:ext cx="3700779" cy="5537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1150" b="1" spc="-5" dirty="0">
                <a:solidFill>
                  <a:srgbClr val="0067A2"/>
                </a:solidFill>
                <a:latin typeface="Tahoma"/>
                <a:cs typeface="Tahoma"/>
              </a:rPr>
              <a:t>Доля</a:t>
            </a:r>
            <a:r>
              <a:rPr sz="1150" b="1" dirty="0">
                <a:solidFill>
                  <a:srgbClr val="0067A2"/>
                </a:solidFill>
                <a:latin typeface="Tahoma"/>
                <a:cs typeface="Tahoma"/>
              </a:rPr>
              <a:t> </a:t>
            </a:r>
            <a:r>
              <a:rPr sz="1150" b="1" spc="-5" dirty="0">
                <a:solidFill>
                  <a:srgbClr val="0067A2"/>
                </a:solidFill>
                <a:latin typeface="Tahoma"/>
                <a:cs typeface="Tahoma"/>
              </a:rPr>
              <a:t>пассажиров,</a:t>
            </a:r>
            <a:r>
              <a:rPr sz="1150" b="1" spc="5" dirty="0">
                <a:solidFill>
                  <a:srgbClr val="0067A2"/>
                </a:solidFill>
                <a:latin typeface="Tahoma"/>
                <a:cs typeface="Tahoma"/>
              </a:rPr>
              <a:t> </a:t>
            </a:r>
            <a:r>
              <a:rPr sz="1150" b="1" dirty="0">
                <a:solidFill>
                  <a:srgbClr val="0067A2"/>
                </a:solidFill>
                <a:latin typeface="Tahoma"/>
                <a:cs typeface="Tahoma"/>
              </a:rPr>
              <a:t>использующих</a:t>
            </a:r>
            <a:r>
              <a:rPr sz="1150" b="1" spc="5" dirty="0">
                <a:solidFill>
                  <a:srgbClr val="0067A2"/>
                </a:solidFill>
                <a:latin typeface="Tahoma"/>
                <a:cs typeface="Tahoma"/>
              </a:rPr>
              <a:t> </a:t>
            </a:r>
            <a:r>
              <a:rPr sz="1150" b="1" dirty="0">
                <a:solidFill>
                  <a:srgbClr val="0067A2"/>
                </a:solidFill>
                <a:latin typeface="Tahoma"/>
                <a:cs typeface="Tahoma"/>
              </a:rPr>
              <a:t>безналичную </a:t>
            </a:r>
            <a:r>
              <a:rPr sz="1150" b="1" spc="-320" dirty="0">
                <a:solidFill>
                  <a:srgbClr val="0067A2"/>
                </a:solidFill>
                <a:latin typeface="Tahoma"/>
                <a:cs typeface="Tahoma"/>
              </a:rPr>
              <a:t> </a:t>
            </a:r>
            <a:r>
              <a:rPr sz="1150" b="1" spc="-5" dirty="0">
                <a:solidFill>
                  <a:srgbClr val="0067A2"/>
                </a:solidFill>
                <a:latin typeface="Tahoma"/>
                <a:cs typeface="Tahoma"/>
              </a:rPr>
              <a:t>оплату</a:t>
            </a:r>
            <a:r>
              <a:rPr sz="1150" b="1" dirty="0">
                <a:solidFill>
                  <a:srgbClr val="0067A2"/>
                </a:solidFill>
                <a:latin typeface="Tahoma"/>
                <a:cs typeface="Tahoma"/>
              </a:rPr>
              <a:t> </a:t>
            </a:r>
            <a:r>
              <a:rPr sz="1150" b="1" spc="-5" dirty="0">
                <a:solidFill>
                  <a:srgbClr val="0067A2"/>
                </a:solidFill>
                <a:latin typeface="Tahoma"/>
                <a:cs typeface="Tahoma"/>
              </a:rPr>
              <a:t>проезда</a:t>
            </a:r>
            <a:r>
              <a:rPr sz="1150" b="1" dirty="0">
                <a:solidFill>
                  <a:srgbClr val="0067A2"/>
                </a:solidFill>
                <a:latin typeface="Tahoma"/>
                <a:cs typeface="Tahoma"/>
              </a:rPr>
              <a:t> на </a:t>
            </a:r>
            <a:r>
              <a:rPr sz="1150" b="1" spc="-5" dirty="0">
                <a:solidFill>
                  <a:srgbClr val="0067A2"/>
                </a:solidFill>
                <a:latin typeface="Tahoma"/>
                <a:cs typeface="Tahoma"/>
              </a:rPr>
              <a:t>общественном</a:t>
            </a:r>
            <a:r>
              <a:rPr sz="1150" b="1" dirty="0">
                <a:solidFill>
                  <a:srgbClr val="0067A2"/>
                </a:solidFill>
                <a:latin typeface="Tahoma"/>
                <a:cs typeface="Tahoma"/>
              </a:rPr>
              <a:t> транспорте</a:t>
            </a:r>
            <a:endParaRPr sz="115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2700">
              <a:spcBef>
                <a:spcPts val="10"/>
              </a:spcBef>
            </a:pPr>
            <a:r>
              <a:rPr sz="1150" b="1" dirty="0">
                <a:solidFill>
                  <a:srgbClr val="0067A2"/>
                </a:solidFill>
                <a:latin typeface="Tahoma"/>
                <a:cs typeface="Tahoma"/>
              </a:rPr>
              <a:t>в</a:t>
            </a:r>
            <a:r>
              <a:rPr sz="1150" b="1" spc="-15" dirty="0">
                <a:solidFill>
                  <a:srgbClr val="0067A2"/>
                </a:solidFill>
                <a:latin typeface="Tahoma"/>
                <a:cs typeface="Tahoma"/>
              </a:rPr>
              <a:t> </a:t>
            </a:r>
            <a:r>
              <a:rPr sz="1150" b="1" spc="-5" dirty="0">
                <a:solidFill>
                  <a:srgbClr val="0067A2"/>
                </a:solidFill>
                <a:latin typeface="Tahoma"/>
                <a:cs typeface="Tahoma"/>
              </a:rPr>
              <a:t>крупнейших</a:t>
            </a:r>
            <a:r>
              <a:rPr sz="1150" b="1" spc="-10" dirty="0">
                <a:solidFill>
                  <a:srgbClr val="0067A2"/>
                </a:solidFill>
                <a:latin typeface="Tahoma"/>
                <a:cs typeface="Tahoma"/>
              </a:rPr>
              <a:t> </a:t>
            </a:r>
            <a:r>
              <a:rPr sz="1150" b="1" dirty="0">
                <a:solidFill>
                  <a:srgbClr val="0067A2"/>
                </a:solidFill>
                <a:latin typeface="Tahoma"/>
                <a:cs typeface="Tahoma"/>
              </a:rPr>
              <a:t>агломерациях</a:t>
            </a:r>
            <a:endParaRPr sz="11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475365" y="7173221"/>
            <a:ext cx="3533140" cy="5537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150" b="1" spc="-5" dirty="0">
                <a:solidFill>
                  <a:srgbClr val="0067A2"/>
                </a:solidFill>
                <a:latin typeface="Tahoma"/>
                <a:cs typeface="Tahoma"/>
              </a:rPr>
              <a:t>Скорость </a:t>
            </a:r>
            <a:r>
              <a:rPr sz="1150" b="1" dirty="0">
                <a:solidFill>
                  <a:srgbClr val="0067A2"/>
                </a:solidFill>
                <a:latin typeface="Tahoma"/>
                <a:cs typeface="Tahoma"/>
              </a:rPr>
              <a:t>доставки </a:t>
            </a:r>
            <a:r>
              <a:rPr sz="1150" b="1" spc="-5" dirty="0">
                <a:solidFill>
                  <a:srgbClr val="0067A2"/>
                </a:solidFill>
                <a:latin typeface="Tahoma"/>
                <a:cs typeface="Tahoma"/>
              </a:rPr>
              <a:t>несырьевых </a:t>
            </a:r>
            <a:r>
              <a:rPr sz="1150" b="1" dirty="0">
                <a:solidFill>
                  <a:srgbClr val="0067A2"/>
                </a:solidFill>
                <a:latin typeface="Tahoma"/>
                <a:cs typeface="Tahoma"/>
              </a:rPr>
              <a:t>грузов</a:t>
            </a:r>
            <a:endParaRPr sz="115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2700" marR="5080">
              <a:spcBef>
                <a:spcPts val="5"/>
              </a:spcBef>
            </a:pPr>
            <a:r>
              <a:rPr sz="1150" b="1" dirty="0">
                <a:solidFill>
                  <a:srgbClr val="0067A2"/>
                </a:solidFill>
                <a:latin typeface="Tahoma"/>
                <a:cs typeface="Tahoma"/>
              </a:rPr>
              <a:t>на</a:t>
            </a:r>
            <a:r>
              <a:rPr sz="1150" b="1" spc="-5" dirty="0">
                <a:solidFill>
                  <a:srgbClr val="0067A2"/>
                </a:solidFill>
                <a:latin typeface="Tahoma"/>
                <a:cs typeface="Tahoma"/>
              </a:rPr>
              <a:t> </a:t>
            </a:r>
            <a:r>
              <a:rPr sz="1150" b="1" dirty="0">
                <a:solidFill>
                  <a:srgbClr val="0067A2"/>
                </a:solidFill>
                <a:latin typeface="Tahoma"/>
                <a:cs typeface="Tahoma"/>
              </a:rPr>
              <a:t>мультимодальной </a:t>
            </a:r>
            <a:r>
              <a:rPr sz="1150" b="1" spc="-5" dirty="0">
                <a:solidFill>
                  <a:srgbClr val="0067A2"/>
                </a:solidFill>
                <a:latin typeface="Tahoma"/>
                <a:cs typeface="Tahoma"/>
              </a:rPr>
              <a:t>перевозке</a:t>
            </a:r>
            <a:r>
              <a:rPr sz="1150" b="1" dirty="0">
                <a:solidFill>
                  <a:srgbClr val="0067A2"/>
                </a:solidFill>
                <a:latin typeface="Tahoma"/>
                <a:cs typeface="Tahoma"/>
              </a:rPr>
              <a:t> между всеми </a:t>
            </a:r>
            <a:r>
              <a:rPr sz="1150" b="1" spc="-320" dirty="0">
                <a:solidFill>
                  <a:srgbClr val="0067A2"/>
                </a:solidFill>
                <a:latin typeface="Tahoma"/>
                <a:cs typeface="Tahoma"/>
              </a:rPr>
              <a:t> </a:t>
            </a:r>
            <a:r>
              <a:rPr sz="1150" b="1" spc="-5" dirty="0">
                <a:solidFill>
                  <a:srgbClr val="0067A2"/>
                </a:solidFill>
                <a:latin typeface="Tahoma"/>
                <a:cs typeface="Tahoma"/>
              </a:rPr>
              <a:t>крупнейшими </a:t>
            </a:r>
            <a:r>
              <a:rPr sz="1150" b="1" dirty="0">
                <a:solidFill>
                  <a:srgbClr val="0067A2"/>
                </a:solidFill>
                <a:latin typeface="Tahoma"/>
                <a:cs typeface="Tahoma"/>
              </a:rPr>
              <a:t>агломерациями</a:t>
            </a:r>
            <a:endParaRPr sz="11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41124" y="8573179"/>
            <a:ext cx="4314825" cy="5537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1150" b="1" dirty="0">
                <a:solidFill>
                  <a:srgbClr val="0067A2"/>
                </a:solidFill>
                <a:latin typeface="Tahoma"/>
                <a:cs typeface="Tahoma"/>
              </a:rPr>
              <a:t>Увеличение</a:t>
            </a:r>
            <a:r>
              <a:rPr sz="1150" b="1" spc="5" dirty="0">
                <a:solidFill>
                  <a:srgbClr val="0067A2"/>
                </a:solidFill>
                <a:latin typeface="Tahoma"/>
                <a:cs typeface="Tahoma"/>
              </a:rPr>
              <a:t> </a:t>
            </a:r>
            <a:r>
              <a:rPr sz="1150" b="1" spc="-5" dirty="0">
                <a:solidFill>
                  <a:srgbClr val="0067A2"/>
                </a:solidFill>
                <a:latin typeface="Tahoma"/>
                <a:cs typeface="Tahoma"/>
              </a:rPr>
              <a:t>провозной</a:t>
            </a:r>
            <a:r>
              <a:rPr sz="1150" b="1" spc="10" dirty="0">
                <a:solidFill>
                  <a:srgbClr val="0067A2"/>
                </a:solidFill>
                <a:latin typeface="Tahoma"/>
                <a:cs typeface="Tahoma"/>
              </a:rPr>
              <a:t> </a:t>
            </a:r>
            <a:r>
              <a:rPr sz="1150" b="1" spc="-5" dirty="0">
                <a:solidFill>
                  <a:srgbClr val="0067A2"/>
                </a:solidFill>
                <a:latin typeface="Tahoma"/>
                <a:cs typeface="Tahoma"/>
              </a:rPr>
              <a:t>способности</a:t>
            </a:r>
            <a:r>
              <a:rPr sz="1150" b="1" spc="10" dirty="0">
                <a:solidFill>
                  <a:srgbClr val="0067A2"/>
                </a:solidFill>
                <a:latin typeface="Tahoma"/>
                <a:cs typeface="Tahoma"/>
              </a:rPr>
              <a:t> </a:t>
            </a:r>
            <a:r>
              <a:rPr sz="1150" b="1" dirty="0">
                <a:solidFill>
                  <a:srgbClr val="0067A2"/>
                </a:solidFill>
                <a:latin typeface="Tahoma"/>
                <a:cs typeface="Tahoma"/>
              </a:rPr>
              <a:t>железнодорожных </a:t>
            </a:r>
            <a:r>
              <a:rPr sz="1150" b="1" spc="-320" dirty="0">
                <a:solidFill>
                  <a:srgbClr val="0067A2"/>
                </a:solidFill>
                <a:latin typeface="Tahoma"/>
                <a:cs typeface="Tahoma"/>
              </a:rPr>
              <a:t> </a:t>
            </a:r>
            <a:r>
              <a:rPr sz="1150" b="1" dirty="0">
                <a:solidFill>
                  <a:srgbClr val="0067A2"/>
                </a:solidFill>
                <a:latin typeface="Tahoma"/>
                <a:cs typeface="Tahoma"/>
              </a:rPr>
              <a:t>участков</a:t>
            </a:r>
            <a:r>
              <a:rPr sz="1150" b="1" spc="85" dirty="0">
                <a:solidFill>
                  <a:srgbClr val="0067A2"/>
                </a:solidFill>
                <a:latin typeface="Tahoma"/>
                <a:cs typeface="Tahoma"/>
              </a:rPr>
              <a:t> </a:t>
            </a:r>
            <a:r>
              <a:rPr sz="1150" b="1" dirty="0">
                <a:solidFill>
                  <a:srgbClr val="0067A2"/>
                </a:solidFill>
                <a:latin typeface="Tahoma"/>
                <a:cs typeface="Tahoma"/>
              </a:rPr>
              <a:t>в</a:t>
            </a:r>
            <a:r>
              <a:rPr sz="1150" b="1" spc="85" dirty="0">
                <a:solidFill>
                  <a:srgbClr val="0067A2"/>
                </a:solidFill>
                <a:latin typeface="Tahoma"/>
                <a:cs typeface="Tahoma"/>
              </a:rPr>
              <a:t> </a:t>
            </a:r>
            <a:r>
              <a:rPr sz="1150" b="1" spc="-5" dirty="0">
                <a:solidFill>
                  <a:srgbClr val="0067A2"/>
                </a:solidFill>
                <a:latin typeface="Tahoma"/>
                <a:cs typeface="Tahoma"/>
              </a:rPr>
              <a:t>экспортном</a:t>
            </a:r>
            <a:r>
              <a:rPr sz="1150" b="1" spc="85" dirty="0">
                <a:solidFill>
                  <a:srgbClr val="0067A2"/>
                </a:solidFill>
                <a:latin typeface="Tahoma"/>
                <a:cs typeface="Tahoma"/>
              </a:rPr>
              <a:t> </a:t>
            </a:r>
            <a:r>
              <a:rPr sz="1150" b="1" spc="-5" dirty="0">
                <a:solidFill>
                  <a:srgbClr val="0067A2"/>
                </a:solidFill>
                <a:latin typeface="Tahoma"/>
                <a:cs typeface="Tahoma"/>
              </a:rPr>
              <a:t>направлении</a:t>
            </a:r>
            <a:r>
              <a:rPr sz="1150" b="1" spc="85" dirty="0">
                <a:solidFill>
                  <a:srgbClr val="0067A2"/>
                </a:solidFill>
                <a:latin typeface="Tahoma"/>
                <a:cs typeface="Tahoma"/>
              </a:rPr>
              <a:t> </a:t>
            </a:r>
            <a:r>
              <a:rPr sz="1150" b="1" spc="-5" dirty="0">
                <a:solidFill>
                  <a:srgbClr val="0067A2"/>
                </a:solidFill>
                <a:latin typeface="Tahoma"/>
                <a:cs typeface="Tahoma"/>
              </a:rPr>
              <a:t>относительно </a:t>
            </a:r>
            <a:r>
              <a:rPr sz="1150" b="1" dirty="0">
                <a:solidFill>
                  <a:srgbClr val="0067A2"/>
                </a:solidFill>
                <a:latin typeface="Tahoma"/>
                <a:cs typeface="Tahoma"/>
              </a:rPr>
              <a:t> 2019</a:t>
            </a:r>
            <a:r>
              <a:rPr sz="1150" b="1" spc="-5" dirty="0">
                <a:solidFill>
                  <a:srgbClr val="0067A2"/>
                </a:solidFill>
                <a:latin typeface="Tahoma"/>
                <a:cs typeface="Tahoma"/>
              </a:rPr>
              <a:t> </a:t>
            </a:r>
            <a:r>
              <a:rPr sz="1150" b="1" dirty="0">
                <a:solidFill>
                  <a:srgbClr val="0067A2"/>
                </a:solidFill>
                <a:latin typeface="Tahoma"/>
                <a:cs typeface="Tahoma"/>
              </a:rPr>
              <a:t>года </a:t>
            </a:r>
            <a:r>
              <a:rPr sz="1150" b="1" spc="-5" dirty="0">
                <a:solidFill>
                  <a:srgbClr val="0067A2"/>
                </a:solidFill>
                <a:latin typeface="Tahoma"/>
                <a:cs typeface="Tahoma"/>
              </a:rPr>
              <a:t>нарастающим</a:t>
            </a:r>
            <a:r>
              <a:rPr sz="1150" b="1" dirty="0">
                <a:solidFill>
                  <a:srgbClr val="0067A2"/>
                </a:solidFill>
                <a:latin typeface="Tahoma"/>
                <a:cs typeface="Tahoma"/>
              </a:rPr>
              <a:t> итогом</a:t>
            </a:r>
            <a:endParaRPr sz="11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213378" y="8499003"/>
            <a:ext cx="3709035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1150" b="1" spc="-5" dirty="0">
                <a:solidFill>
                  <a:srgbClr val="0067A2"/>
                </a:solidFill>
                <a:latin typeface="Tahoma"/>
                <a:cs typeface="Tahoma"/>
              </a:rPr>
              <a:t>Доля</a:t>
            </a:r>
            <a:r>
              <a:rPr sz="1150" b="1" dirty="0">
                <a:solidFill>
                  <a:srgbClr val="0067A2"/>
                </a:solidFill>
                <a:latin typeface="Tahoma"/>
                <a:cs typeface="Tahoma"/>
              </a:rPr>
              <a:t> </a:t>
            </a:r>
            <a:r>
              <a:rPr sz="1150" b="1" spc="-5" dirty="0">
                <a:solidFill>
                  <a:srgbClr val="0067A2"/>
                </a:solidFill>
                <a:latin typeface="Tahoma"/>
                <a:cs typeface="Tahoma"/>
              </a:rPr>
              <a:t>перевозочных</a:t>
            </a:r>
            <a:r>
              <a:rPr sz="1150" b="1" spc="5" dirty="0">
                <a:solidFill>
                  <a:srgbClr val="0067A2"/>
                </a:solidFill>
                <a:latin typeface="Tahoma"/>
                <a:cs typeface="Tahoma"/>
              </a:rPr>
              <a:t> </a:t>
            </a:r>
            <a:r>
              <a:rPr sz="1150" b="1" dirty="0">
                <a:solidFill>
                  <a:srgbClr val="0067A2"/>
                </a:solidFill>
                <a:latin typeface="Tahoma"/>
                <a:cs typeface="Tahoma"/>
              </a:rPr>
              <a:t>документов,</a:t>
            </a:r>
            <a:r>
              <a:rPr sz="1150" b="1" spc="5" dirty="0">
                <a:solidFill>
                  <a:srgbClr val="0067A2"/>
                </a:solidFill>
                <a:latin typeface="Tahoma"/>
                <a:cs typeface="Tahoma"/>
              </a:rPr>
              <a:t> </a:t>
            </a:r>
            <a:r>
              <a:rPr sz="1150" b="1" spc="-5" dirty="0">
                <a:solidFill>
                  <a:srgbClr val="0067A2"/>
                </a:solidFill>
                <a:latin typeface="Tahoma"/>
                <a:cs typeface="Tahoma"/>
              </a:rPr>
              <a:t>оформляемых </a:t>
            </a:r>
            <a:r>
              <a:rPr sz="1150" b="1" spc="-320" dirty="0">
                <a:solidFill>
                  <a:srgbClr val="0067A2"/>
                </a:solidFill>
                <a:latin typeface="Tahoma"/>
                <a:cs typeface="Tahoma"/>
              </a:rPr>
              <a:t> </a:t>
            </a:r>
            <a:r>
              <a:rPr sz="1150" b="1" dirty="0">
                <a:solidFill>
                  <a:srgbClr val="0067A2"/>
                </a:solidFill>
                <a:latin typeface="Tahoma"/>
                <a:cs typeface="Tahoma"/>
              </a:rPr>
              <a:t>в</a:t>
            </a:r>
            <a:r>
              <a:rPr sz="1150" b="1" spc="-5" dirty="0">
                <a:solidFill>
                  <a:srgbClr val="0067A2"/>
                </a:solidFill>
                <a:latin typeface="Tahoma"/>
                <a:cs typeface="Tahoma"/>
              </a:rPr>
              <a:t> электронном</a:t>
            </a:r>
            <a:r>
              <a:rPr sz="1150" b="1" dirty="0">
                <a:solidFill>
                  <a:srgbClr val="0067A2"/>
                </a:solidFill>
                <a:latin typeface="Tahoma"/>
                <a:cs typeface="Tahoma"/>
              </a:rPr>
              <a:t> виде</a:t>
            </a:r>
            <a:endParaRPr sz="11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53677" y="6281840"/>
            <a:ext cx="1267460" cy="567690"/>
          </a:xfrm>
          <a:prstGeom prst="rect">
            <a:avLst/>
          </a:prstGeom>
          <a:solidFill>
            <a:srgbClr val="0067A2">
              <a:alpha val="39999"/>
            </a:srgbClr>
          </a:solidFill>
        </p:spPr>
        <p:txBody>
          <a:bodyPr vert="horz" wrap="square" lIns="0" tIns="54610" rIns="0" bIns="0" rtlCol="0">
            <a:spAutoFit/>
          </a:bodyPr>
          <a:lstStyle/>
          <a:p>
            <a:pPr marL="255270">
              <a:spcBef>
                <a:spcPts val="430"/>
              </a:spcBef>
            </a:pPr>
            <a:r>
              <a:rPr sz="1450" spc="15" dirty="0">
                <a:solidFill>
                  <a:srgbClr val="FFFFFF"/>
                </a:solidFill>
                <a:latin typeface="Tahoma"/>
                <a:cs typeface="Tahoma"/>
              </a:rPr>
              <a:t>2019</a:t>
            </a:r>
            <a:r>
              <a:rPr sz="145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Tahoma"/>
                <a:cs typeface="Tahoma"/>
              </a:rPr>
              <a:t>год</a:t>
            </a:r>
            <a:endParaRPr sz="145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235585">
              <a:spcBef>
                <a:spcPts val="45"/>
              </a:spcBef>
            </a:pPr>
            <a:r>
              <a:rPr sz="1450" b="1" spc="15" dirty="0">
                <a:solidFill>
                  <a:srgbClr val="FFFFFF"/>
                </a:solidFill>
                <a:latin typeface="Tahoma"/>
                <a:cs typeface="Tahoma"/>
              </a:rPr>
              <a:t>3,5</a:t>
            </a:r>
            <a:r>
              <a:rPr sz="145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15" dirty="0">
                <a:solidFill>
                  <a:srgbClr val="FFFFFF"/>
                </a:solidFill>
                <a:latin typeface="Tahoma"/>
                <a:cs typeface="Tahoma"/>
              </a:rPr>
              <a:t>часа</a:t>
            </a:r>
            <a:endParaRPr sz="14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487898" y="6281840"/>
            <a:ext cx="1267460" cy="567690"/>
          </a:xfrm>
          <a:prstGeom prst="rect">
            <a:avLst/>
          </a:prstGeom>
          <a:solidFill>
            <a:srgbClr val="0067A2">
              <a:alpha val="39999"/>
            </a:srgbClr>
          </a:solidFill>
        </p:spPr>
        <p:txBody>
          <a:bodyPr vert="horz" wrap="square" lIns="0" tIns="54610" rIns="0" bIns="0" rtlCol="0">
            <a:spAutoFit/>
          </a:bodyPr>
          <a:lstStyle/>
          <a:p>
            <a:pPr marL="255270">
              <a:spcBef>
                <a:spcPts val="430"/>
              </a:spcBef>
            </a:pPr>
            <a:r>
              <a:rPr sz="1450" spc="15" dirty="0">
                <a:solidFill>
                  <a:srgbClr val="FFFFFF"/>
                </a:solidFill>
                <a:latin typeface="Tahoma"/>
                <a:cs typeface="Tahoma"/>
              </a:rPr>
              <a:t>2019</a:t>
            </a:r>
            <a:r>
              <a:rPr sz="14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Tahoma"/>
                <a:cs typeface="Tahoma"/>
              </a:rPr>
              <a:t>год</a:t>
            </a:r>
            <a:endParaRPr sz="145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54940">
              <a:spcBef>
                <a:spcPts val="45"/>
              </a:spcBef>
            </a:pPr>
            <a:r>
              <a:rPr sz="1450" b="1" spc="20" dirty="0">
                <a:solidFill>
                  <a:srgbClr val="FFFFFF"/>
                </a:solidFill>
                <a:latin typeface="Tahoma"/>
                <a:cs typeface="Tahoma"/>
              </a:rPr>
              <a:t>837</a:t>
            </a:r>
            <a:r>
              <a:rPr sz="145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20" dirty="0">
                <a:solidFill>
                  <a:srgbClr val="FFFFFF"/>
                </a:solidFill>
                <a:latin typeface="Tahoma"/>
                <a:cs typeface="Tahoma"/>
              </a:rPr>
              <a:t>млн</a:t>
            </a:r>
            <a:r>
              <a:rPr sz="145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1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endParaRPr sz="14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457346" y="9251713"/>
            <a:ext cx="1267460" cy="972185"/>
          </a:xfrm>
          <a:prstGeom prst="rect">
            <a:avLst/>
          </a:prstGeom>
          <a:solidFill>
            <a:srgbClr val="0067A2">
              <a:alpha val="39999"/>
            </a:srgbClr>
          </a:solidFill>
        </p:spPr>
        <p:txBody>
          <a:bodyPr vert="horz" wrap="square" lIns="0" tIns="81280" rIns="0" bIns="0" rtlCol="0">
            <a:spAutoFit/>
          </a:bodyPr>
          <a:lstStyle/>
          <a:p>
            <a:pPr algn="ctr">
              <a:spcBef>
                <a:spcPts val="640"/>
              </a:spcBef>
            </a:pPr>
            <a:r>
              <a:rPr sz="1450" spc="15" dirty="0">
                <a:solidFill>
                  <a:srgbClr val="FFFFFF"/>
                </a:solidFill>
                <a:latin typeface="Tahoma"/>
                <a:cs typeface="Tahoma"/>
              </a:rPr>
              <a:t>2019</a:t>
            </a:r>
            <a:r>
              <a:rPr sz="145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Tahoma"/>
                <a:cs typeface="Tahoma"/>
              </a:rPr>
              <a:t>год</a:t>
            </a:r>
            <a:endParaRPr sz="145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635" algn="ctr">
              <a:lnSpc>
                <a:spcPts val="1714"/>
              </a:lnSpc>
              <a:spcBef>
                <a:spcPts val="40"/>
              </a:spcBef>
            </a:pPr>
            <a:r>
              <a:rPr sz="1450" b="1" spc="15" dirty="0">
                <a:solidFill>
                  <a:srgbClr val="FFFFFF"/>
                </a:solidFill>
                <a:latin typeface="Tahoma"/>
                <a:cs typeface="Tahoma"/>
              </a:rPr>
              <a:t>8,6</a:t>
            </a:r>
            <a:r>
              <a:rPr sz="145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15" dirty="0">
                <a:solidFill>
                  <a:srgbClr val="FFFFFF"/>
                </a:solidFill>
                <a:latin typeface="Tahoma"/>
                <a:cs typeface="Tahoma"/>
              </a:rPr>
              <a:t>тыс.</a:t>
            </a:r>
            <a:endParaRPr sz="145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92710" marR="85090" algn="ctr">
              <a:lnSpc>
                <a:spcPts val="1390"/>
              </a:lnSpc>
              <a:spcBef>
                <a:spcPts val="10"/>
              </a:spcBef>
            </a:pPr>
            <a:r>
              <a:rPr sz="1150" spc="-15" dirty="0">
                <a:solidFill>
                  <a:srgbClr val="FFFFFF"/>
                </a:solidFill>
                <a:latin typeface="Tahoma"/>
                <a:cs typeface="Tahoma"/>
              </a:rPr>
              <a:t>пасс.-км</a:t>
            </a:r>
            <a:r>
              <a:rPr sz="115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dirty="0">
                <a:solidFill>
                  <a:srgbClr val="FFFFFF"/>
                </a:solidFill>
                <a:latin typeface="Tahoma"/>
                <a:cs typeface="Tahoma"/>
              </a:rPr>
              <a:t>на</a:t>
            </a:r>
            <a:r>
              <a:rPr sz="115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dirty="0">
                <a:solidFill>
                  <a:srgbClr val="FFFFFF"/>
                </a:solidFill>
                <a:latin typeface="Tahoma"/>
                <a:cs typeface="Tahoma"/>
              </a:rPr>
              <a:t>чел. </a:t>
            </a:r>
            <a:r>
              <a:rPr sz="1150" spc="-3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15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dirty="0">
                <a:solidFill>
                  <a:srgbClr val="FFFFFF"/>
                </a:solidFill>
                <a:latin typeface="Tahoma"/>
                <a:cs typeface="Tahoma"/>
              </a:rPr>
              <a:t>год</a:t>
            </a:r>
            <a:endParaRPr sz="11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53677" y="7681766"/>
            <a:ext cx="1267460" cy="567690"/>
          </a:xfrm>
          <a:prstGeom prst="rect">
            <a:avLst/>
          </a:prstGeom>
          <a:solidFill>
            <a:srgbClr val="0067A2">
              <a:alpha val="39999"/>
            </a:srgbClr>
          </a:solidFill>
        </p:spPr>
        <p:txBody>
          <a:bodyPr vert="horz" wrap="square" lIns="0" tIns="54610" rIns="0" bIns="0" rtlCol="0">
            <a:spAutoFit/>
          </a:bodyPr>
          <a:lstStyle/>
          <a:p>
            <a:pPr marL="255270">
              <a:spcBef>
                <a:spcPts val="430"/>
              </a:spcBef>
            </a:pPr>
            <a:r>
              <a:rPr sz="1450" spc="15" dirty="0">
                <a:solidFill>
                  <a:srgbClr val="FFFFFF"/>
                </a:solidFill>
                <a:latin typeface="Tahoma"/>
                <a:cs typeface="Tahoma"/>
              </a:rPr>
              <a:t>2019</a:t>
            </a:r>
            <a:r>
              <a:rPr sz="145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Tahoma"/>
                <a:cs typeface="Tahoma"/>
              </a:rPr>
              <a:t>год</a:t>
            </a:r>
            <a:endParaRPr sz="145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266065">
              <a:spcBef>
                <a:spcPts val="45"/>
              </a:spcBef>
            </a:pPr>
            <a:r>
              <a:rPr sz="1450" b="1" spc="20" dirty="0">
                <a:solidFill>
                  <a:srgbClr val="FFFFFF"/>
                </a:solidFill>
                <a:latin typeface="Tahoma"/>
                <a:cs typeface="Tahoma"/>
              </a:rPr>
              <a:t>8</a:t>
            </a:r>
            <a:r>
              <a:rPr sz="1450" b="1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20" dirty="0">
                <a:solidFill>
                  <a:srgbClr val="FFFFFF"/>
                </a:solidFill>
                <a:latin typeface="Tahoma"/>
                <a:cs typeface="Tahoma"/>
              </a:rPr>
              <a:t>часов</a:t>
            </a:r>
            <a:endParaRPr sz="14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225974" y="7681766"/>
            <a:ext cx="1267460" cy="567690"/>
          </a:xfrm>
          <a:prstGeom prst="rect">
            <a:avLst/>
          </a:prstGeom>
          <a:solidFill>
            <a:srgbClr val="0067A2">
              <a:alpha val="39999"/>
            </a:srgbClr>
          </a:solidFill>
        </p:spPr>
        <p:txBody>
          <a:bodyPr vert="horz" wrap="square" lIns="0" tIns="54610" rIns="0" bIns="0" rtlCol="0">
            <a:spAutoFit/>
          </a:bodyPr>
          <a:lstStyle/>
          <a:p>
            <a:pPr algn="ctr">
              <a:spcBef>
                <a:spcPts val="430"/>
              </a:spcBef>
            </a:pPr>
            <a:r>
              <a:rPr sz="1450" spc="15" dirty="0">
                <a:solidFill>
                  <a:srgbClr val="FFFFFF"/>
                </a:solidFill>
                <a:latin typeface="Tahoma"/>
                <a:cs typeface="Tahoma"/>
              </a:rPr>
              <a:t>2019</a:t>
            </a:r>
            <a:r>
              <a:rPr sz="14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Tahoma"/>
                <a:cs typeface="Tahoma"/>
              </a:rPr>
              <a:t>год</a:t>
            </a:r>
            <a:endParaRPr sz="1450" dirty="0">
              <a:solidFill>
                <a:prstClr val="black"/>
              </a:solidFill>
              <a:latin typeface="Tahoma"/>
              <a:cs typeface="Tahoma"/>
            </a:endParaRPr>
          </a:p>
          <a:p>
            <a:pPr algn="ctr">
              <a:spcBef>
                <a:spcPts val="45"/>
              </a:spcBef>
            </a:pPr>
            <a:r>
              <a:rPr sz="1450" b="1" spc="30" dirty="0">
                <a:solidFill>
                  <a:srgbClr val="FFFFFF"/>
                </a:solidFill>
                <a:latin typeface="Tahoma"/>
                <a:cs typeface="Tahoma"/>
              </a:rPr>
              <a:t>7%</a:t>
            </a:r>
            <a:endParaRPr sz="14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225974" y="9007475"/>
            <a:ext cx="1267460" cy="567690"/>
          </a:xfrm>
          <a:prstGeom prst="rect">
            <a:avLst/>
          </a:prstGeom>
          <a:solidFill>
            <a:srgbClr val="0067A2">
              <a:alpha val="39999"/>
            </a:srgbClr>
          </a:solidFill>
        </p:spPr>
        <p:txBody>
          <a:bodyPr vert="horz" wrap="square" lIns="0" tIns="54610" rIns="0" bIns="0" rtlCol="0">
            <a:spAutoFit/>
          </a:bodyPr>
          <a:lstStyle/>
          <a:p>
            <a:pPr algn="ctr">
              <a:spcBef>
                <a:spcPts val="430"/>
              </a:spcBef>
            </a:pPr>
            <a:r>
              <a:rPr sz="1450" spc="15" dirty="0">
                <a:solidFill>
                  <a:srgbClr val="FFFFFF"/>
                </a:solidFill>
                <a:latin typeface="Tahoma"/>
                <a:cs typeface="Tahoma"/>
              </a:rPr>
              <a:t>2019</a:t>
            </a:r>
            <a:r>
              <a:rPr sz="14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Tahoma"/>
                <a:cs typeface="Tahoma"/>
              </a:rPr>
              <a:t>год</a:t>
            </a:r>
            <a:endParaRPr sz="1450" dirty="0">
              <a:solidFill>
                <a:prstClr val="black"/>
              </a:solidFill>
              <a:latin typeface="Tahoma"/>
              <a:cs typeface="Tahoma"/>
            </a:endParaRPr>
          </a:p>
          <a:p>
            <a:pPr algn="ctr">
              <a:spcBef>
                <a:spcPts val="45"/>
              </a:spcBef>
            </a:pPr>
            <a:r>
              <a:rPr sz="1450" b="1" spc="30" dirty="0">
                <a:solidFill>
                  <a:srgbClr val="FFFFFF"/>
                </a:solidFill>
                <a:latin typeface="Tahoma"/>
                <a:cs typeface="Tahoma"/>
              </a:rPr>
              <a:t>5%</a:t>
            </a:r>
            <a:endParaRPr sz="14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487898" y="7857677"/>
            <a:ext cx="1267460" cy="567690"/>
          </a:xfrm>
          <a:prstGeom prst="rect">
            <a:avLst/>
          </a:prstGeom>
          <a:solidFill>
            <a:srgbClr val="0067A2">
              <a:alpha val="39999"/>
            </a:srgbClr>
          </a:solidFill>
        </p:spPr>
        <p:txBody>
          <a:bodyPr vert="horz" wrap="square" lIns="0" tIns="54610" rIns="0" bIns="0" rtlCol="0">
            <a:spAutoFit/>
          </a:bodyPr>
          <a:lstStyle/>
          <a:p>
            <a:pPr marL="255270">
              <a:spcBef>
                <a:spcPts val="430"/>
              </a:spcBef>
            </a:pPr>
            <a:r>
              <a:rPr sz="1450" spc="15" dirty="0">
                <a:solidFill>
                  <a:srgbClr val="FFFFFF"/>
                </a:solidFill>
                <a:latin typeface="Tahoma"/>
                <a:cs typeface="Tahoma"/>
              </a:rPr>
              <a:t>2019</a:t>
            </a:r>
            <a:r>
              <a:rPr sz="14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Tahoma"/>
                <a:cs typeface="Tahoma"/>
              </a:rPr>
              <a:t>год</a:t>
            </a:r>
            <a:endParaRPr sz="145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91770">
              <a:spcBef>
                <a:spcPts val="45"/>
              </a:spcBef>
            </a:pPr>
            <a:r>
              <a:rPr sz="1450" b="1" spc="20" dirty="0">
                <a:solidFill>
                  <a:srgbClr val="FFFFFF"/>
                </a:solidFill>
                <a:latin typeface="Tahoma"/>
                <a:cs typeface="Tahoma"/>
              </a:rPr>
              <a:t>260</a:t>
            </a:r>
            <a:r>
              <a:rPr sz="145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spc="-5" dirty="0">
                <a:solidFill>
                  <a:srgbClr val="FFFFFF"/>
                </a:solidFill>
                <a:latin typeface="Tahoma"/>
                <a:cs typeface="Tahoma"/>
              </a:rPr>
              <a:t>км/сут.</a:t>
            </a:r>
            <a:endParaRPr sz="11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653677" y="9260210"/>
            <a:ext cx="981075" cy="341630"/>
          </a:xfrm>
          <a:prstGeom prst="rect">
            <a:avLst/>
          </a:prstGeom>
          <a:solidFill>
            <a:srgbClr val="0067A2">
              <a:alpha val="39999"/>
            </a:srgbClr>
          </a:solidFill>
        </p:spPr>
        <p:txBody>
          <a:bodyPr vert="horz" wrap="square" lIns="0" tIns="54610" rIns="0" bIns="0" rtlCol="0">
            <a:spAutoFit/>
          </a:bodyPr>
          <a:lstStyle/>
          <a:p>
            <a:pPr marL="111760">
              <a:spcBef>
                <a:spcPts val="430"/>
              </a:spcBef>
            </a:pPr>
            <a:r>
              <a:rPr sz="1450" spc="15" dirty="0">
                <a:solidFill>
                  <a:srgbClr val="FFFFFF"/>
                </a:solidFill>
                <a:latin typeface="Tahoma"/>
                <a:cs typeface="Tahoma"/>
              </a:rPr>
              <a:t>2019</a:t>
            </a:r>
            <a:r>
              <a:rPr sz="14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Tahoma"/>
                <a:cs typeface="Tahoma"/>
              </a:rPr>
              <a:t>год</a:t>
            </a:r>
            <a:endParaRPr sz="14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5225974" y="6284458"/>
            <a:ext cx="981075" cy="341630"/>
          </a:xfrm>
          <a:prstGeom prst="rect">
            <a:avLst/>
          </a:prstGeom>
          <a:solidFill>
            <a:srgbClr val="0067A2">
              <a:alpha val="39999"/>
            </a:srgbClr>
          </a:solidFill>
        </p:spPr>
        <p:txBody>
          <a:bodyPr vert="horz" wrap="square" lIns="0" tIns="54610" rIns="0" bIns="0" rtlCol="0">
            <a:spAutoFit/>
          </a:bodyPr>
          <a:lstStyle/>
          <a:p>
            <a:pPr marL="111760">
              <a:spcBef>
                <a:spcPts val="430"/>
              </a:spcBef>
            </a:pPr>
            <a:r>
              <a:rPr sz="1450" spc="15" dirty="0">
                <a:solidFill>
                  <a:srgbClr val="FFFFFF"/>
                </a:solidFill>
                <a:latin typeface="Tahoma"/>
                <a:cs typeface="Tahoma"/>
              </a:rPr>
              <a:t>2019</a:t>
            </a:r>
            <a:r>
              <a:rPr sz="14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Tahoma"/>
                <a:cs typeface="Tahoma"/>
              </a:rPr>
              <a:t>год</a:t>
            </a:r>
            <a:endParaRPr sz="14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85981" y="6281840"/>
            <a:ext cx="1267460" cy="567690"/>
          </a:xfrm>
          <a:prstGeom prst="rect">
            <a:avLst/>
          </a:prstGeom>
          <a:solidFill>
            <a:srgbClr val="0067A2"/>
          </a:solidFill>
        </p:spPr>
        <p:txBody>
          <a:bodyPr vert="horz" wrap="square" lIns="0" tIns="54610" rIns="0" bIns="0" rtlCol="0">
            <a:spAutoFit/>
          </a:bodyPr>
          <a:lstStyle/>
          <a:p>
            <a:pPr marL="255270">
              <a:spcBef>
                <a:spcPts val="430"/>
              </a:spcBef>
            </a:pPr>
            <a:r>
              <a:rPr sz="1450" spc="15" dirty="0">
                <a:solidFill>
                  <a:srgbClr val="FFFFFF"/>
                </a:solidFill>
                <a:latin typeface="Tahoma"/>
                <a:cs typeface="Tahoma"/>
              </a:rPr>
              <a:t>2030</a:t>
            </a:r>
            <a:r>
              <a:rPr sz="145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Tahoma"/>
                <a:cs typeface="Tahoma"/>
              </a:rPr>
              <a:t>год</a:t>
            </a:r>
            <a:endParaRPr sz="145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235585">
              <a:spcBef>
                <a:spcPts val="45"/>
              </a:spcBef>
            </a:pPr>
            <a:r>
              <a:rPr sz="1450" b="1" spc="15" dirty="0">
                <a:solidFill>
                  <a:srgbClr val="FFFFFF"/>
                </a:solidFill>
                <a:latin typeface="Tahoma"/>
                <a:cs typeface="Tahoma"/>
              </a:rPr>
              <a:t>2,5</a:t>
            </a:r>
            <a:r>
              <a:rPr sz="145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15" dirty="0">
                <a:solidFill>
                  <a:srgbClr val="FFFFFF"/>
                </a:solidFill>
                <a:latin typeface="Tahoma"/>
                <a:cs typeface="Tahoma"/>
              </a:rPr>
              <a:t>часа</a:t>
            </a:r>
            <a:endParaRPr sz="14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220201" y="6281840"/>
            <a:ext cx="1267460" cy="567690"/>
          </a:xfrm>
          <a:prstGeom prst="rect">
            <a:avLst/>
          </a:prstGeom>
          <a:solidFill>
            <a:srgbClr val="0067A2"/>
          </a:solidFill>
        </p:spPr>
        <p:txBody>
          <a:bodyPr vert="horz" wrap="square" lIns="0" tIns="54610" rIns="0" bIns="0" rtlCol="0">
            <a:spAutoFit/>
          </a:bodyPr>
          <a:lstStyle/>
          <a:p>
            <a:pPr algn="ctr">
              <a:spcBef>
                <a:spcPts val="430"/>
              </a:spcBef>
            </a:pPr>
            <a:r>
              <a:rPr sz="1450" spc="15" dirty="0">
                <a:solidFill>
                  <a:srgbClr val="FFFFFF"/>
                </a:solidFill>
                <a:latin typeface="Tahoma"/>
                <a:cs typeface="Tahoma"/>
              </a:rPr>
              <a:t>2030</a:t>
            </a:r>
            <a:r>
              <a:rPr sz="14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Tahoma"/>
                <a:cs typeface="Tahoma"/>
              </a:rPr>
              <a:t>год</a:t>
            </a:r>
            <a:endParaRPr sz="1450" dirty="0">
              <a:solidFill>
                <a:prstClr val="black"/>
              </a:solidFill>
              <a:latin typeface="Tahoma"/>
              <a:cs typeface="Tahoma"/>
            </a:endParaRPr>
          </a:p>
          <a:p>
            <a:pPr algn="ctr">
              <a:spcBef>
                <a:spcPts val="45"/>
              </a:spcBef>
            </a:pPr>
            <a:r>
              <a:rPr sz="1450" b="1" spc="20" dirty="0">
                <a:solidFill>
                  <a:srgbClr val="FFFFFF"/>
                </a:solidFill>
                <a:latin typeface="Tahoma"/>
                <a:cs typeface="Tahoma"/>
              </a:rPr>
              <a:t>1222</a:t>
            </a:r>
            <a:r>
              <a:rPr sz="145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20" dirty="0">
                <a:solidFill>
                  <a:srgbClr val="FFFFFF"/>
                </a:solidFill>
                <a:latin typeface="Tahoma"/>
                <a:cs typeface="Tahoma"/>
              </a:rPr>
              <a:t>млн</a:t>
            </a:r>
            <a:r>
              <a:rPr sz="145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1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endParaRPr sz="14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189650" y="9251713"/>
            <a:ext cx="1267460" cy="972185"/>
          </a:xfrm>
          <a:prstGeom prst="rect">
            <a:avLst/>
          </a:prstGeom>
          <a:solidFill>
            <a:srgbClr val="0067A2"/>
          </a:solidFill>
        </p:spPr>
        <p:txBody>
          <a:bodyPr vert="horz" wrap="square" lIns="0" tIns="81280" rIns="0" bIns="0" rtlCol="0">
            <a:spAutoFit/>
          </a:bodyPr>
          <a:lstStyle/>
          <a:p>
            <a:pPr algn="ctr">
              <a:spcBef>
                <a:spcPts val="640"/>
              </a:spcBef>
            </a:pPr>
            <a:r>
              <a:rPr sz="1450" spc="15" dirty="0">
                <a:solidFill>
                  <a:srgbClr val="FFFFFF"/>
                </a:solidFill>
                <a:latin typeface="Tahoma"/>
                <a:cs typeface="Tahoma"/>
              </a:rPr>
              <a:t>2030</a:t>
            </a:r>
            <a:r>
              <a:rPr sz="14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Tahoma"/>
                <a:cs typeface="Tahoma"/>
              </a:rPr>
              <a:t>год</a:t>
            </a:r>
            <a:endParaRPr sz="145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270" algn="ctr">
              <a:lnSpc>
                <a:spcPts val="1714"/>
              </a:lnSpc>
              <a:spcBef>
                <a:spcPts val="40"/>
              </a:spcBef>
            </a:pPr>
            <a:r>
              <a:rPr sz="1450" b="1" spc="15" dirty="0">
                <a:solidFill>
                  <a:srgbClr val="FFFFFF"/>
                </a:solidFill>
                <a:latin typeface="Tahoma"/>
                <a:cs typeface="Tahoma"/>
              </a:rPr>
              <a:t>14,2</a:t>
            </a:r>
            <a:r>
              <a:rPr sz="145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15" dirty="0">
                <a:solidFill>
                  <a:srgbClr val="FFFFFF"/>
                </a:solidFill>
                <a:latin typeface="Tahoma"/>
                <a:cs typeface="Tahoma"/>
              </a:rPr>
              <a:t>тыс.</a:t>
            </a:r>
            <a:endParaRPr sz="145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92710" marR="85090" algn="ctr">
              <a:lnSpc>
                <a:spcPts val="1390"/>
              </a:lnSpc>
              <a:spcBef>
                <a:spcPts val="10"/>
              </a:spcBef>
            </a:pPr>
            <a:r>
              <a:rPr sz="1150" spc="-15" dirty="0">
                <a:solidFill>
                  <a:srgbClr val="FFFFFF"/>
                </a:solidFill>
                <a:latin typeface="Tahoma"/>
                <a:cs typeface="Tahoma"/>
              </a:rPr>
              <a:t>пасс.-км</a:t>
            </a:r>
            <a:r>
              <a:rPr sz="115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dirty="0">
                <a:solidFill>
                  <a:srgbClr val="FFFFFF"/>
                </a:solidFill>
                <a:latin typeface="Tahoma"/>
                <a:cs typeface="Tahoma"/>
              </a:rPr>
              <a:t>на</a:t>
            </a:r>
            <a:r>
              <a:rPr sz="115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dirty="0">
                <a:solidFill>
                  <a:srgbClr val="FFFFFF"/>
                </a:solidFill>
                <a:latin typeface="Tahoma"/>
                <a:cs typeface="Tahoma"/>
              </a:rPr>
              <a:t>чел. </a:t>
            </a:r>
            <a:r>
              <a:rPr sz="1150" spc="-3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15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dirty="0">
                <a:solidFill>
                  <a:srgbClr val="FFFFFF"/>
                </a:solidFill>
                <a:latin typeface="Tahoma"/>
                <a:cs typeface="Tahoma"/>
              </a:rPr>
              <a:t>год</a:t>
            </a:r>
            <a:endParaRPr sz="11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385981" y="7681766"/>
            <a:ext cx="1267460" cy="567690"/>
          </a:xfrm>
          <a:prstGeom prst="rect">
            <a:avLst/>
          </a:prstGeom>
          <a:solidFill>
            <a:srgbClr val="0067A2"/>
          </a:solidFill>
        </p:spPr>
        <p:txBody>
          <a:bodyPr vert="horz" wrap="square" lIns="0" tIns="54610" rIns="0" bIns="0" rtlCol="0">
            <a:spAutoFit/>
          </a:bodyPr>
          <a:lstStyle/>
          <a:p>
            <a:pPr marL="255270">
              <a:spcBef>
                <a:spcPts val="430"/>
              </a:spcBef>
            </a:pPr>
            <a:r>
              <a:rPr sz="1450" spc="15" dirty="0">
                <a:solidFill>
                  <a:srgbClr val="FFFFFF"/>
                </a:solidFill>
                <a:latin typeface="Tahoma"/>
                <a:cs typeface="Tahoma"/>
              </a:rPr>
              <a:t>2030</a:t>
            </a:r>
            <a:r>
              <a:rPr sz="145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Tahoma"/>
                <a:cs typeface="Tahoma"/>
              </a:rPr>
              <a:t>год</a:t>
            </a:r>
            <a:endParaRPr sz="145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266065">
              <a:spcBef>
                <a:spcPts val="45"/>
              </a:spcBef>
            </a:pPr>
            <a:r>
              <a:rPr sz="1450" b="1" spc="20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r>
              <a:rPr sz="1450" b="1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20" dirty="0">
                <a:solidFill>
                  <a:srgbClr val="FFFFFF"/>
                </a:solidFill>
                <a:latin typeface="Tahoma"/>
                <a:cs typeface="Tahoma"/>
              </a:rPr>
              <a:t>часов</a:t>
            </a:r>
            <a:endParaRPr sz="14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6958276" y="7681766"/>
            <a:ext cx="1267460" cy="567690"/>
          </a:xfrm>
          <a:prstGeom prst="rect">
            <a:avLst/>
          </a:prstGeom>
          <a:solidFill>
            <a:srgbClr val="0067A2"/>
          </a:solidFill>
        </p:spPr>
        <p:txBody>
          <a:bodyPr vert="horz" wrap="square" lIns="0" tIns="54610" rIns="0" bIns="0" rtlCol="0">
            <a:spAutoFit/>
          </a:bodyPr>
          <a:lstStyle/>
          <a:p>
            <a:pPr algn="ctr">
              <a:spcBef>
                <a:spcPts val="430"/>
              </a:spcBef>
            </a:pPr>
            <a:r>
              <a:rPr sz="1450" spc="15" dirty="0">
                <a:solidFill>
                  <a:srgbClr val="FFFFFF"/>
                </a:solidFill>
                <a:latin typeface="Tahoma"/>
                <a:cs typeface="Tahoma"/>
              </a:rPr>
              <a:t>2030</a:t>
            </a:r>
            <a:r>
              <a:rPr sz="14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Tahoma"/>
                <a:cs typeface="Tahoma"/>
              </a:rPr>
              <a:t>год</a:t>
            </a:r>
            <a:endParaRPr sz="1450" dirty="0">
              <a:solidFill>
                <a:prstClr val="black"/>
              </a:solidFill>
              <a:latin typeface="Tahoma"/>
              <a:cs typeface="Tahoma"/>
            </a:endParaRPr>
          </a:p>
          <a:p>
            <a:pPr algn="ctr">
              <a:spcBef>
                <a:spcPts val="45"/>
              </a:spcBef>
            </a:pPr>
            <a:r>
              <a:rPr sz="1450" b="1" spc="25" dirty="0">
                <a:solidFill>
                  <a:srgbClr val="FFFFFF"/>
                </a:solidFill>
                <a:latin typeface="Tahoma"/>
                <a:cs typeface="Tahoma"/>
              </a:rPr>
              <a:t>80%</a:t>
            </a:r>
            <a:endParaRPr sz="14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6958276" y="9007475"/>
            <a:ext cx="1267460" cy="567690"/>
          </a:xfrm>
          <a:prstGeom prst="rect">
            <a:avLst/>
          </a:prstGeom>
          <a:solidFill>
            <a:srgbClr val="0067A2"/>
          </a:solidFill>
        </p:spPr>
        <p:txBody>
          <a:bodyPr vert="horz" wrap="square" lIns="0" tIns="54610" rIns="0" bIns="0" rtlCol="0">
            <a:spAutoFit/>
          </a:bodyPr>
          <a:lstStyle/>
          <a:p>
            <a:pPr algn="ctr">
              <a:spcBef>
                <a:spcPts val="430"/>
              </a:spcBef>
            </a:pPr>
            <a:r>
              <a:rPr sz="1450" spc="15" dirty="0">
                <a:solidFill>
                  <a:srgbClr val="FFFFFF"/>
                </a:solidFill>
                <a:latin typeface="Tahoma"/>
                <a:cs typeface="Tahoma"/>
              </a:rPr>
              <a:t>2030</a:t>
            </a:r>
            <a:r>
              <a:rPr sz="14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Tahoma"/>
                <a:cs typeface="Tahoma"/>
              </a:rPr>
              <a:t>год</a:t>
            </a:r>
            <a:endParaRPr sz="1450" dirty="0">
              <a:solidFill>
                <a:prstClr val="black"/>
              </a:solidFill>
              <a:latin typeface="Tahoma"/>
              <a:cs typeface="Tahoma"/>
            </a:endParaRPr>
          </a:p>
          <a:p>
            <a:pPr algn="ctr">
              <a:spcBef>
                <a:spcPts val="45"/>
              </a:spcBef>
            </a:pPr>
            <a:r>
              <a:rPr sz="1450" b="1" spc="25" dirty="0">
                <a:solidFill>
                  <a:srgbClr val="FFFFFF"/>
                </a:solidFill>
                <a:latin typeface="Tahoma"/>
                <a:cs typeface="Tahoma"/>
              </a:rPr>
              <a:t>97%</a:t>
            </a:r>
            <a:endParaRPr sz="14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220201" y="7857677"/>
            <a:ext cx="1267460" cy="567690"/>
          </a:xfrm>
          <a:prstGeom prst="rect">
            <a:avLst/>
          </a:prstGeom>
          <a:solidFill>
            <a:srgbClr val="0067A2"/>
          </a:solidFill>
        </p:spPr>
        <p:txBody>
          <a:bodyPr vert="horz" wrap="square" lIns="0" tIns="54610" rIns="0" bIns="0" rtlCol="0">
            <a:spAutoFit/>
          </a:bodyPr>
          <a:lstStyle/>
          <a:p>
            <a:pPr marL="255270">
              <a:spcBef>
                <a:spcPts val="430"/>
              </a:spcBef>
            </a:pPr>
            <a:r>
              <a:rPr sz="1450" spc="15" dirty="0">
                <a:solidFill>
                  <a:srgbClr val="FFFFFF"/>
                </a:solidFill>
                <a:latin typeface="Tahoma"/>
                <a:cs typeface="Tahoma"/>
              </a:rPr>
              <a:t>2030</a:t>
            </a:r>
            <a:r>
              <a:rPr sz="14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Tahoma"/>
                <a:cs typeface="Tahoma"/>
              </a:rPr>
              <a:t>год</a:t>
            </a:r>
            <a:endParaRPr sz="145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91770">
              <a:spcBef>
                <a:spcPts val="45"/>
              </a:spcBef>
            </a:pPr>
            <a:r>
              <a:rPr sz="1450" b="1" spc="20" dirty="0">
                <a:solidFill>
                  <a:srgbClr val="FFFFFF"/>
                </a:solidFill>
                <a:latin typeface="Tahoma"/>
                <a:cs typeface="Tahoma"/>
              </a:rPr>
              <a:t>750</a:t>
            </a:r>
            <a:r>
              <a:rPr sz="145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spc="-5" dirty="0">
                <a:solidFill>
                  <a:srgbClr val="FFFFFF"/>
                </a:solidFill>
                <a:latin typeface="Tahoma"/>
                <a:cs typeface="Tahoma"/>
              </a:rPr>
              <a:t>км/сут.</a:t>
            </a:r>
            <a:endParaRPr sz="11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177966" y="9260210"/>
            <a:ext cx="1021715" cy="341630"/>
          </a:xfrm>
          <a:prstGeom prst="rect">
            <a:avLst/>
          </a:prstGeom>
          <a:solidFill>
            <a:srgbClr val="0067A2"/>
          </a:solidFill>
        </p:spPr>
        <p:txBody>
          <a:bodyPr vert="horz" wrap="square" lIns="0" tIns="54610" rIns="0" bIns="0" rtlCol="0">
            <a:spAutoFit/>
          </a:bodyPr>
          <a:lstStyle/>
          <a:p>
            <a:pPr marL="132080">
              <a:spcBef>
                <a:spcPts val="430"/>
              </a:spcBef>
            </a:pPr>
            <a:r>
              <a:rPr sz="1450" spc="15" dirty="0">
                <a:solidFill>
                  <a:srgbClr val="FFFFFF"/>
                </a:solidFill>
                <a:latin typeface="Tahoma"/>
                <a:cs typeface="Tahoma"/>
              </a:rPr>
              <a:t>2030</a:t>
            </a:r>
            <a:r>
              <a:rPr sz="14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Tahoma"/>
                <a:cs typeface="Tahoma"/>
              </a:rPr>
              <a:t>год</a:t>
            </a:r>
            <a:endParaRPr sz="14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6750262" y="6284458"/>
            <a:ext cx="1021715" cy="341630"/>
          </a:xfrm>
          <a:prstGeom prst="rect">
            <a:avLst/>
          </a:prstGeom>
          <a:solidFill>
            <a:srgbClr val="0067A2"/>
          </a:solidFill>
        </p:spPr>
        <p:txBody>
          <a:bodyPr vert="horz" wrap="square" lIns="0" tIns="54610" rIns="0" bIns="0" rtlCol="0">
            <a:spAutoFit/>
          </a:bodyPr>
          <a:lstStyle/>
          <a:p>
            <a:pPr marL="132080">
              <a:spcBef>
                <a:spcPts val="430"/>
              </a:spcBef>
            </a:pPr>
            <a:r>
              <a:rPr sz="1450" spc="15" dirty="0">
                <a:solidFill>
                  <a:srgbClr val="FFFFFF"/>
                </a:solidFill>
                <a:latin typeface="Tahoma"/>
                <a:cs typeface="Tahoma"/>
              </a:rPr>
              <a:t>2030</a:t>
            </a:r>
            <a:r>
              <a:rPr sz="14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Tahoma"/>
                <a:cs typeface="Tahoma"/>
              </a:rPr>
              <a:t>год</a:t>
            </a:r>
            <a:endParaRPr sz="14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358294" y="6432925"/>
            <a:ext cx="39814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450" b="1" spc="15" dirty="0">
                <a:solidFill>
                  <a:srgbClr val="52AE32"/>
                </a:solidFill>
                <a:latin typeface="Tahoma"/>
                <a:cs typeface="Tahoma"/>
              </a:rPr>
              <a:t>-1</a:t>
            </a:r>
            <a:r>
              <a:rPr sz="1450" b="1" spc="-75" dirty="0">
                <a:solidFill>
                  <a:srgbClr val="52AE32"/>
                </a:solidFill>
                <a:latin typeface="Tahoma"/>
                <a:cs typeface="Tahoma"/>
              </a:rPr>
              <a:t> </a:t>
            </a:r>
            <a:r>
              <a:rPr sz="1450" b="1" spc="20" dirty="0">
                <a:solidFill>
                  <a:srgbClr val="52AE32"/>
                </a:solidFill>
                <a:latin typeface="Tahoma"/>
                <a:cs typeface="Tahoma"/>
              </a:rPr>
              <a:t>ч</a:t>
            </a:r>
            <a:endParaRPr sz="14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4038155" y="9604844"/>
            <a:ext cx="64579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450" b="1" spc="20" dirty="0">
                <a:solidFill>
                  <a:srgbClr val="52AE32"/>
                </a:solidFill>
                <a:latin typeface="Tahoma"/>
                <a:cs typeface="Tahoma"/>
              </a:rPr>
              <a:t>+65%</a:t>
            </a:r>
            <a:endParaRPr sz="14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4068728" y="6432925"/>
            <a:ext cx="64579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450" b="1" spc="20" dirty="0">
                <a:solidFill>
                  <a:srgbClr val="52AE32"/>
                </a:solidFill>
                <a:latin typeface="Tahoma"/>
                <a:cs typeface="Tahoma"/>
              </a:rPr>
              <a:t>+46%</a:t>
            </a:r>
            <a:endParaRPr sz="14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358294" y="7832924"/>
            <a:ext cx="39814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450" b="1" spc="15" dirty="0">
                <a:solidFill>
                  <a:srgbClr val="52AE32"/>
                </a:solidFill>
                <a:latin typeface="Tahoma"/>
                <a:cs typeface="Tahoma"/>
              </a:rPr>
              <a:t>-2</a:t>
            </a:r>
            <a:r>
              <a:rPr sz="1450" b="1" spc="-75" dirty="0">
                <a:solidFill>
                  <a:srgbClr val="52AE32"/>
                </a:solidFill>
                <a:latin typeface="Tahoma"/>
                <a:cs typeface="Tahoma"/>
              </a:rPr>
              <a:t> </a:t>
            </a:r>
            <a:r>
              <a:rPr sz="1450" b="1" spc="20" dirty="0">
                <a:solidFill>
                  <a:srgbClr val="52AE32"/>
                </a:solidFill>
                <a:latin typeface="Tahoma"/>
                <a:cs typeface="Tahoma"/>
              </a:rPr>
              <a:t>ч</a:t>
            </a:r>
            <a:endParaRPr sz="14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8851681" y="7719838"/>
            <a:ext cx="419734" cy="478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450" b="1" spc="15" dirty="0">
                <a:solidFill>
                  <a:srgbClr val="52AE32"/>
                </a:solidFill>
                <a:latin typeface="Tahoma"/>
                <a:cs typeface="Tahoma"/>
              </a:rPr>
              <a:t>+73</a:t>
            </a:r>
            <a:endParaRPr sz="145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28575">
              <a:spcBef>
                <a:spcPts val="40"/>
              </a:spcBef>
            </a:pPr>
            <a:r>
              <a:rPr sz="1450" b="1" spc="10" dirty="0">
                <a:solidFill>
                  <a:srgbClr val="52AE32"/>
                </a:solidFill>
                <a:latin typeface="Tahoma"/>
                <a:cs typeface="Tahoma"/>
              </a:rPr>
              <a:t>п.п.</a:t>
            </a:r>
            <a:endParaRPr sz="14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8851681" y="9045578"/>
            <a:ext cx="419734" cy="478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450" b="1" spc="15" dirty="0">
                <a:solidFill>
                  <a:srgbClr val="52AE32"/>
                </a:solidFill>
                <a:latin typeface="Tahoma"/>
                <a:cs typeface="Tahoma"/>
              </a:rPr>
              <a:t>+92</a:t>
            </a:r>
            <a:endParaRPr sz="145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28575">
              <a:spcBef>
                <a:spcPts val="40"/>
              </a:spcBef>
            </a:pPr>
            <a:r>
              <a:rPr sz="1450" b="1" spc="10" dirty="0">
                <a:solidFill>
                  <a:srgbClr val="52AE32"/>
                </a:solidFill>
                <a:latin typeface="Tahoma"/>
                <a:cs typeface="Tahoma"/>
              </a:rPr>
              <a:t>п.п.</a:t>
            </a:r>
            <a:endParaRPr sz="14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4144496" y="7895687"/>
            <a:ext cx="494665" cy="478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450" b="1" spc="20" dirty="0">
                <a:solidFill>
                  <a:srgbClr val="52AE32"/>
                </a:solidFill>
                <a:latin typeface="Tahoma"/>
                <a:cs typeface="Tahoma"/>
              </a:rPr>
              <a:t>в</a:t>
            </a:r>
            <a:r>
              <a:rPr sz="1450" b="1" spc="-85" dirty="0">
                <a:solidFill>
                  <a:srgbClr val="52AE32"/>
                </a:solidFill>
                <a:latin typeface="Tahoma"/>
                <a:cs typeface="Tahoma"/>
              </a:rPr>
              <a:t> </a:t>
            </a:r>
            <a:r>
              <a:rPr sz="1450" b="1" spc="15" dirty="0">
                <a:solidFill>
                  <a:srgbClr val="52AE32"/>
                </a:solidFill>
                <a:latin typeface="Tahoma"/>
                <a:cs typeface="Tahoma"/>
              </a:rPr>
              <a:t>2,9</a:t>
            </a:r>
            <a:endParaRPr sz="145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25400">
              <a:spcBef>
                <a:spcPts val="40"/>
              </a:spcBef>
            </a:pPr>
            <a:r>
              <a:rPr sz="1450" b="1" spc="15" dirty="0">
                <a:solidFill>
                  <a:srgbClr val="52AE32"/>
                </a:solidFill>
                <a:latin typeface="Tahoma"/>
                <a:cs typeface="Tahoma"/>
              </a:rPr>
              <a:t>раза</a:t>
            </a:r>
            <a:endParaRPr sz="14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649436" y="9298136"/>
            <a:ext cx="1136650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450" b="1" spc="15" dirty="0">
                <a:solidFill>
                  <a:srgbClr val="52AE32"/>
                </a:solidFill>
                <a:latin typeface="Tahoma"/>
                <a:cs typeface="Tahoma"/>
              </a:rPr>
              <a:t>+273</a:t>
            </a:r>
            <a:r>
              <a:rPr sz="1450" b="1" spc="-30" dirty="0">
                <a:solidFill>
                  <a:srgbClr val="52AE32"/>
                </a:solidFill>
                <a:latin typeface="Tahoma"/>
                <a:cs typeface="Tahoma"/>
              </a:rPr>
              <a:t> </a:t>
            </a:r>
            <a:r>
              <a:rPr sz="1450" b="1" spc="20" dirty="0">
                <a:solidFill>
                  <a:srgbClr val="52AE32"/>
                </a:solidFill>
                <a:latin typeface="Tahoma"/>
                <a:cs typeface="Tahoma"/>
              </a:rPr>
              <a:t>млн</a:t>
            </a:r>
            <a:r>
              <a:rPr sz="1450" b="1" spc="-20" dirty="0">
                <a:solidFill>
                  <a:srgbClr val="52AE32"/>
                </a:solidFill>
                <a:latin typeface="Tahoma"/>
                <a:cs typeface="Tahoma"/>
              </a:rPr>
              <a:t> </a:t>
            </a:r>
            <a:r>
              <a:rPr sz="1450" b="1" spc="15" dirty="0">
                <a:solidFill>
                  <a:srgbClr val="52AE32"/>
                </a:solidFill>
                <a:latin typeface="Tahoma"/>
                <a:cs typeface="Tahoma"/>
              </a:rPr>
              <a:t>т</a:t>
            </a:r>
            <a:endParaRPr sz="14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8405747" y="6322478"/>
            <a:ext cx="99250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450" b="1" spc="20" dirty="0">
                <a:solidFill>
                  <a:srgbClr val="52AE32"/>
                </a:solidFill>
                <a:latin typeface="Tahoma"/>
                <a:cs typeface="Tahoma"/>
              </a:rPr>
              <a:t>в</a:t>
            </a:r>
            <a:r>
              <a:rPr sz="1450" b="1" spc="-30" dirty="0">
                <a:solidFill>
                  <a:srgbClr val="52AE32"/>
                </a:solidFill>
                <a:latin typeface="Tahoma"/>
                <a:cs typeface="Tahoma"/>
              </a:rPr>
              <a:t> </a:t>
            </a:r>
            <a:r>
              <a:rPr sz="1450" b="1" spc="15" dirty="0">
                <a:solidFill>
                  <a:srgbClr val="52AE32"/>
                </a:solidFill>
                <a:latin typeface="Tahoma"/>
                <a:cs typeface="Tahoma"/>
              </a:rPr>
              <a:t>1,5</a:t>
            </a:r>
            <a:r>
              <a:rPr sz="1450" b="1" spc="-30" dirty="0">
                <a:solidFill>
                  <a:srgbClr val="52AE32"/>
                </a:solidFill>
                <a:latin typeface="Tahoma"/>
                <a:cs typeface="Tahoma"/>
              </a:rPr>
              <a:t> </a:t>
            </a:r>
            <a:r>
              <a:rPr sz="1450" b="1" spc="15" dirty="0">
                <a:solidFill>
                  <a:srgbClr val="52AE32"/>
                </a:solidFill>
                <a:latin typeface="Tahoma"/>
                <a:cs typeface="Tahoma"/>
              </a:rPr>
              <a:t>раза</a:t>
            </a:r>
            <a:endParaRPr sz="14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9117339" y="6281846"/>
            <a:ext cx="130175" cy="663099"/>
            <a:chOff x="4301332" y="7148552"/>
            <a:chExt cx="130175" cy="537845"/>
          </a:xfrm>
        </p:grpSpPr>
        <p:sp>
          <p:nvSpPr>
            <p:cNvPr id="48" name="object 48"/>
            <p:cNvSpPr/>
            <p:nvPr/>
          </p:nvSpPr>
          <p:spPr>
            <a:xfrm>
              <a:off x="4366359" y="7148552"/>
              <a:ext cx="0" cy="521970"/>
            </a:xfrm>
            <a:custGeom>
              <a:avLst/>
              <a:gdLst/>
              <a:ahLst/>
              <a:cxnLst/>
              <a:rect l="l" t="t" r="r" b="b"/>
              <a:pathLst>
                <a:path h="521970">
                  <a:moveTo>
                    <a:pt x="0" y="0"/>
                  </a:moveTo>
                  <a:lnTo>
                    <a:pt x="0" y="521586"/>
                  </a:lnTo>
                </a:path>
              </a:pathLst>
            </a:custGeom>
            <a:ln w="31412">
              <a:solidFill>
                <a:srgbClr val="52AE32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4317039" y="7534622"/>
              <a:ext cx="99060" cy="135890"/>
            </a:xfrm>
            <a:custGeom>
              <a:avLst/>
              <a:gdLst/>
              <a:ahLst/>
              <a:cxnLst/>
              <a:rect l="l" t="t" r="r" b="b"/>
              <a:pathLst>
                <a:path w="99060" h="135890">
                  <a:moveTo>
                    <a:pt x="98635" y="0"/>
                  </a:moveTo>
                  <a:lnTo>
                    <a:pt x="49317" y="135524"/>
                  </a:lnTo>
                  <a:lnTo>
                    <a:pt x="0" y="0"/>
                  </a:lnTo>
                </a:path>
              </a:pathLst>
            </a:custGeom>
            <a:ln w="31412">
              <a:solidFill>
                <a:srgbClr val="52AE32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13780906" y="9281938"/>
            <a:ext cx="130175" cy="941705"/>
            <a:chOff x="8899306" y="7178771"/>
            <a:chExt cx="130175" cy="941705"/>
          </a:xfrm>
        </p:grpSpPr>
        <p:sp>
          <p:nvSpPr>
            <p:cNvPr id="51" name="object 51"/>
            <p:cNvSpPr/>
            <p:nvPr/>
          </p:nvSpPr>
          <p:spPr>
            <a:xfrm>
              <a:off x="8964328" y="7194478"/>
              <a:ext cx="0" cy="925830"/>
            </a:xfrm>
            <a:custGeom>
              <a:avLst/>
              <a:gdLst/>
              <a:ahLst/>
              <a:cxnLst/>
              <a:rect l="l" t="t" r="r" b="b"/>
              <a:pathLst>
                <a:path h="925829">
                  <a:moveTo>
                    <a:pt x="0" y="925772"/>
                  </a:moveTo>
                  <a:lnTo>
                    <a:pt x="0" y="0"/>
                  </a:lnTo>
                </a:path>
              </a:pathLst>
            </a:custGeom>
            <a:ln w="31412">
              <a:solidFill>
                <a:srgbClr val="52AE32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8915012" y="7194478"/>
              <a:ext cx="99060" cy="135890"/>
            </a:xfrm>
            <a:custGeom>
              <a:avLst/>
              <a:gdLst/>
              <a:ahLst/>
              <a:cxnLst/>
              <a:rect l="l" t="t" r="r" b="b"/>
              <a:pathLst>
                <a:path w="99059" h="135890">
                  <a:moveTo>
                    <a:pt x="0" y="135524"/>
                  </a:moveTo>
                  <a:lnTo>
                    <a:pt x="49317" y="0"/>
                  </a:lnTo>
                  <a:lnTo>
                    <a:pt x="98635" y="135524"/>
                  </a:lnTo>
                </a:path>
              </a:pathLst>
            </a:custGeom>
            <a:ln w="31412">
              <a:solidFill>
                <a:srgbClr val="52AE32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13811459" y="6312065"/>
            <a:ext cx="130175" cy="537845"/>
            <a:chOff x="13637383" y="7178771"/>
            <a:chExt cx="130175" cy="537845"/>
          </a:xfrm>
        </p:grpSpPr>
        <p:sp>
          <p:nvSpPr>
            <p:cNvPr id="54" name="object 54"/>
            <p:cNvSpPr/>
            <p:nvPr/>
          </p:nvSpPr>
          <p:spPr>
            <a:xfrm>
              <a:off x="13702404" y="7194487"/>
              <a:ext cx="0" cy="521970"/>
            </a:xfrm>
            <a:custGeom>
              <a:avLst/>
              <a:gdLst/>
              <a:ahLst/>
              <a:cxnLst/>
              <a:rect l="l" t="t" r="r" b="b"/>
              <a:pathLst>
                <a:path h="521970">
                  <a:moveTo>
                    <a:pt x="0" y="521586"/>
                  </a:moveTo>
                  <a:lnTo>
                    <a:pt x="0" y="0"/>
                  </a:lnTo>
                </a:path>
              </a:pathLst>
            </a:custGeom>
            <a:ln w="31412">
              <a:solidFill>
                <a:srgbClr val="52AE32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13653089" y="7194478"/>
              <a:ext cx="99060" cy="135890"/>
            </a:xfrm>
            <a:custGeom>
              <a:avLst/>
              <a:gdLst/>
              <a:ahLst/>
              <a:cxnLst/>
              <a:rect l="l" t="t" r="r" b="b"/>
              <a:pathLst>
                <a:path w="99059" h="135890">
                  <a:moveTo>
                    <a:pt x="0" y="135524"/>
                  </a:moveTo>
                  <a:lnTo>
                    <a:pt x="49317" y="0"/>
                  </a:lnTo>
                  <a:lnTo>
                    <a:pt x="98625" y="135524"/>
                  </a:lnTo>
                </a:path>
              </a:pathLst>
            </a:custGeom>
            <a:ln w="31412">
              <a:solidFill>
                <a:srgbClr val="52AE32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9117339" y="7681764"/>
            <a:ext cx="130175" cy="663099"/>
            <a:chOff x="4301332" y="8548470"/>
            <a:chExt cx="130175" cy="537845"/>
          </a:xfrm>
        </p:grpSpPr>
        <p:sp>
          <p:nvSpPr>
            <p:cNvPr id="57" name="object 57"/>
            <p:cNvSpPr/>
            <p:nvPr/>
          </p:nvSpPr>
          <p:spPr>
            <a:xfrm>
              <a:off x="4366359" y="8548470"/>
              <a:ext cx="0" cy="521970"/>
            </a:xfrm>
            <a:custGeom>
              <a:avLst/>
              <a:gdLst/>
              <a:ahLst/>
              <a:cxnLst/>
              <a:rect l="l" t="t" r="r" b="b"/>
              <a:pathLst>
                <a:path h="521970">
                  <a:moveTo>
                    <a:pt x="0" y="0"/>
                  </a:moveTo>
                  <a:lnTo>
                    <a:pt x="0" y="521586"/>
                  </a:lnTo>
                </a:path>
              </a:pathLst>
            </a:custGeom>
            <a:ln w="31412">
              <a:solidFill>
                <a:srgbClr val="52AE32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4317039" y="8934541"/>
              <a:ext cx="99060" cy="135890"/>
            </a:xfrm>
            <a:custGeom>
              <a:avLst/>
              <a:gdLst/>
              <a:ahLst/>
              <a:cxnLst/>
              <a:rect l="l" t="t" r="r" b="b"/>
              <a:pathLst>
                <a:path w="99060" h="135890">
                  <a:moveTo>
                    <a:pt x="98635" y="0"/>
                  </a:moveTo>
                  <a:lnTo>
                    <a:pt x="49317" y="135524"/>
                  </a:lnTo>
                  <a:lnTo>
                    <a:pt x="0" y="0"/>
                  </a:lnTo>
                </a:path>
              </a:pathLst>
            </a:custGeom>
            <a:ln w="31412">
              <a:solidFill>
                <a:srgbClr val="52AE32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18549534" y="7711984"/>
            <a:ext cx="130175" cy="537845"/>
            <a:chOff x="18375458" y="8578690"/>
            <a:chExt cx="130175" cy="537845"/>
          </a:xfrm>
        </p:grpSpPr>
        <p:sp>
          <p:nvSpPr>
            <p:cNvPr id="60" name="object 60"/>
            <p:cNvSpPr/>
            <p:nvPr/>
          </p:nvSpPr>
          <p:spPr>
            <a:xfrm>
              <a:off x="18440479" y="8594406"/>
              <a:ext cx="0" cy="521970"/>
            </a:xfrm>
            <a:custGeom>
              <a:avLst/>
              <a:gdLst/>
              <a:ahLst/>
              <a:cxnLst/>
              <a:rect l="l" t="t" r="r" b="b"/>
              <a:pathLst>
                <a:path h="521970">
                  <a:moveTo>
                    <a:pt x="0" y="521586"/>
                  </a:moveTo>
                  <a:lnTo>
                    <a:pt x="0" y="0"/>
                  </a:lnTo>
                </a:path>
              </a:pathLst>
            </a:custGeom>
            <a:ln w="31412">
              <a:solidFill>
                <a:srgbClr val="52AE32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18391164" y="8594396"/>
              <a:ext cx="99060" cy="135890"/>
            </a:xfrm>
            <a:custGeom>
              <a:avLst/>
              <a:gdLst/>
              <a:ahLst/>
              <a:cxnLst/>
              <a:rect l="l" t="t" r="r" b="b"/>
              <a:pathLst>
                <a:path w="99059" h="135890">
                  <a:moveTo>
                    <a:pt x="0" y="135524"/>
                  </a:moveTo>
                  <a:lnTo>
                    <a:pt x="49317" y="0"/>
                  </a:lnTo>
                  <a:lnTo>
                    <a:pt x="98625" y="135524"/>
                  </a:lnTo>
                </a:path>
              </a:pathLst>
            </a:custGeom>
            <a:ln w="31412">
              <a:solidFill>
                <a:srgbClr val="52AE32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18549534" y="9037699"/>
            <a:ext cx="130175" cy="537845"/>
            <a:chOff x="18375458" y="9904405"/>
            <a:chExt cx="130175" cy="537845"/>
          </a:xfrm>
        </p:grpSpPr>
        <p:sp>
          <p:nvSpPr>
            <p:cNvPr id="63" name="object 63"/>
            <p:cNvSpPr/>
            <p:nvPr/>
          </p:nvSpPr>
          <p:spPr>
            <a:xfrm>
              <a:off x="18440479" y="9920121"/>
              <a:ext cx="0" cy="521970"/>
            </a:xfrm>
            <a:custGeom>
              <a:avLst/>
              <a:gdLst/>
              <a:ahLst/>
              <a:cxnLst/>
              <a:rect l="l" t="t" r="r" b="b"/>
              <a:pathLst>
                <a:path h="521970">
                  <a:moveTo>
                    <a:pt x="0" y="521586"/>
                  </a:moveTo>
                  <a:lnTo>
                    <a:pt x="0" y="0"/>
                  </a:lnTo>
                </a:path>
              </a:pathLst>
            </a:custGeom>
            <a:ln w="31412">
              <a:solidFill>
                <a:srgbClr val="52AE32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18391164" y="9920111"/>
              <a:ext cx="99060" cy="135890"/>
            </a:xfrm>
            <a:custGeom>
              <a:avLst/>
              <a:gdLst/>
              <a:ahLst/>
              <a:cxnLst/>
              <a:rect l="l" t="t" r="r" b="b"/>
              <a:pathLst>
                <a:path w="99059" h="135890">
                  <a:moveTo>
                    <a:pt x="0" y="135524"/>
                  </a:moveTo>
                  <a:lnTo>
                    <a:pt x="49317" y="0"/>
                  </a:lnTo>
                  <a:lnTo>
                    <a:pt x="98625" y="135524"/>
                  </a:lnTo>
                </a:path>
              </a:pathLst>
            </a:custGeom>
            <a:ln w="31412">
              <a:solidFill>
                <a:srgbClr val="52AE32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5" name="object 65"/>
          <p:cNvGrpSpPr/>
          <p:nvPr/>
        </p:nvGrpSpPr>
        <p:grpSpPr>
          <a:xfrm>
            <a:off x="13811459" y="7887896"/>
            <a:ext cx="130175" cy="537845"/>
            <a:chOff x="13637383" y="8754602"/>
            <a:chExt cx="130175" cy="537845"/>
          </a:xfrm>
        </p:grpSpPr>
        <p:sp>
          <p:nvSpPr>
            <p:cNvPr id="66" name="object 66"/>
            <p:cNvSpPr/>
            <p:nvPr/>
          </p:nvSpPr>
          <p:spPr>
            <a:xfrm>
              <a:off x="13702404" y="8770317"/>
              <a:ext cx="0" cy="521970"/>
            </a:xfrm>
            <a:custGeom>
              <a:avLst/>
              <a:gdLst/>
              <a:ahLst/>
              <a:cxnLst/>
              <a:rect l="l" t="t" r="r" b="b"/>
              <a:pathLst>
                <a:path h="521970">
                  <a:moveTo>
                    <a:pt x="0" y="521586"/>
                  </a:moveTo>
                  <a:lnTo>
                    <a:pt x="0" y="0"/>
                  </a:lnTo>
                </a:path>
              </a:pathLst>
            </a:custGeom>
            <a:ln w="31412">
              <a:solidFill>
                <a:srgbClr val="52AE32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13653089" y="8770309"/>
              <a:ext cx="99060" cy="135890"/>
            </a:xfrm>
            <a:custGeom>
              <a:avLst/>
              <a:gdLst/>
              <a:ahLst/>
              <a:cxnLst/>
              <a:rect l="l" t="t" r="r" b="b"/>
              <a:pathLst>
                <a:path w="99059" h="135890">
                  <a:moveTo>
                    <a:pt x="0" y="135524"/>
                  </a:moveTo>
                  <a:lnTo>
                    <a:pt x="49317" y="0"/>
                  </a:lnTo>
                  <a:lnTo>
                    <a:pt x="98625" y="135524"/>
                  </a:lnTo>
                </a:path>
              </a:pathLst>
            </a:custGeom>
            <a:ln w="31412">
              <a:solidFill>
                <a:srgbClr val="52AE32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8" name="object 68"/>
          <p:cNvGrpSpPr/>
          <p:nvPr/>
        </p:nvGrpSpPr>
        <p:grpSpPr>
          <a:xfrm>
            <a:off x="8437986" y="9287814"/>
            <a:ext cx="130175" cy="390657"/>
            <a:chOff x="3621979" y="10154520"/>
            <a:chExt cx="130175" cy="316865"/>
          </a:xfrm>
        </p:grpSpPr>
        <p:sp>
          <p:nvSpPr>
            <p:cNvPr id="69" name="object 69"/>
            <p:cNvSpPr/>
            <p:nvPr/>
          </p:nvSpPr>
          <p:spPr>
            <a:xfrm>
              <a:off x="3687001" y="10170231"/>
              <a:ext cx="0" cy="300990"/>
            </a:xfrm>
            <a:custGeom>
              <a:avLst/>
              <a:gdLst/>
              <a:ahLst/>
              <a:cxnLst/>
              <a:rect l="l" t="t" r="r" b="b"/>
              <a:pathLst>
                <a:path h="300990">
                  <a:moveTo>
                    <a:pt x="0" y="0"/>
                  </a:moveTo>
                  <a:lnTo>
                    <a:pt x="0" y="300650"/>
                  </a:lnTo>
                </a:path>
              </a:pathLst>
            </a:custGeom>
            <a:ln w="31412">
              <a:solidFill>
                <a:srgbClr val="52AE32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3637686" y="10170226"/>
              <a:ext cx="99060" cy="135890"/>
            </a:xfrm>
            <a:custGeom>
              <a:avLst/>
              <a:gdLst/>
              <a:ahLst/>
              <a:cxnLst/>
              <a:rect l="l" t="t" r="r" b="b"/>
              <a:pathLst>
                <a:path w="99060" h="135890">
                  <a:moveTo>
                    <a:pt x="0" y="135524"/>
                  </a:moveTo>
                  <a:lnTo>
                    <a:pt x="49317" y="0"/>
                  </a:lnTo>
                  <a:lnTo>
                    <a:pt x="98635" y="135524"/>
                  </a:lnTo>
                </a:path>
              </a:pathLst>
            </a:custGeom>
            <a:ln w="31412">
              <a:solidFill>
                <a:srgbClr val="52AE32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18119469" y="6312065"/>
            <a:ext cx="130175" cy="316865"/>
            <a:chOff x="17945393" y="7178771"/>
            <a:chExt cx="130175" cy="316865"/>
          </a:xfrm>
        </p:grpSpPr>
        <p:sp>
          <p:nvSpPr>
            <p:cNvPr id="72" name="object 72"/>
            <p:cNvSpPr/>
            <p:nvPr/>
          </p:nvSpPr>
          <p:spPr>
            <a:xfrm>
              <a:off x="18010414" y="7194482"/>
              <a:ext cx="0" cy="300990"/>
            </a:xfrm>
            <a:custGeom>
              <a:avLst/>
              <a:gdLst/>
              <a:ahLst/>
              <a:cxnLst/>
              <a:rect l="l" t="t" r="r" b="b"/>
              <a:pathLst>
                <a:path h="300990">
                  <a:moveTo>
                    <a:pt x="0" y="0"/>
                  </a:moveTo>
                  <a:lnTo>
                    <a:pt x="0" y="300650"/>
                  </a:lnTo>
                </a:path>
              </a:pathLst>
            </a:custGeom>
            <a:ln w="31412">
              <a:solidFill>
                <a:srgbClr val="52AE32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17961099" y="7194478"/>
              <a:ext cx="99060" cy="135890"/>
            </a:xfrm>
            <a:custGeom>
              <a:avLst/>
              <a:gdLst/>
              <a:ahLst/>
              <a:cxnLst/>
              <a:rect l="l" t="t" r="r" b="b"/>
              <a:pathLst>
                <a:path w="99059" h="135890">
                  <a:moveTo>
                    <a:pt x="0" y="135524"/>
                  </a:moveTo>
                  <a:lnTo>
                    <a:pt x="49317" y="0"/>
                  </a:lnTo>
                  <a:lnTo>
                    <a:pt x="98625" y="135524"/>
                  </a:lnTo>
                </a:path>
              </a:pathLst>
            </a:custGeom>
            <a:ln w="31412">
              <a:solidFill>
                <a:srgbClr val="52AE32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4" name="object 74"/>
          <p:cNvGrpSpPr/>
          <p:nvPr/>
        </p:nvGrpSpPr>
        <p:grpSpPr>
          <a:xfrm>
            <a:off x="7029840" y="6526762"/>
            <a:ext cx="217170" cy="160490"/>
            <a:chOff x="2213833" y="7393468"/>
            <a:chExt cx="217170" cy="130175"/>
          </a:xfrm>
        </p:grpSpPr>
        <p:sp>
          <p:nvSpPr>
            <p:cNvPr id="75" name="object 75"/>
            <p:cNvSpPr/>
            <p:nvPr/>
          </p:nvSpPr>
          <p:spPr>
            <a:xfrm>
              <a:off x="2213833" y="7458490"/>
              <a:ext cx="201295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0894" y="0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2279207" y="7409174"/>
              <a:ext cx="135890" cy="99060"/>
            </a:xfrm>
            <a:custGeom>
              <a:avLst/>
              <a:gdLst/>
              <a:ahLst/>
              <a:cxnLst/>
              <a:rect l="l" t="t" r="r" b="b"/>
              <a:pathLst>
                <a:path w="135889" h="99059">
                  <a:moveTo>
                    <a:pt x="0" y="0"/>
                  </a:moveTo>
                  <a:lnTo>
                    <a:pt x="135524" y="49317"/>
                  </a:lnTo>
                  <a:lnTo>
                    <a:pt x="0" y="98635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7" name="object 77"/>
          <p:cNvGrpSpPr/>
          <p:nvPr/>
        </p:nvGrpSpPr>
        <p:grpSpPr>
          <a:xfrm>
            <a:off x="11864060" y="6526762"/>
            <a:ext cx="217170" cy="130175"/>
            <a:chOff x="11689984" y="7393468"/>
            <a:chExt cx="217170" cy="130175"/>
          </a:xfrm>
        </p:grpSpPr>
        <p:sp>
          <p:nvSpPr>
            <p:cNvPr id="78" name="object 78"/>
            <p:cNvSpPr/>
            <p:nvPr/>
          </p:nvSpPr>
          <p:spPr>
            <a:xfrm>
              <a:off x="11689984" y="7458490"/>
              <a:ext cx="201295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200894" y="0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11755358" y="7409174"/>
              <a:ext cx="135890" cy="99060"/>
            </a:xfrm>
            <a:custGeom>
              <a:avLst/>
              <a:gdLst/>
              <a:ahLst/>
              <a:cxnLst/>
              <a:rect l="l" t="t" r="r" b="b"/>
              <a:pathLst>
                <a:path w="135890" h="99059">
                  <a:moveTo>
                    <a:pt x="0" y="0"/>
                  </a:moveTo>
                  <a:lnTo>
                    <a:pt x="135524" y="49317"/>
                  </a:lnTo>
                  <a:lnTo>
                    <a:pt x="0" y="98635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0" name="object 80"/>
          <p:cNvGrpSpPr/>
          <p:nvPr/>
        </p:nvGrpSpPr>
        <p:grpSpPr>
          <a:xfrm>
            <a:off x="11833508" y="9496635"/>
            <a:ext cx="217170" cy="130175"/>
            <a:chOff x="6951908" y="7393468"/>
            <a:chExt cx="217170" cy="130175"/>
          </a:xfrm>
        </p:grpSpPr>
        <p:sp>
          <p:nvSpPr>
            <p:cNvPr id="81" name="object 81"/>
            <p:cNvSpPr/>
            <p:nvPr/>
          </p:nvSpPr>
          <p:spPr>
            <a:xfrm>
              <a:off x="6951908" y="7458490"/>
              <a:ext cx="201295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200894" y="0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7017282" y="7409174"/>
              <a:ext cx="135890" cy="99060"/>
            </a:xfrm>
            <a:custGeom>
              <a:avLst/>
              <a:gdLst/>
              <a:ahLst/>
              <a:cxnLst/>
              <a:rect l="l" t="t" r="r" b="b"/>
              <a:pathLst>
                <a:path w="135890" h="99059">
                  <a:moveTo>
                    <a:pt x="0" y="0"/>
                  </a:moveTo>
                  <a:lnTo>
                    <a:pt x="135524" y="49317"/>
                  </a:lnTo>
                  <a:lnTo>
                    <a:pt x="0" y="98635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7029840" y="7926679"/>
            <a:ext cx="217170" cy="160490"/>
            <a:chOff x="2213833" y="8793385"/>
            <a:chExt cx="217170" cy="130175"/>
          </a:xfrm>
        </p:grpSpPr>
        <p:sp>
          <p:nvSpPr>
            <p:cNvPr id="84" name="object 84"/>
            <p:cNvSpPr/>
            <p:nvPr/>
          </p:nvSpPr>
          <p:spPr>
            <a:xfrm>
              <a:off x="2213833" y="8858407"/>
              <a:ext cx="201295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0894" y="0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2279207" y="8809092"/>
              <a:ext cx="135890" cy="99060"/>
            </a:xfrm>
            <a:custGeom>
              <a:avLst/>
              <a:gdLst/>
              <a:ahLst/>
              <a:cxnLst/>
              <a:rect l="l" t="t" r="r" b="b"/>
              <a:pathLst>
                <a:path w="135889" h="99059">
                  <a:moveTo>
                    <a:pt x="0" y="0"/>
                  </a:moveTo>
                  <a:lnTo>
                    <a:pt x="135524" y="49317"/>
                  </a:lnTo>
                  <a:lnTo>
                    <a:pt x="0" y="98635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6" name="object 86"/>
          <p:cNvGrpSpPr/>
          <p:nvPr/>
        </p:nvGrpSpPr>
        <p:grpSpPr>
          <a:xfrm>
            <a:off x="16602136" y="7926679"/>
            <a:ext cx="217170" cy="130175"/>
            <a:chOff x="16428060" y="8793385"/>
            <a:chExt cx="217170" cy="130175"/>
          </a:xfrm>
        </p:grpSpPr>
        <p:sp>
          <p:nvSpPr>
            <p:cNvPr id="87" name="object 87"/>
            <p:cNvSpPr/>
            <p:nvPr/>
          </p:nvSpPr>
          <p:spPr>
            <a:xfrm>
              <a:off x="16428060" y="8858407"/>
              <a:ext cx="201295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0894" y="0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16493434" y="8809092"/>
              <a:ext cx="135890" cy="99060"/>
            </a:xfrm>
            <a:custGeom>
              <a:avLst/>
              <a:gdLst/>
              <a:ahLst/>
              <a:cxnLst/>
              <a:rect l="l" t="t" r="r" b="b"/>
              <a:pathLst>
                <a:path w="135890" h="99059">
                  <a:moveTo>
                    <a:pt x="0" y="0"/>
                  </a:moveTo>
                  <a:lnTo>
                    <a:pt x="135524" y="49317"/>
                  </a:lnTo>
                  <a:lnTo>
                    <a:pt x="0" y="98635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9" name="object 89"/>
          <p:cNvGrpSpPr/>
          <p:nvPr/>
        </p:nvGrpSpPr>
        <p:grpSpPr>
          <a:xfrm>
            <a:off x="16602136" y="9252395"/>
            <a:ext cx="217170" cy="130175"/>
            <a:chOff x="16428060" y="10119101"/>
            <a:chExt cx="217170" cy="130175"/>
          </a:xfrm>
        </p:grpSpPr>
        <p:sp>
          <p:nvSpPr>
            <p:cNvPr id="90" name="object 90"/>
            <p:cNvSpPr/>
            <p:nvPr/>
          </p:nvSpPr>
          <p:spPr>
            <a:xfrm>
              <a:off x="16428060" y="10184123"/>
              <a:ext cx="201295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0894" y="0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16493434" y="10134808"/>
              <a:ext cx="135890" cy="99060"/>
            </a:xfrm>
            <a:custGeom>
              <a:avLst/>
              <a:gdLst/>
              <a:ahLst/>
              <a:cxnLst/>
              <a:rect l="l" t="t" r="r" b="b"/>
              <a:pathLst>
                <a:path w="135890" h="99059">
                  <a:moveTo>
                    <a:pt x="0" y="0"/>
                  </a:moveTo>
                  <a:lnTo>
                    <a:pt x="135524" y="49317"/>
                  </a:lnTo>
                  <a:lnTo>
                    <a:pt x="0" y="98635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2" name="object 92"/>
          <p:cNvGrpSpPr/>
          <p:nvPr/>
        </p:nvGrpSpPr>
        <p:grpSpPr>
          <a:xfrm>
            <a:off x="11864060" y="8102590"/>
            <a:ext cx="217170" cy="130175"/>
            <a:chOff x="11689984" y="8969296"/>
            <a:chExt cx="217170" cy="130175"/>
          </a:xfrm>
        </p:grpSpPr>
        <p:sp>
          <p:nvSpPr>
            <p:cNvPr id="93" name="object 93"/>
            <p:cNvSpPr/>
            <p:nvPr/>
          </p:nvSpPr>
          <p:spPr>
            <a:xfrm>
              <a:off x="11689984" y="9034318"/>
              <a:ext cx="201295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200894" y="0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94" name="object 94"/>
            <p:cNvSpPr/>
            <p:nvPr/>
          </p:nvSpPr>
          <p:spPr>
            <a:xfrm>
              <a:off x="11755358" y="8985003"/>
              <a:ext cx="135890" cy="99060"/>
            </a:xfrm>
            <a:custGeom>
              <a:avLst/>
              <a:gdLst/>
              <a:ahLst/>
              <a:cxnLst/>
              <a:rect l="l" t="t" r="r" b="b"/>
              <a:pathLst>
                <a:path w="135890" h="99059">
                  <a:moveTo>
                    <a:pt x="0" y="0"/>
                  </a:moveTo>
                  <a:lnTo>
                    <a:pt x="135524" y="49317"/>
                  </a:lnTo>
                  <a:lnTo>
                    <a:pt x="0" y="98635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5" name="object 95"/>
          <p:cNvGrpSpPr/>
          <p:nvPr/>
        </p:nvGrpSpPr>
        <p:grpSpPr>
          <a:xfrm>
            <a:off x="6782733" y="9365863"/>
            <a:ext cx="217170" cy="160490"/>
            <a:chOff x="1966726" y="10232569"/>
            <a:chExt cx="217170" cy="130175"/>
          </a:xfrm>
        </p:grpSpPr>
        <p:sp>
          <p:nvSpPr>
            <p:cNvPr id="96" name="object 96"/>
            <p:cNvSpPr/>
            <p:nvPr/>
          </p:nvSpPr>
          <p:spPr>
            <a:xfrm>
              <a:off x="1966726" y="10297592"/>
              <a:ext cx="201295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0894" y="0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97" name="object 97"/>
            <p:cNvSpPr/>
            <p:nvPr/>
          </p:nvSpPr>
          <p:spPr>
            <a:xfrm>
              <a:off x="2032100" y="10248276"/>
              <a:ext cx="135890" cy="99060"/>
            </a:xfrm>
            <a:custGeom>
              <a:avLst/>
              <a:gdLst/>
              <a:ahLst/>
              <a:cxnLst/>
              <a:rect l="l" t="t" r="r" b="b"/>
              <a:pathLst>
                <a:path w="135889" h="99059">
                  <a:moveTo>
                    <a:pt x="0" y="0"/>
                  </a:moveTo>
                  <a:lnTo>
                    <a:pt x="135524" y="49317"/>
                  </a:lnTo>
                  <a:lnTo>
                    <a:pt x="0" y="98635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" name="object 98"/>
          <p:cNvGrpSpPr/>
          <p:nvPr/>
        </p:nvGrpSpPr>
        <p:grpSpPr>
          <a:xfrm>
            <a:off x="16355029" y="6390116"/>
            <a:ext cx="217170" cy="130175"/>
            <a:chOff x="16180953" y="7256822"/>
            <a:chExt cx="217170" cy="130175"/>
          </a:xfrm>
        </p:grpSpPr>
        <p:sp>
          <p:nvSpPr>
            <p:cNvPr id="99" name="object 99"/>
            <p:cNvSpPr/>
            <p:nvPr/>
          </p:nvSpPr>
          <p:spPr>
            <a:xfrm>
              <a:off x="16180953" y="7321843"/>
              <a:ext cx="201295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0894" y="0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0" name="object 100"/>
            <p:cNvSpPr/>
            <p:nvPr/>
          </p:nvSpPr>
          <p:spPr>
            <a:xfrm>
              <a:off x="16246327" y="7272529"/>
              <a:ext cx="135890" cy="99060"/>
            </a:xfrm>
            <a:custGeom>
              <a:avLst/>
              <a:gdLst/>
              <a:ahLst/>
              <a:cxnLst/>
              <a:rect l="l" t="t" r="r" b="b"/>
              <a:pathLst>
                <a:path w="135890" h="99059">
                  <a:moveTo>
                    <a:pt x="0" y="0"/>
                  </a:moveTo>
                  <a:lnTo>
                    <a:pt x="135524" y="49317"/>
                  </a:lnTo>
                  <a:lnTo>
                    <a:pt x="0" y="98635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02" name="Прямоугольник 101"/>
          <p:cNvSpPr/>
          <p:nvPr/>
        </p:nvSpPr>
        <p:spPr>
          <a:xfrm>
            <a:off x="9875442" y="1879163"/>
            <a:ext cx="41814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ru-RU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венчурных фондов, инвестирующих в участников акселератора 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14662745" y="1879163"/>
            <a:ext cx="366137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4000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решений под задачи транспортных компаний</a:t>
            </a:r>
            <a:endParaRPr lang="ru-RU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5590" y="1879163"/>
            <a:ext cx="36410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 </a:t>
            </a:r>
            <a:endParaRPr lang="ru-RU" sz="4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компаний-партнеров</a:t>
            </a: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ж/д, авиа, авто и водный транспорт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17723" y="1879163"/>
            <a:ext cx="37596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</a:t>
            </a:r>
            <a:r>
              <a:rPr lang="ru-RU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4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университетов</a:t>
            </a: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создающих </a:t>
            </a: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инновации ранних стадий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837670" y="986550"/>
            <a:ext cx="114241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Транспортный акселератор в 2030 году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6" name="object 11"/>
          <p:cNvSpPr txBox="1"/>
          <p:nvPr/>
        </p:nvSpPr>
        <p:spPr>
          <a:xfrm>
            <a:off x="699554" y="6432925"/>
            <a:ext cx="4770836" cy="2475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lang="ru-RU" sz="3200" b="1" dirty="0" smtClean="0">
                <a:solidFill>
                  <a:srgbClr val="1737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 решает задачи Транспортной стратегии Российской Федерации до 2030 года</a:t>
            </a:r>
            <a:endParaRPr sz="3200" b="1" dirty="0">
              <a:solidFill>
                <a:srgbClr val="17375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8" name="Прямая со стрелкой 107"/>
          <p:cNvCxnSpPr/>
          <p:nvPr/>
        </p:nvCxnSpPr>
        <p:spPr>
          <a:xfrm>
            <a:off x="2584450" y="4173539"/>
            <a:ext cx="0" cy="1252536"/>
          </a:xfrm>
          <a:prstGeom prst="straightConnector1">
            <a:avLst/>
          </a:prstGeom>
          <a:ln w="57150">
            <a:solidFill>
              <a:srgbClr val="1737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bject 101"/>
          <p:cNvSpPr txBox="1"/>
          <p:nvPr/>
        </p:nvSpPr>
        <p:spPr>
          <a:xfrm>
            <a:off x="528955" y="10715770"/>
            <a:ext cx="226695" cy="3289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spcBef>
                <a:spcPts val="130"/>
              </a:spcBef>
            </a:pPr>
            <a:r>
              <a:rPr lang="ru-RU" sz="1950" spc="15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endParaRPr sz="1950" dirty="0">
              <a:solidFill>
                <a:prstClr val="black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7836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3438" t="26852" r="17187" b="10926"/>
          <a:stretch/>
        </p:blipFill>
        <p:spPr>
          <a:xfrm>
            <a:off x="1361933" y="1910525"/>
            <a:ext cx="17380234" cy="8768407"/>
          </a:xfrm>
          <a:prstGeom prst="rect">
            <a:avLst/>
          </a:prstGeom>
        </p:spPr>
      </p:pic>
      <p:sp>
        <p:nvSpPr>
          <p:cNvPr id="6" name="Slide Number Placeholder 1"/>
          <p:cNvSpPr txBox="1">
            <a:spLocks/>
          </p:cNvSpPr>
          <p:nvPr/>
        </p:nvSpPr>
        <p:spPr>
          <a:xfrm>
            <a:off x="14474952" y="10648466"/>
            <a:ext cx="4623943" cy="56542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F15528-21DE-4FAA-801E-634DDDAF4B2B}" type="slidenum">
              <a:rPr lang="en-US" sz="3298">
                <a:solidFill>
                  <a:schemeClr val="bg1"/>
                </a:solidFill>
                <a:latin typeface="Akrobat ExtraBold" pitchFamily="50" charset="-52"/>
              </a:rPr>
              <a:pPr algn="r"/>
              <a:t>6</a:t>
            </a:fld>
            <a:endParaRPr lang="en-US" sz="3298" dirty="0">
              <a:solidFill>
                <a:schemeClr val="bg1"/>
              </a:solidFill>
              <a:latin typeface="Akrobat ExtraBold" pitchFamily="50" charset="-52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4B6A8BA4-78F2-2846-941C-30D2E07AA178}"/>
              </a:ext>
            </a:extLst>
          </p:cNvPr>
          <p:cNvSpPr txBox="1">
            <a:spLocks/>
          </p:cNvSpPr>
          <p:nvPr/>
        </p:nvSpPr>
        <p:spPr>
          <a:xfrm>
            <a:off x="864419" y="652506"/>
            <a:ext cx="18219339" cy="99781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958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Преимущества для партнеров</a:t>
            </a:r>
            <a:endParaRPr lang="ru-RU" sz="3958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8"/>
          <p:cNvSpPr/>
          <p:nvPr/>
        </p:nvSpPr>
        <p:spPr>
          <a:xfrm>
            <a:off x="508066" y="585692"/>
            <a:ext cx="163892" cy="12830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68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object 101"/>
          <p:cNvSpPr txBox="1"/>
          <p:nvPr/>
        </p:nvSpPr>
        <p:spPr>
          <a:xfrm>
            <a:off x="518039" y="10715770"/>
            <a:ext cx="226695" cy="3289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spcBef>
                <a:spcPts val="130"/>
              </a:spcBef>
            </a:pPr>
            <a:r>
              <a:rPr lang="ru-RU" sz="1950" spc="15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endParaRPr sz="1950" dirty="0">
              <a:solidFill>
                <a:prstClr val="black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16306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/>
        </p:nvCxnSpPr>
        <p:spPr>
          <a:xfrm>
            <a:off x="2059044" y="2739041"/>
            <a:ext cx="11713919" cy="0"/>
          </a:xfrm>
          <a:prstGeom prst="straightConnector1">
            <a:avLst/>
          </a:prstGeom>
          <a:ln w="57150">
            <a:solidFill>
              <a:srgbClr val="17375E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ject 9"/>
          <p:cNvSpPr/>
          <p:nvPr/>
        </p:nvSpPr>
        <p:spPr>
          <a:xfrm>
            <a:off x="844289" y="2194816"/>
            <a:ext cx="1214755" cy="1214755"/>
          </a:xfrm>
          <a:custGeom>
            <a:avLst/>
            <a:gdLst/>
            <a:ahLst/>
            <a:cxnLst/>
            <a:rect l="l" t="t" r="r" b="b"/>
            <a:pathLst>
              <a:path w="1214755" h="1214754">
                <a:moveTo>
                  <a:pt x="607311" y="0"/>
                </a:moveTo>
                <a:lnTo>
                  <a:pt x="559851" y="1827"/>
                </a:lnTo>
                <a:lnTo>
                  <a:pt x="513389" y="7218"/>
                </a:lnTo>
                <a:lnTo>
                  <a:pt x="468062" y="16039"/>
                </a:lnTo>
                <a:lnTo>
                  <a:pt x="424003" y="28154"/>
                </a:lnTo>
                <a:lnTo>
                  <a:pt x="381349" y="43428"/>
                </a:lnTo>
                <a:lnTo>
                  <a:pt x="340233" y="61726"/>
                </a:lnTo>
                <a:lnTo>
                  <a:pt x="300792" y="82914"/>
                </a:lnTo>
                <a:lnTo>
                  <a:pt x="263159" y="106856"/>
                </a:lnTo>
                <a:lnTo>
                  <a:pt x="227471" y="133417"/>
                </a:lnTo>
                <a:lnTo>
                  <a:pt x="193862" y="162463"/>
                </a:lnTo>
                <a:lnTo>
                  <a:pt x="162467" y="193858"/>
                </a:lnTo>
                <a:lnTo>
                  <a:pt x="133421" y="227466"/>
                </a:lnTo>
                <a:lnTo>
                  <a:pt x="106859" y="263155"/>
                </a:lnTo>
                <a:lnTo>
                  <a:pt x="82917" y="300787"/>
                </a:lnTo>
                <a:lnTo>
                  <a:pt x="61728" y="340228"/>
                </a:lnTo>
                <a:lnTo>
                  <a:pt x="43429" y="381344"/>
                </a:lnTo>
                <a:lnTo>
                  <a:pt x="28155" y="423999"/>
                </a:lnTo>
                <a:lnTo>
                  <a:pt x="16039" y="468058"/>
                </a:lnTo>
                <a:lnTo>
                  <a:pt x="7218" y="513387"/>
                </a:lnTo>
                <a:lnTo>
                  <a:pt x="1827" y="559849"/>
                </a:lnTo>
                <a:lnTo>
                  <a:pt x="0" y="607311"/>
                </a:lnTo>
                <a:lnTo>
                  <a:pt x="1827" y="654773"/>
                </a:lnTo>
                <a:lnTo>
                  <a:pt x="7218" y="701235"/>
                </a:lnTo>
                <a:lnTo>
                  <a:pt x="16039" y="746563"/>
                </a:lnTo>
                <a:lnTo>
                  <a:pt x="28155" y="790623"/>
                </a:lnTo>
                <a:lnTo>
                  <a:pt x="43429" y="833277"/>
                </a:lnTo>
                <a:lnTo>
                  <a:pt x="61728" y="874393"/>
                </a:lnTo>
                <a:lnTo>
                  <a:pt x="82917" y="913835"/>
                </a:lnTo>
                <a:lnTo>
                  <a:pt x="106859" y="951467"/>
                </a:lnTo>
                <a:lnTo>
                  <a:pt x="133421" y="987155"/>
                </a:lnTo>
                <a:lnTo>
                  <a:pt x="162467" y="1020764"/>
                </a:lnTo>
                <a:lnTo>
                  <a:pt x="193862" y="1052159"/>
                </a:lnTo>
                <a:lnTo>
                  <a:pt x="227471" y="1081204"/>
                </a:lnTo>
                <a:lnTo>
                  <a:pt x="263159" y="1107766"/>
                </a:lnTo>
                <a:lnTo>
                  <a:pt x="300792" y="1131708"/>
                </a:lnTo>
                <a:lnTo>
                  <a:pt x="340233" y="1152895"/>
                </a:lnTo>
                <a:lnTo>
                  <a:pt x="381349" y="1171194"/>
                </a:lnTo>
                <a:lnTo>
                  <a:pt x="424003" y="1186468"/>
                </a:lnTo>
                <a:lnTo>
                  <a:pt x="468062" y="1198583"/>
                </a:lnTo>
                <a:lnTo>
                  <a:pt x="513389" y="1207404"/>
                </a:lnTo>
                <a:lnTo>
                  <a:pt x="559851" y="1212795"/>
                </a:lnTo>
                <a:lnTo>
                  <a:pt x="607311" y="1214622"/>
                </a:lnTo>
                <a:lnTo>
                  <a:pt x="654773" y="1212795"/>
                </a:lnTo>
                <a:lnTo>
                  <a:pt x="701235" y="1207404"/>
                </a:lnTo>
                <a:lnTo>
                  <a:pt x="746563" y="1198583"/>
                </a:lnTo>
                <a:lnTo>
                  <a:pt x="790623" y="1186468"/>
                </a:lnTo>
                <a:lnTo>
                  <a:pt x="833277" y="1171194"/>
                </a:lnTo>
                <a:lnTo>
                  <a:pt x="874393" y="1152895"/>
                </a:lnTo>
                <a:lnTo>
                  <a:pt x="913835" y="1131708"/>
                </a:lnTo>
                <a:lnTo>
                  <a:pt x="951467" y="1107766"/>
                </a:lnTo>
                <a:lnTo>
                  <a:pt x="987155" y="1081204"/>
                </a:lnTo>
                <a:lnTo>
                  <a:pt x="1020764" y="1052159"/>
                </a:lnTo>
                <a:lnTo>
                  <a:pt x="1052159" y="1020764"/>
                </a:lnTo>
                <a:lnTo>
                  <a:pt x="1081204" y="987155"/>
                </a:lnTo>
                <a:lnTo>
                  <a:pt x="1107766" y="951467"/>
                </a:lnTo>
                <a:lnTo>
                  <a:pt x="1131708" y="913835"/>
                </a:lnTo>
                <a:lnTo>
                  <a:pt x="1152895" y="874393"/>
                </a:lnTo>
                <a:lnTo>
                  <a:pt x="1171194" y="833277"/>
                </a:lnTo>
                <a:lnTo>
                  <a:pt x="1186468" y="790623"/>
                </a:lnTo>
                <a:lnTo>
                  <a:pt x="1198583" y="746563"/>
                </a:lnTo>
                <a:lnTo>
                  <a:pt x="1207404" y="701235"/>
                </a:lnTo>
                <a:lnTo>
                  <a:pt x="1212795" y="654773"/>
                </a:lnTo>
                <a:lnTo>
                  <a:pt x="1214622" y="607311"/>
                </a:lnTo>
                <a:lnTo>
                  <a:pt x="1212795" y="559849"/>
                </a:lnTo>
                <a:lnTo>
                  <a:pt x="1207404" y="513387"/>
                </a:lnTo>
                <a:lnTo>
                  <a:pt x="1198583" y="468058"/>
                </a:lnTo>
                <a:lnTo>
                  <a:pt x="1186468" y="423999"/>
                </a:lnTo>
                <a:lnTo>
                  <a:pt x="1171194" y="381344"/>
                </a:lnTo>
                <a:lnTo>
                  <a:pt x="1152895" y="340228"/>
                </a:lnTo>
                <a:lnTo>
                  <a:pt x="1131708" y="300787"/>
                </a:lnTo>
                <a:lnTo>
                  <a:pt x="1107766" y="263155"/>
                </a:lnTo>
                <a:lnTo>
                  <a:pt x="1081204" y="227466"/>
                </a:lnTo>
                <a:lnTo>
                  <a:pt x="1052159" y="193858"/>
                </a:lnTo>
                <a:lnTo>
                  <a:pt x="1020764" y="162463"/>
                </a:lnTo>
                <a:lnTo>
                  <a:pt x="987155" y="133417"/>
                </a:lnTo>
                <a:lnTo>
                  <a:pt x="951467" y="106856"/>
                </a:lnTo>
                <a:lnTo>
                  <a:pt x="913835" y="82914"/>
                </a:lnTo>
                <a:lnTo>
                  <a:pt x="874393" y="61726"/>
                </a:lnTo>
                <a:lnTo>
                  <a:pt x="833277" y="43428"/>
                </a:lnTo>
                <a:lnTo>
                  <a:pt x="790623" y="28154"/>
                </a:lnTo>
                <a:lnTo>
                  <a:pt x="746563" y="16039"/>
                </a:lnTo>
                <a:lnTo>
                  <a:pt x="701235" y="7218"/>
                </a:lnTo>
                <a:lnTo>
                  <a:pt x="654773" y="1827"/>
                </a:lnTo>
                <a:lnTo>
                  <a:pt x="607311" y="0"/>
                </a:lnTo>
                <a:close/>
              </a:path>
            </a:pathLst>
          </a:custGeom>
          <a:solidFill>
            <a:srgbClr val="0067A2">
              <a:alpha val="39999"/>
            </a:srgbClr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28644" y="2499964"/>
            <a:ext cx="83566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2950" b="1" spc="5" dirty="0">
                <a:solidFill>
                  <a:srgbClr val="FFFFFF"/>
                </a:solidFill>
                <a:latin typeface="Tahoma"/>
                <a:cs typeface="Tahoma"/>
              </a:rPr>
              <a:t>КАП</a:t>
            </a:r>
            <a:endParaRPr sz="29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540543" y="2194816"/>
            <a:ext cx="1214755" cy="1214755"/>
            <a:chOff x="3952759" y="5479653"/>
            <a:chExt cx="1214755" cy="1214755"/>
          </a:xfrm>
        </p:grpSpPr>
        <p:sp>
          <p:nvSpPr>
            <p:cNvPr id="16" name="object 16"/>
            <p:cNvSpPr/>
            <p:nvPr/>
          </p:nvSpPr>
          <p:spPr>
            <a:xfrm>
              <a:off x="3952759" y="5479657"/>
              <a:ext cx="1214755" cy="1214755"/>
            </a:xfrm>
            <a:custGeom>
              <a:avLst/>
              <a:gdLst/>
              <a:ahLst/>
              <a:cxnLst/>
              <a:rect l="l" t="t" r="r" b="b"/>
              <a:pathLst>
                <a:path w="1214754" h="1214754">
                  <a:moveTo>
                    <a:pt x="607311" y="0"/>
                  </a:moveTo>
                  <a:lnTo>
                    <a:pt x="559849" y="1827"/>
                  </a:lnTo>
                  <a:lnTo>
                    <a:pt x="513387" y="7218"/>
                  </a:lnTo>
                  <a:lnTo>
                    <a:pt x="468058" y="16039"/>
                  </a:lnTo>
                  <a:lnTo>
                    <a:pt x="423999" y="28154"/>
                  </a:lnTo>
                  <a:lnTo>
                    <a:pt x="381344" y="43428"/>
                  </a:lnTo>
                  <a:lnTo>
                    <a:pt x="340228" y="61726"/>
                  </a:lnTo>
                  <a:lnTo>
                    <a:pt x="300787" y="82914"/>
                  </a:lnTo>
                  <a:lnTo>
                    <a:pt x="263155" y="106856"/>
                  </a:lnTo>
                  <a:lnTo>
                    <a:pt x="227466" y="133417"/>
                  </a:lnTo>
                  <a:lnTo>
                    <a:pt x="193858" y="162463"/>
                  </a:lnTo>
                  <a:lnTo>
                    <a:pt x="162463" y="193858"/>
                  </a:lnTo>
                  <a:lnTo>
                    <a:pt x="133417" y="227466"/>
                  </a:lnTo>
                  <a:lnTo>
                    <a:pt x="106856" y="263155"/>
                  </a:lnTo>
                  <a:lnTo>
                    <a:pt x="82914" y="300787"/>
                  </a:lnTo>
                  <a:lnTo>
                    <a:pt x="61726" y="340228"/>
                  </a:lnTo>
                  <a:lnTo>
                    <a:pt x="43428" y="381344"/>
                  </a:lnTo>
                  <a:lnTo>
                    <a:pt x="28154" y="423999"/>
                  </a:lnTo>
                  <a:lnTo>
                    <a:pt x="16039" y="468058"/>
                  </a:lnTo>
                  <a:lnTo>
                    <a:pt x="7218" y="513387"/>
                  </a:lnTo>
                  <a:lnTo>
                    <a:pt x="1827" y="559849"/>
                  </a:lnTo>
                  <a:lnTo>
                    <a:pt x="0" y="607311"/>
                  </a:lnTo>
                  <a:lnTo>
                    <a:pt x="1827" y="654773"/>
                  </a:lnTo>
                  <a:lnTo>
                    <a:pt x="7218" y="701235"/>
                  </a:lnTo>
                  <a:lnTo>
                    <a:pt x="16039" y="746563"/>
                  </a:lnTo>
                  <a:lnTo>
                    <a:pt x="28154" y="790623"/>
                  </a:lnTo>
                  <a:lnTo>
                    <a:pt x="43428" y="833277"/>
                  </a:lnTo>
                  <a:lnTo>
                    <a:pt x="61726" y="874393"/>
                  </a:lnTo>
                  <a:lnTo>
                    <a:pt x="82914" y="913835"/>
                  </a:lnTo>
                  <a:lnTo>
                    <a:pt x="106856" y="951467"/>
                  </a:lnTo>
                  <a:lnTo>
                    <a:pt x="133417" y="987155"/>
                  </a:lnTo>
                  <a:lnTo>
                    <a:pt x="162463" y="1020764"/>
                  </a:lnTo>
                  <a:lnTo>
                    <a:pt x="193858" y="1052159"/>
                  </a:lnTo>
                  <a:lnTo>
                    <a:pt x="227466" y="1081204"/>
                  </a:lnTo>
                  <a:lnTo>
                    <a:pt x="263155" y="1107766"/>
                  </a:lnTo>
                  <a:lnTo>
                    <a:pt x="300787" y="1131708"/>
                  </a:lnTo>
                  <a:lnTo>
                    <a:pt x="340228" y="1152895"/>
                  </a:lnTo>
                  <a:lnTo>
                    <a:pt x="381344" y="1171194"/>
                  </a:lnTo>
                  <a:lnTo>
                    <a:pt x="423999" y="1186468"/>
                  </a:lnTo>
                  <a:lnTo>
                    <a:pt x="468058" y="1198583"/>
                  </a:lnTo>
                  <a:lnTo>
                    <a:pt x="513387" y="1207404"/>
                  </a:lnTo>
                  <a:lnTo>
                    <a:pt x="559849" y="1212795"/>
                  </a:lnTo>
                  <a:lnTo>
                    <a:pt x="607311" y="1214622"/>
                  </a:lnTo>
                  <a:lnTo>
                    <a:pt x="654773" y="1212795"/>
                  </a:lnTo>
                  <a:lnTo>
                    <a:pt x="701235" y="1207404"/>
                  </a:lnTo>
                  <a:lnTo>
                    <a:pt x="746563" y="1198583"/>
                  </a:lnTo>
                  <a:lnTo>
                    <a:pt x="790623" y="1186468"/>
                  </a:lnTo>
                  <a:lnTo>
                    <a:pt x="833277" y="1171194"/>
                  </a:lnTo>
                  <a:lnTo>
                    <a:pt x="874393" y="1152895"/>
                  </a:lnTo>
                  <a:lnTo>
                    <a:pt x="913835" y="1131708"/>
                  </a:lnTo>
                  <a:lnTo>
                    <a:pt x="951467" y="1107766"/>
                  </a:lnTo>
                  <a:lnTo>
                    <a:pt x="987155" y="1081204"/>
                  </a:lnTo>
                  <a:lnTo>
                    <a:pt x="1020764" y="1052159"/>
                  </a:lnTo>
                  <a:lnTo>
                    <a:pt x="1052159" y="1020764"/>
                  </a:lnTo>
                  <a:lnTo>
                    <a:pt x="1081204" y="987155"/>
                  </a:lnTo>
                  <a:lnTo>
                    <a:pt x="1107766" y="951467"/>
                  </a:lnTo>
                  <a:lnTo>
                    <a:pt x="1131708" y="913835"/>
                  </a:lnTo>
                  <a:lnTo>
                    <a:pt x="1152895" y="874393"/>
                  </a:lnTo>
                  <a:lnTo>
                    <a:pt x="1171194" y="833277"/>
                  </a:lnTo>
                  <a:lnTo>
                    <a:pt x="1186468" y="790623"/>
                  </a:lnTo>
                  <a:lnTo>
                    <a:pt x="1198583" y="746563"/>
                  </a:lnTo>
                  <a:lnTo>
                    <a:pt x="1207404" y="701235"/>
                  </a:lnTo>
                  <a:lnTo>
                    <a:pt x="1212795" y="654773"/>
                  </a:lnTo>
                  <a:lnTo>
                    <a:pt x="1214622" y="607311"/>
                  </a:lnTo>
                  <a:lnTo>
                    <a:pt x="1212795" y="559849"/>
                  </a:lnTo>
                  <a:lnTo>
                    <a:pt x="1207404" y="513387"/>
                  </a:lnTo>
                  <a:lnTo>
                    <a:pt x="1198583" y="468058"/>
                  </a:lnTo>
                  <a:lnTo>
                    <a:pt x="1186468" y="423999"/>
                  </a:lnTo>
                  <a:lnTo>
                    <a:pt x="1171194" y="381344"/>
                  </a:lnTo>
                  <a:lnTo>
                    <a:pt x="1152895" y="340228"/>
                  </a:lnTo>
                  <a:lnTo>
                    <a:pt x="1131708" y="300787"/>
                  </a:lnTo>
                  <a:lnTo>
                    <a:pt x="1107766" y="263155"/>
                  </a:lnTo>
                  <a:lnTo>
                    <a:pt x="1081204" y="227466"/>
                  </a:lnTo>
                  <a:lnTo>
                    <a:pt x="1052159" y="193858"/>
                  </a:lnTo>
                  <a:lnTo>
                    <a:pt x="1020764" y="162463"/>
                  </a:lnTo>
                  <a:lnTo>
                    <a:pt x="987155" y="133417"/>
                  </a:lnTo>
                  <a:lnTo>
                    <a:pt x="951467" y="106856"/>
                  </a:lnTo>
                  <a:lnTo>
                    <a:pt x="913835" y="82914"/>
                  </a:lnTo>
                  <a:lnTo>
                    <a:pt x="874393" y="61726"/>
                  </a:lnTo>
                  <a:lnTo>
                    <a:pt x="833277" y="43428"/>
                  </a:lnTo>
                  <a:lnTo>
                    <a:pt x="790623" y="28154"/>
                  </a:lnTo>
                  <a:lnTo>
                    <a:pt x="746563" y="16039"/>
                  </a:lnTo>
                  <a:lnTo>
                    <a:pt x="701235" y="7218"/>
                  </a:lnTo>
                  <a:lnTo>
                    <a:pt x="654773" y="1827"/>
                  </a:lnTo>
                  <a:lnTo>
                    <a:pt x="6073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952760" y="5479653"/>
              <a:ext cx="1214755" cy="1214755"/>
            </a:xfrm>
            <a:custGeom>
              <a:avLst/>
              <a:gdLst/>
              <a:ahLst/>
              <a:cxnLst/>
              <a:rect l="l" t="t" r="r" b="b"/>
              <a:pathLst>
                <a:path w="1214754" h="1214754">
                  <a:moveTo>
                    <a:pt x="607311" y="0"/>
                  </a:moveTo>
                  <a:lnTo>
                    <a:pt x="559849" y="1827"/>
                  </a:lnTo>
                  <a:lnTo>
                    <a:pt x="513387" y="7218"/>
                  </a:lnTo>
                  <a:lnTo>
                    <a:pt x="468058" y="16039"/>
                  </a:lnTo>
                  <a:lnTo>
                    <a:pt x="423999" y="28154"/>
                  </a:lnTo>
                  <a:lnTo>
                    <a:pt x="381344" y="43428"/>
                  </a:lnTo>
                  <a:lnTo>
                    <a:pt x="340228" y="61726"/>
                  </a:lnTo>
                  <a:lnTo>
                    <a:pt x="300787" y="82914"/>
                  </a:lnTo>
                  <a:lnTo>
                    <a:pt x="263155" y="106856"/>
                  </a:lnTo>
                  <a:lnTo>
                    <a:pt x="227466" y="133417"/>
                  </a:lnTo>
                  <a:lnTo>
                    <a:pt x="193858" y="162463"/>
                  </a:lnTo>
                  <a:lnTo>
                    <a:pt x="162463" y="193858"/>
                  </a:lnTo>
                  <a:lnTo>
                    <a:pt x="133417" y="227466"/>
                  </a:lnTo>
                  <a:lnTo>
                    <a:pt x="106856" y="263155"/>
                  </a:lnTo>
                  <a:lnTo>
                    <a:pt x="82914" y="300787"/>
                  </a:lnTo>
                  <a:lnTo>
                    <a:pt x="61726" y="340228"/>
                  </a:lnTo>
                  <a:lnTo>
                    <a:pt x="43428" y="381344"/>
                  </a:lnTo>
                  <a:lnTo>
                    <a:pt x="28154" y="423999"/>
                  </a:lnTo>
                  <a:lnTo>
                    <a:pt x="16039" y="468058"/>
                  </a:lnTo>
                  <a:lnTo>
                    <a:pt x="7218" y="513387"/>
                  </a:lnTo>
                  <a:lnTo>
                    <a:pt x="1827" y="559849"/>
                  </a:lnTo>
                  <a:lnTo>
                    <a:pt x="0" y="607311"/>
                  </a:lnTo>
                  <a:lnTo>
                    <a:pt x="1827" y="654773"/>
                  </a:lnTo>
                  <a:lnTo>
                    <a:pt x="7218" y="701235"/>
                  </a:lnTo>
                  <a:lnTo>
                    <a:pt x="16039" y="746563"/>
                  </a:lnTo>
                  <a:lnTo>
                    <a:pt x="28154" y="790623"/>
                  </a:lnTo>
                  <a:lnTo>
                    <a:pt x="43428" y="833277"/>
                  </a:lnTo>
                  <a:lnTo>
                    <a:pt x="61726" y="874393"/>
                  </a:lnTo>
                  <a:lnTo>
                    <a:pt x="82914" y="913835"/>
                  </a:lnTo>
                  <a:lnTo>
                    <a:pt x="106856" y="951467"/>
                  </a:lnTo>
                  <a:lnTo>
                    <a:pt x="133417" y="987155"/>
                  </a:lnTo>
                  <a:lnTo>
                    <a:pt x="162463" y="1020764"/>
                  </a:lnTo>
                  <a:lnTo>
                    <a:pt x="193858" y="1052159"/>
                  </a:lnTo>
                  <a:lnTo>
                    <a:pt x="227466" y="1081204"/>
                  </a:lnTo>
                  <a:lnTo>
                    <a:pt x="263155" y="1107766"/>
                  </a:lnTo>
                  <a:lnTo>
                    <a:pt x="300787" y="1131708"/>
                  </a:lnTo>
                  <a:lnTo>
                    <a:pt x="340228" y="1152895"/>
                  </a:lnTo>
                  <a:lnTo>
                    <a:pt x="381344" y="1171194"/>
                  </a:lnTo>
                  <a:lnTo>
                    <a:pt x="423999" y="1186468"/>
                  </a:lnTo>
                  <a:lnTo>
                    <a:pt x="468058" y="1198583"/>
                  </a:lnTo>
                  <a:lnTo>
                    <a:pt x="513387" y="1207404"/>
                  </a:lnTo>
                  <a:lnTo>
                    <a:pt x="559849" y="1212795"/>
                  </a:lnTo>
                  <a:lnTo>
                    <a:pt x="607311" y="1214622"/>
                  </a:lnTo>
                  <a:lnTo>
                    <a:pt x="654773" y="1212795"/>
                  </a:lnTo>
                  <a:lnTo>
                    <a:pt x="701235" y="1207404"/>
                  </a:lnTo>
                  <a:lnTo>
                    <a:pt x="746563" y="1198583"/>
                  </a:lnTo>
                  <a:lnTo>
                    <a:pt x="790623" y="1186468"/>
                  </a:lnTo>
                  <a:lnTo>
                    <a:pt x="833277" y="1171194"/>
                  </a:lnTo>
                  <a:lnTo>
                    <a:pt x="874393" y="1152895"/>
                  </a:lnTo>
                  <a:lnTo>
                    <a:pt x="913835" y="1131708"/>
                  </a:lnTo>
                  <a:lnTo>
                    <a:pt x="951467" y="1107766"/>
                  </a:lnTo>
                  <a:lnTo>
                    <a:pt x="987155" y="1081204"/>
                  </a:lnTo>
                  <a:lnTo>
                    <a:pt x="1020764" y="1052159"/>
                  </a:lnTo>
                  <a:lnTo>
                    <a:pt x="1052159" y="1020764"/>
                  </a:lnTo>
                  <a:lnTo>
                    <a:pt x="1081204" y="987155"/>
                  </a:lnTo>
                  <a:lnTo>
                    <a:pt x="1107766" y="951467"/>
                  </a:lnTo>
                  <a:lnTo>
                    <a:pt x="1131708" y="913835"/>
                  </a:lnTo>
                  <a:lnTo>
                    <a:pt x="1152895" y="874393"/>
                  </a:lnTo>
                  <a:lnTo>
                    <a:pt x="1171194" y="833277"/>
                  </a:lnTo>
                  <a:lnTo>
                    <a:pt x="1186468" y="790623"/>
                  </a:lnTo>
                  <a:lnTo>
                    <a:pt x="1198583" y="746563"/>
                  </a:lnTo>
                  <a:lnTo>
                    <a:pt x="1207404" y="701235"/>
                  </a:lnTo>
                  <a:lnTo>
                    <a:pt x="1212795" y="654773"/>
                  </a:lnTo>
                  <a:lnTo>
                    <a:pt x="1214622" y="607311"/>
                  </a:lnTo>
                  <a:lnTo>
                    <a:pt x="1212795" y="559849"/>
                  </a:lnTo>
                  <a:lnTo>
                    <a:pt x="1207404" y="513387"/>
                  </a:lnTo>
                  <a:lnTo>
                    <a:pt x="1198583" y="468058"/>
                  </a:lnTo>
                  <a:lnTo>
                    <a:pt x="1186468" y="423999"/>
                  </a:lnTo>
                  <a:lnTo>
                    <a:pt x="1171194" y="381344"/>
                  </a:lnTo>
                  <a:lnTo>
                    <a:pt x="1152895" y="340228"/>
                  </a:lnTo>
                  <a:lnTo>
                    <a:pt x="1131708" y="300787"/>
                  </a:lnTo>
                  <a:lnTo>
                    <a:pt x="1107766" y="263155"/>
                  </a:lnTo>
                  <a:lnTo>
                    <a:pt x="1081204" y="227466"/>
                  </a:lnTo>
                  <a:lnTo>
                    <a:pt x="1052159" y="193858"/>
                  </a:lnTo>
                  <a:lnTo>
                    <a:pt x="1020764" y="162463"/>
                  </a:lnTo>
                  <a:lnTo>
                    <a:pt x="987155" y="133417"/>
                  </a:lnTo>
                  <a:lnTo>
                    <a:pt x="951467" y="106856"/>
                  </a:lnTo>
                  <a:lnTo>
                    <a:pt x="913835" y="82914"/>
                  </a:lnTo>
                  <a:lnTo>
                    <a:pt x="874393" y="61726"/>
                  </a:lnTo>
                  <a:lnTo>
                    <a:pt x="833277" y="43428"/>
                  </a:lnTo>
                  <a:lnTo>
                    <a:pt x="790623" y="28154"/>
                  </a:lnTo>
                  <a:lnTo>
                    <a:pt x="746563" y="16039"/>
                  </a:lnTo>
                  <a:lnTo>
                    <a:pt x="701235" y="7218"/>
                  </a:lnTo>
                  <a:lnTo>
                    <a:pt x="654773" y="1827"/>
                  </a:lnTo>
                  <a:lnTo>
                    <a:pt x="607311" y="0"/>
                  </a:lnTo>
                  <a:close/>
                </a:path>
              </a:pathLst>
            </a:custGeom>
            <a:solidFill>
              <a:srgbClr val="0067A2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724898" y="2499964"/>
            <a:ext cx="83566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2950" b="1" spc="5" dirty="0">
                <a:solidFill>
                  <a:srgbClr val="FFFFFF"/>
                </a:solidFill>
                <a:latin typeface="Tahoma"/>
                <a:cs typeface="Tahoma"/>
              </a:rPr>
              <a:t>КАП</a:t>
            </a:r>
            <a:endParaRPr sz="29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236797" y="2194816"/>
            <a:ext cx="1214755" cy="1214755"/>
          </a:xfrm>
          <a:custGeom>
            <a:avLst/>
            <a:gdLst/>
            <a:ahLst/>
            <a:cxnLst/>
            <a:rect l="l" t="t" r="r" b="b"/>
            <a:pathLst>
              <a:path w="1214754" h="1214754">
                <a:moveTo>
                  <a:pt x="607311" y="0"/>
                </a:moveTo>
                <a:lnTo>
                  <a:pt x="559849" y="1827"/>
                </a:lnTo>
                <a:lnTo>
                  <a:pt x="513387" y="7218"/>
                </a:lnTo>
                <a:lnTo>
                  <a:pt x="468058" y="16039"/>
                </a:lnTo>
                <a:lnTo>
                  <a:pt x="423999" y="28154"/>
                </a:lnTo>
                <a:lnTo>
                  <a:pt x="381344" y="43428"/>
                </a:lnTo>
                <a:lnTo>
                  <a:pt x="340228" y="61726"/>
                </a:lnTo>
                <a:lnTo>
                  <a:pt x="300787" y="82914"/>
                </a:lnTo>
                <a:lnTo>
                  <a:pt x="263155" y="106856"/>
                </a:lnTo>
                <a:lnTo>
                  <a:pt x="227466" y="133417"/>
                </a:lnTo>
                <a:lnTo>
                  <a:pt x="193858" y="162463"/>
                </a:lnTo>
                <a:lnTo>
                  <a:pt x="162463" y="193858"/>
                </a:lnTo>
                <a:lnTo>
                  <a:pt x="133417" y="227466"/>
                </a:lnTo>
                <a:lnTo>
                  <a:pt x="106856" y="263155"/>
                </a:lnTo>
                <a:lnTo>
                  <a:pt x="82914" y="300787"/>
                </a:lnTo>
                <a:lnTo>
                  <a:pt x="61726" y="340228"/>
                </a:lnTo>
                <a:lnTo>
                  <a:pt x="43428" y="381344"/>
                </a:lnTo>
                <a:lnTo>
                  <a:pt x="28154" y="423999"/>
                </a:lnTo>
                <a:lnTo>
                  <a:pt x="16039" y="468058"/>
                </a:lnTo>
                <a:lnTo>
                  <a:pt x="7218" y="513387"/>
                </a:lnTo>
                <a:lnTo>
                  <a:pt x="1827" y="559849"/>
                </a:lnTo>
                <a:lnTo>
                  <a:pt x="0" y="607311"/>
                </a:lnTo>
                <a:lnTo>
                  <a:pt x="1827" y="654773"/>
                </a:lnTo>
                <a:lnTo>
                  <a:pt x="7218" y="701235"/>
                </a:lnTo>
                <a:lnTo>
                  <a:pt x="16039" y="746563"/>
                </a:lnTo>
                <a:lnTo>
                  <a:pt x="28154" y="790623"/>
                </a:lnTo>
                <a:lnTo>
                  <a:pt x="43428" y="833277"/>
                </a:lnTo>
                <a:lnTo>
                  <a:pt x="61726" y="874393"/>
                </a:lnTo>
                <a:lnTo>
                  <a:pt x="82914" y="913835"/>
                </a:lnTo>
                <a:lnTo>
                  <a:pt x="106856" y="951467"/>
                </a:lnTo>
                <a:lnTo>
                  <a:pt x="133417" y="987155"/>
                </a:lnTo>
                <a:lnTo>
                  <a:pt x="162463" y="1020764"/>
                </a:lnTo>
                <a:lnTo>
                  <a:pt x="193858" y="1052159"/>
                </a:lnTo>
                <a:lnTo>
                  <a:pt x="227466" y="1081204"/>
                </a:lnTo>
                <a:lnTo>
                  <a:pt x="263155" y="1107766"/>
                </a:lnTo>
                <a:lnTo>
                  <a:pt x="300787" y="1131708"/>
                </a:lnTo>
                <a:lnTo>
                  <a:pt x="340228" y="1152895"/>
                </a:lnTo>
                <a:lnTo>
                  <a:pt x="381344" y="1171194"/>
                </a:lnTo>
                <a:lnTo>
                  <a:pt x="423999" y="1186468"/>
                </a:lnTo>
                <a:lnTo>
                  <a:pt x="468058" y="1198583"/>
                </a:lnTo>
                <a:lnTo>
                  <a:pt x="513387" y="1207404"/>
                </a:lnTo>
                <a:lnTo>
                  <a:pt x="559849" y="1212795"/>
                </a:lnTo>
                <a:lnTo>
                  <a:pt x="607311" y="1214622"/>
                </a:lnTo>
                <a:lnTo>
                  <a:pt x="654773" y="1212795"/>
                </a:lnTo>
                <a:lnTo>
                  <a:pt x="701235" y="1207404"/>
                </a:lnTo>
                <a:lnTo>
                  <a:pt x="746563" y="1198583"/>
                </a:lnTo>
                <a:lnTo>
                  <a:pt x="790623" y="1186468"/>
                </a:lnTo>
                <a:lnTo>
                  <a:pt x="833277" y="1171194"/>
                </a:lnTo>
                <a:lnTo>
                  <a:pt x="874393" y="1152895"/>
                </a:lnTo>
                <a:lnTo>
                  <a:pt x="913835" y="1131708"/>
                </a:lnTo>
                <a:lnTo>
                  <a:pt x="951467" y="1107766"/>
                </a:lnTo>
                <a:lnTo>
                  <a:pt x="987155" y="1081204"/>
                </a:lnTo>
                <a:lnTo>
                  <a:pt x="1020764" y="1052159"/>
                </a:lnTo>
                <a:lnTo>
                  <a:pt x="1052159" y="1020764"/>
                </a:lnTo>
                <a:lnTo>
                  <a:pt x="1081204" y="987155"/>
                </a:lnTo>
                <a:lnTo>
                  <a:pt x="1107766" y="951467"/>
                </a:lnTo>
                <a:lnTo>
                  <a:pt x="1131708" y="913835"/>
                </a:lnTo>
                <a:lnTo>
                  <a:pt x="1152895" y="874393"/>
                </a:lnTo>
                <a:lnTo>
                  <a:pt x="1171194" y="833277"/>
                </a:lnTo>
                <a:lnTo>
                  <a:pt x="1186468" y="790623"/>
                </a:lnTo>
                <a:lnTo>
                  <a:pt x="1198583" y="746563"/>
                </a:lnTo>
                <a:lnTo>
                  <a:pt x="1207404" y="701235"/>
                </a:lnTo>
                <a:lnTo>
                  <a:pt x="1212795" y="654773"/>
                </a:lnTo>
                <a:lnTo>
                  <a:pt x="1214622" y="607311"/>
                </a:lnTo>
                <a:lnTo>
                  <a:pt x="1212795" y="559849"/>
                </a:lnTo>
                <a:lnTo>
                  <a:pt x="1207404" y="513387"/>
                </a:lnTo>
                <a:lnTo>
                  <a:pt x="1198583" y="468058"/>
                </a:lnTo>
                <a:lnTo>
                  <a:pt x="1186468" y="423999"/>
                </a:lnTo>
                <a:lnTo>
                  <a:pt x="1171194" y="381344"/>
                </a:lnTo>
                <a:lnTo>
                  <a:pt x="1152895" y="340228"/>
                </a:lnTo>
                <a:lnTo>
                  <a:pt x="1131708" y="300787"/>
                </a:lnTo>
                <a:lnTo>
                  <a:pt x="1107766" y="263155"/>
                </a:lnTo>
                <a:lnTo>
                  <a:pt x="1081204" y="227466"/>
                </a:lnTo>
                <a:lnTo>
                  <a:pt x="1052159" y="193858"/>
                </a:lnTo>
                <a:lnTo>
                  <a:pt x="1020764" y="162463"/>
                </a:lnTo>
                <a:lnTo>
                  <a:pt x="987155" y="133417"/>
                </a:lnTo>
                <a:lnTo>
                  <a:pt x="951467" y="106856"/>
                </a:lnTo>
                <a:lnTo>
                  <a:pt x="913835" y="82914"/>
                </a:lnTo>
                <a:lnTo>
                  <a:pt x="874393" y="61726"/>
                </a:lnTo>
                <a:lnTo>
                  <a:pt x="833277" y="43428"/>
                </a:lnTo>
                <a:lnTo>
                  <a:pt x="790623" y="28154"/>
                </a:lnTo>
                <a:lnTo>
                  <a:pt x="746563" y="16039"/>
                </a:lnTo>
                <a:lnTo>
                  <a:pt x="701235" y="7218"/>
                </a:lnTo>
                <a:lnTo>
                  <a:pt x="654773" y="1827"/>
                </a:lnTo>
                <a:lnTo>
                  <a:pt x="607311" y="0"/>
                </a:lnTo>
                <a:close/>
              </a:path>
            </a:pathLst>
          </a:custGeom>
          <a:solidFill>
            <a:srgbClr val="0067A2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21152" y="2499964"/>
            <a:ext cx="83566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2950" b="1" spc="5" dirty="0">
                <a:solidFill>
                  <a:srgbClr val="FFFFFF"/>
                </a:solidFill>
                <a:latin typeface="Tahoma"/>
                <a:cs typeface="Tahoma"/>
              </a:rPr>
              <a:t>КАП</a:t>
            </a:r>
            <a:endParaRPr sz="29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629302" y="2194816"/>
            <a:ext cx="1214755" cy="1214755"/>
          </a:xfrm>
          <a:custGeom>
            <a:avLst/>
            <a:gdLst/>
            <a:ahLst/>
            <a:cxnLst/>
            <a:rect l="l" t="t" r="r" b="b"/>
            <a:pathLst>
              <a:path w="1214755" h="1214754">
                <a:moveTo>
                  <a:pt x="607311" y="0"/>
                </a:moveTo>
                <a:lnTo>
                  <a:pt x="559851" y="1827"/>
                </a:lnTo>
                <a:lnTo>
                  <a:pt x="513389" y="7218"/>
                </a:lnTo>
                <a:lnTo>
                  <a:pt x="468062" y="16039"/>
                </a:lnTo>
                <a:lnTo>
                  <a:pt x="424003" y="28155"/>
                </a:lnTo>
                <a:lnTo>
                  <a:pt x="381349" y="43429"/>
                </a:lnTo>
                <a:lnTo>
                  <a:pt x="340233" y="61728"/>
                </a:lnTo>
                <a:lnTo>
                  <a:pt x="300792" y="82917"/>
                </a:lnTo>
                <a:lnTo>
                  <a:pt x="263159" y="106859"/>
                </a:lnTo>
                <a:lnTo>
                  <a:pt x="227471" y="133421"/>
                </a:lnTo>
                <a:lnTo>
                  <a:pt x="193862" y="162467"/>
                </a:lnTo>
                <a:lnTo>
                  <a:pt x="162467" y="193862"/>
                </a:lnTo>
                <a:lnTo>
                  <a:pt x="133421" y="227471"/>
                </a:lnTo>
                <a:lnTo>
                  <a:pt x="106859" y="263159"/>
                </a:lnTo>
                <a:lnTo>
                  <a:pt x="82917" y="300792"/>
                </a:lnTo>
                <a:lnTo>
                  <a:pt x="61728" y="340233"/>
                </a:lnTo>
                <a:lnTo>
                  <a:pt x="43429" y="381349"/>
                </a:lnTo>
                <a:lnTo>
                  <a:pt x="28155" y="424003"/>
                </a:lnTo>
                <a:lnTo>
                  <a:pt x="16039" y="468062"/>
                </a:lnTo>
                <a:lnTo>
                  <a:pt x="7218" y="513389"/>
                </a:lnTo>
                <a:lnTo>
                  <a:pt x="1827" y="559851"/>
                </a:lnTo>
                <a:lnTo>
                  <a:pt x="0" y="607311"/>
                </a:lnTo>
                <a:lnTo>
                  <a:pt x="1827" y="654773"/>
                </a:lnTo>
                <a:lnTo>
                  <a:pt x="7218" y="701235"/>
                </a:lnTo>
                <a:lnTo>
                  <a:pt x="16039" y="746563"/>
                </a:lnTo>
                <a:lnTo>
                  <a:pt x="28155" y="790623"/>
                </a:lnTo>
                <a:lnTo>
                  <a:pt x="43429" y="833277"/>
                </a:lnTo>
                <a:lnTo>
                  <a:pt x="61728" y="874393"/>
                </a:lnTo>
                <a:lnTo>
                  <a:pt x="82917" y="913835"/>
                </a:lnTo>
                <a:lnTo>
                  <a:pt x="106859" y="951467"/>
                </a:lnTo>
                <a:lnTo>
                  <a:pt x="133421" y="987155"/>
                </a:lnTo>
                <a:lnTo>
                  <a:pt x="162467" y="1020764"/>
                </a:lnTo>
                <a:lnTo>
                  <a:pt x="193862" y="1052159"/>
                </a:lnTo>
                <a:lnTo>
                  <a:pt x="227471" y="1081204"/>
                </a:lnTo>
                <a:lnTo>
                  <a:pt x="263159" y="1107766"/>
                </a:lnTo>
                <a:lnTo>
                  <a:pt x="300792" y="1131708"/>
                </a:lnTo>
                <a:lnTo>
                  <a:pt x="340233" y="1152895"/>
                </a:lnTo>
                <a:lnTo>
                  <a:pt x="381349" y="1171194"/>
                </a:lnTo>
                <a:lnTo>
                  <a:pt x="424003" y="1186468"/>
                </a:lnTo>
                <a:lnTo>
                  <a:pt x="468062" y="1198583"/>
                </a:lnTo>
                <a:lnTo>
                  <a:pt x="513389" y="1207404"/>
                </a:lnTo>
                <a:lnTo>
                  <a:pt x="559851" y="1212795"/>
                </a:lnTo>
                <a:lnTo>
                  <a:pt x="607311" y="1214622"/>
                </a:lnTo>
                <a:lnTo>
                  <a:pt x="654773" y="1212795"/>
                </a:lnTo>
                <a:lnTo>
                  <a:pt x="701235" y="1207404"/>
                </a:lnTo>
                <a:lnTo>
                  <a:pt x="746563" y="1198583"/>
                </a:lnTo>
                <a:lnTo>
                  <a:pt x="790623" y="1186468"/>
                </a:lnTo>
                <a:lnTo>
                  <a:pt x="833277" y="1171194"/>
                </a:lnTo>
                <a:lnTo>
                  <a:pt x="874393" y="1152895"/>
                </a:lnTo>
                <a:lnTo>
                  <a:pt x="913835" y="1131708"/>
                </a:lnTo>
                <a:lnTo>
                  <a:pt x="951467" y="1107766"/>
                </a:lnTo>
                <a:lnTo>
                  <a:pt x="987155" y="1081204"/>
                </a:lnTo>
                <a:lnTo>
                  <a:pt x="1020764" y="1052159"/>
                </a:lnTo>
                <a:lnTo>
                  <a:pt x="1052159" y="1020764"/>
                </a:lnTo>
                <a:lnTo>
                  <a:pt x="1081204" y="987155"/>
                </a:lnTo>
                <a:lnTo>
                  <a:pt x="1107766" y="951467"/>
                </a:lnTo>
                <a:lnTo>
                  <a:pt x="1131708" y="913835"/>
                </a:lnTo>
                <a:lnTo>
                  <a:pt x="1152895" y="874393"/>
                </a:lnTo>
                <a:lnTo>
                  <a:pt x="1171194" y="833277"/>
                </a:lnTo>
                <a:lnTo>
                  <a:pt x="1186468" y="790623"/>
                </a:lnTo>
                <a:lnTo>
                  <a:pt x="1198583" y="746563"/>
                </a:lnTo>
                <a:lnTo>
                  <a:pt x="1207404" y="701235"/>
                </a:lnTo>
                <a:lnTo>
                  <a:pt x="1212795" y="654773"/>
                </a:lnTo>
                <a:lnTo>
                  <a:pt x="1214622" y="607311"/>
                </a:lnTo>
                <a:lnTo>
                  <a:pt x="1212795" y="559851"/>
                </a:lnTo>
                <a:lnTo>
                  <a:pt x="1207404" y="513389"/>
                </a:lnTo>
                <a:lnTo>
                  <a:pt x="1198583" y="468062"/>
                </a:lnTo>
                <a:lnTo>
                  <a:pt x="1186468" y="424003"/>
                </a:lnTo>
                <a:lnTo>
                  <a:pt x="1171194" y="381349"/>
                </a:lnTo>
                <a:lnTo>
                  <a:pt x="1152895" y="340233"/>
                </a:lnTo>
                <a:lnTo>
                  <a:pt x="1131708" y="300792"/>
                </a:lnTo>
                <a:lnTo>
                  <a:pt x="1107766" y="263159"/>
                </a:lnTo>
                <a:lnTo>
                  <a:pt x="1081204" y="227471"/>
                </a:lnTo>
                <a:lnTo>
                  <a:pt x="1052159" y="193862"/>
                </a:lnTo>
                <a:lnTo>
                  <a:pt x="1020764" y="162467"/>
                </a:lnTo>
                <a:lnTo>
                  <a:pt x="987155" y="133421"/>
                </a:lnTo>
                <a:lnTo>
                  <a:pt x="951467" y="106859"/>
                </a:lnTo>
                <a:lnTo>
                  <a:pt x="913835" y="82917"/>
                </a:lnTo>
                <a:lnTo>
                  <a:pt x="874393" y="61728"/>
                </a:lnTo>
                <a:lnTo>
                  <a:pt x="833277" y="43429"/>
                </a:lnTo>
                <a:lnTo>
                  <a:pt x="790623" y="28155"/>
                </a:lnTo>
                <a:lnTo>
                  <a:pt x="746563" y="16039"/>
                </a:lnTo>
                <a:lnTo>
                  <a:pt x="701235" y="7218"/>
                </a:lnTo>
                <a:lnTo>
                  <a:pt x="654773" y="1827"/>
                </a:lnTo>
                <a:lnTo>
                  <a:pt x="607311" y="0"/>
                </a:lnTo>
                <a:close/>
              </a:path>
            </a:pathLst>
          </a:custGeom>
          <a:solidFill>
            <a:srgbClr val="00395C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974248" y="2499964"/>
            <a:ext cx="51435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2950" b="1" spc="5" dirty="0">
                <a:solidFill>
                  <a:srgbClr val="FFFFFF"/>
                </a:solidFill>
                <a:latin typeface="Tahoma"/>
                <a:cs typeface="Tahoma"/>
              </a:rPr>
              <a:t>ТА</a:t>
            </a:r>
            <a:endParaRPr sz="29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31590" y="3538830"/>
            <a:ext cx="1502410" cy="890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08940">
              <a:spcBef>
                <a:spcPts val="95"/>
              </a:spcBef>
            </a:pPr>
            <a:r>
              <a:rPr sz="1650" spc="-5" dirty="0">
                <a:solidFill>
                  <a:prstClr val="black"/>
                </a:solidFill>
                <a:latin typeface="Tahoma"/>
                <a:cs typeface="Tahoma"/>
              </a:rPr>
              <a:t>Оператор</a:t>
            </a:r>
            <a:r>
              <a:rPr sz="1650" spc="-6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650" spc="-5" dirty="0">
                <a:solidFill>
                  <a:prstClr val="black"/>
                </a:solidFill>
                <a:latin typeface="Tahoma"/>
                <a:cs typeface="Tahoma"/>
              </a:rPr>
              <a:t>- </a:t>
            </a:r>
            <a:r>
              <a:rPr sz="1650" spc="-5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650" spc="-5" dirty="0">
                <a:solidFill>
                  <a:prstClr val="black"/>
                </a:solidFill>
                <a:latin typeface="Tahoma"/>
                <a:cs typeface="Tahoma"/>
              </a:rPr>
              <a:t>ФРИИ</a:t>
            </a:r>
            <a:endParaRPr sz="165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2700">
              <a:spcBef>
                <a:spcPts val="509"/>
              </a:spcBef>
            </a:pPr>
            <a:r>
              <a:rPr sz="1950" b="1" spc="15" dirty="0">
                <a:solidFill>
                  <a:srgbClr val="0067A2"/>
                </a:solidFill>
                <a:latin typeface="Tahoma"/>
                <a:cs typeface="Tahoma"/>
              </a:rPr>
              <a:t>7</a:t>
            </a:r>
            <a:r>
              <a:rPr sz="1950" b="1" spc="-35" dirty="0">
                <a:solidFill>
                  <a:srgbClr val="0067A2"/>
                </a:solidFill>
                <a:latin typeface="Tahoma"/>
                <a:cs typeface="Tahoma"/>
              </a:rPr>
              <a:t> </a:t>
            </a:r>
            <a:r>
              <a:rPr sz="1650" spc="-10" dirty="0">
                <a:solidFill>
                  <a:prstClr val="black"/>
                </a:solidFill>
                <a:latin typeface="Tahoma"/>
                <a:cs typeface="Tahoma"/>
              </a:rPr>
              <a:t>победителей</a:t>
            </a:r>
            <a:endParaRPr sz="16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27764" y="3538830"/>
            <a:ext cx="1503045" cy="1598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58140">
              <a:spcBef>
                <a:spcPts val="95"/>
              </a:spcBef>
            </a:pPr>
            <a:r>
              <a:rPr sz="1650" spc="-5" dirty="0">
                <a:solidFill>
                  <a:prstClr val="black"/>
                </a:solidFill>
                <a:latin typeface="Tahoma"/>
                <a:cs typeface="Tahoma"/>
              </a:rPr>
              <a:t>Оператор - </a:t>
            </a:r>
            <a:r>
              <a:rPr sz="1650" spc="-50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650" spc="-10" dirty="0">
                <a:solidFill>
                  <a:prstClr val="black"/>
                </a:solidFill>
                <a:latin typeface="Tahoma"/>
                <a:cs typeface="Tahoma"/>
              </a:rPr>
              <a:t>Gene</a:t>
            </a:r>
            <a:r>
              <a:rPr sz="1650" spc="-35" dirty="0">
                <a:solidFill>
                  <a:prstClr val="black"/>
                </a:solidFill>
                <a:latin typeface="Tahoma"/>
                <a:cs typeface="Tahoma"/>
              </a:rPr>
              <a:t>r</a:t>
            </a:r>
            <a:r>
              <a:rPr sz="1650" spc="-5" dirty="0">
                <a:solidFill>
                  <a:prstClr val="black"/>
                </a:solidFill>
                <a:latin typeface="Tahoma"/>
                <a:cs typeface="Tahoma"/>
              </a:rPr>
              <a:t>ationS</a:t>
            </a:r>
            <a:endParaRPr sz="165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2700">
              <a:spcBef>
                <a:spcPts val="509"/>
              </a:spcBef>
            </a:pPr>
            <a:r>
              <a:rPr sz="1950" b="1" spc="15" dirty="0">
                <a:solidFill>
                  <a:srgbClr val="0067A2"/>
                </a:solidFill>
                <a:latin typeface="Tahoma"/>
                <a:cs typeface="Tahoma"/>
              </a:rPr>
              <a:t>12</a:t>
            </a:r>
            <a:r>
              <a:rPr sz="1950" b="1" spc="-25" dirty="0">
                <a:solidFill>
                  <a:srgbClr val="0067A2"/>
                </a:solidFill>
                <a:latin typeface="Tahoma"/>
                <a:cs typeface="Tahoma"/>
              </a:rPr>
              <a:t> </a:t>
            </a:r>
            <a:r>
              <a:rPr sz="1650" spc="-10" dirty="0">
                <a:solidFill>
                  <a:prstClr val="black"/>
                </a:solidFill>
                <a:latin typeface="Tahoma"/>
                <a:cs typeface="Tahoma"/>
              </a:rPr>
              <a:t>партнеров</a:t>
            </a:r>
            <a:endParaRPr sz="165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2700">
              <a:spcBef>
                <a:spcPts val="445"/>
              </a:spcBef>
            </a:pPr>
            <a:r>
              <a:rPr sz="1950" b="1" spc="15" dirty="0">
                <a:solidFill>
                  <a:srgbClr val="0067A2"/>
                </a:solidFill>
                <a:latin typeface="Tahoma"/>
                <a:cs typeface="Tahoma"/>
              </a:rPr>
              <a:t>1</a:t>
            </a:r>
            <a:r>
              <a:rPr sz="1950" b="1" spc="-35" dirty="0">
                <a:solidFill>
                  <a:srgbClr val="0067A2"/>
                </a:solidFill>
                <a:latin typeface="Tahoma"/>
                <a:cs typeface="Tahoma"/>
              </a:rPr>
              <a:t> </a:t>
            </a:r>
            <a:r>
              <a:rPr sz="1650" spc="-5" dirty="0">
                <a:solidFill>
                  <a:prstClr val="black"/>
                </a:solidFill>
                <a:latin typeface="Tahoma"/>
                <a:cs typeface="Tahoma"/>
              </a:rPr>
              <a:t>фонд</a:t>
            </a:r>
            <a:endParaRPr sz="165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2700">
              <a:spcBef>
                <a:spcPts val="445"/>
              </a:spcBef>
            </a:pPr>
            <a:r>
              <a:rPr sz="1950" b="1" spc="15" dirty="0">
                <a:solidFill>
                  <a:srgbClr val="0067A2"/>
                </a:solidFill>
                <a:latin typeface="Tahoma"/>
                <a:cs typeface="Tahoma"/>
              </a:rPr>
              <a:t>7</a:t>
            </a:r>
            <a:r>
              <a:rPr sz="1950" b="1" spc="-35" dirty="0">
                <a:solidFill>
                  <a:srgbClr val="0067A2"/>
                </a:solidFill>
                <a:latin typeface="Tahoma"/>
                <a:cs typeface="Tahoma"/>
              </a:rPr>
              <a:t> </a:t>
            </a:r>
            <a:r>
              <a:rPr sz="1650" spc="-10" dirty="0">
                <a:solidFill>
                  <a:prstClr val="black"/>
                </a:solidFill>
                <a:latin typeface="Tahoma"/>
                <a:cs typeface="Tahoma"/>
              </a:rPr>
              <a:t>победителей</a:t>
            </a:r>
            <a:endParaRPr sz="16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224017" y="3538830"/>
            <a:ext cx="1503045" cy="1598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58140">
              <a:spcBef>
                <a:spcPts val="95"/>
              </a:spcBef>
            </a:pPr>
            <a:r>
              <a:rPr sz="1650" spc="-5" dirty="0">
                <a:solidFill>
                  <a:prstClr val="black"/>
                </a:solidFill>
                <a:latin typeface="Tahoma"/>
                <a:cs typeface="Tahoma"/>
              </a:rPr>
              <a:t>Оператор - </a:t>
            </a:r>
            <a:r>
              <a:rPr sz="1650" spc="-50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650" spc="-10" dirty="0">
                <a:solidFill>
                  <a:prstClr val="black"/>
                </a:solidFill>
                <a:latin typeface="Tahoma"/>
                <a:cs typeface="Tahoma"/>
              </a:rPr>
              <a:t>Gene</a:t>
            </a:r>
            <a:r>
              <a:rPr sz="1650" spc="-35" dirty="0">
                <a:solidFill>
                  <a:prstClr val="black"/>
                </a:solidFill>
                <a:latin typeface="Tahoma"/>
                <a:cs typeface="Tahoma"/>
              </a:rPr>
              <a:t>r</a:t>
            </a:r>
            <a:r>
              <a:rPr sz="1650" spc="-5" dirty="0">
                <a:solidFill>
                  <a:prstClr val="black"/>
                </a:solidFill>
                <a:latin typeface="Tahoma"/>
                <a:cs typeface="Tahoma"/>
              </a:rPr>
              <a:t>ationS</a:t>
            </a:r>
            <a:endParaRPr sz="165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2700">
              <a:spcBef>
                <a:spcPts val="509"/>
              </a:spcBef>
            </a:pPr>
            <a:r>
              <a:rPr sz="1950" b="1" spc="15" dirty="0">
                <a:solidFill>
                  <a:srgbClr val="0067A2"/>
                </a:solidFill>
                <a:latin typeface="Tahoma"/>
                <a:cs typeface="Tahoma"/>
              </a:rPr>
              <a:t>16</a:t>
            </a:r>
            <a:r>
              <a:rPr sz="1950" b="1" spc="-25" dirty="0">
                <a:solidFill>
                  <a:srgbClr val="0067A2"/>
                </a:solidFill>
                <a:latin typeface="Tahoma"/>
                <a:cs typeface="Tahoma"/>
              </a:rPr>
              <a:t> </a:t>
            </a:r>
            <a:r>
              <a:rPr sz="1650" spc="-10" dirty="0">
                <a:solidFill>
                  <a:prstClr val="black"/>
                </a:solidFill>
                <a:latin typeface="Tahoma"/>
                <a:cs typeface="Tahoma"/>
              </a:rPr>
              <a:t>партнеров</a:t>
            </a:r>
            <a:endParaRPr sz="165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2700">
              <a:spcBef>
                <a:spcPts val="445"/>
              </a:spcBef>
            </a:pPr>
            <a:r>
              <a:rPr sz="1950" b="1" spc="15" dirty="0">
                <a:solidFill>
                  <a:srgbClr val="0067A2"/>
                </a:solidFill>
                <a:latin typeface="Tahoma"/>
                <a:cs typeface="Tahoma"/>
              </a:rPr>
              <a:t>4</a:t>
            </a:r>
            <a:r>
              <a:rPr sz="1950" b="1" spc="-35" dirty="0">
                <a:solidFill>
                  <a:srgbClr val="0067A2"/>
                </a:solidFill>
                <a:latin typeface="Tahoma"/>
                <a:cs typeface="Tahoma"/>
              </a:rPr>
              <a:t> </a:t>
            </a:r>
            <a:r>
              <a:rPr sz="1650" spc="-5" dirty="0">
                <a:solidFill>
                  <a:prstClr val="black"/>
                </a:solidFill>
                <a:latin typeface="Tahoma"/>
                <a:cs typeface="Tahoma"/>
              </a:rPr>
              <a:t>фонда</a:t>
            </a:r>
            <a:endParaRPr sz="165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2700">
              <a:spcBef>
                <a:spcPts val="445"/>
              </a:spcBef>
            </a:pPr>
            <a:r>
              <a:rPr sz="1950" b="1" spc="15" dirty="0">
                <a:solidFill>
                  <a:srgbClr val="0067A2"/>
                </a:solidFill>
                <a:latin typeface="Tahoma"/>
                <a:cs typeface="Tahoma"/>
              </a:rPr>
              <a:t>7</a:t>
            </a:r>
            <a:r>
              <a:rPr sz="1950" b="1" spc="-35" dirty="0">
                <a:solidFill>
                  <a:srgbClr val="0067A2"/>
                </a:solidFill>
                <a:latin typeface="Tahoma"/>
                <a:cs typeface="Tahoma"/>
              </a:rPr>
              <a:t> </a:t>
            </a:r>
            <a:r>
              <a:rPr sz="1650" spc="-10" dirty="0">
                <a:solidFill>
                  <a:prstClr val="black"/>
                </a:solidFill>
                <a:latin typeface="Tahoma"/>
                <a:cs typeface="Tahoma"/>
              </a:rPr>
              <a:t>победителей</a:t>
            </a:r>
            <a:endParaRPr sz="16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920270" y="3538830"/>
            <a:ext cx="1503045" cy="1598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58140">
              <a:spcBef>
                <a:spcPts val="95"/>
              </a:spcBef>
            </a:pPr>
            <a:r>
              <a:rPr sz="1650" spc="-5" dirty="0">
                <a:solidFill>
                  <a:prstClr val="black"/>
                </a:solidFill>
                <a:latin typeface="Tahoma"/>
                <a:cs typeface="Tahoma"/>
              </a:rPr>
              <a:t>Оператор - </a:t>
            </a:r>
            <a:r>
              <a:rPr sz="1650" spc="-50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650" spc="-10" dirty="0">
                <a:solidFill>
                  <a:prstClr val="black"/>
                </a:solidFill>
                <a:latin typeface="Tahoma"/>
                <a:cs typeface="Tahoma"/>
              </a:rPr>
              <a:t>Gene</a:t>
            </a:r>
            <a:r>
              <a:rPr sz="1650" spc="-35" dirty="0">
                <a:solidFill>
                  <a:prstClr val="black"/>
                </a:solidFill>
                <a:latin typeface="Tahoma"/>
                <a:cs typeface="Tahoma"/>
              </a:rPr>
              <a:t>r</a:t>
            </a:r>
            <a:r>
              <a:rPr sz="1650" spc="-5" dirty="0">
                <a:solidFill>
                  <a:prstClr val="black"/>
                </a:solidFill>
                <a:latin typeface="Tahoma"/>
                <a:cs typeface="Tahoma"/>
              </a:rPr>
              <a:t>ationS</a:t>
            </a:r>
            <a:endParaRPr sz="165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2700">
              <a:spcBef>
                <a:spcPts val="509"/>
              </a:spcBef>
            </a:pPr>
            <a:r>
              <a:rPr sz="1950" b="1" spc="15" dirty="0">
                <a:solidFill>
                  <a:srgbClr val="0067A2"/>
                </a:solidFill>
                <a:latin typeface="Tahoma"/>
                <a:cs typeface="Tahoma"/>
              </a:rPr>
              <a:t>18</a:t>
            </a:r>
            <a:r>
              <a:rPr sz="1950" b="1" spc="-25" dirty="0">
                <a:solidFill>
                  <a:srgbClr val="0067A2"/>
                </a:solidFill>
                <a:latin typeface="Tahoma"/>
                <a:cs typeface="Tahoma"/>
              </a:rPr>
              <a:t> </a:t>
            </a:r>
            <a:r>
              <a:rPr sz="1650" spc="-10" dirty="0">
                <a:solidFill>
                  <a:prstClr val="black"/>
                </a:solidFill>
                <a:latin typeface="Tahoma"/>
                <a:cs typeface="Tahoma"/>
              </a:rPr>
              <a:t>партнеров</a:t>
            </a:r>
            <a:endParaRPr sz="165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2700">
              <a:spcBef>
                <a:spcPts val="445"/>
              </a:spcBef>
            </a:pPr>
            <a:r>
              <a:rPr sz="1950" b="1" spc="15" dirty="0">
                <a:solidFill>
                  <a:srgbClr val="0067A2"/>
                </a:solidFill>
                <a:latin typeface="Tahoma"/>
                <a:cs typeface="Tahoma"/>
              </a:rPr>
              <a:t>5</a:t>
            </a:r>
            <a:r>
              <a:rPr sz="1950" b="1" spc="-30" dirty="0">
                <a:solidFill>
                  <a:srgbClr val="0067A2"/>
                </a:solidFill>
                <a:latin typeface="Tahoma"/>
                <a:cs typeface="Tahoma"/>
              </a:rPr>
              <a:t> </a:t>
            </a:r>
            <a:r>
              <a:rPr sz="1650" spc="-5" dirty="0">
                <a:solidFill>
                  <a:prstClr val="black"/>
                </a:solidFill>
                <a:latin typeface="Tahoma"/>
                <a:cs typeface="Tahoma"/>
              </a:rPr>
              <a:t>фондов</a:t>
            </a:r>
            <a:endParaRPr sz="165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2700">
              <a:spcBef>
                <a:spcPts val="445"/>
              </a:spcBef>
            </a:pPr>
            <a:r>
              <a:rPr sz="1950" b="1" spc="15" dirty="0">
                <a:solidFill>
                  <a:srgbClr val="0067A2"/>
                </a:solidFill>
                <a:latin typeface="Tahoma"/>
                <a:cs typeface="Tahoma"/>
              </a:rPr>
              <a:t>7</a:t>
            </a:r>
            <a:r>
              <a:rPr sz="1950" b="1" spc="-35" dirty="0">
                <a:solidFill>
                  <a:srgbClr val="0067A2"/>
                </a:solidFill>
                <a:latin typeface="Tahoma"/>
                <a:cs typeface="Tahoma"/>
              </a:rPr>
              <a:t> </a:t>
            </a:r>
            <a:r>
              <a:rPr sz="1650" spc="-10" dirty="0">
                <a:solidFill>
                  <a:prstClr val="black"/>
                </a:solidFill>
                <a:latin typeface="Tahoma"/>
                <a:cs typeface="Tahoma"/>
              </a:rPr>
              <a:t>победителей</a:t>
            </a:r>
            <a:endParaRPr sz="16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18885" y="1662967"/>
            <a:ext cx="66611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950" b="1" spc="15" dirty="0">
                <a:solidFill>
                  <a:prstClr val="black"/>
                </a:solidFill>
                <a:latin typeface="Tahoma"/>
                <a:cs typeface="Tahoma"/>
              </a:rPr>
              <a:t>2019</a:t>
            </a:r>
            <a:endParaRPr sz="19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15096" y="1662967"/>
            <a:ext cx="66611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950" b="1" spc="15" dirty="0">
                <a:solidFill>
                  <a:prstClr val="black"/>
                </a:solidFill>
                <a:latin typeface="Tahoma"/>
                <a:cs typeface="Tahoma"/>
              </a:rPr>
              <a:t>2020</a:t>
            </a:r>
            <a:endParaRPr sz="19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207518" y="1662967"/>
            <a:ext cx="66611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950" b="1" spc="15" dirty="0">
                <a:solidFill>
                  <a:prstClr val="black"/>
                </a:solidFill>
                <a:latin typeface="Tahoma"/>
                <a:cs typeface="Tahoma"/>
              </a:rPr>
              <a:t>2022</a:t>
            </a:r>
            <a:endParaRPr sz="19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823892" y="1662967"/>
            <a:ext cx="82613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2450" b="1" spc="10" dirty="0">
                <a:solidFill>
                  <a:prstClr val="black"/>
                </a:solidFill>
                <a:latin typeface="Tahoma"/>
                <a:cs typeface="Tahoma"/>
              </a:rPr>
              <a:t>2023</a:t>
            </a:r>
            <a:endParaRPr sz="24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511390" y="1662967"/>
            <a:ext cx="66611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950" b="1" spc="15" dirty="0">
                <a:solidFill>
                  <a:prstClr val="black"/>
                </a:solidFill>
                <a:latin typeface="Tahoma"/>
                <a:cs typeface="Tahoma"/>
              </a:rPr>
              <a:t>2021</a:t>
            </a:r>
            <a:endParaRPr sz="19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933050" y="2194816"/>
            <a:ext cx="1214755" cy="1214755"/>
          </a:xfrm>
          <a:custGeom>
            <a:avLst/>
            <a:gdLst/>
            <a:ahLst/>
            <a:cxnLst/>
            <a:rect l="l" t="t" r="r" b="b"/>
            <a:pathLst>
              <a:path w="1214754" h="1214754">
                <a:moveTo>
                  <a:pt x="607311" y="0"/>
                </a:moveTo>
                <a:lnTo>
                  <a:pt x="559849" y="1827"/>
                </a:lnTo>
                <a:lnTo>
                  <a:pt x="513387" y="7218"/>
                </a:lnTo>
                <a:lnTo>
                  <a:pt x="468058" y="16039"/>
                </a:lnTo>
                <a:lnTo>
                  <a:pt x="423999" y="28155"/>
                </a:lnTo>
                <a:lnTo>
                  <a:pt x="381344" y="43429"/>
                </a:lnTo>
                <a:lnTo>
                  <a:pt x="340228" y="61728"/>
                </a:lnTo>
                <a:lnTo>
                  <a:pt x="300787" y="82917"/>
                </a:lnTo>
                <a:lnTo>
                  <a:pt x="263155" y="106859"/>
                </a:lnTo>
                <a:lnTo>
                  <a:pt x="227466" y="133421"/>
                </a:lnTo>
                <a:lnTo>
                  <a:pt x="193858" y="162467"/>
                </a:lnTo>
                <a:lnTo>
                  <a:pt x="162463" y="193862"/>
                </a:lnTo>
                <a:lnTo>
                  <a:pt x="133417" y="227471"/>
                </a:lnTo>
                <a:lnTo>
                  <a:pt x="106856" y="263159"/>
                </a:lnTo>
                <a:lnTo>
                  <a:pt x="82914" y="300792"/>
                </a:lnTo>
                <a:lnTo>
                  <a:pt x="61726" y="340233"/>
                </a:lnTo>
                <a:lnTo>
                  <a:pt x="43428" y="381349"/>
                </a:lnTo>
                <a:lnTo>
                  <a:pt x="28154" y="424003"/>
                </a:lnTo>
                <a:lnTo>
                  <a:pt x="16039" y="468062"/>
                </a:lnTo>
                <a:lnTo>
                  <a:pt x="7218" y="513389"/>
                </a:lnTo>
                <a:lnTo>
                  <a:pt x="1827" y="559851"/>
                </a:lnTo>
                <a:lnTo>
                  <a:pt x="0" y="607311"/>
                </a:lnTo>
                <a:lnTo>
                  <a:pt x="1827" y="654773"/>
                </a:lnTo>
                <a:lnTo>
                  <a:pt x="7218" y="701235"/>
                </a:lnTo>
                <a:lnTo>
                  <a:pt x="16039" y="746563"/>
                </a:lnTo>
                <a:lnTo>
                  <a:pt x="28154" y="790623"/>
                </a:lnTo>
                <a:lnTo>
                  <a:pt x="43428" y="833277"/>
                </a:lnTo>
                <a:lnTo>
                  <a:pt x="61726" y="874393"/>
                </a:lnTo>
                <a:lnTo>
                  <a:pt x="82914" y="913835"/>
                </a:lnTo>
                <a:lnTo>
                  <a:pt x="106856" y="951467"/>
                </a:lnTo>
                <a:lnTo>
                  <a:pt x="133417" y="987155"/>
                </a:lnTo>
                <a:lnTo>
                  <a:pt x="162463" y="1020764"/>
                </a:lnTo>
                <a:lnTo>
                  <a:pt x="193858" y="1052159"/>
                </a:lnTo>
                <a:lnTo>
                  <a:pt x="227466" y="1081204"/>
                </a:lnTo>
                <a:lnTo>
                  <a:pt x="263155" y="1107766"/>
                </a:lnTo>
                <a:lnTo>
                  <a:pt x="300787" y="1131708"/>
                </a:lnTo>
                <a:lnTo>
                  <a:pt x="340228" y="1152895"/>
                </a:lnTo>
                <a:lnTo>
                  <a:pt x="381344" y="1171194"/>
                </a:lnTo>
                <a:lnTo>
                  <a:pt x="423999" y="1186468"/>
                </a:lnTo>
                <a:lnTo>
                  <a:pt x="468058" y="1198583"/>
                </a:lnTo>
                <a:lnTo>
                  <a:pt x="513387" y="1207404"/>
                </a:lnTo>
                <a:lnTo>
                  <a:pt x="559849" y="1212795"/>
                </a:lnTo>
                <a:lnTo>
                  <a:pt x="607311" y="1214622"/>
                </a:lnTo>
                <a:lnTo>
                  <a:pt x="654773" y="1212795"/>
                </a:lnTo>
                <a:lnTo>
                  <a:pt x="701235" y="1207404"/>
                </a:lnTo>
                <a:lnTo>
                  <a:pt x="746563" y="1198583"/>
                </a:lnTo>
                <a:lnTo>
                  <a:pt x="790623" y="1186468"/>
                </a:lnTo>
                <a:lnTo>
                  <a:pt x="833277" y="1171194"/>
                </a:lnTo>
                <a:lnTo>
                  <a:pt x="874393" y="1152895"/>
                </a:lnTo>
                <a:lnTo>
                  <a:pt x="913835" y="1131708"/>
                </a:lnTo>
                <a:lnTo>
                  <a:pt x="951467" y="1107766"/>
                </a:lnTo>
                <a:lnTo>
                  <a:pt x="987155" y="1081204"/>
                </a:lnTo>
                <a:lnTo>
                  <a:pt x="1020764" y="1052159"/>
                </a:lnTo>
                <a:lnTo>
                  <a:pt x="1052159" y="1020764"/>
                </a:lnTo>
                <a:lnTo>
                  <a:pt x="1081204" y="987155"/>
                </a:lnTo>
                <a:lnTo>
                  <a:pt x="1107766" y="951467"/>
                </a:lnTo>
                <a:lnTo>
                  <a:pt x="1131708" y="913835"/>
                </a:lnTo>
                <a:lnTo>
                  <a:pt x="1152895" y="874393"/>
                </a:lnTo>
                <a:lnTo>
                  <a:pt x="1171194" y="833277"/>
                </a:lnTo>
                <a:lnTo>
                  <a:pt x="1186468" y="790623"/>
                </a:lnTo>
                <a:lnTo>
                  <a:pt x="1198583" y="746563"/>
                </a:lnTo>
                <a:lnTo>
                  <a:pt x="1207404" y="701235"/>
                </a:lnTo>
                <a:lnTo>
                  <a:pt x="1212795" y="654773"/>
                </a:lnTo>
                <a:lnTo>
                  <a:pt x="1214622" y="607311"/>
                </a:lnTo>
                <a:lnTo>
                  <a:pt x="1212795" y="559851"/>
                </a:lnTo>
                <a:lnTo>
                  <a:pt x="1207404" y="513389"/>
                </a:lnTo>
                <a:lnTo>
                  <a:pt x="1198583" y="468062"/>
                </a:lnTo>
                <a:lnTo>
                  <a:pt x="1186468" y="424003"/>
                </a:lnTo>
                <a:lnTo>
                  <a:pt x="1171194" y="381349"/>
                </a:lnTo>
                <a:lnTo>
                  <a:pt x="1152895" y="340233"/>
                </a:lnTo>
                <a:lnTo>
                  <a:pt x="1131708" y="300792"/>
                </a:lnTo>
                <a:lnTo>
                  <a:pt x="1107766" y="263159"/>
                </a:lnTo>
                <a:lnTo>
                  <a:pt x="1081204" y="227471"/>
                </a:lnTo>
                <a:lnTo>
                  <a:pt x="1052159" y="193862"/>
                </a:lnTo>
                <a:lnTo>
                  <a:pt x="1020764" y="162467"/>
                </a:lnTo>
                <a:lnTo>
                  <a:pt x="987155" y="133421"/>
                </a:lnTo>
                <a:lnTo>
                  <a:pt x="951467" y="106859"/>
                </a:lnTo>
                <a:lnTo>
                  <a:pt x="913835" y="82917"/>
                </a:lnTo>
                <a:lnTo>
                  <a:pt x="874393" y="61728"/>
                </a:lnTo>
                <a:lnTo>
                  <a:pt x="833277" y="43429"/>
                </a:lnTo>
                <a:lnTo>
                  <a:pt x="790623" y="28155"/>
                </a:lnTo>
                <a:lnTo>
                  <a:pt x="746563" y="16039"/>
                </a:lnTo>
                <a:lnTo>
                  <a:pt x="701235" y="7218"/>
                </a:lnTo>
                <a:lnTo>
                  <a:pt x="654773" y="1827"/>
                </a:lnTo>
                <a:lnTo>
                  <a:pt x="607311" y="0"/>
                </a:lnTo>
                <a:close/>
              </a:path>
            </a:pathLst>
          </a:custGeom>
          <a:solidFill>
            <a:srgbClr val="004F7D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117404" y="2499964"/>
            <a:ext cx="83566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2950" b="1" spc="5" dirty="0">
                <a:solidFill>
                  <a:srgbClr val="FFFFFF"/>
                </a:solidFill>
                <a:latin typeface="Tahoma"/>
                <a:cs typeface="Tahoma"/>
              </a:rPr>
              <a:t>КАП</a:t>
            </a:r>
            <a:endParaRPr sz="29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616602" y="3538830"/>
            <a:ext cx="2491105" cy="219374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9100"/>
              </a:lnSpc>
              <a:spcBef>
                <a:spcPts val="90"/>
              </a:spcBef>
            </a:pPr>
            <a:r>
              <a:rPr lang="ru-RU" sz="2000" spc="-5" dirty="0">
                <a:solidFill>
                  <a:prstClr val="black"/>
                </a:solidFill>
                <a:latin typeface="Tahoma"/>
                <a:cs typeface="Tahoma"/>
              </a:rPr>
              <a:t>Оператор - </a:t>
            </a:r>
            <a:r>
              <a:rPr lang="ru-RU" sz="2000" spc="-50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lang="en-US" sz="2000" spc="-10" dirty="0" smtClean="0">
                <a:solidFill>
                  <a:prstClr val="black"/>
                </a:solidFill>
                <a:latin typeface="Tahoma"/>
                <a:cs typeface="Tahoma"/>
              </a:rPr>
              <a:t>Gene</a:t>
            </a:r>
            <a:r>
              <a:rPr lang="en-US" sz="2000" spc="-35" dirty="0" smtClean="0">
                <a:solidFill>
                  <a:prstClr val="black"/>
                </a:solidFill>
                <a:latin typeface="Tahoma"/>
                <a:cs typeface="Tahoma"/>
              </a:rPr>
              <a:t>r</a:t>
            </a:r>
            <a:r>
              <a:rPr lang="en-US" sz="2000" spc="-5" dirty="0" smtClean="0">
                <a:solidFill>
                  <a:prstClr val="black"/>
                </a:solidFill>
                <a:latin typeface="Tahoma"/>
                <a:cs typeface="Tahoma"/>
              </a:rPr>
              <a:t>ationS</a:t>
            </a:r>
            <a:endParaRPr lang="ru-RU" sz="1950" b="1" spc="20" dirty="0" smtClean="0">
              <a:solidFill>
                <a:srgbClr val="0067A2"/>
              </a:solidFill>
              <a:latin typeface="Tahoma"/>
              <a:cs typeface="Tahoma"/>
            </a:endParaRPr>
          </a:p>
          <a:p>
            <a:pPr marL="12700" marR="5080">
              <a:lnSpc>
                <a:spcPct val="119100"/>
              </a:lnSpc>
              <a:spcBef>
                <a:spcPts val="90"/>
              </a:spcBef>
            </a:pPr>
            <a:r>
              <a:rPr sz="1950" b="1" spc="20" dirty="0" smtClean="0">
                <a:solidFill>
                  <a:srgbClr val="0067A2"/>
                </a:solidFill>
                <a:latin typeface="Tahoma"/>
                <a:cs typeface="Tahoma"/>
              </a:rPr>
              <a:t>20</a:t>
            </a:r>
            <a:r>
              <a:rPr sz="1950" b="1" spc="20" dirty="0">
                <a:solidFill>
                  <a:srgbClr val="0067A2"/>
                </a:solidFill>
                <a:latin typeface="Tahoma"/>
                <a:cs typeface="Tahoma"/>
              </a:rPr>
              <a:t>+</a:t>
            </a:r>
            <a:r>
              <a:rPr sz="1950" b="1" dirty="0">
                <a:solidFill>
                  <a:srgbClr val="0067A2"/>
                </a:solidFill>
                <a:latin typeface="Tahoma"/>
                <a:cs typeface="Tahoma"/>
              </a:rPr>
              <a:t> </a:t>
            </a:r>
            <a:r>
              <a:rPr sz="1650" spc="-10" dirty="0">
                <a:solidFill>
                  <a:prstClr val="black"/>
                </a:solidFill>
                <a:latin typeface="Tahoma"/>
                <a:cs typeface="Tahoma"/>
              </a:rPr>
              <a:t>партнёров</a:t>
            </a:r>
            <a:endParaRPr sz="165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2700">
              <a:spcBef>
                <a:spcPts val="450"/>
              </a:spcBef>
            </a:pPr>
            <a:r>
              <a:rPr sz="1950" b="1" spc="15" dirty="0">
                <a:solidFill>
                  <a:srgbClr val="0067A2"/>
                </a:solidFill>
                <a:latin typeface="Tahoma"/>
                <a:cs typeface="Tahoma"/>
              </a:rPr>
              <a:t>3</a:t>
            </a:r>
            <a:r>
              <a:rPr sz="1950" b="1" spc="-40" dirty="0">
                <a:solidFill>
                  <a:srgbClr val="0067A2"/>
                </a:solidFill>
                <a:latin typeface="Tahoma"/>
                <a:cs typeface="Tahoma"/>
              </a:rPr>
              <a:t> </a:t>
            </a:r>
            <a:r>
              <a:rPr sz="1650" spc="-10" dirty="0">
                <a:solidFill>
                  <a:prstClr val="black"/>
                </a:solidFill>
                <a:latin typeface="Tahoma"/>
                <a:cs typeface="Tahoma"/>
              </a:rPr>
              <a:t>университета</a:t>
            </a:r>
            <a:endParaRPr sz="165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2700">
              <a:spcBef>
                <a:spcPts val="445"/>
              </a:spcBef>
            </a:pPr>
            <a:r>
              <a:rPr sz="1950" b="1" spc="15" dirty="0">
                <a:solidFill>
                  <a:srgbClr val="0067A2"/>
                </a:solidFill>
                <a:latin typeface="Tahoma"/>
                <a:cs typeface="Tahoma"/>
              </a:rPr>
              <a:t>5</a:t>
            </a:r>
            <a:r>
              <a:rPr sz="1950" b="1" spc="-35" dirty="0">
                <a:solidFill>
                  <a:srgbClr val="0067A2"/>
                </a:solidFill>
                <a:latin typeface="Tahoma"/>
                <a:cs typeface="Tahoma"/>
              </a:rPr>
              <a:t> </a:t>
            </a:r>
            <a:r>
              <a:rPr sz="1650" spc="-5" dirty="0">
                <a:solidFill>
                  <a:prstClr val="black"/>
                </a:solidFill>
                <a:latin typeface="Tahoma"/>
                <a:cs typeface="Tahoma"/>
              </a:rPr>
              <a:t>фонд</a:t>
            </a:r>
            <a:r>
              <a:rPr lang="ru-RU" sz="1650" spc="-5" dirty="0">
                <a:solidFill>
                  <a:prstClr val="black"/>
                </a:solidFill>
                <a:latin typeface="Tahoma"/>
                <a:cs typeface="Tahoma"/>
              </a:rPr>
              <a:t>ов</a:t>
            </a:r>
            <a:endParaRPr sz="165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2700">
              <a:spcBef>
                <a:spcPts val="450"/>
              </a:spcBef>
            </a:pPr>
            <a:r>
              <a:rPr sz="1950" b="1" spc="15" dirty="0">
                <a:solidFill>
                  <a:srgbClr val="0067A2"/>
                </a:solidFill>
                <a:latin typeface="Tahoma"/>
                <a:cs typeface="Tahoma"/>
              </a:rPr>
              <a:t>500</a:t>
            </a:r>
            <a:r>
              <a:rPr sz="1950" b="1" spc="-5" dirty="0">
                <a:solidFill>
                  <a:srgbClr val="0067A2"/>
                </a:solidFill>
                <a:latin typeface="Tahoma"/>
                <a:cs typeface="Tahoma"/>
              </a:rPr>
              <a:t> </a:t>
            </a:r>
            <a:r>
              <a:rPr lang="ru-RU" sz="1650" spc="-10" dirty="0" err="1" smtClean="0">
                <a:solidFill>
                  <a:prstClr val="black"/>
                </a:solidFill>
                <a:latin typeface="Tahoma"/>
                <a:cs typeface="Tahoma"/>
              </a:rPr>
              <a:t>стартапов</a:t>
            </a:r>
            <a:endParaRPr sz="16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4988122" y="1753735"/>
            <a:ext cx="2474595" cy="107950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spcBef>
                <a:spcPts val="815"/>
              </a:spcBef>
            </a:pPr>
            <a:r>
              <a:rPr sz="4450" dirty="0">
                <a:solidFill>
                  <a:srgbClr val="0067A2"/>
                </a:solidFill>
                <a:latin typeface="Tahoma"/>
                <a:cs typeface="Tahoma"/>
              </a:rPr>
              <a:t>2400</a:t>
            </a:r>
            <a:endParaRPr sz="445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2700">
              <a:spcBef>
                <a:spcPts val="260"/>
              </a:spcBef>
            </a:pPr>
            <a:r>
              <a:rPr sz="1650" spc="-5" dirty="0">
                <a:solidFill>
                  <a:prstClr val="black"/>
                </a:solidFill>
                <a:latin typeface="Tahoma"/>
                <a:cs typeface="Tahoma"/>
              </a:rPr>
              <a:t>заявок,</a:t>
            </a:r>
            <a:r>
              <a:rPr sz="1650" spc="-2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650" b="1" spc="-5" dirty="0">
                <a:solidFill>
                  <a:srgbClr val="0067A2"/>
                </a:solidFill>
                <a:latin typeface="Tahoma"/>
                <a:cs typeface="Tahoma"/>
              </a:rPr>
              <a:t>70+</a:t>
            </a:r>
            <a:r>
              <a:rPr sz="1650" b="1" spc="25" dirty="0">
                <a:solidFill>
                  <a:srgbClr val="0067A2"/>
                </a:solidFill>
                <a:latin typeface="Tahoma"/>
                <a:cs typeface="Tahoma"/>
              </a:rPr>
              <a:t> </a:t>
            </a:r>
            <a:r>
              <a:rPr sz="1650" spc="-5" dirty="0">
                <a:solidFill>
                  <a:prstClr val="black"/>
                </a:solidFill>
                <a:latin typeface="Tahoma"/>
                <a:cs typeface="Tahoma"/>
              </a:rPr>
              <a:t>зарубежных</a:t>
            </a:r>
            <a:endParaRPr sz="16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5019227" y="2978119"/>
            <a:ext cx="3520450" cy="2878455"/>
            <a:chOff x="15085539" y="8066404"/>
            <a:chExt cx="3520450" cy="2878455"/>
          </a:xfrm>
        </p:grpSpPr>
        <p:sp>
          <p:nvSpPr>
            <p:cNvPr id="46" name="object 46"/>
            <p:cNvSpPr txBox="1"/>
            <p:nvPr/>
          </p:nvSpPr>
          <p:spPr>
            <a:xfrm>
              <a:off x="16300939" y="8233122"/>
              <a:ext cx="2305050" cy="5283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>
                <a:spcBef>
                  <a:spcPts val="95"/>
                </a:spcBef>
              </a:pPr>
              <a:r>
                <a:rPr sz="1650" spc="-5" dirty="0">
                  <a:solidFill>
                    <a:prstClr val="black"/>
                  </a:solidFill>
                  <a:latin typeface="Tahoma"/>
                  <a:cs typeface="Tahoma"/>
                </a:rPr>
                <a:t>проектов </a:t>
              </a:r>
              <a:r>
                <a:rPr sz="1650" spc="-10" dirty="0">
                  <a:solidFill>
                    <a:prstClr val="black"/>
                  </a:solidFill>
                  <a:latin typeface="Tahoma"/>
                  <a:cs typeface="Tahoma"/>
                </a:rPr>
                <a:t>представлено </a:t>
              </a:r>
              <a:r>
                <a:rPr sz="1650" spc="-505" dirty="0">
                  <a:solidFill>
                    <a:prstClr val="black"/>
                  </a:solidFill>
                  <a:latin typeface="Tahoma"/>
                  <a:cs typeface="Tahoma"/>
                </a:rPr>
                <a:t> </a:t>
              </a:r>
              <a:r>
                <a:rPr sz="1650" spc="-5" dirty="0">
                  <a:solidFill>
                    <a:prstClr val="black"/>
                  </a:solidFill>
                  <a:latin typeface="Tahoma"/>
                  <a:cs typeface="Tahoma"/>
                </a:rPr>
                <a:t>на очный отбор</a:t>
              </a:r>
              <a:endParaRPr sz="1650" dirty="0">
                <a:solidFill>
                  <a:prstClr val="black"/>
                </a:solidFill>
                <a:latin typeface="Tahoma"/>
                <a:cs typeface="Tahoma"/>
              </a:endParaRPr>
            </a:p>
          </p:txBody>
        </p:sp>
        <p:sp>
          <p:nvSpPr>
            <p:cNvPr id="47" name="object 47"/>
            <p:cNvSpPr txBox="1"/>
            <p:nvPr/>
          </p:nvSpPr>
          <p:spPr>
            <a:xfrm>
              <a:off x="16300939" y="8960848"/>
              <a:ext cx="1228090" cy="5283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>
                <a:spcBef>
                  <a:spcPts val="95"/>
                </a:spcBef>
              </a:pPr>
              <a:r>
                <a:rPr sz="1650" spc="-10" dirty="0">
                  <a:solidFill>
                    <a:prstClr val="black"/>
                  </a:solidFill>
                  <a:latin typeface="Tahoma"/>
                  <a:cs typeface="Tahoma"/>
                </a:rPr>
                <a:t>проекта </a:t>
              </a:r>
              <a:r>
                <a:rPr sz="1650" spc="-5" dirty="0">
                  <a:solidFill>
                    <a:prstClr val="black"/>
                  </a:solidFill>
                  <a:latin typeface="Tahoma"/>
                  <a:cs typeface="Tahoma"/>
                </a:rPr>
                <a:t> прошли</a:t>
              </a:r>
              <a:r>
                <a:rPr sz="1650" spc="-90" dirty="0">
                  <a:solidFill>
                    <a:prstClr val="black"/>
                  </a:solidFill>
                  <a:latin typeface="Tahoma"/>
                  <a:cs typeface="Tahoma"/>
                </a:rPr>
                <a:t> </a:t>
              </a:r>
              <a:r>
                <a:rPr sz="1650" spc="-5" dirty="0">
                  <a:solidFill>
                    <a:prstClr val="black"/>
                  </a:solidFill>
                  <a:latin typeface="Tahoma"/>
                  <a:cs typeface="Tahoma"/>
                </a:rPr>
                <a:t>КАП</a:t>
              </a:r>
              <a:endParaRPr sz="1650" dirty="0">
                <a:solidFill>
                  <a:prstClr val="black"/>
                </a:solidFill>
                <a:latin typeface="Tahoma"/>
                <a:cs typeface="Tahoma"/>
              </a:endParaRPr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15085539" y="8066404"/>
              <a:ext cx="2663825" cy="2878455"/>
            </a:xfrm>
            <a:prstGeom prst="rect">
              <a:avLst/>
            </a:prstGeom>
          </p:spPr>
          <p:txBody>
            <a:bodyPr vert="horz" wrap="square" lIns="0" tIns="65405" rIns="0" bIns="0" rtlCol="0">
              <a:spAutoFit/>
            </a:bodyPr>
            <a:lstStyle/>
            <a:p>
              <a:pPr marL="50800">
                <a:spcBef>
                  <a:spcPts val="515"/>
                </a:spcBef>
              </a:pPr>
              <a:r>
                <a:rPr sz="4450" dirty="0">
                  <a:solidFill>
                    <a:srgbClr val="0067A2"/>
                  </a:solidFill>
                  <a:latin typeface="Tahoma"/>
                  <a:cs typeface="Tahoma"/>
                </a:rPr>
                <a:t>218</a:t>
              </a:r>
              <a:endParaRPr sz="4450" dirty="0">
                <a:solidFill>
                  <a:prstClr val="black"/>
                </a:solidFill>
                <a:latin typeface="Tahoma"/>
                <a:cs typeface="Tahoma"/>
              </a:endParaRPr>
            </a:p>
            <a:p>
              <a:pPr marL="359410">
                <a:lnSpc>
                  <a:spcPts val="4570"/>
                </a:lnSpc>
                <a:spcBef>
                  <a:spcPts val="415"/>
                </a:spcBef>
              </a:pPr>
              <a:r>
                <a:rPr sz="4450" dirty="0">
                  <a:solidFill>
                    <a:srgbClr val="0067A2"/>
                  </a:solidFill>
                  <a:latin typeface="Tahoma"/>
                  <a:cs typeface="Tahoma"/>
                </a:rPr>
                <a:t>84</a:t>
              </a:r>
              <a:endParaRPr sz="4450" dirty="0">
                <a:solidFill>
                  <a:prstClr val="black"/>
                </a:solidFill>
                <a:latin typeface="Tahoma"/>
                <a:cs typeface="Tahoma"/>
              </a:endParaRPr>
            </a:p>
            <a:p>
              <a:pPr marL="359410">
                <a:lnSpc>
                  <a:spcPts val="4290"/>
                </a:lnSpc>
              </a:pPr>
              <a:r>
                <a:rPr sz="6675" baseline="-24344" dirty="0">
                  <a:solidFill>
                    <a:srgbClr val="0067A2"/>
                  </a:solidFill>
                  <a:latin typeface="Tahoma"/>
                  <a:cs typeface="Tahoma"/>
                </a:rPr>
                <a:t>28</a:t>
              </a:r>
              <a:r>
                <a:rPr sz="6675" spc="802" baseline="-24344" dirty="0">
                  <a:solidFill>
                    <a:srgbClr val="0067A2"/>
                  </a:solidFill>
                  <a:latin typeface="Tahoma"/>
                  <a:cs typeface="Tahoma"/>
                </a:rPr>
                <a:t> </a:t>
              </a:r>
              <a:r>
                <a:rPr sz="1650" spc="-5" dirty="0">
                  <a:solidFill>
                    <a:prstClr val="black"/>
                  </a:solidFill>
                  <a:latin typeface="Tahoma"/>
                  <a:cs typeface="Tahoma"/>
                </a:rPr>
                <a:t>проектов</a:t>
              </a:r>
              <a:r>
                <a:rPr sz="1650" spc="-15" dirty="0">
                  <a:solidFill>
                    <a:prstClr val="black"/>
                  </a:solidFill>
                  <a:latin typeface="Tahoma"/>
                  <a:cs typeface="Tahoma"/>
                </a:rPr>
                <a:t> </a:t>
              </a:r>
              <a:r>
                <a:rPr sz="1650" spc="-5" dirty="0">
                  <a:solidFill>
                    <a:prstClr val="black"/>
                  </a:solidFill>
                  <a:latin typeface="Tahoma"/>
                  <a:cs typeface="Tahoma"/>
                </a:rPr>
                <a:t>–</a:t>
              </a:r>
              <a:endParaRPr sz="1650" dirty="0">
                <a:solidFill>
                  <a:prstClr val="black"/>
                </a:solidFill>
                <a:latin typeface="Tahoma"/>
                <a:cs typeface="Tahoma"/>
              </a:endParaRPr>
            </a:p>
            <a:p>
              <a:pPr marL="1228090">
                <a:lnSpc>
                  <a:spcPts val="1185"/>
                </a:lnSpc>
              </a:pPr>
              <a:r>
                <a:rPr sz="1650" spc="-10" dirty="0">
                  <a:solidFill>
                    <a:prstClr val="black"/>
                  </a:solidFill>
                  <a:latin typeface="Tahoma"/>
                  <a:cs typeface="Tahoma"/>
                </a:rPr>
                <a:t>победителей</a:t>
              </a:r>
              <a:endParaRPr sz="1650" dirty="0">
                <a:solidFill>
                  <a:prstClr val="black"/>
                </a:solidFill>
                <a:latin typeface="Tahoma"/>
                <a:cs typeface="Tahoma"/>
              </a:endParaRPr>
            </a:p>
            <a:p>
              <a:pPr marL="668020">
                <a:lnSpc>
                  <a:spcPts val="4545"/>
                </a:lnSpc>
              </a:pPr>
              <a:r>
                <a:rPr sz="6675" baseline="-24968" dirty="0">
                  <a:solidFill>
                    <a:srgbClr val="0067A2"/>
                  </a:solidFill>
                  <a:latin typeface="Tahoma"/>
                  <a:cs typeface="Tahoma"/>
                </a:rPr>
                <a:t>4</a:t>
              </a:r>
              <a:r>
                <a:rPr sz="6675" spc="817" baseline="-24968" dirty="0">
                  <a:solidFill>
                    <a:srgbClr val="0067A2"/>
                  </a:solidFill>
                  <a:latin typeface="Tahoma"/>
                  <a:cs typeface="Tahoma"/>
                </a:rPr>
                <a:t> </a:t>
              </a:r>
              <a:r>
                <a:rPr sz="1650" spc="-10" dirty="0">
                  <a:solidFill>
                    <a:prstClr val="black"/>
                  </a:solidFill>
                  <a:latin typeface="Tahoma"/>
                  <a:cs typeface="Tahoma"/>
                </a:rPr>
                <a:t>проекта</a:t>
              </a:r>
              <a:endParaRPr sz="1650" dirty="0">
                <a:solidFill>
                  <a:prstClr val="black"/>
                </a:solidFill>
                <a:latin typeface="Tahoma"/>
                <a:cs typeface="Tahoma"/>
              </a:endParaRPr>
            </a:p>
            <a:p>
              <a:pPr marL="1228090">
                <a:lnSpc>
                  <a:spcPts val="1700"/>
                </a:lnSpc>
              </a:pPr>
              <a:r>
                <a:rPr sz="1650" spc="-5" dirty="0">
                  <a:solidFill>
                    <a:prstClr val="black"/>
                  </a:solidFill>
                  <a:latin typeface="Tahoma"/>
                  <a:cs typeface="Tahoma"/>
                </a:rPr>
                <a:t>тиражируются</a:t>
              </a:r>
              <a:endParaRPr sz="1650" dirty="0">
                <a:solidFill>
                  <a:prstClr val="black"/>
                </a:solidFill>
                <a:latin typeface="Tahoma"/>
                <a:cs typeface="Tahoma"/>
              </a:endParaRPr>
            </a:p>
          </p:txBody>
        </p:sp>
      </p:grpSp>
      <p:sp>
        <p:nvSpPr>
          <p:cNvPr id="50" name="object 3"/>
          <p:cNvSpPr txBox="1">
            <a:spLocks/>
          </p:cNvSpPr>
          <p:nvPr/>
        </p:nvSpPr>
        <p:spPr>
          <a:xfrm>
            <a:off x="824969" y="468709"/>
            <a:ext cx="16637747" cy="10009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lang="ru-RU" sz="3200" b="1" kern="0" spc="15" dirty="0" smtClean="0">
                <a:solidFill>
                  <a:srgbClr val="28475C"/>
                </a:solidFill>
                <a:latin typeface="Tahoma"/>
                <a:cs typeface="Tahoma"/>
              </a:rPr>
              <a:t>РЖД – двигатель Транспортного акселератора с 4-летним опытом работы с инновациями</a:t>
            </a:r>
            <a:endParaRPr lang="ru-RU" sz="3200" b="1" kern="0" dirty="0">
              <a:solidFill>
                <a:srgbClr val="28475C"/>
              </a:solidFill>
              <a:latin typeface="Tahoma"/>
              <a:cs typeface="Tahoma"/>
            </a:endParaRPr>
          </a:p>
        </p:txBody>
      </p:sp>
      <p:sp>
        <p:nvSpPr>
          <p:cNvPr id="54" name="object 101"/>
          <p:cNvSpPr txBox="1"/>
          <p:nvPr/>
        </p:nvSpPr>
        <p:spPr>
          <a:xfrm>
            <a:off x="1066247" y="10698000"/>
            <a:ext cx="223179" cy="1541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spcBef>
                <a:spcPts val="130"/>
              </a:spcBef>
            </a:pPr>
            <a:fld id="{81D60167-4931-47E6-BA6A-407CBD079E47}" type="slidenum">
              <a:rPr sz="1950" spc="15" dirty="0">
                <a:solidFill>
                  <a:srgbClr val="FFFFFF"/>
                </a:solidFill>
                <a:latin typeface="Tahoma"/>
                <a:cs typeface="Tahoma"/>
              </a:rPr>
              <a:pPr marL="38100">
                <a:spcBef>
                  <a:spcPts val="130"/>
                </a:spcBef>
              </a:pPr>
              <a:t>7</a:t>
            </a:fld>
            <a:endParaRPr sz="19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FB172B7A-6742-4561-AFBD-CEFF47CFA2A9}"/>
              </a:ext>
            </a:extLst>
          </p:cNvPr>
          <p:cNvSpPr/>
          <p:nvPr/>
        </p:nvSpPr>
        <p:spPr>
          <a:xfrm>
            <a:off x="1022706" y="6264275"/>
            <a:ext cx="9545003" cy="45878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60" name="TextBox 110">
            <a:extLst>
              <a:ext uri="{FF2B5EF4-FFF2-40B4-BE49-F238E27FC236}">
                <a16:creationId xmlns:a16="http://schemas.microsoft.com/office/drawing/2014/main" xmlns="" id="{860205EA-5ED8-483E-AC85-44878B530748}"/>
              </a:ext>
            </a:extLst>
          </p:cNvPr>
          <p:cNvSpPr txBox="1"/>
          <p:nvPr/>
        </p:nvSpPr>
        <p:spPr>
          <a:xfrm>
            <a:off x="1335315" y="6568241"/>
            <a:ext cx="6604342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defTabSz="693738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346075" indent="111125" algn="l" defTabSz="693738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693738" indent="220663" algn="l" defTabSz="693738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041400" indent="330200" algn="l" defTabSz="693738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389063" indent="439738" algn="l" defTabSz="693738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en-US" sz="2800" b="1" dirty="0">
                <a:solidFill>
                  <a:schemeClr val="bg1"/>
                </a:solidFill>
                <a:latin typeface="Verdana"/>
              </a:rPr>
              <a:t>OVISION</a:t>
            </a:r>
            <a:endParaRPr lang="ru-RU" sz="1800" b="1" dirty="0">
              <a:solidFill>
                <a:schemeClr val="bg1"/>
              </a:solidFill>
              <a:latin typeface="Verdana"/>
            </a:endParaRPr>
          </a:p>
        </p:txBody>
      </p:sp>
      <p:sp>
        <p:nvSpPr>
          <p:cNvPr id="61" name="TextBox 110">
            <a:extLst>
              <a:ext uri="{FF2B5EF4-FFF2-40B4-BE49-F238E27FC236}">
                <a16:creationId xmlns:a16="http://schemas.microsoft.com/office/drawing/2014/main" xmlns="" id="{75E0CAF0-50B0-4901-AF65-BB7C2C9330B7}"/>
              </a:ext>
            </a:extLst>
          </p:cNvPr>
          <p:cNvSpPr txBox="1"/>
          <p:nvPr/>
        </p:nvSpPr>
        <p:spPr>
          <a:xfrm>
            <a:off x="11010224" y="6385959"/>
            <a:ext cx="3206185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defTabSz="693738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346075" indent="111125" algn="l" defTabSz="693738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693738" indent="220663" algn="l" defTabSz="693738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041400" indent="330200" algn="l" defTabSz="693738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389063" indent="439738" algn="l" defTabSz="693738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TITAN POWER SOLUTION</a:t>
            </a:r>
            <a:endParaRPr lang="ru-RU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TextBox 110">
            <a:extLst>
              <a:ext uri="{FF2B5EF4-FFF2-40B4-BE49-F238E27FC236}">
                <a16:creationId xmlns:a16="http://schemas.microsoft.com/office/drawing/2014/main" xmlns="" id="{B4800B37-2304-4978-9EC8-67490F3370F9}"/>
              </a:ext>
            </a:extLst>
          </p:cNvPr>
          <p:cNvSpPr txBox="1"/>
          <p:nvPr/>
        </p:nvSpPr>
        <p:spPr>
          <a:xfrm>
            <a:off x="1334104" y="9074046"/>
            <a:ext cx="225804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defTabSz="693738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346075" indent="111125" algn="l" defTabSz="693738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693738" indent="220663" algn="l" defTabSz="693738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041400" indent="330200" algn="l" defTabSz="693738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389063" indent="439738" algn="l" defTabSz="693738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  <a:buClr>
                <a:srgbClr val="C00000"/>
              </a:buClr>
            </a:pPr>
            <a:r>
              <a:rPr lang="en-US" sz="3600" b="1" dirty="0">
                <a:solidFill>
                  <a:srgbClr val="FFFFFF"/>
                </a:solidFill>
                <a:latin typeface="Verdana"/>
              </a:rPr>
              <a:t>120</a:t>
            </a:r>
            <a:endParaRPr lang="ru-RU" sz="3600" b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3C39A28D-3DE4-45D7-A7CD-C51C6F735589}"/>
              </a:ext>
            </a:extLst>
          </p:cNvPr>
          <p:cNvSpPr txBox="1"/>
          <p:nvPr/>
        </p:nvSpPr>
        <p:spPr>
          <a:xfrm>
            <a:off x="3385799" y="9049410"/>
            <a:ext cx="7335657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1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установлено устройств контроля доступа, основанных на технологии распознавании лиц в административных здания ОАО «РЖД»</a:t>
            </a:r>
            <a:endParaRPr lang="ru-RU" sz="16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3FFA3347-352F-413D-8B8E-A33E54314306}"/>
              </a:ext>
            </a:extLst>
          </p:cNvPr>
          <p:cNvSpPr txBox="1"/>
          <p:nvPr/>
        </p:nvSpPr>
        <p:spPr>
          <a:xfrm>
            <a:off x="3232052" y="9795064"/>
            <a:ext cx="7335657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1600"/>
              </a:spcAft>
              <a:buClr>
                <a:srgbClr val="C00000"/>
              </a:buClr>
            </a:pPr>
            <a:r>
              <a:rPr lang="ru-RU" sz="1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ОАО «РЖД»,  и Visa  внедрен сервис по оплате лицом  услуг вагонов-бистро высокоскоростных поездов </a:t>
            </a:r>
            <a:r>
              <a:rPr lang="ru-RU" sz="16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«Сапсан» при </a:t>
            </a:r>
            <a:r>
              <a:rPr lang="ru-RU" sz="1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помощи биометрических данных. Сервис реализован на базе решения OPAY — технологии распознавания лиц от компании OVISION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B88D2746-13B3-4DA6-8FD8-52069CF03BC1}"/>
              </a:ext>
            </a:extLst>
          </p:cNvPr>
          <p:cNvSpPr txBox="1"/>
          <p:nvPr/>
        </p:nvSpPr>
        <p:spPr>
          <a:xfrm>
            <a:off x="12102875" y="9229108"/>
            <a:ext cx="73356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Проек</a:t>
            </a:r>
            <a:r>
              <a:rPr lang="ru-RU" altLang="ru-R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т с </a:t>
            </a:r>
            <a:r>
              <a:rPr lang="ru-RU" alt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оборудованием для </a:t>
            </a:r>
            <a:r>
              <a:rPr lang="ru-RU" altLang="ru-R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автоматического захвата звеньев рельсошпальной решетки </a:t>
            </a:r>
            <a:r>
              <a:rPr lang="ru-RU" alt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успешно прошел испытания</a:t>
            </a:r>
            <a:endParaRPr lang="ru-RU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AD6E9718-9097-483E-BED3-391DAE85FC0D}"/>
              </a:ext>
            </a:extLst>
          </p:cNvPr>
          <p:cNvSpPr txBox="1"/>
          <p:nvPr/>
        </p:nvSpPr>
        <p:spPr>
          <a:xfrm>
            <a:off x="12214898" y="10276126"/>
            <a:ext cx="7335657" cy="1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24961" fontAlgn="base">
              <a:lnSpc>
                <a:spcPct val="80000"/>
              </a:lnSpc>
              <a:spcBef>
                <a:spcPct val="0"/>
              </a:spcBef>
              <a:spcAft>
                <a:spcPts val="1600"/>
              </a:spcAft>
              <a:buClr>
                <a:srgbClr val="C00000"/>
              </a:buClr>
            </a:pPr>
            <a:r>
              <a:rPr lang="ru-RU" altLang="ru-R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комплектов планируется закупка в </a:t>
            </a:r>
            <a:r>
              <a:rPr lang="ru-RU" alt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202</a:t>
            </a:r>
            <a:r>
              <a:rPr lang="en-US" alt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3</a:t>
            </a:r>
            <a:endParaRPr lang="ru-RU" altLang="ru-RU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"/>
            </a:endParaRPr>
          </a:p>
        </p:txBody>
      </p:sp>
      <p:sp>
        <p:nvSpPr>
          <p:cNvPr id="74" name="TextBox 110">
            <a:extLst>
              <a:ext uri="{FF2B5EF4-FFF2-40B4-BE49-F238E27FC236}">
                <a16:creationId xmlns:a16="http://schemas.microsoft.com/office/drawing/2014/main" xmlns="" id="{B569726F-F348-45FD-B892-B44B1462D9E5}"/>
              </a:ext>
            </a:extLst>
          </p:cNvPr>
          <p:cNvSpPr txBox="1"/>
          <p:nvPr/>
        </p:nvSpPr>
        <p:spPr>
          <a:xfrm>
            <a:off x="10467293" y="10227462"/>
            <a:ext cx="2258049" cy="398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defTabSz="693738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346075" indent="111125" algn="l" defTabSz="693738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693738" indent="220663" algn="l" defTabSz="693738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041400" indent="330200" algn="l" defTabSz="693738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389063" indent="439738" algn="l" defTabSz="693738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  <a:buClr>
                <a:srgbClr val="C00000"/>
              </a:buClr>
            </a:pPr>
            <a:r>
              <a:rPr lang="ru-RU" sz="3200" b="1" dirty="0" smtClean="0">
                <a:solidFill>
                  <a:srgbClr val="0066A1"/>
                </a:solidFill>
                <a:latin typeface="Verdana"/>
              </a:rPr>
              <a:t>10</a:t>
            </a:r>
            <a:endParaRPr lang="ru-RU" sz="3200" b="1" dirty="0">
              <a:solidFill>
                <a:srgbClr val="0066A1"/>
              </a:solidFill>
              <a:latin typeface="Verdana"/>
            </a:endParaRPr>
          </a:p>
        </p:txBody>
      </p: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xmlns="" id="{8F186DD3-A2A8-4506-8F87-EA913402FC91}"/>
              </a:ext>
            </a:extLst>
          </p:cNvPr>
          <p:cNvGrpSpPr/>
          <p:nvPr/>
        </p:nvGrpSpPr>
        <p:grpSpPr>
          <a:xfrm>
            <a:off x="11216207" y="9364689"/>
            <a:ext cx="636374" cy="532644"/>
            <a:chOff x="5777674" y="3095577"/>
            <a:chExt cx="634188" cy="662701"/>
          </a:xfrm>
          <a:solidFill>
            <a:schemeClr val="accent3"/>
          </a:solidFill>
        </p:grpSpPr>
        <p:sp>
          <p:nvSpPr>
            <p:cNvPr id="88" name="Полилиния: фигура 47">
              <a:extLst>
                <a:ext uri="{FF2B5EF4-FFF2-40B4-BE49-F238E27FC236}">
                  <a16:creationId xmlns:a16="http://schemas.microsoft.com/office/drawing/2014/main" xmlns="" id="{5932DD89-618F-4A53-A0C6-139F7E1D6E3C}"/>
                </a:ext>
              </a:extLst>
            </p:cNvPr>
            <p:cNvSpPr/>
            <p:nvPr/>
          </p:nvSpPr>
          <p:spPr>
            <a:xfrm>
              <a:off x="5777674" y="3095577"/>
              <a:ext cx="634188" cy="662701"/>
            </a:xfrm>
            <a:custGeom>
              <a:avLst/>
              <a:gdLst>
                <a:gd name="connsiteX0" fmla="*/ 631731 w 634188"/>
                <a:gd name="connsiteY0" fmla="*/ 93533 h 662701"/>
                <a:gd name="connsiteX1" fmla="*/ 629731 w 634188"/>
                <a:gd name="connsiteY1" fmla="*/ 71529 h 662701"/>
                <a:gd name="connsiteX2" fmla="*/ 617634 w 634188"/>
                <a:gd name="connsiteY2" fmla="*/ 71529 h 662701"/>
                <a:gd name="connsiteX3" fmla="*/ 449041 w 634188"/>
                <a:gd name="connsiteY3" fmla="*/ 53718 h 662701"/>
                <a:gd name="connsiteX4" fmla="*/ 384367 w 634188"/>
                <a:gd name="connsiteY4" fmla="*/ 33049 h 662701"/>
                <a:gd name="connsiteX5" fmla="*/ 350744 w 634188"/>
                <a:gd name="connsiteY5" fmla="*/ 18285 h 662701"/>
                <a:gd name="connsiteX6" fmla="*/ 345981 w 634188"/>
                <a:gd name="connsiteY6" fmla="*/ 15808 h 662701"/>
                <a:gd name="connsiteX7" fmla="*/ 317406 w 634188"/>
                <a:gd name="connsiteY7" fmla="*/ -479 h 662701"/>
                <a:gd name="connsiteX8" fmla="*/ 313216 w 634188"/>
                <a:gd name="connsiteY8" fmla="*/ -479 h 662701"/>
                <a:gd name="connsiteX9" fmla="*/ 291689 w 634188"/>
                <a:gd name="connsiteY9" fmla="*/ 12093 h 662701"/>
                <a:gd name="connsiteX10" fmla="*/ 284735 w 634188"/>
                <a:gd name="connsiteY10" fmla="*/ 15618 h 662701"/>
                <a:gd name="connsiteX11" fmla="*/ 113285 w 634188"/>
                <a:gd name="connsiteY11" fmla="*/ 66482 h 662701"/>
                <a:gd name="connsiteX12" fmla="*/ 72423 w 634188"/>
                <a:gd name="connsiteY12" fmla="*/ 70291 h 662701"/>
                <a:gd name="connsiteX13" fmla="*/ 4890 w 634188"/>
                <a:gd name="connsiteY13" fmla="*/ 71054 h 662701"/>
                <a:gd name="connsiteX14" fmla="*/ 1081 w 634188"/>
                <a:gd name="connsiteY14" fmla="*/ 71054 h 662701"/>
                <a:gd name="connsiteX15" fmla="*/ -1300 w 634188"/>
                <a:gd name="connsiteY15" fmla="*/ 110677 h 662701"/>
                <a:gd name="connsiteX16" fmla="*/ -1300 w 634188"/>
                <a:gd name="connsiteY16" fmla="*/ 126680 h 662701"/>
                <a:gd name="connsiteX17" fmla="*/ -1300 w 634188"/>
                <a:gd name="connsiteY17" fmla="*/ 150778 h 662701"/>
                <a:gd name="connsiteX18" fmla="*/ 509 w 634188"/>
                <a:gd name="connsiteY18" fmla="*/ 184877 h 662701"/>
                <a:gd name="connsiteX19" fmla="*/ 6034 w 634188"/>
                <a:gd name="connsiteY19" fmla="*/ 234788 h 662701"/>
                <a:gd name="connsiteX20" fmla="*/ 9463 w 634188"/>
                <a:gd name="connsiteY20" fmla="*/ 255267 h 662701"/>
                <a:gd name="connsiteX21" fmla="*/ 12129 w 634188"/>
                <a:gd name="connsiteY21" fmla="*/ 269650 h 662701"/>
                <a:gd name="connsiteX22" fmla="*/ 24036 w 634188"/>
                <a:gd name="connsiteY22" fmla="*/ 319751 h 662701"/>
                <a:gd name="connsiteX23" fmla="*/ 34609 w 634188"/>
                <a:gd name="connsiteY23" fmla="*/ 353565 h 662701"/>
                <a:gd name="connsiteX24" fmla="*/ 48802 w 634188"/>
                <a:gd name="connsiteY24" fmla="*/ 391665 h 662701"/>
                <a:gd name="connsiteX25" fmla="*/ 54516 w 634188"/>
                <a:gd name="connsiteY25" fmla="*/ 404620 h 662701"/>
                <a:gd name="connsiteX26" fmla="*/ 71185 w 634188"/>
                <a:gd name="connsiteY26" fmla="*/ 438719 h 662701"/>
                <a:gd name="connsiteX27" fmla="*/ 79186 w 634188"/>
                <a:gd name="connsiteY27" fmla="*/ 453197 h 662701"/>
                <a:gd name="connsiteX28" fmla="*/ 90615 w 634188"/>
                <a:gd name="connsiteY28" fmla="*/ 472247 h 662701"/>
                <a:gd name="connsiteX29" fmla="*/ 147765 w 634188"/>
                <a:gd name="connsiteY29" fmla="*/ 545684 h 662701"/>
                <a:gd name="connsiteX30" fmla="*/ 292165 w 634188"/>
                <a:gd name="connsiteY30" fmla="*/ 650459 h 662701"/>
                <a:gd name="connsiteX31" fmla="*/ 315120 w 634188"/>
                <a:gd name="connsiteY31" fmla="*/ 661509 h 662701"/>
                <a:gd name="connsiteX32" fmla="*/ 316549 w 634188"/>
                <a:gd name="connsiteY32" fmla="*/ 661509 h 662701"/>
                <a:gd name="connsiteX33" fmla="*/ 318072 w 634188"/>
                <a:gd name="connsiteY33" fmla="*/ 660650 h 662701"/>
                <a:gd name="connsiteX34" fmla="*/ 362745 w 634188"/>
                <a:gd name="connsiteY34" fmla="*/ 638553 h 662701"/>
                <a:gd name="connsiteX35" fmla="*/ 545529 w 634188"/>
                <a:gd name="connsiteY35" fmla="*/ 465198 h 662701"/>
                <a:gd name="connsiteX36" fmla="*/ 610109 w 634188"/>
                <a:gd name="connsiteY36" fmla="*/ 311369 h 662701"/>
                <a:gd name="connsiteX37" fmla="*/ 631159 w 634188"/>
                <a:gd name="connsiteY37" fmla="*/ 185258 h 662701"/>
                <a:gd name="connsiteX38" fmla="*/ 631731 w 634188"/>
                <a:gd name="connsiteY38" fmla="*/ 93533 h 662701"/>
                <a:gd name="connsiteX39" fmla="*/ 587060 w 634188"/>
                <a:gd name="connsiteY39" fmla="*/ 141158 h 662701"/>
                <a:gd name="connsiteX40" fmla="*/ 556674 w 634188"/>
                <a:gd name="connsiteY40" fmla="*/ 334515 h 662701"/>
                <a:gd name="connsiteX41" fmla="*/ 485523 w 634188"/>
                <a:gd name="connsiteY41" fmla="*/ 474056 h 662701"/>
                <a:gd name="connsiteX42" fmla="*/ 364459 w 634188"/>
                <a:gd name="connsiteY42" fmla="*/ 584166 h 662701"/>
                <a:gd name="connsiteX43" fmla="*/ 317978 w 634188"/>
                <a:gd name="connsiteY43" fmla="*/ 609501 h 662701"/>
                <a:gd name="connsiteX44" fmla="*/ 312644 w 634188"/>
                <a:gd name="connsiteY44" fmla="*/ 609501 h 662701"/>
                <a:gd name="connsiteX45" fmla="*/ 162625 w 634188"/>
                <a:gd name="connsiteY45" fmla="*/ 496155 h 662701"/>
                <a:gd name="connsiteX46" fmla="*/ 120715 w 634188"/>
                <a:gd name="connsiteY46" fmla="*/ 437957 h 662701"/>
                <a:gd name="connsiteX47" fmla="*/ 90711 w 634188"/>
                <a:gd name="connsiteY47" fmla="*/ 379569 h 662701"/>
                <a:gd name="connsiteX48" fmla="*/ 69184 w 634188"/>
                <a:gd name="connsiteY48" fmla="*/ 319751 h 662701"/>
                <a:gd name="connsiteX49" fmla="*/ 56612 w 634188"/>
                <a:gd name="connsiteY49" fmla="*/ 269650 h 662701"/>
                <a:gd name="connsiteX50" fmla="*/ 53373 w 634188"/>
                <a:gd name="connsiteY50" fmla="*/ 251933 h 662701"/>
                <a:gd name="connsiteX51" fmla="*/ 50802 w 634188"/>
                <a:gd name="connsiteY51" fmla="*/ 234788 h 662701"/>
                <a:gd name="connsiteX52" fmla="*/ 45277 w 634188"/>
                <a:gd name="connsiteY52" fmla="*/ 184877 h 662701"/>
                <a:gd name="connsiteX53" fmla="*/ 43848 w 634188"/>
                <a:gd name="connsiteY53" fmla="*/ 150778 h 662701"/>
                <a:gd name="connsiteX54" fmla="*/ 43848 w 634188"/>
                <a:gd name="connsiteY54" fmla="*/ 117536 h 662701"/>
                <a:gd name="connsiteX55" fmla="*/ 43848 w 634188"/>
                <a:gd name="connsiteY55" fmla="*/ 115250 h 662701"/>
                <a:gd name="connsiteX56" fmla="*/ 68327 w 634188"/>
                <a:gd name="connsiteY56" fmla="*/ 115250 h 662701"/>
                <a:gd name="connsiteX57" fmla="*/ 77852 w 634188"/>
                <a:gd name="connsiteY57" fmla="*/ 115250 h 662701"/>
                <a:gd name="connsiteX58" fmla="*/ 112333 w 634188"/>
                <a:gd name="connsiteY58" fmla="*/ 112583 h 662701"/>
                <a:gd name="connsiteX59" fmla="*/ 182437 w 634188"/>
                <a:gd name="connsiteY59" fmla="*/ 101152 h 662701"/>
                <a:gd name="connsiteX60" fmla="*/ 259970 w 634188"/>
                <a:gd name="connsiteY60" fmla="*/ 77055 h 662701"/>
                <a:gd name="connsiteX61" fmla="*/ 282830 w 634188"/>
                <a:gd name="connsiteY61" fmla="*/ 66958 h 662701"/>
                <a:gd name="connsiteX62" fmla="*/ 311405 w 634188"/>
                <a:gd name="connsiteY62" fmla="*/ 53147 h 662701"/>
                <a:gd name="connsiteX63" fmla="*/ 313025 w 634188"/>
                <a:gd name="connsiteY63" fmla="*/ 53147 h 662701"/>
                <a:gd name="connsiteX64" fmla="*/ 313025 w 634188"/>
                <a:gd name="connsiteY64" fmla="*/ 53147 h 662701"/>
                <a:gd name="connsiteX65" fmla="*/ 318263 w 634188"/>
                <a:gd name="connsiteY65" fmla="*/ 53813 h 662701"/>
                <a:gd name="connsiteX66" fmla="*/ 381891 w 634188"/>
                <a:gd name="connsiteY66" fmla="*/ 82388 h 662701"/>
                <a:gd name="connsiteX67" fmla="*/ 455805 w 634188"/>
                <a:gd name="connsiteY67" fmla="*/ 103438 h 662701"/>
                <a:gd name="connsiteX68" fmla="*/ 582868 w 634188"/>
                <a:gd name="connsiteY68" fmla="*/ 116868 h 662701"/>
                <a:gd name="connsiteX69" fmla="*/ 586392 w 634188"/>
                <a:gd name="connsiteY69" fmla="*/ 116868 h 662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634188" h="662701">
                  <a:moveTo>
                    <a:pt x="631731" y="93533"/>
                  </a:moveTo>
                  <a:cubicBezTo>
                    <a:pt x="631731" y="86294"/>
                    <a:pt x="630398" y="78768"/>
                    <a:pt x="629731" y="71529"/>
                  </a:cubicBezTo>
                  <a:cubicBezTo>
                    <a:pt x="625444" y="71529"/>
                    <a:pt x="621540" y="71529"/>
                    <a:pt x="617634" y="71529"/>
                  </a:cubicBezTo>
                  <a:cubicBezTo>
                    <a:pt x="560866" y="73435"/>
                    <a:pt x="504096" y="67434"/>
                    <a:pt x="449041" y="53718"/>
                  </a:cubicBezTo>
                  <a:cubicBezTo>
                    <a:pt x="427039" y="48194"/>
                    <a:pt x="405417" y="41336"/>
                    <a:pt x="384367" y="33049"/>
                  </a:cubicBezTo>
                  <a:cubicBezTo>
                    <a:pt x="372937" y="28667"/>
                    <a:pt x="361698" y="23809"/>
                    <a:pt x="350744" y="18285"/>
                  </a:cubicBezTo>
                  <a:cubicBezTo>
                    <a:pt x="349219" y="17523"/>
                    <a:pt x="347506" y="16761"/>
                    <a:pt x="345981" y="15808"/>
                  </a:cubicBezTo>
                  <a:cubicBezTo>
                    <a:pt x="336456" y="10855"/>
                    <a:pt x="326931" y="5331"/>
                    <a:pt x="317406" y="-479"/>
                  </a:cubicBezTo>
                  <a:cubicBezTo>
                    <a:pt x="316168" y="-1431"/>
                    <a:pt x="314453" y="-1431"/>
                    <a:pt x="313216" y="-479"/>
                  </a:cubicBezTo>
                  <a:cubicBezTo>
                    <a:pt x="306072" y="3711"/>
                    <a:pt x="299022" y="8283"/>
                    <a:pt x="291689" y="12093"/>
                  </a:cubicBezTo>
                  <a:lnTo>
                    <a:pt x="284735" y="15618"/>
                  </a:lnTo>
                  <a:cubicBezTo>
                    <a:pt x="230920" y="42288"/>
                    <a:pt x="172912" y="59432"/>
                    <a:pt x="113285" y="66482"/>
                  </a:cubicBezTo>
                  <a:cubicBezTo>
                    <a:pt x="99855" y="68196"/>
                    <a:pt x="86139" y="69434"/>
                    <a:pt x="72423" y="70291"/>
                  </a:cubicBezTo>
                  <a:cubicBezTo>
                    <a:pt x="49945" y="71529"/>
                    <a:pt x="27370" y="70291"/>
                    <a:pt x="4890" y="71054"/>
                  </a:cubicBezTo>
                  <a:lnTo>
                    <a:pt x="1081" y="71054"/>
                  </a:lnTo>
                  <a:cubicBezTo>
                    <a:pt x="128" y="84483"/>
                    <a:pt x="-920" y="97532"/>
                    <a:pt x="-1300" y="110677"/>
                  </a:cubicBezTo>
                  <a:cubicBezTo>
                    <a:pt x="-1300" y="116012"/>
                    <a:pt x="-1300" y="121345"/>
                    <a:pt x="-1300" y="126680"/>
                  </a:cubicBezTo>
                  <a:cubicBezTo>
                    <a:pt x="-1300" y="134680"/>
                    <a:pt x="-1300" y="142776"/>
                    <a:pt x="-1300" y="150778"/>
                  </a:cubicBezTo>
                  <a:cubicBezTo>
                    <a:pt x="-1300" y="162112"/>
                    <a:pt x="-348" y="173448"/>
                    <a:pt x="509" y="184877"/>
                  </a:cubicBezTo>
                  <a:cubicBezTo>
                    <a:pt x="1748" y="201546"/>
                    <a:pt x="3653" y="218215"/>
                    <a:pt x="6034" y="234788"/>
                  </a:cubicBezTo>
                  <a:cubicBezTo>
                    <a:pt x="7082" y="241550"/>
                    <a:pt x="8225" y="248505"/>
                    <a:pt x="9463" y="255267"/>
                  </a:cubicBezTo>
                  <a:cubicBezTo>
                    <a:pt x="10320" y="260125"/>
                    <a:pt x="11082" y="264792"/>
                    <a:pt x="12129" y="269650"/>
                  </a:cubicBezTo>
                  <a:cubicBezTo>
                    <a:pt x="15464" y="286509"/>
                    <a:pt x="19369" y="303273"/>
                    <a:pt x="24036" y="319751"/>
                  </a:cubicBezTo>
                  <a:cubicBezTo>
                    <a:pt x="27180" y="331086"/>
                    <a:pt x="30704" y="342421"/>
                    <a:pt x="34609" y="353565"/>
                  </a:cubicBezTo>
                  <a:cubicBezTo>
                    <a:pt x="38800" y="366234"/>
                    <a:pt x="43562" y="378806"/>
                    <a:pt x="48802" y="391665"/>
                  </a:cubicBezTo>
                  <a:cubicBezTo>
                    <a:pt x="50611" y="395951"/>
                    <a:pt x="52421" y="400237"/>
                    <a:pt x="54516" y="404620"/>
                  </a:cubicBezTo>
                  <a:cubicBezTo>
                    <a:pt x="59565" y="416240"/>
                    <a:pt x="65184" y="427574"/>
                    <a:pt x="71185" y="438719"/>
                  </a:cubicBezTo>
                  <a:cubicBezTo>
                    <a:pt x="73852" y="443576"/>
                    <a:pt x="76423" y="448244"/>
                    <a:pt x="79186" y="453197"/>
                  </a:cubicBezTo>
                  <a:cubicBezTo>
                    <a:pt x="81948" y="458150"/>
                    <a:pt x="86616" y="465769"/>
                    <a:pt x="90615" y="472247"/>
                  </a:cubicBezTo>
                  <a:cubicBezTo>
                    <a:pt x="107284" y="498536"/>
                    <a:pt x="126429" y="523110"/>
                    <a:pt x="147765" y="545684"/>
                  </a:cubicBezTo>
                  <a:cubicBezTo>
                    <a:pt x="189105" y="589119"/>
                    <a:pt x="238063" y="624647"/>
                    <a:pt x="292165" y="650459"/>
                  </a:cubicBezTo>
                  <a:cubicBezTo>
                    <a:pt x="299690" y="654269"/>
                    <a:pt x="307404" y="657889"/>
                    <a:pt x="315120" y="661509"/>
                  </a:cubicBezTo>
                  <a:lnTo>
                    <a:pt x="316549" y="661509"/>
                  </a:lnTo>
                  <a:cubicBezTo>
                    <a:pt x="317025" y="661127"/>
                    <a:pt x="317502" y="660841"/>
                    <a:pt x="318072" y="660650"/>
                  </a:cubicBezTo>
                  <a:cubicBezTo>
                    <a:pt x="332932" y="653317"/>
                    <a:pt x="348172" y="646554"/>
                    <a:pt x="362745" y="638553"/>
                  </a:cubicBezTo>
                  <a:cubicBezTo>
                    <a:pt x="438088" y="598072"/>
                    <a:pt x="501144" y="538254"/>
                    <a:pt x="545529" y="465198"/>
                  </a:cubicBezTo>
                  <a:cubicBezTo>
                    <a:pt x="574391" y="417287"/>
                    <a:pt x="596108" y="365471"/>
                    <a:pt x="610109" y="311369"/>
                  </a:cubicBezTo>
                  <a:cubicBezTo>
                    <a:pt x="620873" y="270031"/>
                    <a:pt x="627921" y="227835"/>
                    <a:pt x="631159" y="185258"/>
                  </a:cubicBezTo>
                  <a:cubicBezTo>
                    <a:pt x="633256" y="154682"/>
                    <a:pt x="633446" y="124108"/>
                    <a:pt x="631731" y="93533"/>
                  </a:cubicBezTo>
                  <a:close/>
                  <a:moveTo>
                    <a:pt x="587060" y="141158"/>
                  </a:moveTo>
                  <a:cubicBezTo>
                    <a:pt x="586964" y="206785"/>
                    <a:pt x="576676" y="272031"/>
                    <a:pt x="556674" y="334515"/>
                  </a:cubicBezTo>
                  <a:cubicBezTo>
                    <a:pt x="540862" y="384616"/>
                    <a:pt x="516765" y="431766"/>
                    <a:pt x="485523" y="474056"/>
                  </a:cubicBezTo>
                  <a:cubicBezTo>
                    <a:pt x="452661" y="518252"/>
                    <a:pt x="411609" y="555686"/>
                    <a:pt x="364459" y="584166"/>
                  </a:cubicBezTo>
                  <a:cubicBezTo>
                    <a:pt x="349315" y="593691"/>
                    <a:pt x="333409" y="601025"/>
                    <a:pt x="317978" y="609501"/>
                  </a:cubicBezTo>
                  <a:cubicBezTo>
                    <a:pt x="316359" y="610455"/>
                    <a:pt x="314263" y="610455"/>
                    <a:pt x="312644" y="609501"/>
                  </a:cubicBezTo>
                  <a:cubicBezTo>
                    <a:pt x="255112" y="582927"/>
                    <a:pt x="203868" y="544255"/>
                    <a:pt x="162625" y="496155"/>
                  </a:cubicBezTo>
                  <a:cubicBezTo>
                    <a:pt x="147004" y="477962"/>
                    <a:pt x="133002" y="458530"/>
                    <a:pt x="120715" y="437957"/>
                  </a:cubicBezTo>
                  <a:cubicBezTo>
                    <a:pt x="109476" y="419192"/>
                    <a:pt x="99379" y="399666"/>
                    <a:pt x="90711" y="379569"/>
                  </a:cubicBezTo>
                  <a:cubicBezTo>
                    <a:pt x="82424" y="360042"/>
                    <a:pt x="75280" y="340040"/>
                    <a:pt x="69184" y="319751"/>
                  </a:cubicBezTo>
                  <a:cubicBezTo>
                    <a:pt x="64327" y="303273"/>
                    <a:pt x="59659" y="286509"/>
                    <a:pt x="56612" y="269650"/>
                  </a:cubicBezTo>
                  <a:cubicBezTo>
                    <a:pt x="55469" y="263744"/>
                    <a:pt x="54421" y="257744"/>
                    <a:pt x="53373" y="251933"/>
                  </a:cubicBezTo>
                  <a:cubicBezTo>
                    <a:pt x="52326" y="246123"/>
                    <a:pt x="51563" y="240503"/>
                    <a:pt x="50802" y="234788"/>
                  </a:cubicBezTo>
                  <a:cubicBezTo>
                    <a:pt x="48325" y="218310"/>
                    <a:pt x="46420" y="201546"/>
                    <a:pt x="45277" y="184877"/>
                  </a:cubicBezTo>
                  <a:cubicBezTo>
                    <a:pt x="44515" y="173448"/>
                    <a:pt x="43944" y="162112"/>
                    <a:pt x="43848" y="150778"/>
                  </a:cubicBezTo>
                  <a:cubicBezTo>
                    <a:pt x="43753" y="139443"/>
                    <a:pt x="43848" y="128679"/>
                    <a:pt x="43848" y="117536"/>
                  </a:cubicBezTo>
                  <a:cubicBezTo>
                    <a:pt x="43848" y="117536"/>
                    <a:pt x="43848" y="116678"/>
                    <a:pt x="43848" y="115250"/>
                  </a:cubicBezTo>
                  <a:cubicBezTo>
                    <a:pt x="52135" y="115250"/>
                    <a:pt x="60231" y="115250"/>
                    <a:pt x="68327" y="115250"/>
                  </a:cubicBezTo>
                  <a:lnTo>
                    <a:pt x="77852" y="115250"/>
                  </a:lnTo>
                  <a:cubicBezTo>
                    <a:pt x="89472" y="114678"/>
                    <a:pt x="100998" y="113821"/>
                    <a:pt x="112333" y="112583"/>
                  </a:cubicBezTo>
                  <a:cubicBezTo>
                    <a:pt x="135954" y="110297"/>
                    <a:pt x="159387" y="106487"/>
                    <a:pt x="182437" y="101152"/>
                  </a:cubicBezTo>
                  <a:cubicBezTo>
                    <a:pt x="208821" y="95151"/>
                    <a:pt x="234824" y="87055"/>
                    <a:pt x="259970" y="77055"/>
                  </a:cubicBezTo>
                  <a:cubicBezTo>
                    <a:pt x="267686" y="74101"/>
                    <a:pt x="275305" y="70577"/>
                    <a:pt x="282830" y="66958"/>
                  </a:cubicBezTo>
                  <a:lnTo>
                    <a:pt x="311405" y="53147"/>
                  </a:lnTo>
                  <a:cubicBezTo>
                    <a:pt x="311977" y="53051"/>
                    <a:pt x="312453" y="53051"/>
                    <a:pt x="313025" y="53147"/>
                  </a:cubicBezTo>
                  <a:lnTo>
                    <a:pt x="313025" y="53147"/>
                  </a:lnTo>
                  <a:cubicBezTo>
                    <a:pt x="314834" y="52670"/>
                    <a:pt x="316645" y="52956"/>
                    <a:pt x="318263" y="53813"/>
                  </a:cubicBezTo>
                  <a:cubicBezTo>
                    <a:pt x="338742" y="64958"/>
                    <a:pt x="359983" y="74483"/>
                    <a:pt x="381891" y="82388"/>
                  </a:cubicBezTo>
                  <a:cubicBezTo>
                    <a:pt x="405989" y="91151"/>
                    <a:pt x="430659" y="98200"/>
                    <a:pt x="455805" y="103438"/>
                  </a:cubicBezTo>
                  <a:cubicBezTo>
                    <a:pt x="497620" y="112106"/>
                    <a:pt x="540196" y="116678"/>
                    <a:pt x="582868" y="116868"/>
                  </a:cubicBezTo>
                  <a:lnTo>
                    <a:pt x="586392" y="1168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9" name="Полилиния: фигура 48">
              <a:extLst>
                <a:ext uri="{FF2B5EF4-FFF2-40B4-BE49-F238E27FC236}">
                  <a16:creationId xmlns:a16="http://schemas.microsoft.com/office/drawing/2014/main" xmlns="" id="{A6701B2F-4513-4403-9F4F-1136BBB32EDE}"/>
                </a:ext>
              </a:extLst>
            </p:cNvPr>
            <p:cNvSpPr/>
            <p:nvPr/>
          </p:nvSpPr>
          <p:spPr>
            <a:xfrm>
              <a:off x="5991415" y="3358800"/>
              <a:ext cx="205739" cy="149732"/>
            </a:xfrm>
            <a:custGeom>
              <a:avLst/>
              <a:gdLst>
                <a:gd name="connsiteX0" fmla="*/ 83820 w 205739"/>
                <a:gd name="connsiteY0" fmla="*/ 149733 h 149732"/>
                <a:gd name="connsiteX1" fmla="*/ 0 w 205739"/>
                <a:gd name="connsiteY1" fmla="*/ 65913 h 149732"/>
                <a:gd name="connsiteX2" fmla="*/ 27718 w 205739"/>
                <a:gd name="connsiteY2" fmla="*/ 38195 h 149732"/>
                <a:gd name="connsiteX3" fmla="*/ 83820 w 205739"/>
                <a:gd name="connsiteY3" fmla="*/ 94298 h 149732"/>
                <a:gd name="connsiteX4" fmla="*/ 178022 w 205739"/>
                <a:gd name="connsiteY4" fmla="*/ 0 h 149732"/>
                <a:gd name="connsiteX5" fmla="*/ 205740 w 205739"/>
                <a:gd name="connsiteY5" fmla="*/ 27718 h 149732"/>
                <a:gd name="connsiteX6" fmla="*/ 83820 w 205739"/>
                <a:gd name="connsiteY6" fmla="*/ 149733 h 149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739" h="149732">
                  <a:moveTo>
                    <a:pt x="83820" y="149733"/>
                  </a:moveTo>
                  <a:lnTo>
                    <a:pt x="0" y="65913"/>
                  </a:lnTo>
                  <a:lnTo>
                    <a:pt x="27718" y="38195"/>
                  </a:lnTo>
                  <a:lnTo>
                    <a:pt x="83820" y="94298"/>
                  </a:lnTo>
                  <a:lnTo>
                    <a:pt x="178022" y="0"/>
                  </a:lnTo>
                  <a:lnTo>
                    <a:pt x="205740" y="27718"/>
                  </a:lnTo>
                  <a:lnTo>
                    <a:pt x="83820" y="1497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xmlns="" id="{2973FF3E-E56F-4519-8728-1118373400C2}"/>
              </a:ext>
            </a:extLst>
          </p:cNvPr>
          <p:cNvGrpSpPr/>
          <p:nvPr/>
        </p:nvGrpSpPr>
        <p:grpSpPr>
          <a:xfrm>
            <a:off x="1913742" y="9724184"/>
            <a:ext cx="841245" cy="788448"/>
            <a:chOff x="5329601" y="2766630"/>
            <a:chExt cx="1533017" cy="1325594"/>
          </a:xfrm>
          <a:solidFill>
            <a:schemeClr val="bg1"/>
          </a:solidFill>
        </p:grpSpPr>
        <p:sp>
          <p:nvSpPr>
            <p:cNvPr id="104" name="Полилиния: фигура 23">
              <a:extLst>
                <a:ext uri="{FF2B5EF4-FFF2-40B4-BE49-F238E27FC236}">
                  <a16:creationId xmlns:a16="http://schemas.microsoft.com/office/drawing/2014/main" xmlns="" id="{C18B1CFD-91BB-4B10-95C5-E9D28B1D8614}"/>
                </a:ext>
              </a:extLst>
            </p:cNvPr>
            <p:cNvSpPr/>
            <p:nvPr/>
          </p:nvSpPr>
          <p:spPr>
            <a:xfrm>
              <a:off x="5466301" y="2995605"/>
              <a:ext cx="1258930" cy="1096137"/>
            </a:xfrm>
            <a:custGeom>
              <a:avLst/>
              <a:gdLst>
                <a:gd name="connsiteX0" fmla="*/ 1122161 w 1258930"/>
                <a:gd name="connsiteY0" fmla="*/ 1060602 h 1096137"/>
                <a:gd name="connsiteX1" fmla="*/ 1177882 w 1258930"/>
                <a:gd name="connsiteY1" fmla="*/ 1060602 h 1096137"/>
                <a:gd name="connsiteX2" fmla="*/ 1237223 w 1258930"/>
                <a:gd name="connsiteY2" fmla="*/ 1060602 h 1096137"/>
                <a:gd name="connsiteX3" fmla="*/ 1259035 w 1258930"/>
                <a:gd name="connsiteY3" fmla="*/ 1077747 h 1096137"/>
                <a:gd name="connsiteX4" fmla="*/ 1237318 w 1258930"/>
                <a:gd name="connsiteY4" fmla="*/ 1096130 h 1096137"/>
                <a:gd name="connsiteX5" fmla="*/ 1225888 w 1258930"/>
                <a:gd name="connsiteY5" fmla="*/ 1096130 h 1096137"/>
                <a:gd name="connsiteX6" fmla="*/ 33549 w 1258930"/>
                <a:gd name="connsiteY6" fmla="*/ 1096130 h 1096137"/>
                <a:gd name="connsiteX7" fmla="*/ 20976 w 1258930"/>
                <a:gd name="connsiteY7" fmla="*/ 1096130 h 1096137"/>
                <a:gd name="connsiteX8" fmla="*/ 183 w 1258930"/>
                <a:gd name="connsiteY8" fmla="*/ 1078998 h 1096137"/>
                <a:gd name="connsiteX9" fmla="*/ 116 w 1258930"/>
                <a:gd name="connsiteY9" fmla="*/ 1078033 h 1096137"/>
                <a:gd name="connsiteX10" fmla="*/ 20404 w 1258930"/>
                <a:gd name="connsiteY10" fmla="*/ 1060602 h 1096137"/>
                <a:gd name="connsiteX11" fmla="*/ 40978 w 1258930"/>
                <a:gd name="connsiteY11" fmla="*/ 1060602 h 1096137"/>
                <a:gd name="connsiteX12" fmla="*/ 137943 w 1258930"/>
                <a:gd name="connsiteY12" fmla="*/ 1060602 h 1096137"/>
                <a:gd name="connsiteX13" fmla="*/ 118893 w 1258930"/>
                <a:gd name="connsiteY13" fmla="*/ 899439 h 1096137"/>
                <a:gd name="connsiteX14" fmla="*/ 265102 w 1258930"/>
                <a:gd name="connsiteY14" fmla="*/ 666839 h 1096137"/>
                <a:gd name="connsiteX15" fmla="*/ 382450 w 1258930"/>
                <a:gd name="connsiteY15" fmla="*/ 627596 h 1096137"/>
                <a:gd name="connsiteX16" fmla="*/ 472270 w 1258930"/>
                <a:gd name="connsiteY16" fmla="*/ 562159 h 1096137"/>
                <a:gd name="connsiteX17" fmla="*/ 470746 w 1258930"/>
                <a:gd name="connsiteY17" fmla="*/ 547205 h 1096137"/>
                <a:gd name="connsiteX18" fmla="*/ 365971 w 1258930"/>
                <a:gd name="connsiteY18" fmla="*/ 261455 h 1096137"/>
                <a:gd name="connsiteX19" fmla="*/ 602572 w 1258930"/>
                <a:gd name="connsiteY19" fmla="*/ 1613 h 1096137"/>
                <a:gd name="connsiteX20" fmla="*/ 891370 w 1258930"/>
                <a:gd name="connsiteY20" fmla="*/ 225641 h 1096137"/>
                <a:gd name="connsiteX21" fmla="*/ 869939 w 1258930"/>
                <a:gd name="connsiteY21" fmla="*/ 386899 h 1096137"/>
                <a:gd name="connsiteX22" fmla="*/ 784405 w 1258930"/>
                <a:gd name="connsiteY22" fmla="*/ 538251 h 1096137"/>
                <a:gd name="connsiteX23" fmla="*/ 783071 w 1258930"/>
                <a:gd name="connsiteY23" fmla="*/ 550062 h 1096137"/>
                <a:gd name="connsiteX24" fmla="*/ 873082 w 1258930"/>
                <a:gd name="connsiteY24" fmla="*/ 626262 h 1096137"/>
                <a:gd name="connsiteX25" fmla="*/ 1018053 w 1258930"/>
                <a:gd name="connsiteY25" fmla="*/ 678840 h 1096137"/>
                <a:gd name="connsiteX26" fmla="*/ 1125781 w 1258930"/>
                <a:gd name="connsiteY26" fmla="*/ 794378 h 1096137"/>
                <a:gd name="connsiteX27" fmla="*/ 1140640 w 1258930"/>
                <a:gd name="connsiteY27" fmla="*/ 882580 h 1096137"/>
                <a:gd name="connsiteX28" fmla="*/ 1131972 w 1258930"/>
                <a:gd name="connsiteY28" fmla="*/ 1022788 h 1096137"/>
                <a:gd name="connsiteX29" fmla="*/ 1122161 w 1258930"/>
                <a:gd name="connsiteY29" fmla="*/ 1060602 h 1096137"/>
                <a:gd name="connsiteX30" fmla="*/ 629909 w 1258930"/>
                <a:gd name="connsiteY30" fmla="*/ 1060602 h 1096137"/>
                <a:gd name="connsiteX31" fmla="*/ 1049009 w 1258930"/>
                <a:gd name="connsiteY31" fmla="*/ 1060602 h 1096137"/>
                <a:gd name="connsiteX32" fmla="*/ 1097495 w 1258930"/>
                <a:gd name="connsiteY32" fmla="*/ 1018441 h 1096137"/>
                <a:gd name="connsiteX33" fmla="*/ 1097587 w 1258930"/>
                <a:gd name="connsiteY33" fmla="*/ 1016597 h 1096137"/>
                <a:gd name="connsiteX34" fmla="*/ 1105111 w 1258930"/>
                <a:gd name="connsiteY34" fmla="*/ 878579 h 1096137"/>
                <a:gd name="connsiteX35" fmla="*/ 1039770 w 1258930"/>
                <a:gd name="connsiteY35" fmla="*/ 738276 h 1096137"/>
                <a:gd name="connsiteX36" fmla="*/ 870892 w 1258930"/>
                <a:gd name="connsiteY36" fmla="*/ 662076 h 1096137"/>
                <a:gd name="connsiteX37" fmla="*/ 832030 w 1258930"/>
                <a:gd name="connsiteY37" fmla="*/ 649694 h 1096137"/>
                <a:gd name="connsiteX38" fmla="*/ 812980 w 1258930"/>
                <a:gd name="connsiteY38" fmla="*/ 653599 h 1096137"/>
                <a:gd name="connsiteX39" fmla="*/ 691631 w 1258930"/>
                <a:gd name="connsiteY39" fmla="*/ 779329 h 1096137"/>
                <a:gd name="connsiteX40" fmla="*/ 654865 w 1258930"/>
                <a:gd name="connsiteY40" fmla="*/ 815048 h 1096137"/>
                <a:gd name="connsiteX41" fmla="*/ 648102 w 1258930"/>
                <a:gd name="connsiteY41" fmla="*/ 827430 h 1096137"/>
                <a:gd name="connsiteX42" fmla="*/ 648102 w 1258930"/>
                <a:gd name="connsiteY42" fmla="*/ 926776 h 1096137"/>
                <a:gd name="connsiteX43" fmla="*/ 630290 w 1258930"/>
                <a:gd name="connsiteY43" fmla="*/ 950112 h 1096137"/>
                <a:gd name="connsiteX44" fmla="*/ 612383 w 1258930"/>
                <a:gd name="connsiteY44" fmla="*/ 926966 h 1096137"/>
                <a:gd name="connsiteX45" fmla="*/ 612383 w 1258930"/>
                <a:gd name="connsiteY45" fmla="*/ 830954 h 1096137"/>
                <a:gd name="connsiteX46" fmla="*/ 602858 w 1258930"/>
                <a:gd name="connsiteY46" fmla="*/ 814095 h 1096137"/>
                <a:gd name="connsiteX47" fmla="*/ 586761 w 1258930"/>
                <a:gd name="connsiteY47" fmla="*/ 799903 h 1096137"/>
                <a:gd name="connsiteX48" fmla="*/ 449601 w 1258930"/>
                <a:gd name="connsiteY48" fmla="*/ 649884 h 1096137"/>
                <a:gd name="connsiteX49" fmla="*/ 435204 w 1258930"/>
                <a:gd name="connsiteY49" fmla="*/ 646379 h 1096137"/>
                <a:gd name="connsiteX50" fmla="*/ 434932 w 1258930"/>
                <a:gd name="connsiteY50" fmla="*/ 646550 h 1096137"/>
                <a:gd name="connsiteX51" fmla="*/ 387307 w 1258930"/>
                <a:gd name="connsiteY51" fmla="*/ 662076 h 1096137"/>
                <a:gd name="connsiteX52" fmla="*/ 264721 w 1258930"/>
                <a:gd name="connsiteY52" fmla="*/ 707225 h 1096137"/>
                <a:gd name="connsiteX53" fmla="*/ 154231 w 1258930"/>
                <a:gd name="connsiteY53" fmla="*/ 895534 h 1096137"/>
                <a:gd name="connsiteX54" fmla="*/ 161089 w 1258930"/>
                <a:gd name="connsiteY54" fmla="*/ 1009834 h 1096137"/>
                <a:gd name="connsiteX55" fmla="*/ 216429 w 1258930"/>
                <a:gd name="connsiteY55" fmla="*/ 1060793 h 1096137"/>
                <a:gd name="connsiteX56" fmla="*/ 401309 w 1258930"/>
                <a:gd name="connsiteY56" fmla="*/ 266312 h 1096137"/>
                <a:gd name="connsiteX57" fmla="*/ 475128 w 1258930"/>
                <a:gd name="connsiteY57" fmla="*/ 494912 h 1096137"/>
                <a:gd name="connsiteX58" fmla="*/ 563615 w 1258930"/>
                <a:gd name="connsiteY58" fmla="*/ 572636 h 1096137"/>
                <a:gd name="connsiteX59" fmla="*/ 703252 w 1258930"/>
                <a:gd name="connsiteY59" fmla="*/ 563588 h 1096137"/>
                <a:gd name="connsiteX60" fmla="*/ 773451 w 1258930"/>
                <a:gd name="connsiteY60" fmla="*/ 494436 h 1096137"/>
                <a:gd name="connsiteX61" fmla="*/ 856890 w 1258930"/>
                <a:gd name="connsiteY61" fmla="*/ 294411 h 1096137"/>
                <a:gd name="connsiteX62" fmla="*/ 659176 w 1258930"/>
                <a:gd name="connsiteY62" fmla="*/ 37267 h 1096137"/>
                <a:gd name="connsiteX63" fmla="*/ 648102 w 1258930"/>
                <a:gd name="connsiteY63" fmla="*/ 36093 h 1096137"/>
                <a:gd name="connsiteX64" fmla="*/ 401760 w 1258930"/>
                <a:gd name="connsiteY64" fmla="*/ 245453 h 1096137"/>
                <a:gd name="connsiteX65" fmla="*/ 401023 w 1258930"/>
                <a:gd name="connsiteY65" fmla="*/ 266408 h 1096137"/>
                <a:gd name="connsiteX66" fmla="*/ 751448 w 1258930"/>
                <a:gd name="connsiteY66" fmla="*/ 572065 h 1096137"/>
                <a:gd name="connsiteX67" fmla="*/ 503798 w 1258930"/>
                <a:gd name="connsiteY67" fmla="*/ 580352 h 1096137"/>
                <a:gd name="connsiteX68" fmla="*/ 471889 w 1258930"/>
                <a:gd name="connsiteY68" fmla="*/ 622357 h 1096137"/>
                <a:gd name="connsiteX69" fmla="*/ 615907 w 1258930"/>
                <a:gd name="connsiteY69" fmla="*/ 779234 h 1096137"/>
                <a:gd name="connsiteX70" fmla="*/ 642101 w 1258930"/>
                <a:gd name="connsiteY70" fmla="*/ 779234 h 1096137"/>
                <a:gd name="connsiteX71" fmla="*/ 716777 w 1258930"/>
                <a:gd name="connsiteY71" fmla="*/ 702081 h 1096137"/>
                <a:gd name="connsiteX72" fmla="*/ 790882 w 1258930"/>
                <a:gd name="connsiteY72" fmla="*/ 625310 h 1096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258930" h="1096137">
                  <a:moveTo>
                    <a:pt x="1122161" y="1060602"/>
                  </a:moveTo>
                  <a:lnTo>
                    <a:pt x="1177882" y="1060602"/>
                  </a:lnTo>
                  <a:cubicBezTo>
                    <a:pt x="1197694" y="1060602"/>
                    <a:pt x="1217506" y="1060602"/>
                    <a:pt x="1237223" y="1060602"/>
                  </a:cubicBezTo>
                  <a:cubicBezTo>
                    <a:pt x="1249987" y="1060602"/>
                    <a:pt x="1258654" y="1067841"/>
                    <a:pt x="1259035" y="1077747"/>
                  </a:cubicBezTo>
                  <a:cubicBezTo>
                    <a:pt x="1259416" y="1087653"/>
                    <a:pt x="1250463" y="1095654"/>
                    <a:pt x="1237318" y="1096130"/>
                  </a:cubicBezTo>
                  <a:cubicBezTo>
                    <a:pt x="1233508" y="1096130"/>
                    <a:pt x="1229698" y="1096130"/>
                    <a:pt x="1225888" y="1096130"/>
                  </a:cubicBezTo>
                  <a:lnTo>
                    <a:pt x="33549" y="1096130"/>
                  </a:lnTo>
                  <a:cubicBezTo>
                    <a:pt x="29358" y="1096130"/>
                    <a:pt x="25167" y="1096130"/>
                    <a:pt x="20976" y="1096130"/>
                  </a:cubicBezTo>
                  <a:cubicBezTo>
                    <a:pt x="10508" y="1097141"/>
                    <a:pt x="1192" y="1089470"/>
                    <a:pt x="183" y="1078998"/>
                  </a:cubicBezTo>
                  <a:cubicBezTo>
                    <a:pt x="154" y="1078677"/>
                    <a:pt x="135" y="1078355"/>
                    <a:pt x="116" y="1078033"/>
                  </a:cubicBezTo>
                  <a:cubicBezTo>
                    <a:pt x="973" y="1067653"/>
                    <a:pt x="10013" y="1059890"/>
                    <a:pt x="20404" y="1060602"/>
                  </a:cubicBezTo>
                  <a:cubicBezTo>
                    <a:pt x="27262" y="1060602"/>
                    <a:pt x="34120" y="1060602"/>
                    <a:pt x="40978" y="1060602"/>
                  </a:cubicBezTo>
                  <a:lnTo>
                    <a:pt x="137943" y="1060602"/>
                  </a:lnTo>
                  <a:cubicBezTo>
                    <a:pt x="118893" y="1008024"/>
                    <a:pt x="121560" y="953351"/>
                    <a:pt x="118893" y="899439"/>
                  </a:cubicBezTo>
                  <a:cubicBezTo>
                    <a:pt x="113368" y="787901"/>
                    <a:pt x="168232" y="714368"/>
                    <a:pt x="265102" y="666839"/>
                  </a:cubicBezTo>
                  <a:cubicBezTo>
                    <a:pt x="302248" y="648476"/>
                    <a:pt x="341729" y="635273"/>
                    <a:pt x="382450" y="627596"/>
                  </a:cubicBezTo>
                  <a:cubicBezTo>
                    <a:pt x="421046" y="621198"/>
                    <a:pt x="454349" y="596936"/>
                    <a:pt x="472270" y="562159"/>
                  </a:cubicBezTo>
                  <a:cubicBezTo>
                    <a:pt x="475615" y="557506"/>
                    <a:pt x="474962" y="551087"/>
                    <a:pt x="470746" y="547205"/>
                  </a:cubicBezTo>
                  <a:cubicBezTo>
                    <a:pt x="403179" y="467313"/>
                    <a:pt x="366063" y="366088"/>
                    <a:pt x="365971" y="261455"/>
                  </a:cubicBezTo>
                  <a:cubicBezTo>
                    <a:pt x="366681" y="127039"/>
                    <a:pt x="468811" y="14877"/>
                    <a:pt x="602572" y="1613"/>
                  </a:cubicBezTo>
                  <a:cubicBezTo>
                    <a:pt x="743422" y="-13536"/>
                    <a:pt x="871023" y="85447"/>
                    <a:pt x="891370" y="225641"/>
                  </a:cubicBezTo>
                  <a:cubicBezTo>
                    <a:pt x="900038" y="281267"/>
                    <a:pt x="888894" y="334702"/>
                    <a:pt x="869939" y="386899"/>
                  </a:cubicBezTo>
                  <a:cubicBezTo>
                    <a:pt x="850455" y="441944"/>
                    <a:pt x="821508" y="493164"/>
                    <a:pt x="784405" y="538251"/>
                  </a:cubicBezTo>
                  <a:cubicBezTo>
                    <a:pt x="782161" y="541771"/>
                    <a:pt x="781669" y="546130"/>
                    <a:pt x="783071" y="550062"/>
                  </a:cubicBezTo>
                  <a:cubicBezTo>
                    <a:pt x="797729" y="589424"/>
                    <a:pt x="831841" y="618302"/>
                    <a:pt x="873082" y="626262"/>
                  </a:cubicBezTo>
                  <a:cubicBezTo>
                    <a:pt x="923972" y="635684"/>
                    <a:pt x="972955" y="653449"/>
                    <a:pt x="1018053" y="678840"/>
                  </a:cubicBezTo>
                  <a:cubicBezTo>
                    <a:pt x="1065678" y="706463"/>
                    <a:pt x="1104349" y="742372"/>
                    <a:pt x="1125781" y="794378"/>
                  </a:cubicBezTo>
                  <a:cubicBezTo>
                    <a:pt x="1137271" y="822297"/>
                    <a:pt x="1142348" y="852438"/>
                    <a:pt x="1140640" y="882580"/>
                  </a:cubicBezTo>
                  <a:cubicBezTo>
                    <a:pt x="1138258" y="929348"/>
                    <a:pt x="1135687" y="976115"/>
                    <a:pt x="1131972" y="1022788"/>
                  </a:cubicBezTo>
                  <a:cubicBezTo>
                    <a:pt x="1129834" y="1035660"/>
                    <a:pt x="1126551" y="1048315"/>
                    <a:pt x="1122161" y="1060602"/>
                  </a:cubicBezTo>
                  <a:close/>
                  <a:moveTo>
                    <a:pt x="629909" y="1060602"/>
                  </a:moveTo>
                  <a:lnTo>
                    <a:pt x="1049009" y="1060602"/>
                  </a:lnTo>
                  <a:cubicBezTo>
                    <a:pt x="1074041" y="1062349"/>
                    <a:pt x="1095749" y="1043472"/>
                    <a:pt x="1097495" y="1018441"/>
                  </a:cubicBezTo>
                  <a:cubicBezTo>
                    <a:pt x="1097538" y="1017826"/>
                    <a:pt x="1097569" y="1017212"/>
                    <a:pt x="1097587" y="1016597"/>
                  </a:cubicBezTo>
                  <a:cubicBezTo>
                    <a:pt x="1100635" y="970591"/>
                    <a:pt x="1103016" y="924585"/>
                    <a:pt x="1105111" y="878579"/>
                  </a:cubicBezTo>
                  <a:cubicBezTo>
                    <a:pt x="1107493" y="820572"/>
                    <a:pt x="1083109" y="774471"/>
                    <a:pt x="1039770" y="738276"/>
                  </a:cubicBezTo>
                  <a:cubicBezTo>
                    <a:pt x="990716" y="696938"/>
                    <a:pt x="932614" y="675602"/>
                    <a:pt x="870892" y="662076"/>
                  </a:cubicBezTo>
                  <a:cubicBezTo>
                    <a:pt x="857517" y="659410"/>
                    <a:pt x="844482" y="655256"/>
                    <a:pt x="832030" y="649694"/>
                  </a:cubicBezTo>
                  <a:cubicBezTo>
                    <a:pt x="825684" y="645547"/>
                    <a:pt x="817182" y="647290"/>
                    <a:pt x="812980" y="653599"/>
                  </a:cubicBezTo>
                  <a:cubicBezTo>
                    <a:pt x="772784" y="695826"/>
                    <a:pt x="732334" y="737736"/>
                    <a:pt x="691631" y="779329"/>
                  </a:cubicBezTo>
                  <a:cubicBezTo>
                    <a:pt x="679725" y="791616"/>
                    <a:pt x="666866" y="802856"/>
                    <a:pt x="654865" y="815048"/>
                  </a:cubicBezTo>
                  <a:cubicBezTo>
                    <a:pt x="651265" y="818284"/>
                    <a:pt x="648879" y="822652"/>
                    <a:pt x="648102" y="827430"/>
                  </a:cubicBezTo>
                  <a:cubicBezTo>
                    <a:pt x="647530" y="860482"/>
                    <a:pt x="648102" y="894105"/>
                    <a:pt x="648102" y="926776"/>
                  </a:cubicBezTo>
                  <a:cubicBezTo>
                    <a:pt x="648102" y="941159"/>
                    <a:pt x="641149" y="950017"/>
                    <a:pt x="630290" y="950112"/>
                  </a:cubicBezTo>
                  <a:cubicBezTo>
                    <a:pt x="619432" y="950207"/>
                    <a:pt x="612383" y="941159"/>
                    <a:pt x="612383" y="926966"/>
                  </a:cubicBezTo>
                  <a:cubicBezTo>
                    <a:pt x="612383" y="894962"/>
                    <a:pt x="612383" y="862958"/>
                    <a:pt x="612383" y="830954"/>
                  </a:cubicBezTo>
                  <a:cubicBezTo>
                    <a:pt x="613423" y="823820"/>
                    <a:pt x="609506" y="816886"/>
                    <a:pt x="602858" y="814095"/>
                  </a:cubicBezTo>
                  <a:cubicBezTo>
                    <a:pt x="596739" y="810294"/>
                    <a:pt x="591299" y="805497"/>
                    <a:pt x="586761" y="799903"/>
                  </a:cubicBezTo>
                  <a:cubicBezTo>
                    <a:pt x="540977" y="749992"/>
                    <a:pt x="495257" y="699986"/>
                    <a:pt x="449601" y="649884"/>
                  </a:cubicBezTo>
                  <a:cubicBezTo>
                    <a:pt x="446593" y="644941"/>
                    <a:pt x="440147" y="643372"/>
                    <a:pt x="435204" y="646379"/>
                  </a:cubicBezTo>
                  <a:cubicBezTo>
                    <a:pt x="435112" y="646435"/>
                    <a:pt x="435022" y="646492"/>
                    <a:pt x="434932" y="646550"/>
                  </a:cubicBezTo>
                  <a:cubicBezTo>
                    <a:pt x="419503" y="653003"/>
                    <a:pt x="403575" y="658195"/>
                    <a:pt x="387307" y="662076"/>
                  </a:cubicBezTo>
                  <a:cubicBezTo>
                    <a:pt x="344452" y="671034"/>
                    <a:pt x="303148" y="686247"/>
                    <a:pt x="264721" y="707225"/>
                  </a:cubicBezTo>
                  <a:cubicBezTo>
                    <a:pt x="191283" y="748373"/>
                    <a:pt x="149468" y="808285"/>
                    <a:pt x="154231" y="895534"/>
                  </a:cubicBezTo>
                  <a:cubicBezTo>
                    <a:pt x="156326" y="933634"/>
                    <a:pt x="158422" y="971734"/>
                    <a:pt x="161089" y="1009834"/>
                  </a:cubicBezTo>
                  <a:cubicBezTo>
                    <a:pt x="163660" y="1044981"/>
                    <a:pt x="181186" y="1060793"/>
                    <a:pt x="216429" y="1060793"/>
                  </a:cubicBezTo>
                  <a:close/>
                  <a:moveTo>
                    <a:pt x="401309" y="266312"/>
                  </a:moveTo>
                  <a:cubicBezTo>
                    <a:pt x="404001" y="347925"/>
                    <a:pt x="429580" y="427138"/>
                    <a:pt x="475128" y="494912"/>
                  </a:cubicBezTo>
                  <a:cubicBezTo>
                    <a:pt x="498369" y="528059"/>
                    <a:pt x="525039" y="557015"/>
                    <a:pt x="563615" y="572636"/>
                  </a:cubicBezTo>
                  <a:cubicBezTo>
                    <a:pt x="611240" y="591686"/>
                    <a:pt x="658865" y="591020"/>
                    <a:pt x="703252" y="563588"/>
                  </a:cubicBezTo>
                  <a:cubicBezTo>
                    <a:pt x="730985" y="545394"/>
                    <a:pt x="754843" y="521892"/>
                    <a:pt x="773451" y="494436"/>
                  </a:cubicBezTo>
                  <a:cubicBezTo>
                    <a:pt x="817431" y="435717"/>
                    <a:pt x="846106" y="366976"/>
                    <a:pt x="856890" y="294411"/>
                  </a:cubicBezTo>
                  <a:cubicBezTo>
                    <a:pt x="873301" y="168806"/>
                    <a:pt x="784781" y="53678"/>
                    <a:pt x="659176" y="37267"/>
                  </a:cubicBezTo>
                  <a:cubicBezTo>
                    <a:pt x="655494" y="36786"/>
                    <a:pt x="651802" y="36395"/>
                    <a:pt x="648102" y="36093"/>
                  </a:cubicBezTo>
                  <a:cubicBezTo>
                    <a:pt x="522263" y="25880"/>
                    <a:pt x="411972" y="119614"/>
                    <a:pt x="401760" y="245453"/>
                  </a:cubicBezTo>
                  <a:cubicBezTo>
                    <a:pt x="401194" y="252422"/>
                    <a:pt x="400948" y="259415"/>
                    <a:pt x="401023" y="266408"/>
                  </a:cubicBezTo>
                  <a:close/>
                  <a:moveTo>
                    <a:pt x="751448" y="572065"/>
                  </a:moveTo>
                  <a:cubicBezTo>
                    <a:pt x="670867" y="638168"/>
                    <a:pt x="587999" y="634454"/>
                    <a:pt x="503798" y="580352"/>
                  </a:cubicBezTo>
                  <a:lnTo>
                    <a:pt x="471889" y="622357"/>
                  </a:lnTo>
                  <a:lnTo>
                    <a:pt x="615907" y="779234"/>
                  </a:lnTo>
                  <a:cubicBezTo>
                    <a:pt x="625432" y="788759"/>
                    <a:pt x="632576" y="788759"/>
                    <a:pt x="642101" y="779234"/>
                  </a:cubicBezTo>
                  <a:cubicBezTo>
                    <a:pt x="667057" y="753611"/>
                    <a:pt x="691917" y="727799"/>
                    <a:pt x="716777" y="702081"/>
                  </a:cubicBezTo>
                  <a:lnTo>
                    <a:pt x="790882" y="625310"/>
                  </a:lnTo>
                  <a:close/>
                </a:path>
              </a:pathLst>
            </a:custGeom>
            <a:grpFill/>
            <a:ln w="1270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5" name="Полилиния: фигура 24">
              <a:extLst>
                <a:ext uri="{FF2B5EF4-FFF2-40B4-BE49-F238E27FC236}">
                  <a16:creationId xmlns:a16="http://schemas.microsoft.com/office/drawing/2014/main" xmlns="" id="{DCAEDBAE-09B8-4B92-B165-805EF7C27946}"/>
                </a:ext>
              </a:extLst>
            </p:cNvPr>
            <p:cNvSpPr/>
            <p:nvPr/>
          </p:nvSpPr>
          <p:spPr>
            <a:xfrm>
              <a:off x="6388695" y="3443658"/>
              <a:ext cx="163477" cy="163553"/>
            </a:xfrm>
            <a:custGeom>
              <a:avLst/>
              <a:gdLst>
                <a:gd name="connsiteX0" fmla="*/ 127854 w 163477"/>
                <a:gd name="connsiteY0" fmla="*/ 128299 h 163553"/>
                <a:gd name="connsiteX1" fmla="*/ 127854 w 163477"/>
                <a:gd name="connsiteY1" fmla="*/ 29239 h 163553"/>
                <a:gd name="connsiteX2" fmla="*/ 127854 w 163477"/>
                <a:gd name="connsiteY2" fmla="*/ 17809 h 163553"/>
                <a:gd name="connsiteX3" fmla="*/ 145189 w 163477"/>
                <a:gd name="connsiteY3" fmla="*/ 92 h 163553"/>
                <a:gd name="connsiteX4" fmla="*/ 163375 w 163477"/>
                <a:gd name="connsiteY4" fmla="*/ 17130 h 163553"/>
                <a:gd name="connsiteX5" fmla="*/ 163382 w 163477"/>
                <a:gd name="connsiteY5" fmla="*/ 17999 h 163553"/>
                <a:gd name="connsiteX6" fmla="*/ 163382 w 163477"/>
                <a:gd name="connsiteY6" fmla="*/ 46574 h 163553"/>
                <a:gd name="connsiteX7" fmla="*/ 163382 w 163477"/>
                <a:gd name="connsiteY7" fmla="*/ 140300 h 163553"/>
                <a:gd name="connsiteX8" fmla="*/ 140046 w 163477"/>
                <a:gd name="connsiteY8" fmla="*/ 163636 h 163553"/>
                <a:gd name="connsiteX9" fmla="*/ 22698 w 163477"/>
                <a:gd name="connsiteY9" fmla="*/ 163636 h 163553"/>
                <a:gd name="connsiteX10" fmla="*/ 123 w 163477"/>
                <a:gd name="connsiteY10" fmla="*/ 145348 h 163553"/>
                <a:gd name="connsiteX11" fmla="*/ 22507 w 163477"/>
                <a:gd name="connsiteY11" fmla="*/ 128299 h 16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477" h="163553">
                  <a:moveTo>
                    <a:pt x="127854" y="128299"/>
                  </a:moveTo>
                  <a:lnTo>
                    <a:pt x="127854" y="29239"/>
                  </a:lnTo>
                  <a:cubicBezTo>
                    <a:pt x="127854" y="25429"/>
                    <a:pt x="127854" y="21619"/>
                    <a:pt x="127854" y="17809"/>
                  </a:cubicBezTo>
                  <a:cubicBezTo>
                    <a:pt x="127902" y="8191"/>
                    <a:pt x="135575" y="349"/>
                    <a:pt x="145189" y="92"/>
                  </a:cubicBezTo>
                  <a:cubicBezTo>
                    <a:pt x="154916" y="-225"/>
                    <a:pt x="163058" y="7403"/>
                    <a:pt x="163375" y="17130"/>
                  </a:cubicBezTo>
                  <a:cubicBezTo>
                    <a:pt x="163385" y="17420"/>
                    <a:pt x="163387" y="17709"/>
                    <a:pt x="163382" y="17999"/>
                  </a:cubicBezTo>
                  <a:cubicBezTo>
                    <a:pt x="163858" y="27524"/>
                    <a:pt x="163382" y="37049"/>
                    <a:pt x="163382" y="46574"/>
                  </a:cubicBezTo>
                  <a:cubicBezTo>
                    <a:pt x="163382" y="77816"/>
                    <a:pt x="163382" y="109058"/>
                    <a:pt x="163382" y="140300"/>
                  </a:cubicBezTo>
                  <a:cubicBezTo>
                    <a:pt x="163382" y="157540"/>
                    <a:pt x="157286" y="163636"/>
                    <a:pt x="140046" y="163636"/>
                  </a:cubicBezTo>
                  <a:lnTo>
                    <a:pt x="22698" y="163636"/>
                  </a:lnTo>
                  <a:cubicBezTo>
                    <a:pt x="7839" y="163636"/>
                    <a:pt x="-162" y="156874"/>
                    <a:pt x="123" y="145348"/>
                  </a:cubicBezTo>
                  <a:cubicBezTo>
                    <a:pt x="409" y="133823"/>
                    <a:pt x="8601" y="128299"/>
                    <a:pt x="22507" y="128299"/>
                  </a:cubicBezTo>
                  <a:close/>
                </a:path>
              </a:pathLst>
            </a:custGeom>
            <a:grpFill/>
            <a:ln w="1270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6" name="Полилиния: фигура 25">
              <a:extLst>
                <a:ext uri="{FF2B5EF4-FFF2-40B4-BE49-F238E27FC236}">
                  <a16:creationId xmlns:a16="http://schemas.microsoft.com/office/drawing/2014/main" xmlns="" id="{2EF6CC27-F862-4A2C-A34D-A5EC310F5ACB}"/>
                </a:ext>
              </a:extLst>
            </p:cNvPr>
            <p:cNvSpPr/>
            <p:nvPr/>
          </p:nvSpPr>
          <p:spPr>
            <a:xfrm>
              <a:off x="5639826" y="3444429"/>
              <a:ext cx="163374" cy="163255"/>
            </a:xfrm>
            <a:custGeom>
              <a:avLst/>
              <a:gdLst>
                <a:gd name="connsiteX0" fmla="*/ 35760 w 163374"/>
                <a:gd name="connsiteY0" fmla="*/ 127528 h 163255"/>
                <a:gd name="connsiteX1" fmla="*/ 135868 w 163374"/>
                <a:gd name="connsiteY1" fmla="*/ 127528 h 163255"/>
                <a:gd name="connsiteX2" fmla="*/ 143869 w 163374"/>
                <a:gd name="connsiteY2" fmla="*/ 127528 h 163255"/>
                <a:gd name="connsiteX3" fmla="*/ 163490 w 163374"/>
                <a:gd name="connsiteY3" fmla="*/ 145720 h 163255"/>
                <a:gd name="connsiteX4" fmla="*/ 144919 w 163374"/>
                <a:gd name="connsiteY4" fmla="*/ 163331 h 163255"/>
                <a:gd name="connsiteX5" fmla="*/ 143583 w 163374"/>
                <a:gd name="connsiteY5" fmla="*/ 163246 h 163255"/>
                <a:gd name="connsiteX6" fmla="*/ 34141 w 163374"/>
                <a:gd name="connsiteY6" fmla="*/ 163246 h 163255"/>
                <a:gd name="connsiteX7" fmla="*/ 19282 w 163374"/>
                <a:gd name="connsiteY7" fmla="*/ 163246 h 163255"/>
                <a:gd name="connsiteX8" fmla="*/ 232 w 163374"/>
                <a:gd name="connsiteY8" fmla="*/ 146972 h 163255"/>
                <a:gd name="connsiteX9" fmla="*/ 232 w 163374"/>
                <a:gd name="connsiteY9" fmla="*/ 144196 h 163255"/>
                <a:gd name="connsiteX10" fmla="*/ 232 w 163374"/>
                <a:gd name="connsiteY10" fmla="*/ 19705 h 163255"/>
                <a:gd name="connsiteX11" fmla="*/ 15738 w 163374"/>
                <a:gd name="connsiteY11" fmla="*/ 196 h 163255"/>
                <a:gd name="connsiteX12" fmla="*/ 17853 w 163374"/>
                <a:gd name="connsiteY12" fmla="*/ 83 h 163255"/>
                <a:gd name="connsiteX13" fmla="*/ 35803 w 163374"/>
                <a:gd name="connsiteY13" fmla="*/ 17756 h 163255"/>
                <a:gd name="connsiteX14" fmla="*/ 35760 w 163374"/>
                <a:gd name="connsiteY14" fmla="*/ 19133 h 163255"/>
                <a:gd name="connsiteX15" fmla="*/ 35760 w 163374"/>
                <a:gd name="connsiteY15" fmla="*/ 114383 h 16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3374" h="163255">
                  <a:moveTo>
                    <a:pt x="35760" y="127528"/>
                  </a:moveTo>
                  <a:lnTo>
                    <a:pt x="135868" y="127528"/>
                  </a:lnTo>
                  <a:cubicBezTo>
                    <a:pt x="138535" y="127528"/>
                    <a:pt x="141202" y="127528"/>
                    <a:pt x="143869" y="127528"/>
                  </a:cubicBezTo>
                  <a:cubicBezTo>
                    <a:pt x="154284" y="127205"/>
                    <a:pt x="163026" y="135310"/>
                    <a:pt x="163490" y="145720"/>
                  </a:cubicBezTo>
                  <a:cubicBezTo>
                    <a:pt x="163225" y="155712"/>
                    <a:pt x="154910" y="163596"/>
                    <a:pt x="144919" y="163331"/>
                  </a:cubicBezTo>
                  <a:cubicBezTo>
                    <a:pt x="144472" y="163319"/>
                    <a:pt x="144027" y="163291"/>
                    <a:pt x="143583" y="163246"/>
                  </a:cubicBezTo>
                  <a:cubicBezTo>
                    <a:pt x="107102" y="163246"/>
                    <a:pt x="70621" y="163246"/>
                    <a:pt x="34141" y="163246"/>
                  </a:cubicBezTo>
                  <a:cubicBezTo>
                    <a:pt x="29188" y="163246"/>
                    <a:pt x="24616" y="163246"/>
                    <a:pt x="19282" y="163246"/>
                  </a:cubicBezTo>
                  <a:cubicBezTo>
                    <a:pt x="9527" y="164013"/>
                    <a:pt x="998" y="156727"/>
                    <a:pt x="232" y="146972"/>
                  </a:cubicBezTo>
                  <a:cubicBezTo>
                    <a:pt x="159" y="146048"/>
                    <a:pt x="159" y="145120"/>
                    <a:pt x="232" y="144196"/>
                  </a:cubicBezTo>
                  <a:cubicBezTo>
                    <a:pt x="232" y="102763"/>
                    <a:pt x="232" y="61234"/>
                    <a:pt x="232" y="19705"/>
                  </a:cubicBezTo>
                  <a:cubicBezTo>
                    <a:pt x="-873" y="10036"/>
                    <a:pt x="6069" y="1301"/>
                    <a:pt x="15738" y="196"/>
                  </a:cubicBezTo>
                  <a:cubicBezTo>
                    <a:pt x="16440" y="116"/>
                    <a:pt x="17146" y="78"/>
                    <a:pt x="17853" y="83"/>
                  </a:cubicBezTo>
                  <a:cubicBezTo>
                    <a:pt x="27689" y="7"/>
                    <a:pt x="35726" y="7919"/>
                    <a:pt x="35803" y="17756"/>
                  </a:cubicBezTo>
                  <a:cubicBezTo>
                    <a:pt x="35806" y="18215"/>
                    <a:pt x="35792" y="18675"/>
                    <a:pt x="35760" y="19133"/>
                  </a:cubicBezTo>
                  <a:cubicBezTo>
                    <a:pt x="35760" y="50756"/>
                    <a:pt x="35760" y="82284"/>
                    <a:pt x="35760" y="114383"/>
                  </a:cubicBezTo>
                  <a:close/>
                </a:path>
              </a:pathLst>
            </a:custGeom>
            <a:grpFill/>
            <a:ln w="1270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7" name="Полилиния: фигура 26">
              <a:extLst>
                <a:ext uri="{FF2B5EF4-FFF2-40B4-BE49-F238E27FC236}">
                  <a16:creationId xmlns:a16="http://schemas.microsoft.com/office/drawing/2014/main" xmlns="" id="{C242FF54-CCA9-4A1D-95E9-15246E6A8834}"/>
                </a:ext>
              </a:extLst>
            </p:cNvPr>
            <p:cNvSpPr/>
            <p:nvPr/>
          </p:nvSpPr>
          <p:spPr>
            <a:xfrm>
              <a:off x="5639782" y="2922491"/>
              <a:ext cx="163227" cy="163607"/>
            </a:xfrm>
            <a:custGeom>
              <a:avLst/>
              <a:gdLst>
                <a:gd name="connsiteX0" fmla="*/ 35804 w 163227"/>
                <a:gd name="connsiteY0" fmla="*/ 35674 h 163607"/>
                <a:gd name="connsiteX1" fmla="*/ 35804 w 163227"/>
                <a:gd name="connsiteY1" fmla="*/ 49390 h 163607"/>
                <a:gd name="connsiteX2" fmla="*/ 35804 w 163227"/>
                <a:gd name="connsiteY2" fmla="*/ 143116 h 163607"/>
                <a:gd name="connsiteX3" fmla="*/ 18366 w 163227"/>
                <a:gd name="connsiteY3" fmla="*/ 163652 h 163607"/>
                <a:gd name="connsiteX4" fmla="*/ 17802 w 163227"/>
                <a:gd name="connsiteY4" fmla="*/ 163690 h 163607"/>
                <a:gd name="connsiteX5" fmla="*/ 180 w 163227"/>
                <a:gd name="connsiteY5" fmla="*/ 143783 h 163607"/>
                <a:gd name="connsiteX6" fmla="*/ 180 w 163227"/>
                <a:gd name="connsiteY6" fmla="*/ 19196 h 163607"/>
                <a:gd name="connsiteX7" fmla="*/ 16246 w 163227"/>
                <a:gd name="connsiteY7" fmla="*/ 146 h 163607"/>
                <a:gd name="connsiteX8" fmla="*/ 19230 w 163227"/>
                <a:gd name="connsiteY8" fmla="*/ 146 h 163607"/>
                <a:gd name="connsiteX9" fmla="*/ 143627 w 163227"/>
                <a:gd name="connsiteY9" fmla="*/ 146 h 163607"/>
                <a:gd name="connsiteX10" fmla="*/ 163302 w 163227"/>
                <a:gd name="connsiteY10" fmla="*/ 17140 h 163607"/>
                <a:gd name="connsiteX11" fmla="*/ 163344 w 163227"/>
                <a:gd name="connsiteY11" fmla="*/ 17958 h 163607"/>
                <a:gd name="connsiteX12" fmla="*/ 144634 w 163227"/>
                <a:gd name="connsiteY12" fmla="*/ 35813 h 163607"/>
                <a:gd name="connsiteX13" fmla="*/ 143722 w 163227"/>
                <a:gd name="connsiteY13" fmla="*/ 35770 h 163607"/>
                <a:gd name="connsiteX14" fmla="*/ 49044 w 163227"/>
                <a:gd name="connsiteY14" fmla="*/ 35770 h 16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3227" h="163607">
                  <a:moveTo>
                    <a:pt x="35804" y="35674"/>
                  </a:moveTo>
                  <a:lnTo>
                    <a:pt x="35804" y="49390"/>
                  </a:lnTo>
                  <a:cubicBezTo>
                    <a:pt x="35804" y="80632"/>
                    <a:pt x="35804" y="111874"/>
                    <a:pt x="35804" y="143116"/>
                  </a:cubicBezTo>
                  <a:cubicBezTo>
                    <a:pt x="36659" y="153602"/>
                    <a:pt x="28852" y="162797"/>
                    <a:pt x="18366" y="163652"/>
                  </a:cubicBezTo>
                  <a:cubicBezTo>
                    <a:pt x="18178" y="163668"/>
                    <a:pt x="17990" y="163681"/>
                    <a:pt x="17802" y="163690"/>
                  </a:cubicBezTo>
                  <a:cubicBezTo>
                    <a:pt x="7503" y="162927"/>
                    <a:pt x="-313" y="154098"/>
                    <a:pt x="180" y="143783"/>
                  </a:cubicBezTo>
                  <a:cubicBezTo>
                    <a:pt x="180" y="102254"/>
                    <a:pt x="180" y="60725"/>
                    <a:pt x="180" y="19196"/>
                  </a:cubicBezTo>
                  <a:cubicBezTo>
                    <a:pt x="-644" y="9499"/>
                    <a:pt x="6550" y="970"/>
                    <a:pt x="16246" y="146"/>
                  </a:cubicBezTo>
                  <a:cubicBezTo>
                    <a:pt x="17240" y="61"/>
                    <a:pt x="18238" y="61"/>
                    <a:pt x="19230" y="146"/>
                  </a:cubicBezTo>
                  <a:cubicBezTo>
                    <a:pt x="60759" y="146"/>
                    <a:pt x="102225" y="146"/>
                    <a:pt x="143627" y="146"/>
                  </a:cubicBezTo>
                  <a:cubicBezTo>
                    <a:pt x="153753" y="-594"/>
                    <a:pt x="162562" y="7014"/>
                    <a:pt x="163302" y="17140"/>
                  </a:cubicBezTo>
                  <a:cubicBezTo>
                    <a:pt x="163322" y="17412"/>
                    <a:pt x="163336" y="17684"/>
                    <a:pt x="163344" y="17958"/>
                  </a:cubicBezTo>
                  <a:cubicBezTo>
                    <a:pt x="163107" y="28055"/>
                    <a:pt x="154731" y="36050"/>
                    <a:pt x="144634" y="35813"/>
                  </a:cubicBezTo>
                  <a:cubicBezTo>
                    <a:pt x="144330" y="35807"/>
                    <a:pt x="144025" y="35791"/>
                    <a:pt x="143722" y="35770"/>
                  </a:cubicBezTo>
                  <a:cubicBezTo>
                    <a:pt x="112194" y="35770"/>
                    <a:pt x="80571" y="35770"/>
                    <a:pt x="49044" y="35770"/>
                  </a:cubicBezTo>
                  <a:close/>
                </a:path>
              </a:pathLst>
            </a:custGeom>
            <a:grpFill/>
            <a:ln w="1270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8" name="Полилиния: фигура 27">
              <a:extLst>
                <a:ext uri="{FF2B5EF4-FFF2-40B4-BE49-F238E27FC236}">
                  <a16:creationId xmlns:a16="http://schemas.microsoft.com/office/drawing/2014/main" xmlns="" id="{0F8D97E5-173C-43F2-A517-12D509F0B624}"/>
                </a:ext>
              </a:extLst>
            </p:cNvPr>
            <p:cNvSpPr/>
            <p:nvPr/>
          </p:nvSpPr>
          <p:spPr>
            <a:xfrm>
              <a:off x="6388217" y="2922174"/>
              <a:ext cx="164315" cy="163934"/>
            </a:xfrm>
            <a:custGeom>
              <a:avLst/>
              <a:gdLst>
                <a:gd name="connsiteX0" fmla="*/ 128332 w 164315"/>
                <a:gd name="connsiteY0" fmla="*/ 35992 h 163934"/>
                <a:gd name="connsiteX1" fmla="*/ 27367 w 164315"/>
                <a:gd name="connsiteY1" fmla="*/ 35992 h 163934"/>
                <a:gd name="connsiteX2" fmla="*/ 17842 w 164315"/>
                <a:gd name="connsiteY2" fmla="*/ 35992 h 163934"/>
                <a:gd name="connsiteX3" fmla="*/ 126 w 164315"/>
                <a:gd name="connsiteY3" fmla="*/ 18561 h 163934"/>
                <a:gd name="connsiteX4" fmla="*/ 17166 w 164315"/>
                <a:gd name="connsiteY4" fmla="*/ 377 h 163934"/>
                <a:gd name="connsiteX5" fmla="*/ 17842 w 164315"/>
                <a:gd name="connsiteY5" fmla="*/ 368 h 163934"/>
                <a:gd name="connsiteX6" fmla="*/ 146811 w 164315"/>
                <a:gd name="connsiteY6" fmla="*/ 368 h 163934"/>
                <a:gd name="connsiteX7" fmla="*/ 164161 w 164315"/>
                <a:gd name="connsiteY7" fmla="*/ 16126 h 163934"/>
                <a:gd name="connsiteX8" fmla="*/ 164146 w 164315"/>
                <a:gd name="connsiteY8" fmla="*/ 17989 h 163934"/>
                <a:gd name="connsiteX9" fmla="*/ 164146 w 164315"/>
                <a:gd name="connsiteY9" fmla="*/ 146006 h 163934"/>
                <a:gd name="connsiteX10" fmla="*/ 146153 w 164315"/>
                <a:gd name="connsiteY10" fmla="*/ 164017 h 163934"/>
                <a:gd name="connsiteX11" fmla="*/ 145572 w 164315"/>
                <a:gd name="connsiteY11" fmla="*/ 164008 h 163934"/>
                <a:gd name="connsiteX12" fmla="*/ 128427 w 164315"/>
                <a:gd name="connsiteY12" fmla="*/ 144958 h 163934"/>
                <a:gd name="connsiteX13" fmla="*/ 128427 w 164315"/>
                <a:gd name="connsiteY13" fmla="*/ 50184 h 163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4315" h="163934">
                  <a:moveTo>
                    <a:pt x="128332" y="35992"/>
                  </a:moveTo>
                  <a:lnTo>
                    <a:pt x="27367" y="35992"/>
                  </a:lnTo>
                  <a:cubicBezTo>
                    <a:pt x="24319" y="35992"/>
                    <a:pt x="21271" y="35992"/>
                    <a:pt x="17842" y="35992"/>
                  </a:cubicBezTo>
                  <a:cubicBezTo>
                    <a:pt x="8289" y="35703"/>
                    <a:pt x="569" y="28108"/>
                    <a:pt x="126" y="18561"/>
                  </a:cubicBezTo>
                  <a:cubicBezTo>
                    <a:pt x="-190" y="8834"/>
                    <a:pt x="7439" y="693"/>
                    <a:pt x="17166" y="377"/>
                  </a:cubicBezTo>
                  <a:cubicBezTo>
                    <a:pt x="17391" y="370"/>
                    <a:pt x="17617" y="367"/>
                    <a:pt x="17842" y="368"/>
                  </a:cubicBezTo>
                  <a:cubicBezTo>
                    <a:pt x="60895" y="-13"/>
                    <a:pt x="103884" y="-13"/>
                    <a:pt x="146811" y="368"/>
                  </a:cubicBezTo>
                  <a:cubicBezTo>
                    <a:pt x="155954" y="-72"/>
                    <a:pt x="163721" y="6983"/>
                    <a:pt x="164161" y="16126"/>
                  </a:cubicBezTo>
                  <a:cubicBezTo>
                    <a:pt x="164191" y="16747"/>
                    <a:pt x="164186" y="17369"/>
                    <a:pt x="164146" y="17989"/>
                  </a:cubicBezTo>
                  <a:cubicBezTo>
                    <a:pt x="164527" y="60662"/>
                    <a:pt x="164527" y="103334"/>
                    <a:pt x="164146" y="146006"/>
                  </a:cubicBezTo>
                  <a:cubicBezTo>
                    <a:pt x="164151" y="155948"/>
                    <a:pt x="156095" y="164012"/>
                    <a:pt x="146153" y="164017"/>
                  </a:cubicBezTo>
                  <a:cubicBezTo>
                    <a:pt x="145959" y="164017"/>
                    <a:pt x="145766" y="164013"/>
                    <a:pt x="145572" y="164008"/>
                  </a:cubicBezTo>
                  <a:cubicBezTo>
                    <a:pt x="135643" y="163345"/>
                    <a:pt x="128044" y="154902"/>
                    <a:pt x="128427" y="144958"/>
                  </a:cubicBezTo>
                  <a:cubicBezTo>
                    <a:pt x="128427" y="113430"/>
                    <a:pt x="128427" y="81807"/>
                    <a:pt x="128427" y="50184"/>
                  </a:cubicBezTo>
                  <a:close/>
                </a:path>
              </a:pathLst>
            </a:custGeom>
            <a:grpFill/>
            <a:ln w="1270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9" name="Полилиния: фигура 28">
              <a:extLst>
                <a:ext uri="{FF2B5EF4-FFF2-40B4-BE49-F238E27FC236}">
                  <a16:creationId xmlns:a16="http://schemas.microsoft.com/office/drawing/2014/main" xmlns="" id="{C96DDE96-91EF-4A61-828B-FD0D524FB7B1}"/>
                </a:ext>
              </a:extLst>
            </p:cNvPr>
            <p:cNvSpPr/>
            <p:nvPr/>
          </p:nvSpPr>
          <p:spPr>
            <a:xfrm>
              <a:off x="5384100" y="4055976"/>
              <a:ext cx="63151" cy="36047"/>
            </a:xfrm>
            <a:custGeom>
              <a:avLst/>
              <a:gdLst>
                <a:gd name="connsiteX0" fmla="*/ 32501 w 63151"/>
                <a:gd name="connsiteY0" fmla="*/ 36045 h 36047"/>
                <a:gd name="connsiteX1" fmla="*/ 17642 w 63151"/>
                <a:gd name="connsiteY1" fmla="*/ 36045 h 36047"/>
                <a:gd name="connsiteX2" fmla="*/ 116 w 63151"/>
                <a:gd name="connsiteY2" fmla="*/ 18519 h 36047"/>
                <a:gd name="connsiteX3" fmla="*/ 17071 w 63151"/>
                <a:gd name="connsiteY3" fmla="*/ 517 h 36047"/>
                <a:gd name="connsiteX4" fmla="*/ 45646 w 63151"/>
                <a:gd name="connsiteY4" fmla="*/ 517 h 36047"/>
                <a:gd name="connsiteX5" fmla="*/ 63267 w 63151"/>
                <a:gd name="connsiteY5" fmla="*/ 17948 h 36047"/>
                <a:gd name="connsiteX6" fmla="*/ 45170 w 63151"/>
                <a:gd name="connsiteY6" fmla="*/ 36045 h 36047"/>
                <a:gd name="connsiteX7" fmla="*/ 32501 w 63151"/>
                <a:gd name="connsiteY7" fmla="*/ 36045 h 3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151" h="36047">
                  <a:moveTo>
                    <a:pt x="32501" y="36045"/>
                  </a:moveTo>
                  <a:cubicBezTo>
                    <a:pt x="27548" y="36045"/>
                    <a:pt x="22976" y="36045"/>
                    <a:pt x="17642" y="36045"/>
                  </a:cubicBezTo>
                  <a:cubicBezTo>
                    <a:pt x="8108" y="35701"/>
                    <a:pt x="459" y="28053"/>
                    <a:pt x="116" y="18519"/>
                  </a:cubicBezTo>
                  <a:cubicBezTo>
                    <a:pt x="50" y="8953"/>
                    <a:pt x="7517" y="1025"/>
                    <a:pt x="17071" y="517"/>
                  </a:cubicBezTo>
                  <a:cubicBezTo>
                    <a:pt x="26586" y="-62"/>
                    <a:pt x="36130" y="-62"/>
                    <a:pt x="45646" y="517"/>
                  </a:cubicBezTo>
                  <a:cubicBezTo>
                    <a:pt x="55219" y="715"/>
                    <a:pt x="62962" y="8375"/>
                    <a:pt x="63267" y="17948"/>
                  </a:cubicBezTo>
                  <a:cubicBezTo>
                    <a:pt x="63162" y="27899"/>
                    <a:pt x="55123" y="35942"/>
                    <a:pt x="45170" y="36045"/>
                  </a:cubicBezTo>
                  <a:cubicBezTo>
                    <a:pt x="40883" y="36236"/>
                    <a:pt x="36597" y="36045"/>
                    <a:pt x="32501" y="36045"/>
                  </a:cubicBezTo>
                  <a:close/>
                </a:path>
              </a:pathLst>
            </a:custGeom>
            <a:grpFill/>
            <a:ln w="1270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0" name="Полилиния: фигура 29">
              <a:extLst>
                <a:ext uri="{FF2B5EF4-FFF2-40B4-BE49-F238E27FC236}">
                  <a16:creationId xmlns:a16="http://schemas.microsoft.com/office/drawing/2014/main" xmlns="" id="{740A0B19-CDAA-4882-8E67-5B7DEED0E35A}"/>
                </a:ext>
              </a:extLst>
            </p:cNvPr>
            <p:cNvSpPr/>
            <p:nvPr/>
          </p:nvSpPr>
          <p:spPr>
            <a:xfrm>
              <a:off x="6744923" y="4056000"/>
              <a:ext cx="63069" cy="36129"/>
            </a:xfrm>
            <a:custGeom>
              <a:avLst/>
              <a:gdLst>
                <a:gd name="connsiteX0" fmla="*/ 31468 w 63069"/>
                <a:gd name="connsiteY0" fmla="*/ 35927 h 36129"/>
                <a:gd name="connsiteX1" fmla="*/ 16609 w 63069"/>
                <a:gd name="connsiteY1" fmla="*/ 35927 h 36129"/>
                <a:gd name="connsiteX2" fmla="*/ 131 w 63069"/>
                <a:gd name="connsiteY2" fmla="*/ 17543 h 36129"/>
                <a:gd name="connsiteX3" fmla="*/ 16799 w 63069"/>
                <a:gd name="connsiteY3" fmla="*/ 589 h 36129"/>
                <a:gd name="connsiteX4" fmla="*/ 45374 w 63069"/>
                <a:gd name="connsiteY4" fmla="*/ 589 h 36129"/>
                <a:gd name="connsiteX5" fmla="*/ 63186 w 63069"/>
                <a:gd name="connsiteY5" fmla="*/ 18401 h 36129"/>
                <a:gd name="connsiteX6" fmla="*/ 45374 w 63069"/>
                <a:gd name="connsiteY6" fmla="*/ 36212 h 36129"/>
                <a:gd name="connsiteX7" fmla="*/ 31754 w 63069"/>
                <a:gd name="connsiteY7" fmla="*/ 36212 h 36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069" h="36129">
                  <a:moveTo>
                    <a:pt x="31468" y="35927"/>
                  </a:moveTo>
                  <a:cubicBezTo>
                    <a:pt x="26519" y="36212"/>
                    <a:pt x="21558" y="36212"/>
                    <a:pt x="16609" y="35927"/>
                  </a:cubicBezTo>
                  <a:cubicBezTo>
                    <a:pt x="7048" y="35265"/>
                    <a:pt x="-253" y="27120"/>
                    <a:pt x="131" y="17543"/>
                  </a:cubicBezTo>
                  <a:cubicBezTo>
                    <a:pt x="130" y="8290"/>
                    <a:pt x="7548" y="745"/>
                    <a:pt x="16799" y="589"/>
                  </a:cubicBezTo>
                  <a:cubicBezTo>
                    <a:pt x="26312" y="-86"/>
                    <a:pt x="35862" y="-86"/>
                    <a:pt x="45374" y="589"/>
                  </a:cubicBezTo>
                  <a:cubicBezTo>
                    <a:pt x="55212" y="589"/>
                    <a:pt x="63186" y="8563"/>
                    <a:pt x="63186" y="18401"/>
                  </a:cubicBezTo>
                  <a:cubicBezTo>
                    <a:pt x="63186" y="28238"/>
                    <a:pt x="55212" y="36212"/>
                    <a:pt x="45374" y="36212"/>
                  </a:cubicBezTo>
                  <a:cubicBezTo>
                    <a:pt x="40802" y="36212"/>
                    <a:pt x="35849" y="36212"/>
                    <a:pt x="31754" y="36212"/>
                  </a:cubicBezTo>
                  <a:close/>
                </a:path>
              </a:pathLst>
            </a:custGeom>
            <a:grpFill/>
            <a:ln w="1270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1" name="Полилиния: фигура 30">
              <a:extLst>
                <a:ext uri="{FF2B5EF4-FFF2-40B4-BE49-F238E27FC236}">
                  <a16:creationId xmlns:a16="http://schemas.microsoft.com/office/drawing/2014/main" xmlns="" id="{18754539-00DF-46C7-A9DA-EE360677AD7B}"/>
                </a:ext>
              </a:extLst>
            </p:cNvPr>
            <p:cNvSpPr/>
            <p:nvPr/>
          </p:nvSpPr>
          <p:spPr>
            <a:xfrm>
              <a:off x="6315641" y="2821494"/>
              <a:ext cx="53822" cy="54102"/>
            </a:xfrm>
            <a:custGeom>
              <a:avLst/>
              <a:gdLst>
                <a:gd name="connsiteX0" fmla="*/ 53937 w 53822"/>
                <a:gd name="connsiteY0" fmla="*/ 27800 h 54102"/>
                <a:gd name="connsiteX1" fmla="*/ 26505 w 53822"/>
                <a:gd name="connsiteY1" fmla="*/ 54185 h 54102"/>
                <a:gd name="connsiteX2" fmla="*/ 120 w 53822"/>
                <a:gd name="connsiteY2" fmla="*/ 26562 h 54102"/>
                <a:gd name="connsiteX3" fmla="*/ 27457 w 53822"/>
                <a:gd name="connsiteY3" fmla="*/ 83 h 54102"/>
                <a:gd name="connsiteX4" fmla="*/ 53937 w 53822"/>
                <a:gd name="connsiteY4" fmla="*/ 27800 h 54102"/>
                <a:gd name="connsiteX5" fmla="*/ 25362 w 53822"/>
                <a:gd name="connsiteY5" fmla="*/ 41326 h 54102"/>
                <a:gd name="connsiteX6" fmla="*/ 40964 w 53822"/>
                <a:gd name="connsiteY6" fmla="*/ 28487 h 54102"/>
                <a:gd name="connsiteX7" fmla="*/ 40983 w 53822"/>
                <a:gd name="connsiteY7" fmla="*/ 28277 h 54102"/>
                <a:gd name="connsiteX8" fmla="*/ 27971 w 53822"/>
                <a:gd name="connsiteY8" fmla="*/ 13351 h 54102"/>
                <a:gd name="connsiteX9" fmla="*/ 27362 w 53822"/>
                <a:gd name="connsiteY9" fmla="*/ 13322 h 54102"/>
                <a:gd name="connsiteX10" fmla="*/ 13078 w 53822"/>
                <a:gd name="connsiteY10" fmla="*/ 26446 h 54102"/>
                <a:gd name="connsiteX11" fmla="*/ 13074 w 53822"/>
                <a:gd name="connsiteY11" fmla="*/ 27515 h 54102"/>
                <a:gd name="connsiteX12" fmla="*/ 25362 w 53822"/>
                <a:gd name="connsiteY12" fmla="*/ 41326 h 5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822" h="54102">
                  <a:moveTo>
                    <a:pt x="53937" y="27800"/>
                  </a:moveTo>
                  <a:cubicBezTo>
                    <a:pt x="53422" y="42562"/>
                    <a:pt x="41275" y="54245"/>
                    <a:pt x="26505" y="54185"/>
                  </a:cubicBezTo>
                  <a:cubicBezTo>
                    <a:pt x="11624" y="53769"/>
                    <a:pt x="-146" y="41447"/>
                    <a:pt x="120" y="26562"/>
                  </a:cubicBezTo>
                  <a:cubicBezTo>
                    <a:pt x="534" y="11778"/>
                    <a:pt x="12668" y="26"/>
                    <a:pt x="27457" y="83"/>
                  </a:cubicBezTo>
                  <a:cubicBezTo>
                    <a:pt x="42346" y="599"/>
                    <a:pt x="54101" y="12903"/>
                    <a:pt x="53937" y="27800"/>
                  </a:cubicBezTo>
                  <a:close/>
                  <a:moveTo>
                    <a:pt x="25362" y="41326"/>
                  </a:moveTo>
                  <a:cubicBezTo>
                    <a:pt x="33215" y="42089"/>
                    <a:pt x="40201" y="36341"/>
                    <a:pt x="40964" y="28487"/>
                  </a:cubicBezTo>
                  <a:cubicBezTo>
                    <a:pt x="40971" y="28417"/>
                    <a:pt x="40977" y="28347"/>
                    <a:pt x="40983" y="28277"/>
                  </a:cubicBezTo>
                  <a:cubicBezTo>
                    <a:pt x="41511" y="20561"/>
                    <a:pt x="35685" y="13880"/>
                    <a:pt x="27971" y="13351"/>
                  </a:cubicBezTo>
                  <a:cubicBezTo>
                    <a:pt x="27768" y="13337"/>
                    <a:pt x="27565" y="13327"/>
                    <a:pt x="27362" y="13322"/>
                  </a:cubicBezTo>
                  <a:cubicBezTo>
                    <a:pt x="19793" y="13002"/>
                    <a:pt x="13398" y="18877"/>
                    <a:pt x="13078" y="26446"/>
                  </a:cubicBezTo>
                  <a:cubicBezTo>
                    <a:pt x="13063" y="26802"/>
                    <a:pt x="13062" y="27158"/>
                    <a:pt x="13074" y="27515"/>
                  </a:cubicBezTo>
                  <a:cubicBezTo>
                    <a:pt x="12797" y="34671"/>
                    <a:pt x="18222" y="40769"/>
                    <a:pt x="25362" y="41326"/>
                  </a:cubicBezTo>
                  <a:close/>
                </a:path>
              </a:pathLst>
            </a:custGeom>
            <a:grpFill/>
            <a:ln w="1270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2" name="Полилиния: фигура 31">
              <a:extLst>
                <a:ext uri="{FF2B5EF4-FFF2-40B4-BE49-F238E27FC236}">
                  <a16:creationId xmlns:a16="http://schemas.microsoft.com/office/drawing/2014/main" xmlns="" id="{1E1748F4-11DA-4432-BADA-870FCE4F0718}"/>
                </a:ext>
              </a:extLst>
            </p:cNvPr>
            <p:cNvSpPr/>
            <p:nvPr/>
          </p:nvSpPr>
          <p:spPr>
            <a:xfrm>
              <a:off x="5329601" y="4056209"/>
              <a:ext cx="35450" cy="36015"/>
            </a:xfrm>
            <a:custGeom>
              <a:avLst/>
              <a:gdLst>
                <a:gd name="connsiteX0" fmla="*/ 133 w 35450"/>
                <a:gd name="connsiteY0" fmla="*/ 17048 h 36015"/>
                <a:gd name="connsiteX1" fmla="*/ 19183 w 35450"/>
                <a:gd name="connsiteY1" fmla="*/ 94 h 36015"/>
                <a:gd name="connsiteX2" fmla="*/ 35566 w 35450"/>
                <a:gd name="connsiteY2" fmla="*/ 19144 h 36015"/>
                <a:gd name="connsiteX3" fmla="*/ 16516 w 35450"/>
                <a:gd name="connsiteY3" fmla="*/ 36098 h 36015"/>
                <a:gd name="connsiteX4" fmla="*/ 133 w 35450"/>
                <a:gd name="connsiteY4" fmla="*/ 17048 h 36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50" h="36015">
                  <a:moveTo>
                    <a:pt x="133" y="17048"/>
                  </a:moveTo>
                  <a:cubicBezTo>
                    <a:pt x="942" y="7218"/>
                    <a:pt x="9324" y="-245"/>
                    <a:pt x="19183" y="94"/>
                  </a:cubicBezTo>
                  <a:cubicBezTo>
                    <a:pt x="28651" y="1432"/>
                    <a:pt x="35661" y="9581"/>
                    <a:pt x="35566" y="19144"/>
                  </a:cubicBezTo>
                  <a:cubicBezTo>
                    <a:pt x="34489" y="28839"/>
                    <a:pt x="26269" y="36157"/>
                    <a:pt x="16516" y="36098"/>
                  </a:cubicBezTo>
                  <a:cubicBezTo>
                    <a:pt x="6886" y="35053"/>
                    <a:pt x="-277" y="26722"/>
                    <a:pt x="133" y="17048"/>
                  </a:cubicBezTo>
                  <a:close/>
                </a:path>
              </a:pathLst>
            </a:custGeom>
            <a:grpFill/>
            <a:ln w="1270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3" name="Полилиния: фигура 32">
              <a:extLst>
                <a:ext uri="{FF2B5EF4-FFF2-40B4-BE49-F238E27FC236}">
                  <a16:creationId xmlns:a16="http://schemas.microsoft.com/office/drawing/2014/main" xmlns="" id="{5C9BDE20-06D5-456D-A479-AF54F003AFF5}"/>
                </a:ext>
              </a:extLst>
            </p:cNvPr>
            <p:cNvSpPr/>
            <p:nvPr/>
          </p:nvSpPr>
          <p:spPr>
            <a:xfrm>
              <a:off x="6826994" y="4054822"/>
              <a:ext cx="35624" cy="37021"/>
            </a:xfrm>
            <a:custGeom>
              <a:avLst/>
              <a:gdLst>
                <a:gd name="connsiteX0" fmla="*/ 18357 w 35624"/>
                <a:gd name="connsiteY0" fmla="*/ 37104 h 37021"/>
                <a:gd name="connsiteX1" fmla="*/ 164 w 35624"/>
                <a:gd name="connsiteY1" fmla="*/ 19197 h 37021"/>
                <a:gd name="connsiteX2" fmla="*/ 16627 w 35624"/>
                <a:gd name="connsiteY2" fmla="*/ 131 h 37021"/>
                <a:gd name="connsiteX3" fmla="*/ 35693 w 35624"/>
                <a:gd name="connsiteY3" fmla="*/ 16594 h 37021"/>
                <a:gd name="connsiteX4" fmla="*/ 35693 w 35624"/>
                <a:gd name="connsiteY4" fmla="*/ 19197 h 37021"/>
                <a:gd name="connsiteX5" fmla="*/ 18357 w 35624"/>
                <a:gd name="connsiteY5" fmla="*/ 37104 h 3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624" h="37021">
                  <a:moveTo>
                    <a:pt x="18357" y="37104"/>
                  </a:moveTo>
                  <a:cubicBezTo>
                    <a:pt x="8441" y="37054"/>
                    <a:pt x="371" y="29112"/>
                    <a:pt x="164" y="19197"/>
                  </a:cubicBezTo>
                  <a:cubicBezTo>
                    <a:pt x="-555" y="9386"/>
                    <a:pt x="6816" y="850"/>
                    <a:pt x="16627" y="131"/>
                  </a:cubicBezTo>
                  <a:cubicBezTo>
                    <a:pt x="26438" y="-587"/>
                    <a:pt x="34974" y="6783"/>
                    <a:pt x="35693" y="16594"/>
                  </a:cubicBezTo>
                  <a:cubicBezTo>
                    <a:pt x="35757" y="17461"/>
                    <a:pt x="35757" y="18330"/>
                    <a:pt x="35693" y="19197"/>
                  </a:cubicBezTo>
                  <a:cubicBezTo>
                    <a:pt x="35506" y="28789"/>
                    <a:pt x="27938" y="36606"/>
                    <a:pt x="18357" y="37104"/>
                  </a:cubicBezTo>
                  <a:close/>
                </a:path>
              </a:pathLst>
            </a:custGeom>
            <a:grpFill/>
            <a:ln w="1270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4" name="Полилиния: фигура 33">
              <a:extLst>
                <a:ext uri="{FF2B5EF4-FFF2-40B4-BE49-F238E27FC236}">
                  <a16:creationId xmlns:a16="http://schemas.microsoft.com/office/drawing/2014/main" xmlns="" id="{22494F86-E8AD-40EF-AF11-F4B030987B12}"/>
                </a:ext>
              </a:extLst>
            </p:cNvPr>
            <p:cNvSpPr/>
            <p:nvPr/>
          </p:nvSpPr>
          <p:spPr>
            <a:xfrm>
              <a:off x="6772274" y="3370420"/>
              <a:ext cx="35458" cy="35528"/>
            </a:xfrm>
            <a:custGeom>
              <a:avLst/>
              <a:gdLst>
                <a:gd name="connsiteX0" fmla="*/ 17547 w 35458"/>
                <a:gd name="connsiteY0" fmla="*/ 35611 h 35528"/>
                <a:gd name="connsiteX1" fmla="*/ 116 w 35458"/>
                <a:gd name="connsiteY1" fmla="*/ 18180 h 35528"/>
                <a:gd name="connsiteX2" fmla="*/ 18118 w 35458"/>
                <a:gd name="connsiteY2" fmla="*/ 83 h 35528"/>
                <a:gd name="connsiteX3" fmla="*/ 35563 w 35458"/>
                <a:gd name="connsiteY3" fmla="*/ 18810 h 35528"/>
                <a:gd name="connsiteX4" fmla="*/ 35549 w 35458"/>
                <a:gd name="connsiteY4" fmla="*/ 19133 h 35528"/>
                <a:gd name="connsiteX5" fmla="*/ 17547 w 35458"/>
                <a:gd name="connsiteY5" fmla="*/ 35611 h 35528"/>
                <a:gd name="connsiteX6" fmla="*/ 4402 w 35458"/>
                <a:gd name="connsiteY6" fmla="*/ 17989 h 35528"/>
                <a:gd name="connsiteX7" fmla="*/ 17452 w 35458"/>
                <a:gd name="connsiteY7" fmla="*/ 26752 h 35528"/>
                <a:gd name="connsiteX8" fmla="*/ 26977 w 35458"/>
                <a:gd name="connsiteY8" fmla="*/ 17227 h 35528"/>
                <a:gd name="connsiteX9" fmla="*/ 17452 w 35458"/>
                <a:gd name="connsiteY9" fmla="*/ 9036 h 35528"/>
                <a:gd name="connsiteX10" fmla="*/ 4402 w 35458"/>
                <a:gd name="connsiteY10" fmla="*/ 17989 h 3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458" h="35528">
                  <a:moveTo>
                    <a:pt x="17547" y="35611"/>
                  </a:moveTo>
                  <a:cubicBezTo>
                    <a:pt x="8026" y="35361"/>
                    <a:pt x="367" y="27701"/>
                    <a:pt x="116" y="18180"/>
                  </a:cubicBezTo>
                  <a:cubicBezTo>
                    <a:pt x="116" y="8223"/>
                    <a:pt x="8161" y="135"/>
                    <a:pt x="18118" y="83"/>
                  </a:cubicBezTo>
                  <a:cubicBezTo>
                    <a:pt x="28107" y="437"/>
                    <a:pt x="35918" y="8821"/>
                    <a:pt x="35563" y="18810"/>
                  </a:cubicBezTo>
                  <a:cubicBezTo>
                    <a:pt x="35560" y="18917"/>
                    <a:pt x="35555" y="19025"/>
                    <a:pt x="35549" y="19133"/>
                  </a:cubicBezTo>
                  <a:cubicBezTo>
                    <a:pt x="34756" y="28476"/>
                    <a:pt x="26923" y="35644"/>
                    <a:pt x="17547" y="35611"/>
                  </a:cubicBezTo>
                  <a:close/>
                  <a:moveTo>
                    <a:pt x="4402" y="17989"/>
                  </a:moveTo>
                  <a:cubicBezTo>
                    <a:pt x="10594" y="22371"/>
                    <a:pt x="14689" y="27514"/>
                    <a:pt x="17452" y="26752"/>
                  </a:cubicBezTo>
                  <a:cubicBezTo>
                    <a:pt x="20214" y="25990"/>
                    <a:pt x="24119" y="20656"/>
                    <a:pt x="26977" y="17227"/>
                  </a:cubicBezTo>
                  <a:cubicBezTo>
                    <a:pt x="23738" y="14275"/>
                    <a:pt x="20595" y="9322"/>
                    <a:pt x="17452" y="9036"/>
                  </a:cubicBezTo>
                  <a:cubicBezTo>
                    <a:pt x="14308" y="8750"/>
                    <a:pt x="10498" y="13513"/>
                    <a:pt x="4402" y="17989"/>
                  </a:cubicBezTo>
                  <a:close/>
                </a:path>
              </a:pathLst>
            </a:custGeom>
            <a:grpFill/>
            <a:ln w="1270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5" name="Полилиния: фигура 34">
              <a:extLst>
                <a:ext uri="{FF2B5EF4-FFF2-40B4-BE49-F238E27FC236}">
                  <a16:creationId xmlns:a16="http://schemas.microsoft.com/office/drawing/2014/main" xmlns="" id="{834E3203-687F-49C2-BB1D-A5DB1650CFE3}"/>
                </a:ext>
              </a:extLst>
            </p:cNvPr>
            <p:cNvSpPr/>
            <p:nvPr/>
          </p:nvSpPr>
          <p:spPr>
            <a:xfrm>
              <a:off x="6050660" y="2766630"/>
              <a:ext cx="35718" cy="35814"/>
            </a:xfrm>
            <a:custGeom>
              <a:avLst/>
              <a:gdLst>
                <a:gd name="connsiteX0" fmla="*/ 17642 w 35718"/>
                <a:gd name="connsiteY0" fmla="*/ 35897 h 35814"/>
                <a:gd name="connsiteX1" fmla="*/ 116 w 35718"/>
                <a:gd name="connsiteY1" fmla="*/ 16847 h 35814"/>
                <a:gd name="connsiteX2" fmla="*/ 18404 w 35718"/>
                <a:gd name="connsiteY2" fmla="*/ 83 h 35814"/>
                <a:gd name="connsiteX3" fmla="*/ 35835 w 35718"/>
                <a:gd name="connsiteY3" fmla="*/ 17609 h 35814"/>
                <a:gd name="connsiteX4" fmla="*/ 17642 w 35718"/>
                <a:gd name="connsiteY4" fmla="*/ 35897 h 35814"/>
                <a:gd name="connsiteX5" fmla="*/ 17642 w 35718"/>
                <a:gd name="connsiteY5" fmla="*/ 4655 h 35814"/>
                <a:gd name="connsiteX6" fmla="*/ 8974 w 35718"/>
                <a:gd name="connsiteY6" fmla="*/ 18180 h 35814"/>
                <a:gd name="connsiteX7" fmla="*/ 17737 w 35718"/>
                <a:gd name="connsiteY7" fmla="*/ 26848 h 35814"/>
                <a:gd name="connsiteX8" fmla="*/ 26405 w 35718"/>
                <a:gd name="connsiteY8" fmla="*/ 18085 h 35814"/>
                <a:gd name="connsiteX9" fmla="*/ 17928 w 35718"/>
                <a:gd name="connsiteY9" fmla="*/ 4655 h 3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718" h="35814">
                  <a:moveTo>
                    <a:pt x="17642" y="35897"/>
                  </a:moveTo>
                  <a:cubicBezTo>
                    <a:pt x="7721" y="35100"/>
                    <a:pt x="85" y="26800"/>
                    <a:pt x="116" y="16847"/>
                  </a:cubicBezTo>
                  <a:cubicBezTo>
                    <a:pt x="1239" y="7511"/>
                    <a:pt x="9006" y="391"/>
                    <a:pt x="18404" y="83"/>
                  </a:cubicBezTo>
                  <a:cubicBezTo>
                    <a:pt x="27730" y="850"/>
                    <a:pt x="35118" y="8278"/>
                    <a:pt x="35835" y="17609"/>
                  </a:cubicBezTo>
                  <a:cubicBezTo>
                    <a:pt x="35733" y="27629"/>
                    <a:pt x="27662" y="35742"/>
                    <a:pt x="17642" y="35897"/>
                  </a:cubicBezTo>
                  <a:close/>
                  <a:moveTo>
                    <a:pt x="17642" y="4655"/>
                  </a:moveTo>
                  <a:cubicBezTo>
                    <a:pt x="13261" y="11036"/>
                    <a:pt x="8117" y="14941"/>
                    <a:pt x="8974" y="18180"/>
                  </a:cubicBezTo>
                  <a:cubicBezTo>
                    <a:pt x="10148" y="22421"/>
                    <a:pt x="13484" y="25721"/>
                    <a:pt x="17737" y="26848"/>
                  </a:cubicBezTo>
                  <a:cubicBezTo>
                    <a:pt x="21999" y="25709"/>
                    <a:pt x="25314" y="22359"/>
                    <a:pt x="26405" y="18085"/>
                  </a:cubicBezTo>
                  <a:cubicBezTo>
                    <a:pt x="27072" y="14751"/>
                    <a:pt x="22024" y="11036"/>
                    <a:pt x="17928" y="4655"/>
                  </a:cubicBezTo>
                  <a:close/>
                </a:path>
              </a:pathLst>
            </a:custGeom>
            <a:grpFill/>
            <a:ln w="1270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6" name="Полилиния: фигура 35">
              <a:extLst>
                <a:ext uri="{FF2B5EF4-FFF2-40B4-BE49-F238E27FC236}">
                  <a16:creationId xmlns:a16="http://schemas.microsoft.com/office/drawing/2014/main" xmlns="" id="{C7E79A5E-32A1-4CDA-8B83-DD1146B4DB60}"/>
                </a:ext>
              </a:extLst>
            </p:cNvPr>
            <p:cNvSpPr/>
            <p:nvPr/>
          </p:nvSpPr>
          <p:spPr>
            <a:xfrm>
              <a:off x="5530214" y="3050570"/>
              <a:ext cx="35910" cy="35529"/>
            </a:xfrm>
            <a:custGeom>
              <a:avLst/>
              <a:gdLst>
                <a:gd name="connsiteX0" fmla="*/ 16976 w 35910"/>
                <a:gd name="connsiteY0" fmla="*/ 35612 h 35529"/>
                <a:gd name="connsiteX1" fmla="*/ 116 w 35910"/>
                <a:gd name="connsiteY1" fmla="*/ 16562 h 35529"/>
                <a:gd name="connsiteX2" fmla="*/ 19166 w 35910"/>
                <a:gd name="connsiteY2" fmla="*/ 83 h 35529"/>
                <a:gd name="connsiteX3" fmla="*/ 36026 w 35910"/>
                <a:gd name="connsiteY3" fmla="*/ 19133 h 35529"/>
                <a:gd name="connsiteX4" fmla="*/ 16976 w 35910"/>
                <a:gd name="connsiteY4" fmla="*/ 35612 h 35529"/>
                <a:gd name="connsiteX5" fmla="*/ 18500 w 35910"/>
                <a:gd name="connsiteY5" fmla="*/ 31325 h 35529"/>
                <a:gd name="connsiteX6" fmla="*/ 26691 w 35910"/>
                <a:gd name="connsiteY6" fmla="*/ 17324 h 35529"/>
                <a:gd name="connsiteX7" fmla="*/ 17166 w 35910"/>
                <a:gd name="connsiteY7" fmla="*/ 9037 h 35529"/>
                <a:gd name="connsiteX8" fmla="*/ 8784 w 35910"/>
                <a:gd name="connsiteY8" fmla="*/ 18562 h 35529"/>
                <a:gd name="connsiteX9" fmla="*/ 18595 w 35910"/>
                <a:gd name="connsiteY9" fmla="*/ 31325 h 35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910" h="35529">
                  <a:moveTo>
                    <a:pt x="16976" y="35612"/>
                  </a:moveTo>
                  <a:cubicBezTo>
                    <a:pt x="7318" y="34493"/>
                    <a:pt x="52" y="26283"/>
                    <a:pt x="116" y="16562"/>
                  </a:cubicBezTo>
                  <a:cubicBezTo>
                    <a:pt x="1411" y="7056"/>
                    <a:pt x="9573" y="-4"/>
                    <a:pt x="19166" y="83"/>
                  </a:cubicBezTo>
                  <a:cubicBezTo>
                    <a:pt x="28824" y="1202"/>
                    <a:pt x="36091" y="9412"/>
                    <a:pt x="36026" y="19133"/>
                  </a:cubicBezTo>
                  <a:cubicBezTo>
                    <a:pt x="34731" y="28639"/>
                    <a:pt x="26569" y="35699"/>
                    <a:pt x="16976" y="35612"/>
                  </a:cubicBezTo>
                  <a:close/>
                  <a:moveTo>
                    <a:pt x="18500" y="31325"/>
                  </a:moveTo>
                  <a:cubicBezTo>
                    <a:pt x="22691" y="24658"/>
                    <a:pt x="27263" y="20657"/>
                    <a:pt x="26691" y="17324"/>
                  </a:cubicBezTo>
                  <a:cubicBezTo>
                    <a:pt x="25251" y="13040"/>
                    <a:pt x="21608" y="9870"/>
                    <a:pt x="17166" y="9037"/>
                  </a:cubicBezTo>
                  <a:cubicBezTo>
                    <a:pt x="14023" y="9037"/>
                    <a:pt x="9070" y="14752"/>
                    <a:pt x="8784" y="18562"/>
                  </a:cubicBezTo>
                  <a:cubicBezTo>
                    <a:pt x="8499" y="22372"/>
                    <a:pt x="13832" y="25134"/>
                    <a:pt x="18595" y="31325"/>
                  </a:cubicBezTo>
                  <a:close/>
                </a:path>
              </a:pathLst>
            </a:custGeom>
            <a:grpFill/>
            <a:ln w="1270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</p:grp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408DF0B6-F46D-4AFA-84B6-B9012080B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7707" y="6278555"/>
            <a:ext cx="4568980" cy="2679489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75303DD0-1FC7-4AF4-A8FC-736A0A01A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808" y="6523820"/>
            <a:ext cx="4328242" cy="246857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4C685803-0316-4177-B85A-4A939282D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637" y="6523821"/>
            <a:ext cx="1588452" cy="2434224"/>
          </a:xfrm>
          <a:prstGeom prst="rect">
            <a:avLst/>
          </a:prstGeom>
        </p:spPr>
      </p:pic>
      <p:sp>
        <p:nvSpPr>
          <p:cNvPr id="123" name="TextBox 110">
            <a:extLst>
              <a:ext uri="{FF2B5EF4-FFF2-40B4-BE49-F238E27FC236}">
                <a16:creationId xmlns:a16="http://schemas.microsoft.com/office/drawing/2014/main" xmlns="" id="{75E0CAF0-50B0-4901-AF65-BB7C2C9330B7}"/>
              </a:ext>
            </a:extLst>
          </p:cNvPr>
          <p:cNvSpPr txBox="1"/>
          <p:nvPr/>
        </p:nvSpPr>
        <p:spPr>
          <a:xfrm>
            <a:off x="903389" y="5541741"/>
            <a:ext cx="4299599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defTabSz="693738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346075" indent="111125" algn="l" defTabSz="693738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693738" indent="220663" algn="l" defTabSz="693738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041400" indent="330200" algn="l" defTabSz="693738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389063" indent="439738" algn="l" defTabSz="693738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Выпускники акселератора РЖД</a:t>
            </a:r>
            <a:endParaRPr lang="ru-RU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object 101"/>
          <p:cNvSpPr txBox="1"/>
          <p:nvPr/>
        </p:nvSpPr>
        <p:spPr>
          <a:xfrm>
            <a:off x="518039" y="10715770"/>
            <a:ext cx="226695" cy="3289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spcBef>
                <a:spcPts val="130"/>
              </a:spcBef>
            </a:pPr>
            <a:r>
              <a:rPr lang="ru-RU" sz="1950" spc="15" dirty="0">
                <a:solidFill>
                  <a:srgbClr val="FFFFFF"/>
                </a:solidFill>
                <a:latin typeface="Tahoma"/>
                <a:cs typeface="Tahoma"/>
              </a:rPr>
              <a:t>7</a:t>
            </a:r>
            <a:endParaRPr sz="1950" dirty="0">
              <a:solidFill>
                <a:prstClr val="black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0179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3806" y="335771"/>
            <a:ext cx="16288385" cy="15395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650"/>
              </a:lnSpc>
              <a:spcBef>
                <a:spcPts val="105"/>
              </a:spcBef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Оператор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GenerationS</a:t>
            </a:r>
          </a:p>
          <a:p>
            <a:pPr marL="12700" marR="5080">
              <a:lnSpc>
                <a:spcPts val="3560"/>
              </a:lnSpc>
            </a:pPr>
            <a:r>
              <a:rPr sz="2950" b="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платформа,</a:t>
            </a:r>
            <a:r>
              <a:rPr sz="2950" b="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950" b="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предоставляющая</a:t>
            </a:r>
            <a:r>
              <a:rPr sz="2950" b="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950" b="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сервисы</a:t>
            </a:r>
            <a:r>
              <a:rPr sz="2950" b="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950" b="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инновационного</a:t>
            </a:r>
            <a:r>
              <a:rPr sz="2950" b="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950" b="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консалтинга</a:t>
            </a:r>
            <a:r>
              <a:rPr sz="2950" b="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950" b="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sz="2950" b="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950" b="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разных</a:t>
            </a:r>
            <a:r>
              <a:rPr sz="2950" b="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950" b="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отраслях </a:t>
            </a:r>
            <a:r>
              <a:rPr sz="2950" b="0" spc="-7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950" b="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</a:t>
            </a:r>
            <a:r>
              <a:rPr sz="2950" b="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950" b="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специфику</a:t>
            </a:r>
            <a:r>
              <a:rPr sz="295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950" b="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бизнес-задач</a:t>
            </a:r>
            <a:r>
              <a:rPr sz="295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950" b="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заказчиков</a:t>
            </a:r>
            <a:endParaRPr sz="29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92395" y="2583588"/>
            <a:ext cx="9404985" cy="3560445"/>
            <a:chOff x="1092395" y="2583588"/>
            <a:chExt cx="9404985" cy="35604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6506" y="2583588"/>
              <a:ext cx="9240556" cy="356043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92395" y="2583588"/>
              <a:ext cx="3985260" cy="500380"/>
            </a:xfrm>
            <a:custGeom>
              <a:avLst/>
              <a:gdLst/>
              <a:ahLst/>
              <a:cxnLst/>
              <a:rect l="l" t="t" r="r" b="b"/>
              <a:pathLst>
                <a:path w="3985260" h="500380">
                  <a:moveTo>
                    <a:pt x="3984904" y="0"/>
                  </a:moveTo>
                  <a:lnTo>
                    <a:pt x="145524" y="0"/>
                  </a:lnTo>
                  <a:lnTo>
                    <a:pt x="0" y="500246"/>
                  </a:lnTo>
                  <a:lnTo>
                    <a:pt x="3839380" y="500246"/>
                  </a:lnTo>
                  <a:lnTo>
                    <a:pt x="3984904" y="0"/>
                  </a:lnTo>
                  <a:close/>
                </a:path>
              </a:pathLst>
            </a:custGeom>
            <a:solidFill>
              <a:srgbClr val="0067A2"/>
            </a:solidFill>
          </p:spPr>
          <p:txBody>
            <a:bodyPr wrap="square" lIns="0" tIns="0" rIns="0" bIns="0" rtlCol="0"/>
            <a:lstStyle/>
            <a:p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325799" y="2630440"/>
            <a:ext cx="3751856" cy="367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ЭВОЛЮЦИЯ</a:t>
            </a:r>
            <a:r>
              <a:rPr sz="2300" b="1" spc="-7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300" b="1" spc="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РАЗВИТИЯ</a:t>
            </a:r>
            <a:endParaRPr sz="2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580798" y="2583588"/>
            <a:ext cx="3500452" cy="547436"/>
          </a:xfrm>
          <a:custGeom>
            <a:avLst/>
            <a:gdLst/>
            <a:ahLst/>
            <a:cxnLst/>
            <a:rect l="l" t="t" r="r" b="b"/>
            <a:pathLst>
              <a:path w="3242944" h="500380">
                <a:moveTo>
                  <a:pt x="3242875" y="0"/>
                </a:moveTo>
                <a:lnTo>
                  <a:pt x="145524" y="0"/>
                </a:lnTo>
                <a:lnTo>
                  <a:pt x="0" y="500246"/>
                </a:lnTo>
                <a:lnTo>
                  <a:pt x="3097350" y="500246"/>
                </a:lnTo>
                <a:lnTo>
                  <a:pt x="3242875" y="0"/>
                </a:lnTo>
                <a:close/>
              </a:path>
            </a:pathLst>
          </a:custGeom>
          <a:solidFill>
            <a:srgbClr val="0067A2"/>
          </a:solidFill>
        </p:spPr>
        <p:txBody>
          <a:bodyPr wrap="square" lIns="0" tIns="0" rIns="0" bIns="0" rtlCol="0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919055" y="2630440"/>
            <a:ext cx="2777555" cy="367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ПРЕИМУЩЕСТВА</a:t>
            </a:r>
            <a:endParaRPr sz="2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92395" y="6429123"/>
            <a:ext cx="4504690" cy="500380"/>
          </a:xfrm>
          <a:custGeom>
            <a:avLst/>
            <a:gdLst/>
            <a:ahLst/>
            <a:cxnLst/>
            <a:rect l="l" t="t" r="r" b="b"/>
            <a:pathLst>
              <a:path w="4504690" h="500379">
                <a:moveTo>
                  <a:pt x="4504334" y="0"/>
                </a:moveTo>
                <a:lnTo>
                  <a:pt x="145524" y="0"/>
                </a:lnTo>
                <a:lnTo>
                  <a:pt x="0" y="500246"/>
                </a:lnTo>
                <a:lnTo>
                  <a:pt x="4358799" y="500246"/>
                </a:lnTo>
                <a:lnTo>
                  <a:pt x="4504334" y="0"/>
                </a:lnTo>
                <a:close/>
              </a:path>
            </a:pathLst>
          </a:custGeom>
          <a:solidFill>
            <a:srgbClr val="0067A2"/>
          </a:solidFill>
        </p:spPr>
        <p:txBody>
          <a:bodyPr wrap="square" lIns="0" tIns="0" rIns="0" bIns="0" rtlCol="0"/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25611" y="6475974"/>
            <a:ext cx="4271473" cy="367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КЛЮЧЕВЫЕ</a:t>
            </a:r>
            <a:r>
              <a:rPr sz="2300" b="1" spc="-6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300" b="1" spc="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ДОСТИЖЕНИЯ</a:t>
            </a:r>
            <a:endParaRPr sz="2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77204" y="2395367"/>
            <a:ext cx="1921829" cy="37644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243806" y="7017660"/>
            <a:ext cx="1654810" cy="1682750"/>
          </a:xfrm>
          <a:prstGeom prst="rect">
            <a:avLst/>
          </a:prstGeom>
        </p:spPr>
        <p:txBody>
          <a:bodyPr vert="horz" wrap="square" lIns="0" tIns="142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sz="2950" b="1" spc="10" dirty="0">
                <a:solidFill>
                  <a:srgbClr val="0067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80+</a:t>
            </a:r>
            <a:endParaRPr sz="29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565"/>
              </a:spcBef>
            </a:pP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Реализованных </a:t>
            </a:r>
            <a:r>
              <a:rPr sz="1650" spc="-3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корпоративных </a:t>
            </a:r>
            <a:r>
              <a:rPr sz="1650" spc="-3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инновационных  программ</a:t>
            </a:r>
            <a:endParaRPr sz="16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81533" y="7017660"/>
            <a:ext cx="2401570" cy="1708801"/>
          </a:xfrm>
          <a:prstGeom prst="rect">
            <a:avLst/>
          </a:prstGeom>
        </p:spPr>
        <p:txBody>
          <a:bodyPr vert="horz" wrap="square" lIns="0" tIns="142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sz="2950" b="1" spc="10" dirty="0">
                <a:solidFill>
                  <a:srgbClr val="0067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&gt;50%</a:t>
            </a:r>
            <a:endParaRPr sz="295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565"/>
              </a:spcBef>
            </a:pP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Конверсия</a:t>
            </a:r>
            <a:r>
              <a:rPr sz="165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отобранных </a:t>
            </a:r>
            <a:r>
              <a:rPr sz="1650" spc="-3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проектов</a:t>
            </a:r>
            <a:r>
              <a:rPr sz="165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sz="165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пилоты</a:t>
            </a:r>
            <a:endParaRPr sz="165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781050">
              <a:lnSpc>
                <a:spcPts val="1980"/>
              </a:lnSpc>
              <a:spcBef>
                <a:spcPts val="65"/>
              </a:spcBef>
            </a:pP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sz="1650"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последующие </a:t>
            </a:r>
            <a:r>
              <a:rPr sz="1650" spc="-3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внедрения</a:t>
            </a:r>
            <a:endParaRPr sz="165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19261" y="7017660"/>
            <a:ext cx="1858645" cy="1431290"/>
          </a:xfrm>
          <a:prstGeom prst="rect">
            <a:avLst/>
          </a:prstGeom>
        </p:spPr>
        <p:txBody>
          <a:bodyPr vert="horz" wrap="square" lIns="0" tIns="142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sz="2950" b="1" spc="10" dirty="0">
                <a:solidFill>
                  <a:srgbClr val="0067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&gt;600</a:t>
            </a:r>
            <a:endParaRPr sz="295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565"/>
              </a:spcBef>
            </a:pP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Выпускников </a:t>
            </a:r>
            <a:r>
              <a:rPr sz="16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акселерационных  программ</a:t>
            </a:r>
            <a:endParaRPr sz="165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43806" y="8843156"/>
            <a:ext cx="1981200" cy="1708801"/>
          </a:xfrm>
          <a:prstGeom prst="rect">
            <a:avLst/>
          </a:prstGeom>
        </p:spPr>
        <p:txBody>
          <a:bodyPr vert="horz" wrap="square" lIns="0" tIns="142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sz="2950" b="1" spc="5" dirty="0">
                <a:solidFill>
                  <a:srgbClr val="0067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sz="2950" b="1" spc="-40" dirty="0">
                <a:solidFill>
                  <a:srgbClr val="0067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950" b="1" spc="10" dirty="0">
                <a:solidFill>
                  <a:srgbClr val="0067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500+</a:t>
            </a:r>
            <a:endParaRPr sz="295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266700">
              <a:lnSpc>
                <a:spcPct val="100000"/>
              </a:lnSpc>
              <a:spcBef>
                <a:spcPts val="565"/>
              </a:spcBef>
            </a:pP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Международных  и</a:t>
            </a:r>
            <a:r>
              <a:rPr sz="165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российских</a:t>
            </a:r>
            <a:endParaRPr sz="165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>
              <a:lnSpc>
                <a:spcPts val="1980"/>
              </a:lnSpc>
              <a:spcBef>
                <a:spcPts val="65"/>
              </a:spcBef>
            </a:pP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инфраструктурных  партнеров</a:t>
            </a:r>
            <a:endParaRPr sz="165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81533" y="8843156"/>
            <a:ext cx="2271395" cy="1179830"/>
          </a:xfrm>
          <a:prstGeom prst="rect">
            <a:avLst/>
          </a:prstGeom>
        </p:spPr>
        <p:txBody>
          <a:bodyPr vert="horz" wrap="square" lIns="0" tIns="142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sz="2950" b="1" spc="10" dirty="0">
                <a:solidFill>
                  <a:srgbClr val="0067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sz="2950" b="1" spc="-40" dirty="0">
                <a:solidFill>
                  <a:srgbClr val="0067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950" b="1" spc="10" dirty="0">
                <a:solidFill>
                  <a:srgbClr val="0067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000+</a:t>
            </a:r>
            <a:endParaRPr sz="295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565"/>
              </a:spcBef>
            </a:pP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Стартап-проектов — </a:t>
            </a:r>
            <a:r>
              <a:rPr sz="16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технологическая</a:t>
            </a:r>
            <a:r>
              <a:rPr sz="165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база</a:t>
            </a:r>
            <a:endParaRPr sz="165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519261" y="8843156"/>
            <a:ext cx="1724025" cy="1179830"/>
          </a:xfrm>
          <a:prstGeom prst="rect">
            <a:avLst/>
          </a:prstGeom>
        </p:spPr>
        <p:txBody>
          <a:bodyPr vert="horz" wrap="square" lIns="0" tIns="142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sz="2950" b="1" spc="10" dirty="0">
                <a:solidFill>
                  <a:srgbClr val="0067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&gt;30%</a:t>
            </a:r>
            <a:endParaRPr sz="295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565"/>
              </a:spcBef>
            </a:pP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Международные  стартапы</a:t>
            </a:r>
            <a:endParaRPr sz="165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824649" y="3557871"/>
            <a:ext cx="5824220" cy="1985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5875">
              <a:lnSpc>
                <a:spcPct val="100000"/>
              </a:lnSpc>
              <a:spcBef>
                <a:spcPts val="95"/>
              </a:spcBef>
            </a:pPr>
            <a:r>
              <a:rPr sz="165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Укомплектованная</a:t>
            </a:r>
            <a:r>
              <a:rPr sz="1650" b="1" spc="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команда</a:t>
            </a:r>
            <a:r>
              <a:rPr sz="1650" b="1" spc="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менеджеров</a:t>
            </a:r>
            <a:r>
              <a:rPr sz="1650" spc="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sz="1650" spc="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аналитиков </a:t>
            </a:r>
            <a:r>
              <a:rPr sz="1650" spc="-3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sz="16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корпоративным</a:t>
            </a:r>
            <a:r>
              <a:rPr sz="16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и/или</a:t>
            </a:r>
            <a:r>
              <a:rPr sz="16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консультационным</a:t>
            </a:r>
            <a:r>
              <a:rPr sz="16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опытом</a:t>
            </a:r>
            <a:endParaRPr sz="165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ts val="1980"/>
              </a:lnSpc>
            </a:pP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sz="1650" spc="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разных</a:t>
            </a:r>
            <a:r>
              <a:rPr sz="1650" spc="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отраслях</a:t>
            </a:r>
            <a:r>
              <a:rPr sz="1650" spc="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(инновации,</a:t>
            </a:r>
            <a:r>
              <a:rPr sz="1650" spc="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инвестиции,</a:t>
            </a:r>
            <a:r>
              <a:rPr sz="1650" spc="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консалтинг)</a:t>
            </a:r>
            <a:endParaRPr sz="165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sz="19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387350">
              <a:lnSpc>
                <a:spcPct val="100000"/>
              </a:lnSpc>
              <a:spcBef>
                <a:spcPts val="1310"/>
              </a:spcBef>
            </a:pPr>
            <a:r>
              <a:rPr sz="165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Внутренние</a:t>
            </a:r>
            <a:r>
              <a:rPr sz="1650" b="1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компетенции</a:t>
            </a:r>
            <a:r>
              <a:rPr sz="1650" b="1" spc="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</a:t>
            </a:r>
            <a:r>
              <a:rPr sz="1650" spc="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сбору</a:t>
            </a:r>
            <a:r>
              <a:rPr sz="1650" spc="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корпоративных </a:t>
            </a:r>
            <a:r>
              <a:rPr sz="1650" spc="-3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инновационных</a:t>
            </a:r>
            <a:r>
              <a:rPr sz="16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</a:t>
            </a:r>
            <a:r>
              <a:rPr sz="1650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полного</a:t>
            </a:r>
            <a:r>
              <a:rPr sz="1650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цикла,</a:t>
            </a:r>
            <a:r>
              <a:rPr sz="1650" spc="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включая </a:t>
            </a:r>
            <a:r>
              <a:rPr sz="16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стратегию</a:t>
            </a:r>
            <a:r>
              <a:rPr sz="1650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аналитический блок</a:t>
            </a:r>
            <a:endParaRPr sz="165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824649" y="5970363"/>
            <a:ext cx="589851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5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Опыт</a:t>
            </a:r>
            <a:r>
              <a:rPr sz="1650" b="1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работы</a:t>
            </a:r>
            <a:r>
              <a:rPr sz="1650" b="1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</a:t>
            </a:r>
            <a:r>
              <a:rPr sz="1650" b="1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сложными</a:t>
            </a:r>
            <a:r>
              <a:rPr sz="1650" b="1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отраслями:</a:t>
            </a:r>
            <a:r>
              <a:rPr sz="1650" b="1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сталелитейное </a:t>
            </a:r>
            <a:r>
              <a:rPr sz="16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производство,</a:t>
            </a:r>
            <a:r>
              <a:rPr sz="1650" spc="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удобрения</a:t>
            </a:r>
            <a:r>
              <a:rPr sz="1650" spc="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sz="1650" spc="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аграрный</a:t>
            </a:r>
            <a:r>
              <a:rPr sz="1650" spc="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бизнес,</a:t>
            </a:r>
            <a:r>
              <a:rPr sz="1650" spc="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технологии </a:t>
            </a:r>
            <a:r>
              <a:rPr sz="1650" spc="-3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двойного назначения</a:t>
            </a:r>
            <a:r>
              <a:rPr sz="165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пр.</a:t>
            </a:r>
            <a:endParaRPr sz="165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824649" y="8508506"/>
            <a:ext cx="525589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5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Международный</a:t>
            </a:r>
            <a:r>
              <a:rPr sz="1650" b="1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опыт</a:t>
            </a:r>
            <a:r>
              <a:rPr sz="1650" b="1" spc="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практики</a:t>
            </a:r>
            <a:r>
              <a:rPr sz="1650" spc="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</a:t>
            </a:r>
            <a:r>
              <a:rPr sz="165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образования </a:t>
            </a:r>
            <a:r>
              <a:rPr sz="1650" spc="-3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(включая бизнес-школы</a:t>
            </a:r>
            <a:r>
              <a:rPr sz="16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INSEAD, HARVARD)</a:t>
            </a:r>
            <a:endParaRPr sz="165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824649" y="7176610"/>
            <a:ext cx="590931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5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Ориентир на показатели эффективности для бизнеса: </a:t>
            </a:r>
            <a:r>
              <a:rPr sz="16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ROI, операционная эффективность, сокращение расходов </a:t>
            </a:r>
            <a:r>
              <a:rPr sz="1650" spc="-3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sz="165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пр.</a:t>
            </a:r>
            <a:endParaRPr sz="165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824649" y="9589102"/>
            <a:ext cx="556831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5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Широкая инфраструктурная</a:t>
            </a:r>
            <a:r>
              <a:rPr sz="16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сеть</a:t>
            </a:r>
            <a:r>
              <a:rPr sz="16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</a:t>
            </a:r>
            <a:r>
              <a:rPr sz="16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сообщество </a:t>
            </a:r>
            <a:r>
              <a:rPr sz="16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экспертов,</a:t>
            </a:r>
            <a:r>
              <a:rPr sz="1650" spc="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университетов,</a:t>
            </a:r>
            <a:r>
              <a:rPr sz="1650" spc="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акселераторов,</a:t>
            </a:r>
            <a:r>
              <a:rPr sz="1650" spc="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венчурных </a:t>
            </a:r>
            <a:r>
              <a:rPr sz="1650" spc="-3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фондов, стартапов в России</a:t>
            </a:r>
            <a:r>
              <a:rPr sz="16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зарубежом</a:t>
            </a:r>
            <a:endParaRPr sz="165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80799" y="3476333"/>
            <a:ext cx="963321" cy="963321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80799" y="5888830"/>
            <a:ext cx="963321" cy="963327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580799" y="8301318"/>
            <a:ext cx="963321" cy="963321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580799" y="4682582"/>
            <a:ext cx="963321" cy="963321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80799" y="7095067"/>
            <a:ext cx="963321" cy="963321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80799" y="9507563"/>
            <a:ext cx="963321" cy="963321"/>
          </a:xfrm>
          <a:prstGeom prst="rect">
            <a:avLst/>
          </a:prstGeom>
        </p:spPr>
      </p:pic>
      <p:sp>
        <p:nvSpPr>
          <p:cNvPr id="30" name="object 101"/>
          <p:cNvSpPr txBox="1"/>
          <p:nvPr/>
        </p:nvSpPr>
        <p:spPr>
          <a:xfrm>
            <a:off x="518039" y="10715770"/>
            <a:ext cx="226695" cy="3289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spcBef>
                <a:spcPts val="130"/>
              </a:spcBef>
            </a:pPr>
            <a:r>
              <a:rPr lang="ru-RU" sz="1950" spc="1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sz="195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130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3806" y="3482937"/>
            <a:ext cx="10127615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Транспортный</a:t>
            </a:r>
            <a:r>
              <a:rPr spc="5" dirty="0"/>
              <a:t> </a:t>
            </a:r>
            <a:r>
              <a:rPr dirty="0"/>
              <a:t>акселератор</a:t>
            </a:r>
            <a:r>
              <a:rPr spc="5" dirty="0"/>
              <a:t> РЖД — </a:t>
            </a:r>
            <a:r>
              <a:rPr dirty="0"/>
              <a:t>это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56506" y="5121265"/>
            <a:ext cx="4326255" cy="2458720"/>
          </a:xfrm>
          <a:prstGeom prst="rect">
            <a:avLst/>
          </a:prstGeom>
          <a:solidFill>
            <a:srgbClr val="004F7D"/>
          </a:solidFill>
        </p:spPr>
        <p:txBody>
          <a:bodyPr vert="horz" wrap="square" lIns="0" tIns="305435" rIns="0" bIns="0" rtlCol="0">
            <a:spAutoFit/>
          </a:bodyPr>
          <a:lstStyle/>
          <a:p>
            <a:pPr marL="418465" marR="525145">
              <a:lnSpc>
                <a:spcPct val="100600"/>
              </a:lnSpc>
              <a:spcBef>
                <a:spcPts val="2405"/>
              </a:spcBef>
            </a:pPr>
            <a:r>
              <a:rPr sz="2950" b="1" spc="10" dirty="0">
                <a:solidFill>
                  <a:srgbClr val="FFFFFF"/>
                </a:solidFill>
                <a:latin typeface="Rubik"/>
                <a:cs typeface="Rubik"/>
              </a:rPr>
              <a:t>Запуск </a:t>
            </a:r>
            <a:r>
              <a:rPr sz="2950" b="1" spc="15" dirty="0">
                <a:solidFill>
                  <a:srgbClr val="FFFFFF"/>
                </a:solidFill>
                <a:latin typeface="Rubik"/>
                <a:cs typeface="Rubik"/>
              </a:rPr>
              <a:t> </a:t>
            </a:r>
            <a:r>
              <a:rPr sz="2950" b="1" spc="10" dirty="0">
                <a:solidFill>
                  <a:srgbClr val="FFFFFF"/>
                </a:solidFill>
                <a:latin typeface="Rubik"/>
                <a:cs typeface="Rubik"/>
              </a:rPr>
              <a:t>синергетических  продуктов </a:t>
            </a:r>
            <a:r>
              <a:rPr sz="2950" b="1" spc="15" dirty="0">
                <a:solidFill>
                  <a:srgbClr val="FFFFFF"/>
                </a:solidFill>
                <a:latin typeface="Rubik"/>
                <a:cs typeface="Rubik"/>
              </a:rPr>
              <a:t> </a:t>
            </a:r>
            <a:r>
              <a:rPr sz="2950" b="1" spc="10" dirty="0">
                <a:solidFill>
                  <a:srgbClr val="FFFFFF"/>
                </a:solidFill>
                <a:latin typeface="Rubik"/>
                <a:cs typeface="Rubik"/>
              </a:rPr>
              <a:t>партнерами</a:t>
            </a:r>
            <a:endParaRPr sz="2950" dirty="0">
              <a:latin typeface="Rubik"/>
              <a:cs typeface="Rubi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45130" y="5121265"/>
            <a:ext cx="4326255" cy="2458720"/>
          </a:xfrm>
          <a:prstGeom prst="rect">
            <a:avLst/>
          </a:prstGeom>
          <a:solidFill>
            <a:srgbClr val="0067A2"/>
          </a:solidFill>
        </p:spPr>
        <p:txBody>
          <a:bodyPr vert="horz" wrap="square" lIns="0" tIns="305435" rIns="0" bIns="0" rtlCol="0">
            <a:spAutoFit/>
          </a:bodyPr>
          <a:lstStyle/>
          <a:p>
            <a:pPr marL="418465" marR="1768475">
              <a:lnSpc>
                <a:spcPct val="100600"/>
              </a:lnSpc>
              <a:spcBef>
                <a:spcPts val="2405"/>
              </a:spcBef>
            </a:pPr>
            <a:r>
              <a:rPr sz="2950" b="1" spc="10" dirty="0">
                <a:solidFill>
                  <a:srgbClr val="FFFFFF"/>
                </a:solidFill>
                <a:latin typeface="Rubik"/>
                <a:cs typeface="Rubik"/>
              </a:rPr>
              <a:t>Развитие </a:t>
            </a:r>
            <a:r>
              <a:rPr sz="2950" b="1" spc="15" dirty="0">
                <a:solidFill>
                  <a:srgbClr val="FFFFFF"/>
                </a:solidFill>
                <a:latin typeface="Rubik"/>
                <a:cs typeface="Rubik"/>
              </a:rPr>
              <a:t> </a:t>
            </a:r>
            <a:r>
              <a:rPr sz="2950" b="1" spc="10" dirty="0">
                <a:solidFill>
                  <a:srgbClr val="FFFFFF"/>
                </a:solidFill>
                <a:latin typeface="Rubik"/>
                <a:cs typeface="Rubik"/>
              </a:rPr>
              <a:t>инноваций  в</a:t>
            </a:r>
            <a:r>
              <a:rPr sz="2950" b="1" spc="-25" dirty="0">
                <a:solidFill>
                  <a:srgbClr val="FFFFFF"/>
                </a:solidFill>
                <a:latin typeface="Rubik"/>
                <a:cs typeface="Rubik"/>
              </a:rPr>
              <a:t> </a:t>
            </a:r>
            <a:r>
              <a:rPr sz="2950" b="1" spc="10" dirty="0">
                <a:solidFill>
                  <a:srgbClr val="FFFFFF"/>
                </a:solidFill>
                <a:latin typeface="Rubik"/>
                <a:cs typeface="Rubik"/>
              </a:rPr>
              <a:t>отрасли</a:t>
            </a:r>
            <a:endParaRPr sz="2950">
              <a:latin typeface="Rubik"/>
              <a:cs typeface="Rubi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33744" y="5121275"/>
            <a:ext cx="4326255" cy="2458720"/>
          </a:xfrm>
          <a:prstGeom prst="rect">
            <a:avLst/>
          </a:prstGeom>
          <a:solidFill>
            <a:srgbClr val="0067A2">
              <a:alpha val="79998"/>
            </a:srgbClr>
          </a:solidFill>
        </p:spPr>
        <p:txBody>
          <a:bodyPr vert="horz" wrap="square" lIns="0" tIns="305435" rIns="0" bIns="0" rtlCol="0">
            <a:spAutoFit/>
          </a:bodyPr>
          <a:lstStyle/>
          <a:p>
            <a:pPr marL="418465" marR="798195">
              <a:lnSpc>
                <a:spcPct val="100600"/>
              </a:lnSpc>
              <a:spcBef>
                <a:spcPts val="2405"/>
              </a:spcBef>
            </a:pPr>
            <a:r>
              <a:rPr sz="2950" b="1" spc="10" dirty="0">
                <a:solidFill>
                  <a:srgbClr val="FFFFFF"/>
                </a:solidFill>
                <a:latin typeface="Rubik"/>
                <a:cs typeface="Rubik"/>
              </a:rPr>
              <a:t>Повышение </a:t>
            </a:r>
            <a:r>
              <a:rPr sz="2950" b="1" spc="15" dirty="0">
                <a:solidFill>
                  <a:srgbClr val="FFFFFF"/>
                </a:solidFill>
                <a:latin typeface="Rubik"/>
                <a:cs typeface="Rubik"/>
              </a:rPr>
              <a:t> </a:t>
            </a:r>
            <a:r>
              <a:rPr sz="2950" b="1" spc="10" dirty="0">
                <a:solidFill>
                  <a:srgbClr val="FFFFFF"/>
                </a:solidFill>
                <a:latin typeface="Rubik"/>
                <a:cs typeface="Rubik"/>
              </a:rPr>
              <a:t>эффективности  процессов</a:t>
            </a:r>
            <a:endParaRPr sz="2950">
              <a:latin typeface="Rubik"/>
              <a:cs typeface="Rubik"/>
            </a:endParaRPr>
          </a:p>
        </p:txBody>
      </p:sp>
      <p:sp>
        <p:nvSpPr>
          <p:cNvPr id="8" name="object 101"/>
          <p:cNvSpPr txBox="1"/>
          <p:nvPr/>
        </p:nvSpPr>
        <p:spPr>
          <a:xfrm>
            <a:off x="518039" y="10715770"/>
            <a:ext cx="226695" cy="3289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spcBef>
                <a:spcPts val="130"/>
              </a:spcBef>
            </a:pPr>
            <a:r>
              <a:rPr lang="ru-RU" sz="1950" spc="15" dirty="0">
                <a:solidFill>
                  <a:srgbClr val="FFFFFF"/>
                </a:solidFill>
                <a:latin typeface="Tahoma"/>
                <a:cs typeface="Tahoma"/>
              </a:rPr>
              <a:t>9</a:t>
            </a:r>
            <a:endParaRPr sz="1950" dirty="0">
              <a:solidFill>
                <a:prstClr val="black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5899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8777</TotalTime>
  <Words>923</Words>
  <Application>Microsoft Office PowerPoint</Application>
  <PresentationFormat>Произвольный</PresentationFormat>
  <Paragraphs>221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Akrobat ExtraBold</vt:lpstr>
      <vt:lpstr>Arial</vt:lpstr>
      <vt:lpstr>Calibri</vt:lpstr>
      <vt:lpstr>Montserrat</vt:lpstr>
      <vt:lpstr>Rubik</vt:lpstr>
      <vt:lpstr>Rubik-SemiBold</vt:lpstr>
      <vt:lpstr>Tahoma</vt:lpstr>
      <vt:lpstr>Verdana</vt:lpstr>
      <vt:lpstr>Office Theme</vt:lpstr>
      <vt:lpstr>1_Office Theme</vt:lpstr>
      <vt:lpstr>Транспортный  акселератор РЖД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Оператор — GenerationS платформа, предоставляющая сервисы инновационного консалтинга в разных отраслях  под специфику бизнес-задач заказчиков</vt:lpstr>
      <vt:lpstr>Транспортный акселератор РЖД — это</vt:lpstr>
      <vt:lpstr>Контакты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Транспортный  акселератор РЖД</dc:title>
  <dc:creator>Мурзин Михаил</dc:creator>
  <cp:lastModifiedBy>Мурзин Михаил</cp:lastModifiedBy>
  <cp:revision>153</cp:revision>
  <dcterms:created xsi:type="dcterms:W3CDTF">2022-12-07T14:24:16Z</dcterms:created>
  <dcterms:modified xsi:type="dcterms:W3CDTF">2023-06-23T07:09:17Z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2022-11-15T00:00:00Z</vt:filetime>
  </property>
  <property fmtid="{D5CDD505-2E9C-101B-9397-08002B2CF9AE}" pid="3" name="Creator">
    <vt:lpwstr>Adobe InDesign 16.3 (Macintosh)</vt:lpwstr>
  </property>
  <property fmtid="{D5CDD505-2E9C-101B-9397-08002B2CF9AE}" pid="4" name="LastSaved">
    <vt:filetime>2022-12-07T00:00:00Z</vt:filetime>
  </property>
</Properties>
</file>