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70" r:id="rId2"/>
    <p:sldId id="259" r:id="rId3"/>
    <p:sldId id="422" r:id="rId4"/>
    <p:sldId id="423" r:id="rId5"/>
    <p:sldId id="435" r:id="rId6"/>
    <p:sldId id="425" r:id="rId7"/>
    <p:sldId id="426" r:id="rId8"/>
    <p:sldId id="432" r:id="rId9"/>
    <p:sldId id="469" r:id="rId10"/>
    <p:sldId id="4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B10"/>
    <a:srgbClr val="0F77AD"/>
    <a:srgbClr val="F7941E"/>
    <a:srgbClr val="AEBB1A"/>
    <a:srgbClr val="B1BF23"/>
    <a:srgbClr val="5EFFEF"/>
    <a:srgbClr val="F5F5F5"/>
    <a:srgbClr val="F0F0F0"/>
    <a:srgbClr val="E5E5E5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9" autoAdjust="0"/>
    <p:restoredTop sz="94676" autoAdjust="0"/>
  </p:normalViewPr>
  <p:slideViewPr>
    <p:cSldViewPr snapToGrid="0" snapToObjects="1" showGuides="1">
      <p:cViewPr varScale="1">
        <p:scale>
          <a:sx n="75" d="100"/>
          <a:sy n="75" d="100"/>
        </p:scale>
        <p:origin x="613" y="27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207C-55B5-4C76-B61F-7D87DC496B4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B479-6FF0-4818-8046-A2237A672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8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9B479-6FF0-4818-8046-A2237A672D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5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620713"/>
            <a:ext cx="4104000" cy="4104000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для электронной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972552" y="1921236"/>
            <a:ext cx="2588418" cy="2049101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для электронной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8" y="5911933"/>
            <a:ext cx="1706772" cy="643914"/>
          </a:xfrm>
          <a:prstGeom prst="rect">
            <a:avLst/>
          </a:prstGeom>
        </p:spPr>
      </p:pic>
      <p:sp>
        <p:nvSpPr>
          <p:cNvPr id="14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8972552" y="5258197"/>
            <a:ext cx="2588418" cy="1206897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67717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2978" userDrawn="1">
          <p15:clr>
            <a:srgbClr val="FBAE40"/>
          </p15:clr>
        </p15:guide>
        <p15:guide id="4" pos="5133" userDrawn="1">
          <p15:clr>
            <a:srgbClr val="FBAE40"/>
          </p15:clr>
        </p15:guide>
        <p15:guide id="5" pos="4906" userDrawn="1">
          <p15:clr>
            <a:srgbClr val="FBAE40"/>
          </p15:clr>
        </p15:guide>
        <p15:guide id="6" pos="7287" userDrawn="1">
          <p15:clr>
            <a:srgbClr val="FBAE40"/>
          </p15:clr>
        </p15:guide>
        <p15:guide id="7" orient="horz" pos="391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  <p15:guide id="9" orient="horz" pos="2682" userDrawn="1">
          <p15:clr>
            <a:srgbClr val="FBAE40"/>
          </p15:clr>
        </p15:guide>
        <p15:guide id="10" orient="horz" pos="2455" userDrawn="1">
          <p15:clr>
            <a:srgbClr val="FBAE40"/>
          </p15:clr>
        </p15:guide>
        <p15:guide id="11" orient="horz" pos="1003" userDrawn="1">
          <p15:clr>
            <a:srgbClr val="FBAE40"/>
          </p15:clr>
        </p15:guide>
        <p15:guide id="12" orient="horz" pos="12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пиктограммами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4403725" y="2872546"/>
            <a:ext cx="3384551" cy="1024767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5543620" y="1920047"/>
            <a:ext cx="2244656" cy="831022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46" name="Текст 2"/>
          <p:cNvSpPr>
            <a:spLocks noGrp="1"/>
          </p:cNvSpPr>
          <p:nvPr>
            <p:ph type="body" sz="quarter" idx="35" hasCustomPrompt="1"/>
          </p:nvPr>
        </p:nvSpPr>
        <p:spPr>
          <a:xfrm>
            <a:off x="620713" y="2872546"/>
            <a:ext cx="3421063" cy="1024767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2"/>
          <p:cNvSpPr>
            <a:spLocks noGrp="1"/>
          </p:cNvSpPr>
          <p:nvPr>
            <p:ph type="body" sz="quarter" idx="36" hasCustomPrompt="1"/>
          </p:nvPr>
        </p:nvSpPr>
        <p:spPr>
          <a:xfrm>
            <a:off x="1760607" y="1920047"/>
            <a:ext cx="2281169" cy="831022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sz="quarter" idx="37" hasCustomPrompt="1"/>
          </p:nvPr>
        </p:nvSpPr>
        <p:spPr>
          <a:xfrm>
            <a:off x="8184322" y="2872546"/>
            <a:ext cx="3392521" cy="1024767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9273555" y="1920047"/>
            <a:ext cx="2281169" cy="831022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9" hasCustomPrompt="1"/>
          </p:nvPr>
        </p:nvSpPr>
        <p:spPr>
          <a:xfrm>
            <a:off x="4403725" y="5212521"/>
            <a:ext cx="3384551" cy="1024767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5543619" y="4260022"/>
            <a:ext cx="2244657" cy="831022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2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620713" y="5212521"/>
            <a:ext cx="3421063" cy="1024767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1760607" y="4260022"/>
            <a:ext cx="2281169" cy="831022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4" name="Текст 2"/>
          <p:cNvSpPr>
            <a:spLocks noGrp="1"/>
          </p:cNvSpPr>
          <p:nvPr>
            <p:ph type="body" sz="quarter" idx="43" hasCustomPrompt="1"/>
          </p:nvPr>
        </p:nvSpPr>
        <p:spPr>
          <a:xfrm>
            <a:off x="8184322" y="5212521"/>
            <a:ext cx="3392522" cy="1024767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9273555" y="4260022"/>
            <a:ext cx="2281169" cy="831022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45"/>
          </p:nvPr>
        </p:nvSpPr>
        <p:spPr>
          <a:xfrm>
            <a:off x="622300" y="1920047"/>
            <a:ext cx="827845" cy="827845"/>
          </a:xfrm>
        </p:spPr>
        <p:txBody>
          <a:bodyPr>
            <a:noAutofit/>
          </a:bodyPr>
          <a:lstStyle>
            <a:lvl1pPr marL="0" indent="0">
              <a:buNone/>
              <a:defRPr sz="700" baseline="0"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53"/>
          </p:nvPr>
        </p:nvSpPr>
        <p:spPr>
          <a:xfrm>
            <a:off x="8833643" y="62372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" name="Рисунок 5"/>
          <p:cNvSpPr>
            <a:spLocks noGrp="1"/>
          </p:cNvSpPr>
          <p:nvPr>
            <p:ph type="pic" sz="quarter" idx="54"/>
          </p:nvPr>
        </p:nvSpPr>
        <p:spPr>
          <a:xfrm>
            <a:off x="4403725" y="1920047"/>
            <a:ext cx="827845" cy="827845"/>
          </a:xfrm>
        </p:spPr>
        <p:txBody>
          <a:bodyPr>
            <a:noAutofit/>
          </a:bodyPr>
          <a:lstStyle>
            <a:lvl1pPr marL="0" indent="0">
              <a:buNone/>
              <a:defRPr sz="700" baseline="0"/>
            </a:lvl1pPr>
          </a:lstStyle>
          <a:p>
            <a:endParaRPr lang="ru-RU" dirty="0"/>
          </a:p>
        </p:txBody>
      </p:sp>
      <p:sp>
        <p:nvSpPr>
          <p:cNvPr id="62" name="Рисунок 5"/>
          <p:cNvSpPr>
            <a:spLocks noGrp="1"/>
          </p:cNvSpPr>
          <p:nvPr>
            <p:ph type="pic" sz="quarter" idx="55"/>
          </p:nvPr>
        </p:nvSpPr>
        <p:spPr>
          <a:xfrm>
            <a:off x="8184322" y="1920047"/>
            <a:ext cx="827845" cy="827845"/>
          </a:xfrm>
        </p:spPr>
        <p:txBody>
          <a:bodyPr>
            <a:noAutofit/>
          </a:bodyPr>
          <a:lstStyle>
            <a:lvl1pPr marL="0" indent="0">
              <a:buNone/>
              <a:defRPr sz="700" baseline="0"/>
            </a:lvl1pPr>
          </a:lstStyle>
          <a:p>
            <a:endParaRPr lang="ru-RU" dirty="0"/>
          </a:p>
        </p:txBody>
      </p:sp>
      <p:sp>
        <p:nvSpPr>
          <p:cNvPr id="63" name="Рисунок 5"/>
          <p:cNvSpPr>
            <a:spLocks noGrp="1"/>
          </p:cNvSpPr>
          <p:nvPr>
            <p:ph type="pic" sz="quarter" idx="56"/>
          </p:nvPr>
        </p:nvSpPr>
        <p:spPr>
          <a:xfrm>
            <a:off x="622300" y="4263199"/>
            <a:ext cx="827845" cy="827845"/>
          </a:xfrm>
        </p:spPr>
        <p:txBody>
          <a:bodyPr>
            <a:noAutofit/>
          </a:bodyPr>
          <a:lstStyle>
            <a:lvl1pPr marL="0" indent="0">
              <a:buNone/>
              <a:defRPr sz="700" baseline="0"/>
            </a:lvl1pPr>
          </a:lstStyle>
          <a:p>
            <a:endParaRPr lang="ru-RU" dirty="0"/>
          </a:p>
        </p:txBody>
      </p:sp>
      <p:sp>
        <p:nvSpPr>
          <p:cNvPr id="64" name="Рисунок 5"/>
          <p:cNvSpPr>
            <a:spLocks noGrp="1"/>
          </p:cNvSpPr>
          <p:nvPr>
            <p:ph type="pic" sz="quarter" idx="57"/>
          </p:nvPr>
        </p:nvSpPr>
        <p:spPr>
          <a:xfrm>
            <a:off x="4403725" y="4263199"/>
            <a:ext cx="827845" cy="827845"/>
          </a:xfrm>
        </p:spPr>
        <p:txBody>
          <a:bodyPr>
            <a:noAutofit/>
          </a:bodyPr>
          <a:lstStyle>
            <a:lvl1pPr marL="0" indent="0">
              <a:buNone/>
              <a:defRPr sz="700" baseline="0"/>
            </a:lvl1pPr>
          </a:lstStyle>
          <a:p>
            <a:endParaRPr lang="ru-RU" dirty="0"/>
          </a:p>
        </p:txBody>
      </p:sp>
      <p:sp>
        <p:nvSpPr>
          <p:cNvPr id="65" name="Рисунок 5"/>
          <p:cNvSpPr>
            <a:spLocks noGrp="1"/>
          </p:cNvSpPr>
          <p:nvPr>
            <p:ph type="pic" sz="quarter" idx="58"/>
          </p:nvPr>
        </p:nvSpPr>
        <p:spPr>
          <a:xfrm>
            <a:off x="8184322" y="4263199"/>
            <a:ext cx="827845" cy="827845"/>
          </a:xfrm>
        </p:spPr>
        <p:txBody>
          <a:bodyPr>
            <a:noAutofit/>
          </a:bodyPr>
          <a:lstStyle>
            <a:lvl1pPr marL="0" indent="0">
              <a:buNone/>
              <a:defRPr sz="700" baseline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15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блок-схемами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378575" y="1916113"/>
            <a:ext cx="5189538" cy="1141412"/>
          </a:xfrm>
          <a:prstGeom prst="roundRect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378575" y="3306349"/>
            <a:ext cx="2483487" cy="951325"/>
          </a:xfrm>
          <a:prstGeom prst="roundRect">
            <a:avLst/>
          </a:prstGeom>
          <a:solidFill>
            <a:srgbClr val="B1BF2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378575" y="4506498"/>
            <a:ext cx="2483487" cy="951325"/>
          </a:xfrm>
          <a:prstGeom prst="roundRect">
            <a:avLst/>
          </a:prstGeom>
          <a:noFill/>
          <a:ln w="28575">
            <a:solidFill>
              <a:srgbClr val="F7941E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9084626" y="3306349"/>
            <a:ext cx="2483487" cy="951325"/>
          </a:xfrm>
          <a:prstGeom prst="roundRect">
            <a:avLst/>
          </a:prstGeom>
          <a:solidFill>
            <a:srgbClr val="F7941E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9084626" y="4506498"/>
            <a:ext cx="2483487" cy="951325"/>
          </a:xfrm>
          <a:prstGeom prst="roundRect">
            <a:avLst/>
          </a:prstGeom>
          <a:noFill/>
          <a:ln w="28575">
            <a:solidFill>
              <a:srgbClr val="B1BF23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9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7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блок-схемами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378575" y="1916113"/>
            <a:ext cx="5189538" cy="1141412"/>
          </a:xfrm>
          <a:prstGeom prst="roundRect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378575" y="3306349"/>
            <a:ext cx="2483487" cy="951325"/>
          </a:xfrm>
          <a:prstGeom prst="roundRect">
            <a:avLst/>
          </a:prstGeom>
          <a:solidFill>
            <a:srgbClr val="B1BF2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378575" y="4506498"/>
            <a:ext cx="2483487" cy="951325"/>
          </a:xfrm>
          <a:prstGeom prst="roundRect">
            <a:avLst/>
          </a:prstGeom>
          <a:noFill/>
          <a:ln w="28575">
            <a:solidFill>
              <a:srgbClr val="F7941E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9084626" y="3306349"/>
            <a:ext cx="2483487" cy="951325"/>
          </a:xfrm>
          <a:prstGeom prst="roundRect">
            <a:avLst/>
          </a:prstGeom>
          <a:solidFill>
            <a:srgbClr val="F7941E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9084626" y="4506498"/>
            <a:ext cx="2483487" cy="951325"/>
          </a:xfrm>
          <a:prstGeom prst="roundRect">
            <a:avLst/>
          </a:prstGeom>
          <a:noFill/>
          <a:ln w="28575">
            <a:solidFill>
              <a:srgbClr val="B1BF23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1916113"/>
            <a:ext cx="377983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2470148"/>
            <a:ext cx="3779837" cy="3767139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>
          <a:xfrm>
            <a:off x="8824913" y="62499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343532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>
          <p15:clr>
            <a:srgbClr val="FBAE40"/>
          </p15:clr>
        </p15:guide>
        <p15:guide id="5" pos="5133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хронологий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4257674"/>
            <a:ext cx="3462337" cy="5810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879180"/>
            <a:ext cx="3462337" cy="1105695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902" y="4257674"/>
            <a:ext cx="3381374" cy="5810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6901" y="4879180"/>
            <a:ext cx="3381375" cy="1105695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8148638" y="4257674"/>
            <a:ext cx="3419475" cy="5810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8148638" y="4879180"/>
            <a:ext cx="3419475" cy="1105695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2325629"/>
            <a:ext cx="1168560" cy="1168560"/>
          </a:xfrm>
          <a:prstGeom prst="ellipse">
            <a:avLst/>
          </a:prstGeom>
          <a:solidFill>
            <a:srgbClr val="F7941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403725" y="2325629"/>
            <a:ext cx="1168560" cy="1168560"/>
          </a:xfrm>
          <a:prstGeom prst="ellipse">
            <a:avLst/>
          </a:prstGeom>
          <a:solidFill>
            <a:srgbClr val="B1BF2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8183562" y="1914587"/>
            <a:ext cx="1992478" cy="1992478"/>
          </a:xfrm>
          <a:prstGeom prst="ellipse">
            <a:avLst/>
          </a:prstGeom>
          <a:solidFill>
            <a:srgbClr val="0F77AD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4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таблицей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623888" y="1916113"/>
            <a:ext cx="10944225" cy="43211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1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29">
          <p15:clr>
            <a:srgbClr val="FBAE40"/>
          </p15:clr>
        </p15:guide>
        <p15:guide id="5" pos="4702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40518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графиками</a:t>
            </a:r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340518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3405187" cy="3767139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3725" y="1916113"/>
            <a:ext cx="3384549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графика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8162924" y="1916113"/>
            <a:ext cx="3384549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графика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7"/>
          </p:nvPr>
        </p:nvSpPr>
        <p:spPr>
          <a:xfrm>
            <a:off x="4408488" y="2470150"/>
            <a:ext cx="3379786" cy="376713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2" name="Диаграмма 10"/>
          <p:cNvSpPr>
            <a:spLocks noGrp="1"/>
          </p:cNvSpPr>
          <p:nvPr>
            <p:ph type="chart" sz="quarter" idx="18"/>
          </p:nvPr>
        </p:nvSpPr>
        <p:spPr>
          <a:xfrm>
            <a:off x="8162923" y="2470150"/>
            <a:ext cx="3405189" cy="376713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1"/>
          </p:nvPr>
        </p:nvSpPr>
        <p:spPr>
          <a:xfrm>
            <a:off x="8824912" y="6246813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9062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40518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графиками</a:t>
            </a:r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340518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3405187" cy="3767139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3725" y="1916113"/>
            <a:ext cx="716438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графика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7"/>
          </p:nvPr>
        </p:nvSpPr>
        <p:spPr>
          <a:xfrm>
            <a:off x="4408488" y="2470150"/>
            <a:ext cx="7159624" cy="376713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0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98592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>
          <p15:clr>
            <a:srgbClr val="FBAE40"/>
          </p15:clr>
        </p15:guide>
        <p15:guide id="5" pos="5133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bg>
      <p:bgPr>
        <a:solidFill>
          <a:srgbClr val="0F77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 userDrawn="1"/>
        </p:nvSpPr>
        <p:spPr>
          <a:xfrm>
            <a:off x="3610901" y="620713"/>
            <a:ext cx="4105436" cy="4105436"/>
          </a:xfrm>
          <a:prstGeom prst="ellipse">
            <a:avLst/>
          </a:prstGeom>
          <a:solidFill>
            <a:srgbClr val="B1B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631161"/>
            <a:ext cx="4104000" cy="4104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для шмуцтитула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3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>
          <p15:clr>
            <a:srgbClr val="FBAE40"/>
          </p15:clr>
        </p15:guide>
        <p15:guide id="5" pos="5133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631161"/>
            <a:ext cx="4104000" cy="4104000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8" y="5911933"/>
            <a:ext cx="1706772" cy="643914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8972552" y="5258197"/>
            <a:ext cx="2588418" cy="1206897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95334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>
          <p15:clr>
            <a:srgbClr val="FBAE40"/>
          </p15:clr>
        </p15:guide>
        <p15:guide id="5" pos="5133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60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>
          <p15:clr>
            <a:srgbClr val="FBAE40"/>
          </p15:clr>
        </p15:guide>
        <p15:guide id="5" pos="5133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972552" y="1921236"/>
            <a:ext cx="2588418" cy="2049101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для электронной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8" y="5911933"/>
            <a:ext cx="1706772" cy="643914"/>
          </a:xfrm>
          <a:prstGeom prst="rect">
            <a:avLst/>
          </a:prstGeom>
        </p:spPr>
      </p:pic>
      <p:sp>
        <p:nvSpPr>
          <p:cNvPr id="14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8972552" y="5258197"/>
            <a:ext cx="2588418" cy="1206897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620713"/>
            <a:ext cx="4104000" cy="4104000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для электронной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374397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5133" userDrawn="1">
          <p15:clr>
            <a:srgbClr val="FBAE40"/>
          </p15:clr>
        </p15:guide>
        <p15:guide id="5" pos="4906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716438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текстом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716438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7164387" cy="3767139"/>
          </a:xfrm>
        </p:spPr>
        <p:txBody>
          <a:bodyPr lIns="0" tIns="0" rIns="0" bIns="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8824913" y="6253163"/>
            <a:ext cx="2743200" cy="365125"/>
          </a:xfrm>
        </p:spPr>
        <p:txBody>
          <a:bodyPr r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8148638" y="6115050"/>
            <a:ext cx="3419475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110921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5133" userDrawn="1">
          <p15:clr>
            <a:srgbClr val="FBAE40"/>
          </p15:clr>
        </p15:guide>
        <p15:guide id="5" pos="4906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716438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изображением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716438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7164387" cy="3767139"/>
          </a:xfrm>
        </p:spPr>
        <p:txBody>
          <a:bodyPr lIns="0" tIns="0" rIns="0" bIns="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8148638" y="0"/>
            <a:ext cx="4043362" cy="6858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824913" y="6237287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4403726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359929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5133" userDrawn="1">
          <p15:clr>
            <a:srgbClr val="FBAE40"/>
          </p15:clr>
        </p15:guide>
        <p15:guide id="5" pos="4906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716438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круглым изображением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716438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7164387" cy="3767139"/>
          </a:xfrm>
        </p:spPr>
        <p:txBody>
          <a:bodyPr lIns="0" tIns="0" rIns="0" bIns="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8148638" y="2470148"/>
            <a:ext cx="3419476" cy="342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824914" y="6237288"/>
            <a:ext cx="2743200" cy="365125"/>
          </a:xfrm>
        </p:spPr>
        <p:txBody>
          <a:bodyPr r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4403726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2249427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изображением</a:t>
            </a:r>
            <a:br>
              <a:rPr lang="ru-RU" dirty="0"/>
            </a:br>
            <a:r>
              <a:rPr lang="ru-RU" dirty="0"/>
              <a:t>на половину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377983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3779837" cy="3767139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727575" y="12698"/>
            <a:ext cx="7464425" cy="6858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7" y="6115050"/>
            <a:ext cx="3779837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160857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155313" y="2470148"/>
            <a:ext cx="3412800" cy="3412800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Небольшой текст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цитатой и текстом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916113"/>
            <a:ext cx="3779837" cy="27701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70148"/>
            <a:ext cx="7162746" cy="3767139"/>
          </a:xfrm>
        </p:spPr>
        <p:txBody>
          <a:bodyPr lIns="0" tIns="0" rIns="0" bIns="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75" y="2989578"/>
            <a:ext cx="508250" cy="327538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8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8169438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411008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изображениями</a:t>
            </a:r>
            <a:br>
              <a:rPr lang="ru-RU" dirty="0"/>
            </a:br>
            <a:r>
              <a:rPr lang="ru-RU" dirty="0"/>
              <a:t>и тестом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4257674"/>
            <a:ext cx="3462337" cy="5810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879180"/>
            <a:ext cx="3462337" cy="1105695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902" y="4257674"/>
            <a:ext cx="3381374" cy="5810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6902" y="4879180"/>
            <a:ext cx="3381374" cy="1105695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8148638" y="4257674"/>
            <a:ext cx="3378199" cy="58102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8148638" y="4879180"/>
            <a:ext cx="3378199" cy="1105695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23888" y="1916112"/>
            <a:ext cx="1979697" cy="197969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03725" y="1916112"/>
            <a:ext cx="1979697" cy="197969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21"/>
          </p:nvPr>
        </p:nvSpPr>
        <p:spPr>
          <a:xfrm>
            <a:off x="8148638" y="1916112"/>
            <a:ext cx="1979697" cy="197969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24"/>
          </p:nvPr>
        </p:nvSpPr>
        <p:spPr>
          <a:xfrm>
            <a:off x="8824913" y="6237288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6115050"/>
            <a:ext cx="3384550" cy="54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*Сноска</a:t>
            </a:r>
          </a:p>
        </p:txBody>
      </p:sp>
    </p:spTree>
    <p:extLst>
      <p:ext uri="{BB962C8B-B14F-4D97-AF65-F5344CB8AC3E}">
        <p14:creationId xmlns:p14="http://schemas.microsoft.com/office/powerpoint/2010/main" val="1084257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36588"/>
            <a:ext cx="3779837" cy="955675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solidFill>
                  <a:srgbClr val="0F77AD"/>
                </a:solidFill>
              </a:defRPr>
            </a:lvl1pPr>
          </a:lstStyle>
          <a:p>
            <a:pPr lvl="0"/>
            <a:r>
              <a:rPr lang="ru-RU" dirty="0"/>
              <a:t>Пример слайда</a:t>
            </a:r>
            <a:br>
              <a:rPr lang="ru-RU" dirty="0"/>
            </a:br>
            <a:r>
              <a:rPr lang="ru-RU" dirty="0"/>
              <a:t>с нумерованным</a:t>
            </a:r>
          </a:p>
          <a:p>
            <a:pPr lvl="0"/>
            <a:r>
              <a:rPr lang="ru-RU" dirty="0"/>
              <a:t>списком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72547"/>
            <a:ext cx="3462337" cy="46672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3385930"/>
            <a:ext cx="3462337" cy="511383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4403726" y="2872547"/>
            <a:ext cx="3384550" cy="46672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4403726" y="3385930"/>
            <a:ext cx="3384550" cy="511383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8148638" y="2872547"/>
            <a:ext cx="3419475" cy="46672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48638" y="3385930"/>
            <a:ext cx="3419475" cy="511383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623888" y="5212521"/>
            <a:ext cx="3462337" cy="46672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5725904"/>
            <a:ext cx="3462337" cy="511383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4403725" y="5212521"/>
            <a:ext cx="3384551" cy="46672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403725" y="5725904"/>
            <a:ext cx="3384551" cy="511383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8148638" y="5212521"/>
            <a:ext cx="3419475" cy="46672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all" baseline="0"/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8148638" y="5725904"/>
            <a:ext cx="3419475" cy="511383"/>
          </a:xfr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7" hasCustomPrompt="1"/>
          </p:nvPr>
        </p:nvSpPr>
        <p:spPr>
          <a:xfrm>
            <a:off x="632998" y="1931883"/>
            <a:ext cx="818736" cy="815251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</a:t>
            </a:r>
          </a:p>
        </p:txBody>
      </p:sp>
      <p:sp>
        <p:nvSpPr>
          <p:cNvPr id="42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403726" y="1931883"/>
            <a:ext cx="818736" cy="815251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</a:t>
            </a:r>
          </a:p>
        </p:txBody>
      </p:sp>
      <p:sp>
        <p:nvSpPr>
          <p:cNvPr id="43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148638" y="1931883"/>
            <a:ext cx="818736" cy="815251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</a:t>
            </a:r>
          </a:p>
        </p:txBody>
      </p:sp>
      <p:sp>
        <p:nvSpPr>
          <p:cNvPr id="44" name="Текст 3"/>
          <p:cNvSpPr>
            <a:spLocks noGrp="1"/>
          </p:cNvSpPr>
          <p:nvPr>
            <p:ph type="body" sz="quarter" idx="30" hasCustomPrompt="1"/>
          </p:nvPr>
        </p:nvSpPr>
        <p:spPr>
          <a:xfrm>
            <a:off x="632998" y="4267200"/>
            <a:ext cx="818736" cy="815251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</a:t>
            </a:r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31" hasCustomPrompt="1"/>
          </p:nvPr>
        </p:nvSpPr>
        <p:spPr>
          <a:xfrm>
            <a:off x="4403726" y="4267200"/>
            <a:ext cx="818736" cy="815251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</a:t>
            </a:r>
          </a:p>
        </p:txBody>
      </p:sp>
      <p:sp>
        <p:nvSpPr>
          <p:cNvPr id="46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148638" y="4267200"/>
            <a:ext cx="818736" cy="815251"/>
          </a:xfrm>
          <a:prstGeom prst="ellipse">
            <a:avLst/>
          </a:prstGeom>
          <a:solidFill>
            <a:srgbClr val="0F77AD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35"/>
          </p:nvPr>
        </p:nvSpPr>
        <p:spPr>
          <a:xfrm>
            <a:off x="8824913" y="6237287"/>
            <a:ext cx="2743200" cy="365125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54AEF-42F4-4D80-8D9B-69F41069A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69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2774">
          <p15:clr>
            <a:srgbClr val="FBAE40"/>
          </p15:clr>
        </p15:guide>
        <p15:guide id="3" pos="2978">
          <p15:clr>
            <a:srgbClr val="FBAE40"/>
          </p15:clr>
        </p15:guide>
        <p15:guide id="4" pos="4906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6" pos="7287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3929">
          <p15:clr>
            <a:srgbClr val="FBAE40"/>
          </p15:clr>
        </p15:guide>
        <p15:guide id="9" orient="horz" pos="2682">
          <p15:clr>
            <a:srgbClr val="FBAE40"/>
          </p15:clr>
        </p15:guide>
        <p15:guide id="10" orient="horz" pos="2455">
          <p15:clr>
            <a:srgbClr val="FBAE40"/>
          </p15:clr>
        </p15:guide>
        <p15:guide id="11" orient="horz" pos="1003">
          <p15:clr>
            <a:srgbClr val="FBAE40"/>
          </p15:clr>
        </p15:guide>
        <p15:guide id="12" orient="horz" pos="1207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4AEF-42F4-4D80-8D9B-69F41069A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5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8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9712171" y="5948038"/>
            <a:ext cx="1855942" cy="600053"/>
          </a:xfrm>
        </p:spPr>
        <p:txBody>
          <a:bodyPr/>
          <a:lstStyle/>
          <a:p>
            <a:endParaRPr lang="ru-RU" dirty="0"/>
          </a:p>
          <a:p>
            <a:r>
              <a:rPr lang="ru-RU" b="1" dirty="0">
                <a:solidFill>
                  <a:srgbClr val="0F77AD"/>
                </a:solidFill>
              </a:rPr>
              <a:t>  </a:t>
            </a:r>
            <a:r>
              <a:rPr lang="en-US" b="1" dirty="0">
                <a:solidFill>
                  <a:srgbClr val="0F77AD"/>
                </a:solidFill>
              </a:rPr>
              <a:t>www.sirena-travel.ru</a:t>
            </a:r>
            <a:endParaRPr lang="ru-RU" b="1" dirty="0">
              <a:solidFill>
                <a:srgbClr val="0F77AD"/>
              </a:solidFill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12" y="727406"/>
            <a:ext cx="2477546" cy="9347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5181" y="5730949"/>
            <a:ext cx="2420707" cy="903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75115" y="1300358"/>
            <a:ext cx="4244271" cy="4057694"/>
            <a:chOff x="3275115" y="604160"/>
            <a:chExt cx="5070818" cy="4753892"/>
          </a:xfrm>
        </p:grpSpPr>
        <p:sp>
          <p:nvSpPr>
            <p:cNvPr id="13" name="Овал 12"/>
            <p:cNvSpPr/>
            <p:nvPr/>
          </p:nvSpPr>
          <p:spPr>
            <a:xfrm>
              <a:off x="3831575" y="955256"/>
              <a:ext cx="3956700" cy="3956700"/>
            </a:xfrm>
            <a:prstGeom prst="ellipse">
              <a:avLst/>
            </a:prstGeom>
            <a:gradFill flip="none" rotWithShape="1">
              <a:gsLst>
                <a:gs pos="99000">
                  <a:srgbClr val="F7941E">
                    <a:alpha val="69000"/>
                  </a:srgbClr>
                </a:gs>
                <a:gs pos="44000">
                  <a:srgbClr val="F7941E"/>
                </a:gs>
                <a:gs pos="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115" y="604160"/>
              <a:ext cx="5070818" cy="475389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551" y="1045166"/>
              <a:ext cx="3732747" cy="3732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623575" y="1414635"/>
            <a:ext cx="3311755" cy="3304818"/>
          </a:xfrm>
          <a:gradFill flip="none" rotWithShape="1">
            <a:gsLst>
              <a:gs pos="100000">
                <a:srgbClr val="0F77AD">
                  <a:shade val="30000"/>
                  <a:satMod val="115000"/>
                  <a:alpha val="67000"/>
                </a:srgbClr>
              </a:gs>
              <a:gs pos="45000">
                <a:srgbClr val="0F77AD">
                  <a:shade val="67500"/>
                  <a:satMod val="115000"/>
                </a:srgbClr>
              </a:gs>
              <a:gs pos="0">
                <a:srgbClr val="038FD4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vert="horz" lIns="0" tIns="0" rIns="0" bIns="0" rtlCol="0" anchor="ctr">
            <a:normAutofit fontScale="85000" lnSpcReduction="20000"/>
          </a:bodyPr>
          <a:lstStyle/>
          <a:p>
            <a:r>
              <a:rPr lang="en-US" sz="2400" dirty="0"/>
              <a:t>C</a:t>
            </a:r>
            <a:r>
              <a:rPr lang="ru-RU" sz="2400" dirty="0" err="1"/>
              <a:t>ирена</a:t>
            </a:r>
            <a:r>
              <a:rPr lang="ru-RU" sz="2400" dirty="0"/>
              <a:t> -Трэвел</a:t>
            </a:r>
            <a:r>
              <a:rPr lang="en-US" sz="2400" dirty="0"/>
              <a:t> </a:t>
            </a:r>
            <a:r>
              <a:rPr lang="ru-RU" sz="2400" dirty="0"/>
              <a:t>крупнейший российский поставщик </a:t>
            </a:r>
          </a:p>
          <a:p>
            <a:r>
              <a:rPr lang="en-US" sz="2400" dirty="0"/>
              <a:t>IT </a:t>
            </a:r>
            <a:r>
              <a:rPr lang="ru-RU" sz="2400" dirty="0"/>
              <a:t>решений для авиационной отрасли</a:t>
            </a:r>
          </a:p>
          <a:p>
            <a:endParaRPr lang="ru-RU" sz="2300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sz="2400" dirty="0"/>
              <a:t>2023 </a:t>
            </a:r>
            <a:endParaRPr lang="ru-RU" sz="23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3C53C8-8AFA-8D5C-F16D-91891CCF5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024" y="1709421"/>
            <a:ext cx="3124307" cy="31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2101D-6956-4B73-A9AA-00373DCEA1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40" y="574675"/>
            <a:ext cx="8224520" cy="570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4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Назначение системы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887" y="1499553"/>
            <a:ext cx="10944225" cy="9233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dirty="0"/>
              <a:t>Инструмент эффективного, оперативного управления ресурсами авиакомпании</a:t>
            </a:r>
            <a:r>
              <a:rPr lang="en-US" dirty="0"/>
              <a:t> </a:t>
            </a:r>
            <a:r>
              <a:rPr lang="ru-RU" dirty="0"/>
              <a:t>для обеспечения продвижения, продажи и оказания трэвел-услуг,</a:t>
            </a:r>
            <a:r>
              <a:rPr lang="en-US" dirty="0"/>
              <a:t> </a:t>
            </a:r>
            <a:r>
              <a:rPr lang="ru-RU" dirty="0"/>
              <a:t>ориентированных на требовательного путешественника.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23886" y="2661921"/>
            <a:ext cx="10944226" cy="3575368"/>
            <a:chOff x="623885" y="2457072"/>
            <a:chExt cx="10944226" cy="3257085"/>
          </a:xfrm>
        </p:grpSpPr>
        <p:sp>
          <p:nvSpPr>
            <p:cNvPr id="4" name="Нашивка 3"/>
            <p:cNvSpPr/>
            <p:nvPr/>
          </p:nvSpPr>
          <p:spPr>
            <a:xfrm>
              <a:off x="623886" y="2457072"/>
              <a:ext cx="10561670" cy="337324"/>
            </a:xfrm>
            <a:prstGeom prst="chevron">
              <a:avLst>
                <a:gd name="adj" fmla="val 35687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r>
                <a:rPr lang="ru-RU" sz="1300"/>
                <a:t>Формирование предложений</a:t>
              </a:r>
            </a:p>
          </p:txBody>
        </p:sp>
        <p:sp>
          <p:nvSpPr>
            <p:cNvPr id="8" name="Нашивка 7"/>
            <p:cNvSpPr/>
            <p:nvPr/>
          </p:nvSpPr>
          <p:spPr>
            <a:xfrm>
              <a:off x="623885" y="2846246"/>
              <a:ext cx="10561670" cy="337324"/>
            </a:xfrm>
            <a:prstGeom prst="chevron">
              <a:avLst>
                <a:gd name="adj" fmla="val 35687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r>
                <a:rPr lang="ru-RU" sz="1300"/>
                <a:t>Информирование</a:t>
              </a:r>
              <a:endParaRPr lang="ru-RU" sz="1300" dirty="0"/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2139217" y="3240542"/>
              <a:ext cx="1469682" cy="337324"/>
            </a:xfrm>
            <a:prstGeom prst="chevron">
              <a:avLst>
                <a:gd name="adj" fmla="val 35687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36000" rtlCol="0" anchor="ctr"/>
            <a:lstStyle/>
            <a:p>
              <a:r>
                <a:rPr lang="ru-RU" sz="1300" dirty="0"/>
                <a:t>Бронь, оплата</a:t>
              </a: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2139216" y="3634837"/>
              <a:ext cx="9099307" cy="337324"/>
            </a:xfrm>
            <a:prstGeom prst="chevron">
              <a:avLst>
                <a:gd name="adj" fmla="val 35687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r>
                <a:rPr lang="ru-RU" sz="1300" dirty="0"/>
                <a:t>Продажа дополнительных услуг </a:t>
              </a:r>
            </a:p>
          </p:txBody>
        </p:sp>
        <p:sp>
          <p:nvSpPr>
            <p:cNvPr id="11" name="Нашивка 10"/>
            <p:cNvSpPr/>
            <p:nvPr/>
          </p:nvSpPr>
          <p:spPr>
            <a:xfrm>
              <a:off x="3654547" y="4020293"/>
              <a:ext cx="2985013" cy="337324"/>
            </a:xfrm>
            <a:prstGeom prst="chevron">
              <a:avLst>
                <a:gd name="adj" fmla="val 35687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r>
                <a:rPr lang="ru-RU" sz="1300" dirty="0"/>
                <a:t>Возврат и </a:t>
              </a:r>
              <a:r>
                <a:rPr lang="ru-RU" sz="1300"/>
                <a:t>обмен услуг</a:t>
              </a:r>
              <a:endParaRPr lang="ru-RU" sz="1300" dirty="0"/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3654547" y="4405748"/>
              <a:ext cx="3030661" cy="337324"/>
            </a:xfrm>
            <a:prstGeom prst="chevron">
              <a:avLst>
                <a:gd name="adj" fmla="val 35687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r>
                <a:rPr lang="ru-RU" sz="1300"/>
                <a:t>Регистрация на рейс</a:t>
              </a:r>
              <a:endParaRPr lang="ru-RU" sz="1300"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23888" y="4803476"/>
              <a:ext cx="10944223" cy="522068"/>
              <a:chOff x="623887" y="5181599"/>
              <a:chExt cx="10944223" cy="55839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23887" y="5181601"/>
                <a:ext cx="1469683" cy="548639"/>
              </a:xfrm>
              <a:prstGeom prst="rect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Планирование путешествия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437983" y="5181601"/>
                <a:ext cx="1469683" cy="548639"/>
              </a:xfrm>
              <a:prstGeom prst="rect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Покупка билетов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241344" y="5191356"/>
                <a:ext cx="1469683" cy="548639"/>
              </a:xfrm>
              <a:prstGeom prst="rect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/>
                  <a:t>Перед путешествием</a:t>
                </a:r>
                <a:endParaRPr lang="ru-RU" sz="1200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090355" y="5181601"/>
                <a:ext cx="1469683" cy="548639"/>
              </a:xfrm>
              <a:prstGeom prst="rect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В пункте отправления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912511" y="5191355"/>
                <a:ext cx="1469683" cy="548639"/>
              </a:xfrm>
              <a:prstGeom prst="rect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В пункте прибытия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715872" y="5181599"/>
                <a:ext cx="1469683" cy="548639"/>
              </a:xfrm>
              <a:prstGeom prst="rect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/>
                  <a:t>После путешествия</a:t>
                </a:r>
                <a:endParaRPr lang="ru-RU" sz="1200" dirty="0"/>
              </a:p>
            </p:txBody>
          </p:sp>
          <p:sp>
            <p:nvSpPr>
              <p:cNvPr id="23" name="Треугольник 22"/>
              <p:cNvSpPr/>
              <p:nvPr/>
            </p:nvSpPr>
            <p:spPr>
              <a:xfrm rot="5400000">
                <a:off x="11125338" y="5287466"/>
                <a:ext cx="548639" cy="336905"/>
              </a:xfrm>
              <a:prstGeom prst="triangle">
                <a:avLst/>
              </a:prstGeom>
              <a:solidFill>
                <a:srgbClr val="9FA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sp>
          <p:nvSpPr>
            <p:cNvPr id="27" name="Нашивка 26"/>
            <p:cNvSpPr/>
            <p:nvPr/>
          </p:nvSpPr>
          <p:spPr>
            <a:xfrm>
              <a:off x="623885" y="5376833"/>
              <a:ext cx="10561670" cy="337324"/>
            </a:xfrm>
            <a:prstGeom prst="chevron">
              <a:avLst>
                <a:gd name="adj" fmla="val 35687"/>
              </a:avLst>
            </a:prstGeom>
            <a:solidFill>
              <a:srgbClr val="F79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r>
                <a:rPr lang="ru-RU" sz="1300"/>
                <a:t>Анализ обслуживания</a:t>
              </a:r>
              <a:endParaRPr lang="ru-RU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38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23888" y="636588"/>
            <a:ext cx="10944225" cy="955675"/>
          </a:xfrm>
        </p:spPr>
        <p:txBody>
          <a:bodyPr>
            <a:normAutofit/>
          </a:bodyPr>
          <a:lstStyle/>
          <a:p>
            <a:r>
              <a:rPr lang="ru-RU" dirty="0"/>
              <a:t>Конкурентные преимущества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887" y="1438593"/>
            <a:ext cx="10944225" cy="3416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Поддержка бизнес-процессов авиакомпании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Высокая степень автоматизации процессов управления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Расширяемость</a:t>
            </a:r>
            <a:r>
              <a:rPr lang="ru-RU" dirty="0">
                <a:hlinkClick r:id="rId2" action="ppaction://hlinksldjump"/>
              </a:rPr>
              <a:t> и масштабируемость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Низкий порог внедрения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Стоимость владения системой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Развивающаяся система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95" y="0"/>
            <a:ext cx="4041646" cy="6857998"/>
          </a:xfrm>
        </p:spPr>
      </p:pic>
    </p:spTree>
    <p:extLst>
      <p:ext uri="{BB962C8B-B14F-4D97-AF65-F5344CB8AC3E}">
        <p14:creationId xmlns:p14="http://schemas.microsoft.com/office/powerpoint/2010/main" val="2479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Компонентная архитектура системы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623888" y="1592264"/>
            <a:ext cx="2082165" cy="732926"/>
            <a:chOff x="623888" y="1592264"/>
            <a:chExt cx="2082165" cy="73292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23888" y="1592264"/>
              <a:ext cx="2082165" cy="732926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Inventory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Инвенторная </a:t>
              </a:r>
              <a:br>
                <a:rPr lang="ru-RU" sz="1100" dirty="0"/>
              </a:br>
              <a:r>
                <a:rPr lang="ru-RU" sz="1100" dirty="0"/>
                <a:t>система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23" y="1709878"/>
              <a:ext cx="303212" cy="30321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839403" y="1592263"/>
            <a:ext cx="2082165" cy="732927"/>
            <a:chOff x="2846088" y="1592263"/>
            <a:chExt cx="2082165" cy="73292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84608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Fares</a:t>
              </a:r>
              <a:r>
                <a:rPr lang="ru-RU" sz="1400" b="1" dirty="0"/>
                <a:t> </a:t>
              </a:r>
              <a:r>
                <a:rPr lang="en-US" sz="1400" b="1" dirty="0"/>
                <a:t>&amp;</a:t>
              </a:r>
              <a:r>
                <a:rPr lang="ru-RU" sz="1400" b="1" dirty="0"/>
                <a:t> </a:t>
              </a:r>
              <a:r>
                <a:rPr lang="en-US" sz="1400" b="1" dirty="0"/>
                <a:t>Pricing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Тарифная </a:t>
              </a:r>
              <a:br>
                <a:rPr lang="ru-RU" sz="1100" dirty="0"/>
              </a:br>
              <a:r>
                <a:rPr lang="ru-RU" sz="1100" dirty="0"/>
                <a:t>система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12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54918" y="1596896"/>
            <a:ext cx="2082165" cy="732927"/>
            <a:chOff x="5091430" y="1596896"/>
            <a:chExt cx="2082165" cy="73292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091430" y="1596896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Reservation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бронирования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39" y="1701397"/>
              <a:ext cx="298579" cy="298579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7270433" y="1592263"/>
            <a:ext cx="2082165" cy="732927"/>
            <a:chOff x="7336772" y="1592263"/>
            <a:chExt cx="2082165" cy="73292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336772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90000" rtlCol="0" anchor="t"/>
            <a:lstStyle/>
            <a:p>
              <a:r>
                <a:rPr lang="en-US" sz="1400" b="1" dirty="0"/>
                <a:t>DCS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отправки пассажиров и багажа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807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9485948" y="1592263"/>
            <a:ext cx="2082165" cy="732927"/>
            <a:chOff x="9485948" y="1592263"/>
            <a:chExt cx="2082165" cy="73292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CRM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управления клиентами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623888" y="2447438"/>
            <a:ext cx="2082165" cy="732926"/>
            <a:chOff x="623888" y="1592264"/>
            <a:chExt cx="2082165" cy="73292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23888" y="1592264"/>
              <a:ext cx="2082165" cy="732926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RI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контроля </a:t>
              </a:r>
              <a:br>
                <a:rPr lang="ru-RU" sz="1100" dirty="0"/>
              </a:br>
              <a:r>
                <a:rPr lang="ru-RU" sz="1100" dirty="0"/>
                <a:t>над заказами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23" y="1692460"/>
              <a:ext cx="303212" cy="303212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85EF3FD-385B-4E4A-BB4C-2DEB96395C1A}"/>
              </a:ext>
            </a:extLst>
          </p:cNvPr>
          <p:cNvGrpSpPr/>
          <p:nvPr/>
        </p:nvGrpSpPr>
        <p:grpSpPr>
          <a:xfrm>
            <a:off x="2839403" y="2447437"/>
            <a:ext cx="2082165" cy="732927"/>
            <a:chOff x="2839403" y="2447437"/>
            <a:chExt cx="2082165" cy="732927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839403" y="2447437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EDS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</a:t>
              </a:r>
              <a:br>
                <a:rPr lang="ru-RU" sz="1100" dirty="0"/>
              </a:br>
              <a:r>
                <a:rPr lang="en-US" sz="1100" dirty="0"/>
                <a:t>E-</a:t>
              </a:r>
              <a:r>
                <a:rPr lang="ru-RU" sz="1100" dirty="0"/>
                <a:t>документов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744" y="2577124"/>
              <a:ext cx="298579" cy="29857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270433" y="2447437"/>
            <a:ext cx="2082165" cy="732927"/>
            <a:chOff x="7336772" y="1592263"/>
            <a:chExt cx="2082165" cy="732927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7336772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90000" rtlCol="0" anchor="t"/>
            <a:lstStyle/>
            <a:p>
              <a:r>
                <a:rPr lang="en-US" sz="1400" b="1" dirty="0"/>
                <a:t>W &amp; B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</a:t>
              </a:r>
              <a:br>
                <a:rPr lang="ru-RU" sz="1100" dirty="0"/>
              </a:br>
              <a:r>
                <a:rPr lang="ru-RU" sz="1100" dirty="0"/>
                <a:t>центровки</a:t>
              </a: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807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9485948" y="2447437"/>
            <a:ext cx="2082165" cy="732927"/>
            <a:chOff x="9485948" y="1592263"/>
            <a:chExt cx="2082165" cy="732927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Loyalty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лояльности клиентов</a:t>
              </a: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623888" y="3302612"/>
            <a:ext cx="2082165" cy="732926"/>
            <a:chOff x="623888" y="1592264"/>
            <a:chExt cx="2082165" cy="732926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23888" y="1592264"/>
              <a:ext cx="2082165" cy="732926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RMS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управления доходами</a:t>
              </a: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23" y="1692460"/>
              <a:ext cx="303212" cy="303212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839403" y="3302611"/>
            <a:ext cx="2082165" cy="732927"/>
            <a:chOff x="2846088" y="1592263"/>
            <a:chExt cx="2082165" cy="73292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84608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Statistics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</a:t>
              </a:r>
              <a:br>
                <a:rPr lang="ru-RU" sz="1100" dirty="0"/>
              </a:br>
              <a:r>
                <a:rPr lang="ru-RU" sz="1100" dirty="0"/>
                <a:t>статистики</a:t>
              </a: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12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054916" y="2435642"/>
            <a:ext cx="2082165" cy="732927"/>
            <a:chOff x="5091430" y="1596896"/>
            <a:chExt cx="2082165" cy="732927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091430" y="1596896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Payments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Платежная </a:t>
              </a:r>
              <a:br>
                <a:rPr lang="ru-RU" sz="1100" dirty="0"/>
              </a:br>
              <a:r>
                <a:rPr lang="ru-RU" sz="1100" dirty="0"/>
                <a:t>система</a:t>
              </a: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39" y="1701397"/>
              <a:ext cx="298579" cy="29857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7270433" y="3302611"/>
            <a:ext cx="2082166" cy="732927"/>
            <a:chOff x="7336772" y="1592263"/>
            <a:chExt cx="2082166" cy="73292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7336772" y="1592263"/>
              <a:ext cx="2082166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90000" rtlCol="0" anchor="t"/>
            <a:lstStyle/>
            <a:p>
              <a:r>
                <a:rPr lang="en-US" sz="1400" b="1" dirty="0"/>
                <a:t>OPS</a:t>
              </a:r>
              <a:endParaRPr lang="ru-RU" sz="1400" b="1" dirty="0"/>
            </a:p>
            <a:p>
              <a:r>
                <a:rPr lang="ru-RU" sz="1100" dirty="0"/>
                <a:t>Планирование расписания и рейсов</a:t>
              </a: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839" y="1701397"/>
              <a:ext cx="297147" cy="303212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9485948" y="3302611"/>
            <a:ext cx="2082165" cy="732927"/>
            <a:chOff x="9485948" y="1592263"/>
            <a:chExt cx="2082165" cy="732927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Informer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информирования</a:t>
              </a: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623888" y="4148240"/>
            <a:ext cx="2082165" cy="603435"/>
            <a:chOff x="623888" y="1592264"/>
            <a:chExt cx="2082165" cy="603435"/>
          </a:xfrm>
          <a:solidFill>
            <a:srgbClr val="9FAB10"/>
          </a:solidFill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23888" y="1592264"/>
              <a:ext cx="2082165" cy="603435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AIRIMP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77" name="Группа 76"/>
          <p:cNvGrpSpPr/>
          <p:nvPr/>
        </p:nvGrpSpPr>
        <p:grpSpPr>
          <a:xfrm>
            <a:off x="2849120" y="4144672"/>
            <a:ext cx="2082165" cy="603435"/>
            <a:chOff x="623888" y="1592264"/>
            <a:chExt cx="2082165" cy="603435"/>
          </a:xfrm>
          <a:solidFill>
            <a:srgbClr val="9FAB10"/>
          </a:solidFill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623888" y="1592264"/>
              <a:ext cx="2082165" cy="603435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/>
                <a:t>EDIFACT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80" name="Группа 79"/>
          <p:cNvGrpSpPr/>
          <p:nvPr/>
        </p:nvGrpSpPr>
        <p:grpSpPr>
          <a:xfrm>
            <a:off x="5054917" y="4144672"/>
            <a:ext cx="2082165" cy="603435"/>
            <a:chOff x="623888" y="1592264"/>
            <a:chExt cx="2082165" cy="603435"/>
          </a:xfrm>
          <a:solidFill>
            <a:srgbClr val="9FAB10"/>
          </a:solidFill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23888" y="1592264"/>
              <a:ext cx="2082165" cy="603435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SMS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84" name="Группа 83"/>
          <p:cNvGrpSpPr/>
          <p:nvPr/>
        </p:nvGrpSpPr>
        <p:grpSpPr>
          <a:xfrm>
            <a:off x="7270433" y="4144672"/>
            <a:ext cx="2082165" cy="603435"/>
            <a:chOff x="623888" y="1592264"/>
            <a:chExt cx="2082165" cy="603435"/>
          </a:xfrm>
          <a:solidFill>
            <a:srgbClr val="9FAB10"/>
          </a:solidFill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623888" y="1592264"/>
              <a:ext cx="2082165" cy="603435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/>
                <a:t>FTP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  <a:r>
                <a:rPr lang="en-US" sz="1100" dirty="0"/>
                <a:t> Reporting</a:t>
              </a:r>
              <a:endParaRPr lang="ru-RU" sz="1100" dirty="0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87" name="Группа 86"/>
          <p:cNvGrpSpPr/>
          <p:nvPr/>
        </p:nvGrpSpPr>
        <p:grpSpPr>
          <a:xfrm>
            <a:off x="9485947" y="4144672"/>
            <a:ext cx="2082165" cy="603435"/>
            <a:chOff x="623888" y="1592264"/>
            <a:chExt cx="2082165" cy="603435"/>
          </a:xfrm>
          <a:solidFill>
            <a:srgbClr val="9FAB10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23888" y="1592264"/>
              <a:ext cx="2082165" cy="603435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Online-ticket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  <a:r>
                <a:rPr lang="en-US" sz="1100" dirty="0"/>
                <a:t> Reservation</a:t>
              </a:r>
              <a:endParaRPr lang="ru-RU" sz="1100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90" name="Группа 89"/>
          <p:cNvGrpSpPr/>
          <p:nvPr/>
        </p:nvGrpSpPr>
        <p:grpSpPr>
          <a:xfrm>
            <a:off x="623889" y="4881167"/>
            <a:ext cx="2082165" cy="604800"/>
            <a:chOff x="623888" y="1592264"/>
            <a:chExt cx="2082165" cy="604800"/>
          </a:xfrm>
          <a:solidFill>
            <a:srgbClr val="9FAB10"/>
          </a:solidFill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623888" y="1592264"/>
              <a:ext cx="2082165" cy="604800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API</a:t>
              </a:r>
              <a:r>
                <a:rPr lang="ru-RU" sz="1400" b="1" dirty="0"/>
                <a:t> </a:t>
              </a:r>
              <a:r>
                <a:rPr lang="en-US" sz="1400" b="1" dirty="0"/>
                <a:t>/</a:t>
              </a:r>
              <a:r>
                <a:rPr lang="ru-RU" sz="1400" b="1" dirty="0"/>
                <a:t> </a:t>
              </a:r>
              <a:r>
                <a:rPr lang="en-US" sz="1400" b="1" dirty="0"/>
                <a:t>XML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  <a:r>
                <a:rPr lang="en-US" sz="1100" dirty="0"/>
                <a:t> RES/DCS</a:t>
              </a:r>
              <a:endParaRPr lang="ru-RU" sz="1100" dirty="0"/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93" name="Группа 92"/>
          <p:cNvGrpSpPr/>
          <p:nvPr/>
        </p:nvGrpSpPr>
        <p:grpSpPr>
          <a:xfrm>
            <a:off x="2849121" y="4877599"/>
            <a:ext cx="2082165" cy="608368"/>
            <a:chOff x="623888" y="1592264"/>
            <a:chExt cx="2082165" cy="608368"/>
          </a:xfrm>
          <a:solidFill>
            <a:srgbClr val="9FAB10"/>
          </a:solidFill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623888" y="1592264"/>
              <a:ext cx="2082165" cy="608368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API</a:t>
              </a:r>
              <a:r>
                <a:rPr lang="ru-RU" sz="1400" b="1" dirty="0"/>
                <a:t> </a:t>
              </a:r>
              <a:r>
                <a:rPr lang="en-US" sz="1400" b="1" dirty="0"/>
                <a:t>/</a:t>
              </a:r>
              <a:r>
                <a:rPr lang="ru-RU" sz="1400" b="1" dirty="0"/>
                <a:t> </a:t>
              </a:r>
              <a:r>
                <a:rPr lang="en-US" sz="1400" b="1" dirty="0"/>
                <a:t>JSON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  <a:r>
                <a:rPr lang="en-US" sz="1100" dirty="0"/>
                <a:t> Inventory</a:t>
              </a:r>
              <a:endParaRPr lang="ru-RU" sz="1100" dirty="0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96" name="Группа 95"/>
          <p:cNvGrpSpPr/>
          <p:nvPr/>
        </p:nvGrpSpPr>
        <p:grpSpPr>
          <a:xfrm>
            <a:off x="5054918" y="4877599"/>
            <a:ext cx="2082165" cy="608368"/>
            <a:chOff x="623888" y="1592264"/>
            <a:chExt cx="2082165" cy="608368"/>
          </a:xfrm>
          <a:solidFill>
            <a:srgbClr val="9FAB10"/>
          </a:solidFill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623888" y="1592264"/>
              <a:ext cx="2082165" cy="608368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API</a:t>
              </a:r>
              <a:r>
                <a:rPr lang="ru-RU" sz="1400" b="1" dirty="0"/>
                <a:t> </a:t>
              </a:r>
              <a:r>
                <a:rPr lang="en-US" sz="1400" b="1" dirty="0"/>
                <a:t>/</a:t>
              </a:r>
              <a:r>
                <a:rPr lang="ru-RU" sz="1400" b="1" dirty="0"/>
                <a:t> </a:t>
              </a:r>
              <a:r>
                <a:rPr lang="en-US" sz="1400" b="1" dirty="0"/>
                <a:t>XML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Платформа </a:t>
              </a:r>
              <a:r>
                <a:rPr lang="en-US" sz="1100" dirty="0"/>
                <a:t>NDC</a:t>
              </a:r>
              <a:endParaRPr lang="ru-RU" sz="1100" dirty="0"/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99" name="Группа 98"/>
          <p:cNvGrpSpPr/>
          <p:nvPr/>
        </p:nvGrpSpPr>
        <p:grpSpPr>
          <a:xfrm>
            <a:off x="7270434" y="4877599"/>
            <a:ext cx="2082165" cy="608368"/>
            <a:chOff x="623888" y="1592264"/>
            <a:chExt cx="2082165" cy="608368"/>
          </a:xfrm>
          <a:solidFill>
            <a:srgbClr val="9FAB10"/>
          </a:solidFill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623888" y="1592264"/>
              <a:ext cx="2082165" cy="608368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Streaming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  <a:r>
                <a:rPr lang="en-US" sz="1100" dirty="0"/>
                <a:t> INV/DCS/EDS</a:t>
              </a:r>
              <a:endParaRPr lang="ru-RU" sz="1100" dirty="0"/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grpSp>
        <p:nvGrpSpPr>
          <p:cNvPr id="102" name="Группа 101"/>
          <p:cNvGrpSpPr/>
          <p:nvPr/>
        </p:nvGrpSpPr>
        <p:grpSpPr>
          <a:xfrm>
            <a:off x="9485948" y="4877599"/>
            <a:ext cx="2082165" cy="608368"/>
            <a:chOff x="623888" y="1592264"/>
            <a:chExt cx="2082165" cy="608368"/>
          </a:xfrm>
          <a:solidFill>
            <a:srgbClr val="9FAB10"/>
          </a:solidFill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623888" y="1592264"/>
              <a:ext cx="2082165" cy="608368"/>
            </a:xfrm>
            <a:prstGeom prst="roundRect">
              <a:avLst>
                <a:gd name="adj" fmla="val 7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Streaming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Шлюз</a:t>
              </a:r>
              <a:r>
                <a:rPr lang="en-US" sz="1100" dirty="0"/>
                <a:t> Reservation</a:t>
              </a:r>
              <a:endParaRPr lang="ru-RU" sz="1100" dirty="0"/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5" y="1692460"/>
              <a:ext cx="297147" cy="303212"/>
            </a:xfrm>
            <a:prstGeom prst="rect">
              <a:avLst/>
            </a:prstGeom>
            <a:grpFill/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623888" y="5608320"/>
            <a:ext cx="10944225" cy="62896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713304" y="5677577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Desktop B2B</a:t>
            </a:r>
          </a:p>
          <a:p>
            <a:pPr algn="ctr"/>
            <a:r>
              <a:rPr lang="en-US" sz="1200" dirty="0"/>
              <a:t>PSS Leo</a:t>
            </a:r>
            <a:endParaRPr lang="ru-RU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975166" y="5677577"/>
            <a:ext cx="85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Web B2B</a:t>
            </a:r>
          </a:p>
          <a:p>
            <a:pPr algn="ctr"/>
            <a:r>
              <a:rPr lang="en-US" sz="1200" dirty="0"/>
              <a:t>PSS Leo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990321" y="5677577"/>
            <a:ext cx="1205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Cryptic B2B</a:t>
            </a:r>
          </a:p>
          <a:p>
            <a:pPr algn="ctr"/>
            <a:r>
              <a:rPr lang="en-US" sz="1200" dirty="0"/>
              <a:t>Agent Terminal</a:t>
            </a:r>
            <a:endParaRPr lang="ru-RU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308313" y="5677577"/>
            <a:ext cx="1205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Web B2B</a:t>
            </a:r>
          </a:p>
          <a:p>
            <a:pPr algn="ctr"/>
            <a:r>
              <a:rPr lang="en-US" sz="1200" dirty="0"/>
              <a:t>Agent Terminal</a:t>
            </a:r>
            <a:endParaRPr lang="ru-RU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617161" y="5677577"/>
            <a:ext cx="1205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Mobile B2B</a:t>
            </a:r>
          </a:p>
          <a:p>
            <a:pPr algn="ctr"/>
            <a:r>
              <a:rPr lang="en-US" sz="1200" dirty="0"/>
              <a:t>Agent Terminal</a:t>
            </a:r>
            <a:endParaRPr lang="ru-RU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765717" y="5677577"/>
            <a:ext cx="166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Web B2B</a:t>
            </a:r>
          </a:p>
          <a:p>
            <a:pPr algn="ctr"/>
            <a:r>
              <a:rPr lang="en-US" sz="1200" dirty="0"/>
              <a:t>Travel Agent Terminal</a:t>
            </a:r>
            <a:endParaRPr lang="ru-RU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250525" y="5677577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Web B2C</a:t>
            </a:r>
          </a:p>
          <a:p>
            <a:pPr algn="ctr"/>
            <a:endParaRPr lang="ru-RU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9284219" y="567757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Mobile B2C</a:t>
            </a:r>
          </a:p>
          <a:p>
            <a:pPr algn="ctr"/>
            <a:endParaRPr lang="ru-RU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0447351" y="5677577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Kiosk B2C</a:t>
            </a:r>
          </a:p>
          <a:p>
            <a:pPr algn="ctr"/>
            <a:r>
              <a:rPr lang="en-US" sz="1200" dirty="0"/>
              <a:t>Self Service</a:t>
            </a:r>
            <a:endParaRPr lang="ru-RU" sz="12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FD473B-6679-4147-8EC3-BD04C09B60C5}"/>
              </a:ext>
            </a:extLst>
          </p:cNvPr>
          <p:cNvGrpSpPr/>
          <p:nvPr/>
        </p:nvGrpSpPr>
        <p:grpSpPr>
          <a:xfrm>
            <a:off x="5054918" y="3302610"/>
            <a:ext cx="2082165" cy="732927"/>
            <a:chOff x="5054918" y="3302610"/>
            <a:chExt cx="2082165" cy="73292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054918" y="3302610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Accounting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</a:t>
              </a:r>
              <a:br>
                <a:rPr lang="en-US" sz="1100" dirty="0"/>
              </a:br>
              <a:r>
                <a:rPr lang="ru-RU" sz="1100" dirty="0"/>
                <a:t>отчетности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017" y="3407276"/>
              <a:ext cx="288389" cy="294275"/>
            </a:xfrm>
            <a:prstGeom prst="rect">
              <a:avLst/>
            </a:prstGeom>
          </p:spPr>
        </p:pic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31C24904-52AA-48A4-B646-E8B6D912E051}"/>
              </a:ext>
            </a:extLst>
          </p:cNvPr>
          <p:cNvSpPr txBox="1"/>
          <p:nvPr/>
        </p:nvSpPr>
        <p:spPr>
          <a:xfrm>
            <a:off x="8357616" y="5674529"/>
            <a:ext cx="184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  <a:p>
            <a:pPr algn="ctr"/>
            <a:r>
              <a:rPr lang="en-US" sz="1200" dirty="0"/>
              <a:t>E-Commerce Platform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18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/>
              <a:t>Перечень системных компонентов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83758"/>
              </p:ext>
            </p:extLst>
          </p:nvPr>
        </p:nvGraphicFramePr>
        <p:xfrm>
          <a:off x="623888" y="1592262"/>
          <a:ext cx="10944224" cy="4590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8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0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Формирование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продукта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OPS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Система планирования расписания, рейсов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INVENTORY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Инвенторная система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Формирование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предложений услуг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FARES &amp; PRICING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Тарифная система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RMS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&amp; RMS/DP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управления доходами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Продажа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услуг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RESERVATION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бронирования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REVENUE INTEGRITY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контроля над заказами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EDS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электронных документов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PAYMENTS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Платежная система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Обслуживание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пассажиров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DCS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отправки пассажиров и багажа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W &amp; B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центровки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LOYALTY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лояльности клиентов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CRM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взаимоотношений с клиентами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INFORMER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информирования клиентов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Учет, статистика,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анализ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STATISTICS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статистики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ACCOUNTING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Система отчетности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54738" marR="54738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Межсистемное взаимодействие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923183" y="2663687"/>
            <a:ext cx="2418660" cy="2418660"/>
            <a:chOff x="4727576" y="2425149"/>
            <a:chExt cx="2418660" cy="2418660"/>
          </a:xfrm>
        </p:grpSpPr>
        <p:sp>
          <p:nvSpPr>
            <p:cNvPr id="3" name="Овал 2"/>
            <p:cNvSpPr/>
            <p:nvPr/>
          </p:nvSpPr>
          <p:spPr>
            <a:xfrm>
              <a:off x="4727576" y="2425149"/>
              <a:ext cx="2418660" cy="2418660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5400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/>
                <a:t>Inventory</a:t>
              </a:r>
            </a:p>
            <a:p>
              <a:pPr algn="ctr">
                <a:lnSpc>
                  <a:spcPts val="1560"/>
                </a:lnSpc>
              </a:pPr>
              <a:endParaRPr lang="en-US" b="1" dirty="0"/>
            </a:p>
            <a:p>
              <a:pPr algn="ctr"/>
              <a:r>
                <a:rPr lang="ru-RU" sz="1600" dirty="0"/>
                <a:t>Инвенторная система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63" y="2656156"/>
              <a:ext cx="576589" cy="60492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321560" y="2045767"/>
            <a:ext cx="2082165" cy="732927"/>
            <a:chOff x="9485948" y="1592263"/>
            <a:chExt cx="2082165" cy="73292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CRM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управления клиентами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21560" y="4823297"/>
            <a:ext cx="2082165" cy="732926"/>
            <a:chOff x="623888" y="1592264"/>
            <a:chExt cx="2082165" cy="73292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23888" y="1592264"/>
              <a:ext cx="2082165" cy="732926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RMS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управления доходами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23" y="1692460"/>
              <a:ext cx="303212" cy="30321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119073" y="3506554"/>
            <a:ext cx="2082165" cy="732926"/>
            <a:chOff x="623888" y="1592264"/>
            <a:chExt cx="2082165" cy="73292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23888" y="1592264"/>
              <a:ext cx="2082165" cy="732926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RI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контроля </a:t>
              </a:r>
              <a:br>
                <a:rPr lang="ru-RU" sz="1100" dirty="0"/>
              </a:br>
              <a:r>
                <a:rPr lang="ru-RU" sz="1100" dirty="0"/>
                <a:t>над заказами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23" y="1692460"/>
              <a:ext cx="303212" cy="30321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8058946" y="3506554"/>
            <a:ext cx="2082165" cy="732927"/>
            <a:chOff x="9485948" y="1592263"/>
            <a:chExt cx="2082165" cy="73292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Informer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информирования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788275" y="2045767"/>
            <a:ext cx="2082165" cy="732927"/>
            <a:chOff x="7336772" y="1592263"/>
            <a:chExt cx="2082165" cy="73292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336772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90000" rtlCol="0" anchor="t"/>
            <a:lstStyle/>
            <a:p>
              <a:r>
                <a:rPr lang="en-US" sz="1400" b="1" dirty="0"/>
                <a:t>OPS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Планирование расписания и рейсов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839" y="1701397"/>
              <a:ext cx="297147" cy="30321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091431" y="1584609"/>
            <a:ext cx="2082165" cy="732927"/>
            <a:chOff x="5091430" y="1596896"/>
            <a:chExt cx="2082165" cy="73292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091430" y="1596896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Reservation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бронирования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39" y="1701397"/>
              <a:ext cx="298579" cy="298579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7788275" y="4823296"/>
            <a:ext cx="2082165" cy="732927"/>
            <a:chOff x="7336772" y="1592263"/>
            <a:chExt cx="2082165" cy="73292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336772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90000" rtlCol="0" anchor="t"/>
            <a:lstStyle/>
            <a:p>
              <a:r>
                <a:rPr lang="en-US" sz="1400" b="1" dirty="0"/>
                <a:t>DCS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отправки пассажиров и багажа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807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5091429" y="5428498"/>
            <a:ext cx="2082165" cy="732927"/>
            <a:chOff x="2846088" y="1592263"/>
            <a:chExt cx="2082165" cy="73292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84608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EDS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</a:t>
              </a:r>
              <a:br>
                <a:rPr lang="en-US" sz="1100" dirty="0"/>
              </a:br>
              <a:r>
                <a:rPr lang="en-US" sz="1100" dirty="0"/>
                <a:t>E-</a:t>
              </a:r>
              <a:r>
                <a:rPr lang="ru-RU" sz="1100" dirty="0"/>
                <a:t>документов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066" y="1701397"/>
              <a:ext cx="288389" cy="294275"/>
            </a:xfrm>
            <a:prstGeom prst="rect">
              <a:avLst/>
            </a:prstGeom>
          </p:spPr>
        </p:pic>
      </p:grpSp>
      <p:cxnSp>
        <p:nvCxnSpPr>
          <p:cNvPr id="39" name="Прямая со стрелкой 38"/>
          <p:cNvCxnSpPr>
            <a:stCxn id="3" idx="2"/>
            <a:endCxn id="19" idx="3"/>
          </p:cNvCxnSpPr>
          <p:nvPr/>
        </p:nvCxnSpPr>
        <p:spPr>
          <a:xfrm flipH="1">
            <a:off x="4201238" y="3873017"/>
            <a:ext cx="72194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337001" y="3853208"/>
            <a:ext cx="72194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" idx="1"/>
            <a:endCxn id="11" idx="3"/>
          </p:cNvCxnSpPr>
          <p:nvPr/>
        </p:nvCxnSpPr>
        <p:spPr>
          <a:xfrm flipH="1" flipV="1">
            <a:off x="4403725" y="2412231"/>
            <a:ext cx="873663" cy="60566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" idx="7"/>
            <a:endCxn id="25" idx="1"/>
          </p:cNvCxnSpPr>
          <p:nvPr/>
        </p:nvCxnSpPr>
        <p:spPr>
          <a:xfrm flipV="1">
            <a:off x="6987638" y="2412231"/>
            <a:ext cx="800637" cy="60566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132513" y="2317536"/>
            <a:ext cx="1" cy="346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132512" y="5082347"/>
            <a:ext cx="1" cy="346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" idx="3"/>
            <a:endCxn id="15" idx="3"/>
          </p:cNvCxnSpPr>
          <p:nvPr/>
        </p:nvCxnSpPr>
        <p:spPr>
          <a:xfrm flipH="1">
            <a:off x="4403725" y="4728142"/>
            <a:ext cx="873663" cy="46161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" idx="5"/>
            <a:endCxn id="31" idx="1"/>
          </p:cNvCxnSpPr>
          <p:nvPr/>
        </p:nvCxnSpPr>
        <p:spPr>
          <a:xfrm>
            <a:off x="6987638" y="4728142"/>
            <a:ext cx="800637" cy="46161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/>
              <a:t>Автоматизация бизнес-процессов</a:t>
            </a:r>
          </a:p>
        </p:txBody>
      </p:sp>
      <p:sp>
        <p:nvSpPr>
          <p:cNvPr id="2" name="Шестиугольник 1"/>
          <p:cNvSpPr/>
          <p:nvPr/>
        </p:nvSpPr>
        <p:spPr>
          <a:xfrm>
            <a:off x="623888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/>
              <a:t>Загрузить расписание</a:t>
            </a:r>
          </a:p>
        </p:txBody>
      </p:sp>
      <p:sp>
        <p:nvSpPr>
          <p:cNvPr id="45" name="Шестиугольник 1"/>
          <p:cNvSpPr/>
          <p:nvPr/>
        </p:nvSpPr>
        <p:spPr>
          <a:xfrm>
            <a:off x="1962050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/>
              <a:t>Изменить</a:t>
            </a:r>
            <a:br>
              <a:rPr lang="ru-RU" sz="1100" dirty="0"/>
            </a:br>
            <a:r>
              <a:rPr lang="ru-RU" sz="1100" dirty="0"/>
              <a:t>рейс</a:t>
            </a:r>
          </a:p>
        </p:txBody>
      </p:sp>
      <p:sp>
        <p:nvSpPr>
          <p:cNvPr id="47" name="Шестиугольник 1"/>
          <p:cNvSpPr/>
          <p:nvPr/>
        </p:nvSpPr>
        <p:spPr>
          <a:xfrm>
            <a:off x="3317636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/>
              <a:t>Пересадить пассажиров</a:t>
            </a:r>
          </a:p>
        </p:txBody>
      </p:sp>
      <p:sp>
        <p:nvSpPr>
          <p:cNvPr id="48" name="Шестиугольник 1"/>
          <p:cNvSpPr/>
          <p:nvPr/>
        </p:nvSpPr>
        <p:spPr>
          <a:xfrm>
            <a:off x="4664510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/>
              <a:t>Изменить</a:t>
            </a:r>
          </a:p>
          <a:p>
            <a:pPr algn="ctr"/>
            <a:r>
              <a:rPr lang="ru-RU" sz="1100" dirty="0"/>
              <a:t>заказы</a:t>
            </a:r>
          </a:p>
        </p:txBody>
      </p:sp>
      <p:sp>
        <p:nvSpPr>
          <p:cNvPr id="50" name="Шестиугольник 1"/>
          <p:cNvSpPr/>
          <p:nvPr/>
        </p:nvSpPr>
        <p:spPr>
          <a:xfrm>
            <a:off x="6011383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/>
              <a:t>Информировать агента</a:t>
            </a:r>
            <a:endParaRPr lang="ru-RU" sz="1100" dirty="0"/>
          </a:p>
        </p:txBody>
      </p:sp>
      <p:sp>
        <p:nvSpPr>
          <p:cNvPr id="51" name="Шестиугольник 1"/>
          <p:cNvSpPr/>
          <p:nvPr/>
        </p:nvSpPr>
        <p:spPr>
          <a:xfrm>
            <a:off x="7358257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/>
              <a:t>Информировать аэропорт</a:t>
            </a:r>
          </a:p>
        </p:txBody>
      </p:sp>
      <p:sp>
        <p:nvSpPr>
          <p:cNvPr id="54" name="Шестиугольник 1"/>
          <p:cNvSpPr/>
          <p:nvPr/>
        </p:nvSpPr>
        <p:spPr>
          <a:xfrm>
            <a:off x="8705131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/>
              <a:t>Изменить</a:t>
            </a:r>
            <a:br>
              <a:rPr lang="ru-RU" sz="1100" dirty="0"/>
            </a:br>
            <a:r>
              <a:rPr lang="ru-RU" sz="1100" dirty="0"/>
              <a:t>профиль пассажира</a:t>
            </a:r>
          </a:p>
        </p:txBody>
      </p:sp>
      <p:sp>
        <p:nvSpPr>
          <p:cNvPr id="55" name="Шестиугольник 1"/>
          <p:cNvSpPr/>
          <p:nvPr/>
        </p:nvSpPr>
        <p:spPr>
          <a:xfrm>
            <a:off x="10052007" y="2724509"/>
            <a:ext cx="1516106" cy="835946"/>
          </a:xfrm>
          <a:custGeom>
            <a:avLst/>
            <a:gdLst>
              <a:gd name="connsiteX0" fmla="*/ 0 w 2536466"/>
              <a:gd name="connsiteY0" fmla="*/ 1093305 h 2186609"/>
              <a:gd name="connsiteX1" fmla="*/ 546652 w 2536466"/>
              <a:gd name="connsiteY1" fmla="*/ 1 h 2186609"/>
              <a:gd name="connsiteX2" fmla="*/ 1989814 w 2536466"/>
              <a:gd name="connsiteY2" fmla="*/ 1 h 2186609"/>
              <a:gd name="connsiteX3" fmla="*/ 2536466 w 2536466"/>
              <a:gd name="connsiteY3" fmla="*/ 1093305 h 2186609"/>
              <a:gd name="connsiteX4" fmla="*/ 1989814 w 2536466"/>
              <a:gd name="connsiteY4" fmla="*/ 2186608 h 2186609"/>
              <a:gd name="connsiteX5" fmla="*/ 546652 w 2536466"/>
              <a:gd name="connsiteY5" fmla="*/ 2186608 h 2186609"/>
              <a:gd name="connsiteX6" fmla="*/ 0 w 2536466"/>
              <a:gd name="connsiteY6" fmla="*/ 1093305 h 2186609"/>
              <a:gd name="connsiteX0" fmla="*/ 228600 w 1989814"/>
              <a:gd name="connsiteY0" fmla="*/ 1113182 h 2186607"/>
              <a:gd name="connsiteX1" fmla="*/ 0 w 1989814"/>
              <a:gd name="connsiteY1" fmla="*/ 0 h 2186607"/>
              <a:gd name="connsiteX2" fmla="*/ 1443162 w 1989814"/>
              <a:gd name="connsiteY2" fmla="*/ 0 h 2186607"/>
              <a:gd name="connsiteX3" fmla="*/ 1989814 w 1989814"/>
              <a:gd name="connsiteY3" fmla="*/ 1093304 h 2186607"/>
              <a:gd name="connsiteX4" fmla="*/ 1443162 w 1989814"/>
              <a:gd name="connsiteY4" fmla="*/ 2186607 h 2186607"/>
              <a:gd name="connsiteX5" fmla="*/ 0 w 1989814"/>
              <a:gd name="connsiteY5" fmla="*/ 2186607 h 2186607"/>
              <a:gd name="connsiteX6" fmla="*/ 228600 w 1989814"/>
              <a:gd name="connsiteY6" fmla="*/ 1113182 h 2186607"/>
              <a:gd name="connsiteX0" fmla="*/ 228600 w 1800970"/>
              <a:gd name="connsiteY0" fmla="*/ 1113182 h 2186607"/>
              <a:gd name="connsiteX1" fmla="*/ 0 w 1800970"/>
              <a:gd name="connsiteY1" fmla="*/ 0 h 2186607"/>
              <a:gd name="connsiteX2" fmla="*/ 1443162 w 1800970"/>
              <a:gd name="connsiteY2" fmla="*/ 0 h 2186607"/>
              <a:gd name="connsiteX3" fmla="*/ 1800970 w 1800970"/>
              <a:gd name="connsiteY3" fmla="*/ 1113183 h 2186607"/>
              <a:gd name="connsiteX4" fmla="*/ 1443162 w 1800970"/>
              <a:gd name="connsiteY4" fmla="*/ 2186607 h 2186607"/>
              <a:gd name="connsiteX5" fmla="*/ 0 w 1800970"/>
              <a:gd name="connsiteY5" fmla="*/ 2186607 h 2186607"/>
              <a:gd name="connsiteX6" fmla="*/ 228600 w 1800970"/>
              <a:gd name="connsiteY6" fmla="*/ 1113182 h 2186607"/>
              <a:gd name="connsiteX0" fmla="*/ 228600 w 1751275"/>
              <a:gd name="connsiteY0" fmla="*/ 1113182 h 2186607"/>
              <a:gd name="connsiteX1" fmla="*/ 0 w 1751275"/>
              <a:gd name="connsiteY1" fmla="*/ 0 h 2186607"/>
              <a:gd name="connsiteX2" fmla="*/ 1443162 w 1751275"/>
              <a:gd name="connsiteY2" fmla="*/ 0 h 2186607"/>
              <a:gd name="connsiteX3" fmla="*/ 1751275 w 1751275"/>
              <a:gd name="connsiteY3" fmla="*/ 1123122 h 2186607"/>
              <a:gd name="connsiteX4" fmla="*/ 1443162 w 1751275"/>
              <a:gd name="connsiteY4" fmla="*/ 2186607 h 2186607"/>
              <a:gd name="connsiteX5" fmla="*/ 0 w 1751275"/>
              <a:gd name="connsiteY5" fmla="*/ 2186607 h 2186607"/>
              <a:gd name="connsiteX6" fmla="*/ 228600 w 1751275"/>
              <a:gd name="connsiteY6" fmla="*/ 1113182 h 2186607"/>
              <a:gd name="connsiteX0" fmla="*/ 228600 w 1694237"/>
              <a:gd name="connsiteY0" fmla="*/ 1113182 h 2186607"/>
              <a:gd name="connsiteX1" fmla="*/ 0 w 1694237"/>
              <a:gd name="connsiteY1" fmla="*/ 0 h 2186607"/>
              <a:gd name="connsiteX2" fmla="*/ 1443162 w 1694237"/>
              <a:gd name="connsiteY2" fmla="*/ 0 h 2186607"/>
              <a:gd name="connsiteX3" fmla="*/ 1694237 w 1694237"/>
              <a:gd name="connsiteY3" fmla="*/ 1114576 h 2186607"/>
              <a:gd name="connsiteX4" fmla="*/ 1443162 w 1694237"/>
              <a:gd name="connsiteY4" fmla="*/ 2186607 h 2186607"/>
              <a:gd name="connsiteX5" fmla="*/ 0 w 1694237"/>
              <a:gd name="connsiteY5" fmla="*/ 2186607 h 2186607"/>
              <a:gd name="connsiteX6" fmla="*/ 228600 w 1694237"/>
              <a:gd name="connsiteY6" fmla="*/ 1113182 h 2186607"/>
              <a:gd name="connsiteX0" fmla="*/ 228600 w 1660014"/>
              <a:gd name="connsiteY0" fmla="*/ 1113182 h 2186607"/>
              <a:gd name="connsiteX1" fmla="*/ 0 w 1660014"/>
              <a:gd name="connsiteY1" fmla="*/ 0 h 2186607"/>
              <a:gd name="connsiteX2" fmla="*/ 1443162 w 1660014"/>
              <a:gd name="connsiteY2" fmla="*/ 0 h 2186607"/>
              <a:gd name="connsiteX3" fmla="*/ 1660014 w 1660014"/>
              <a:gd name="connsiteY3" fmla="*/ 1123122 h 2186607"/>
              <a:gd name="connsiteX4" fmla="*/ 1443162 w 1660014"/>
              <a:gd name="connsiteY4" fmla="*/ 2186607 h 2186607"/>
              <a:gd name="connsiteX5" fmla="*/ 0 w 1660014"/>
              <a:gd name="connsiteY5" fmla="*/ 2186607 h 2186607"/>
              <a:gd name="connsiteX6" fmla="*/ 228600 w 1660014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40215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71422"/>
              <a:gd name="connsiteY0" fmla="*/ 1113182 h 2186607"/>
              <a:gd name="connsiteX1" fmla="*/ 0 w 1671422"/>
              <a:gd name="connsiteY1" fmla="*/ 0 h 2186607"/>
              <a:gd name="connsiteX2" fmla="*/ 1443162 w 1671422"/>
              <a:gd name="connsiteY2" fmla="*/ 0 h 2186607"/>
              <a:gd name="connsiteX3" fmla="*/ 1671422 w 1671422"/>
              <a:gd name="connsiteY3" fmla="*/ 1114576 h 2186607"/>
              <a:gd name="connsiteX4" fmla="*/ 1443162 w 1671422"/>
              <a:gd name="connsiteY4" fmla="*/ 2186607 h 2186607"/>
              <a:gd name="connsiteX5" fmla="*/ 0 w 1671422"/>
              <a:gd name="connsiteY5" fmla="*/ 2186607 h 2186607"/>
              <a:gd name="connsiteX6" fmla="*/ 228600 w 1671422"/>
              <a:gd name="connsiteY6" fmla="*/ 1113182 h 2186607"/>
              <a:gd name="connsiteX0" fmla="*/ 228600 w 1656212"/>
              <a:gd name="connsiteY0" fmla="*/ 1113182 h 2186607"/>
              <a:gd name="connsiteX1" fmla="*/ 0 w 1656212"/>
              <a:gd name="connsiteY1" fmla="*/ 0 h 2186607"/>
              <a:gd name="connsiteX2" fmla="*/ 1443162 w 1656212"/>
              <a:gd name="connsiteY2" fmla="*/ 0 h 2186607"/>
              <a:gd name="connsiteX3" fmla="*/ 1656212 w 1656212"/>
              <a:gd name="connsiteY3" fmla="*/ 1123122 h 2186607"/>
              <a:gd name="connsiteX4" fmla="*/ 1443162 w 1656212"/>
              <a:gd name="connsiteY4" fmla="*/ 2186607 h 2186607"/>
              <a:gd name="connsiteX5" fmla="*/ 0 w 1656212"/>
              <a:gd name="connsiteY5" fmla="*/ 2186607 h 2186607"/>
              <a:gd name="connsiteX6" fmla="*/ 228600 w 1656212"/>
              <a:gd name="connsiteY6" fmla="*/ 1113182 h 2186607"/>
              <a:gd name="connsiteX0" fmla="*/ 228600 w 1663817"/>
              <a:gd name="connsiteY0" fmla="*/ 1113182 h 2186607"/>
              <a:gd name="connsiteX1" fmla="*/ 0 w 1663817"/>
              <a:gd name="connsiteY1" fmla="*/ 0 h 2186607"/>
              <a:gd name="connsiteX2" fmla="*/ 1443162 w 1663817"/>
              <a:gd name="connsiteY2" fmla="*/ 0 h 2186607"/>
              <a:gd name="connsiteX3" fmla="*/ 1663817 w 1663817"/>
              <a:gd name="connsiteY3" fmla="*/ 1131668 h 2186607"/>
              <a:gd name="connsiteX4" fmla="*/ 1443162 w 1663817"/>
              <a:gd name="connsiteY4" fmla="*/ 2186607 h 2186607"/>
              <a:gd name="connsiteX5" fmla="*/ 0 w 1663817"/>
              <a:gd name="connsiteY5" fmla="*/ 2186607 h 2186607"/>
              <a:gd name="connsiteX6" fmla="*/ 228600 w 1663817"/>
              <a:gd name="connsiteY6" fmla="*/ 1113182 h 218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817" h="2186607">
                <a:moveTo>
                  <a:pt x="228600" y="1113182"/>
                </a:moveTo>
                <a:lnTo>
                  <a:pt x="0" y="0"/>
                </a:lnTo>
                <a:lnTo>
                  <a:pt x="1443162" y="0"/>
                </a:lnTo>
                <a:lnTo>
                  <a:pt x="1663817" y="1131668"/>
                </a:lnTo>
                <a:lnTo>
                  <a:pt x="1443162" y="2186607"/>
                </a:lnTo>
                <a:lnTo>
                  <a:pt x="0" y="2186607"/>
                </a:lnTo>
                <a:lnTo>
                  <a:pt x="228600" y="1113182"/>
                </a:lnTo>
                <a:close/>
              </a:path>
            </a:pathLst>
          </a:custGeom>
          <a:solidFill>
            <a:srgbClr val="9FA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/>
              <a:t>Информировать пассажиров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37938" y="3858230"/>
            <a:ext cx="2082165" cy="732926"/>
            <a:chOff x="623888" y="1592264"/>
            <a:chExt cx="2082165" cy="73292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23888" y="1592264"/>
              <a:ext cx="2082165" cy="732926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36000" rtlCol="0" anchor="t"/>
            <a:lstStyle/>
            <a:p>
              <a:r>
                <a:rPr lang="en-US" sz="1400" b="1" dirty="0"/>
                <a:t>Inventory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Инвенторная </a:t>
              </a:r>
              <a:br>
                <a:rPr lang="ru-RU" sz="1100" dirty="0"/>
              </a:br>
              <a:r>
                <a:rPr lang="ru-RU" sz="1100" dirty="0"/>
                <a:t>система</a:t>
              </a: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23" y="1709878"/>
              <a:ext cx="303212" cy="303212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849940" y="3858230"/>
            <a:ext cx="2082165" cy="732927"/>
            <a:chOff x="5091430" y="1596896"/>
            <a:chExt cx="2082165" cy="732927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091430" y="1596896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Reservation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бронирования</a:t>
              </a: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39" y="1701397"/>
              <a:ext cx="298579" cy="298579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061942" y="3858230"/>
            <a:ext cx="2082165" cy="732927"/>
            <a:chOff x="7336772" y="1592263"/>
            <a:chExt cx="2082165" cy="73292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7336772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Ins="90000" rtlCol="0" anchor="t"/>
            <a:lstStyle/>
            <a:p>
              <a:r>
                <a:rPr lang="en-US" sz="1400" b="1" dirty="0"/>
                <a:t>DCS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отправки пассажиров и багажа</a:t>
              </a: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807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273944" y="3858230"/>
            <a:ext cx="2082165" cy="732927"/>
            <a:chOff x="9485948" y="1592263"/>
            <a:chExt cx="2082165" cy="732927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CRM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управления клиентами</a:t>
              </a: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9485948" y="3858230"/>
            <a:ext cx="2082165" cy="732927"/>
            <a:chOff x="9485948" y="1592263"/>
            <a:chExt cx="2082165" cy="732927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9485948" y="1592263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Informer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информирования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983" y="1701397"/>
              <a:ext cx="303212" cy="303212"/>
            </a:xfrm>
            <a:prstGeom prst="rect">
              <a:avLst/>
            </a:prstGeom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637939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Бизнес правила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991638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Бизнес правила</a:t>
            </a:r>
            <a:endParaRPr lang="ru-RU" sz="1100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345337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Бизнес правила</a:t>
            </a:r>
            <a:endParaRPr lang="ru-RU" sz="1100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699036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Бизнес правила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052735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Бизнес правила</a:t>
            </a:r>
            <a:endParaRPr lang="ru-RU" sz="1100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06434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Бизнес правила</a:t>
            </a:r>
            <a:endParaRPr lang="ru-RU" sz="1100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760133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Бизнес правила</a:t>
            </a:r>
            <a:endParaRPr lang="ru-RU" sz="1100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0113832" y="1583786"/>
            <a:ext cx="1324112" cy="698509"/>
          </a:xfrm>
          <a:prstGeom prst="roundRect">
            <a:avLst>
              <a:gd name="adj" fmla="val 13406"/>
            </a:avLst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Бизнес правила</a:t>
            </a:r>
            <a:endParaRPr lang="ru-RU" sz="1100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 flipH="1" flipV="1">
            <a:off x="1299995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2657869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4015743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5373617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6731491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8089365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9447239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 flipV="1">
            <a:off x="10805116" y="2282295"/>
            <a:ext cx="0" cy="4422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ECF6891-8ECD-4700-9FFE-88B9DE15FF3D}"/>
              </a:ext>
            </a:extLst>
          </p:cNvPr>
          <p:cNvGrpSpPr/>
          <p:nvPr/>
        </p:nvGrpSpPr>
        <p:grpSpPr>
          <a:xfrm>
            <a:off x="3409305" y="4808213"/>
            <a:ext cx="833120" cy="599149"/>
            <a:chOff x="2884571" y="5054705"/>
            <a:chExt cx="833120" cy="599149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2884571" y="5054705"/>
              <a:ext cx="833120" cy="5991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772" y="5121859"/>
              <a:ext cx="468717" cy="46871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093FB1-FE9C-4CB3-BF3C-0716541FB71D}"/>
              </a:ext>
            </a:extLst>
          </p:cNvPr>
          <p:cNvGrpSpPr/>
          <p:nvPr/>
        </p:nvGrpSpPr>
        <p:grpSpPr>
          <a:xfrm>
            <a:off x="2596503" y="4808215"/>
            <a:ext cx="768032" cy="599149"/>
            <a:chOff x="2039960" y="5054705"/>
            <a:chExt cx="768032" cy="59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2039960" y="5054705"/>
              <a:ext cx="768032" cy="5991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581" y="5146128"/>
              <a:ext cx="647423" cy="372082"/>
            </a:xfrm>
            <a:prstGeom prst="rect">
              <a:avLst/>
            </a:prstGeom>
          </p:spPr>
        </p:pic>
      </p:grp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Взаимодействия с поставщиками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1466786" y="2504972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635379" y="2665426"/>
            <a:ext cx="1666240" cy="386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/>
              <a:t>ЖД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88678" y="2665426"/>
            <a:ext cx="1666240" cy="386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/>
              <a:t>Авиа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41977" y="2665426"/>
            <a:ext cx="1666240" cy="386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/>
              <a:t>Аэроэкспресс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95276" y="2665426"/>
            <a:ext cx="1666240" cy="386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/>
              <a:t>Отели</a:t>
            </a:r>
            <a:endParaRPr lang="ru-RU" sz="1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48575" y="2665426"/>
            <a:ext cx="1666240" cy="386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/>
              <a:t>Страхование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901873" y="2665426"/>
            <a:ext cx="1666240" cy="3860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/>
              <a:t>Автобусы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3889" y="3392488"/>
            <a:ext cx="16686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3321509" y="2504972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176232" y="2504972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030955" y="2504972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8885678" y="2504972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10740402" y="2504972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1466786" y="2504972"/>
            <a:ext cx="92753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cxnSpLocks/>
          </p:cNvCxnSpPr>
          <p:nvPr/>
        </p:nvCxnSpPr>
        <p:spPr>
          <a:xfrm>
            <a:off x="6132513" y="2374402"/>
            <a:ext cx="0" cy="13057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3392442" y="3392488"/>
            <a:ext cx="768032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479570" y="3400437"/>
            <a:ext cx="8331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341977" y="3392488"/>
            <a:ext cx="1666240" cy="599149"/>
          </a:xfrm>
          <a:prstGeom prst="roundRect">
            <a:avLst>
              <a:gd name="adj" fmla="val 1199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195276" y="3392488"/>
            <a:ext cx="1666240" cy="599149"/>
          </a:xfrm>
          <a:prstGeom prst="roundRect">
            <a:avLst>
              <a:gd name="adj" fmla="val 1199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171420" y="4366237"/>
            <a:ext cx="768032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8016031" y="4366237"/>
            <a:ext cx="8331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9890382" y="3392488"/>
            <a:ext cx="768032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0734993" y="3392488"/>
            <a:ext cx="8331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946783" y="4383717"/>
            <a:ext cx="768032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791394" y="4383717"/>
            <a:ext cx="8331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513897" y="4383410"/>
            <a:ext cx="768032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358508" y="4383410"/>
            <a:ext cx="8331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268207" y="4383409"/>
            <a:ext cx="833120" cy="599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>
            <a:cxnSpLocks/>
            <a:endCxn id="22" idx="0"/>
          </p:cNvCxnSpPr>
          <p:nvPr/>
        </p:nvCxnSpPr>
        <p:spPr>
          <a:xfrm flipH="1">
            <a:off x="1458199" y="3051506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3776458" y="3051506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2896130" y="3059455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0274398" y="3051506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11151553" y="3051506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5175097" y="3051506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7028396" y="3051506"/>
            <a:ext cx="0" cy="340982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cxnSpLocks/>
          </p:cNvCxnSpPr>
          <p:nvPr/>
        </p:nvCxnSpPr>
        <p:spPr>
          <a:xfrm>
            <a:off x="8853931" y="3051506"/>
            <a:ext cx="0" cy="1154277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8432591" y="4207030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7569846" y="4211074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cxnSpLocks/>
          </p:cNvCxnSpPr>
          <p:nvPr/>
        </p:nvCxnSpPr>
        <p:spPr>
          <a:xfrm flipH="1">
            <a:off x="7571161" y="4211074"/>
            <a:ext cx="2628443" cy="1039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2911180" y="4212113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cxnSpLocks/>
            <a:stCxn id="84" idx="2"/>
            <a:endCxn id="114" idx="0"/>
          </p:cNvCxnSpPr>
          <p:nvPr/>
        </p:nvCxnSpPr>
        <p:spPr>
          <a:xfrm flipH="1">
            <a:off x="3775068" y="3991637"/>
            <a:ext cx="1390" cy="391773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>
            <a:off x="2911181" y="4205997"/>
            <a:ext cx="178685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4696321" y="4205783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34" y="3458335"/>
            <a:ext cx="470247" cy="470247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13" y="4637347"/>
            <a:ext cx="684581" cy="124843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/>
          <a:stretch/>
        </p:blipFill>
        <p:spPr>
          <a:xfrm>
            <a:off x="4499605" y="3456573"/>
            <a:ext cx="1453926" cy="421449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53" y="3499248"/>
            <a:ext cx="656111" cy="408914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61" y="3562608"/>
            <a:ext cx="597239" cy="267075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47" y="4633634"/>
            <a:ext cx="667444" cy="103265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43" y="4438383"/>
            <a:ext cx="465940" cy="492440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47" y="3553996"/>
            <a:ext cx="839698" cy="322444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19" y="4427595"/>
            <a:ext cx="492338" cy="492338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49" y="4493263"/>
            <a:ext cx="708133" cy="334632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57" y="4634438"/>
            <a:ext cx="582683" cy="63731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843" y="4583243"/>
            <a:ext cx="671202" cy="192230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859" y="3631915"/>
            <a:ext cx="625077" cy="140103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0" y="3426552"/>
            <a:ext cx="561217" cy="561217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88313B3E-9916-4BE0-9B0C-5396E15720FB}"/>
              </a:ext>
            </a:extLst>
          </p:cNvPr>
          <p:cNvGrpSpPr/>
          <p:nvPr/>
        </p:nvGrpSpPr>
        <p:grpSpPr>
          <a:xfrm>
            <a:off x="5091431" y="1632315"/>
            <a:ext cx="2082165" cy="732927"/>
            <a:chOff x="5091430" y="1596896"/>
            <a:chExt cx="2082165" cy="732927"/>
          </a:xfrm>
        </p:grpSpPr>
        <p:sp>
          <p:nvSpPr>
            <p:cNvPr id="81" name="Скругленный прямоугольник 27">
              <a:extLst>
                <a:ext uri="{FF2B5EF4-FFF2-40B4-BE49-F238E27FC236}">
                  <a16:creationId xmlns:a16="http://schemas.microsoft.com/office/drawing/2014/main" id="{2FCC56F8-810C-4037-8265-08F52B668E9F}"/>
                </a:ext>
              </a:extLst>
            </p:cNvPr>
            <p:cNvSpPr/>
            <p:nvPr/>
          </p:nvSpPr>
          <p:spPr>
            <a:xfrm>
              <a:off x="5091430" y="1596896"/>
              <a:ext cx="2082165" cy="732927"/>
            </a:xfrm>
            <a:prstGeom prst="roundRect">
              <a:avLst>
                <a:gd name="adj" fmla="val 7985"/>
              </a:avLst>
            </a:prstGeom>
            <a:solidFill>
              <a:srgbClr val="0F7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54000" rtlCol="0" anchor="t"/>
            <a:lstStyle/>
            <a:p>
              <a:r>
                <a:rPr lang="en-US" sz="1400" b="1" dirty="0"/>
                <a:t>Reservation</a:t>
              </a:r>
              <a:endParaRPr lang="ru-RU" sz="1400" b="1" dirty="0"/>
            </a:p>
            <a:p>
              <a:pPr>
                <a:lnSpc>
                  <a:spcPts val="380"/>
                </a:lnSpc>
              </a:pPr>
              <a:endParaRPr lang="en-US" sz="1400" dirty="0"/>
            </a:p>
            <a:p>
              <a:r>
                <a:rPr lang="ru-RU" sz="1100" dirty="0"/>
                <a:t>Система бронирования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F3F9B51-376B-4DAF-B2BE-6DA25E333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39" y="1701397"/>
              <a:ext cx="298579" cy="298579"/>
            </a:xfrm>
            <a:prstGeom prst="rect">
              <a:avLst/>
            </a:prstGeom>
          </p:spPr>
        </p:pic>
      </p:grp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B26A1F46-05A3-4569-AF93-85A8454E4992}"/>
              </a:ext>
            </a:extLst>
          </p:cNvPr>
          <p:cNvCxnSpPr/>
          <p:nvPr/>
        </p:nvCxnSpPr>
        <p:spPr>
          <a:xfrm>
            <a:off x="10197891" y="4213380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9491019-23A1-4A15-97C0-2DB4E826CB93}"/>
              </a:ext>
            </a:extLst>
          </p:cNvPr>
          <p:cNvCxnSpPr/>
          <p:nvPr/>
        </p:nvCxnSpPr>
        <p:spPr>
          <a:xfrm>
            <a:off x="9335146" y="4217424"/>
            <a:ext cx="1713" cy="160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05877" y="631643"/>
            <a:ext cx="10944225" cy="95567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Профиль системы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6172"/>
              </p:ext>
            </p:extLst>
          </p:nvPr>
        </p:nvGraphicFramePr>
        <p:xfrm>
          <a:off x="605877" y="1198860"/>
          <a:ext cx="10816746" cy="513719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22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INVENTORY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клиенты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0+ авиакомпании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клиенты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авиакомпаний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2503807"/>
                  </a:ext>
                </a:extLst>
              </a:tr>
              <a:tr h="26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DCS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эксплуатанты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0+ аэропортов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824590"/>
                  </a:ext>
                </a:extLst>
              </a:tr>
              <a:tr h="26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DCS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сертификация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платформ общего доступа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433283"/>
                  </a:ext>
                </a:extLst>
              </a:tr>
              <a:tr h="26621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RESERVATION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дистрибуция через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GDS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1A, 1B, 1E, 1F, 1G, 1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1J, 1P, 1S, 1V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565963"/>
                  </a:ext>
                </a:extLst>
              </a:tr>
              <a:tr h="215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30+ линков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авиакомпаний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916400"/>
                  </a:ext>
                </a:extLst>
              </a:tr>
              <a:tr h="24526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RESERVATION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агентская сеть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800+ агентств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19 000+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терминалов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E-COMMERCE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сеть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00+ магазинов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9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RESERVATION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interline ET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линков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внешними провайдерами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линков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внутри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PSS LEO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0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RESERVATION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interline EMD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с внешними провайдерами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Реализовано внутри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PSS LEO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RESERVATION: code-share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линков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2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внешними провайдерами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PNRGOV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авиакомпаний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568076"/>
                  </a:ext>
                </a:extLst>
              </a:tr>
              <a:tr h="447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APIS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APIS – 65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APIS APP – 4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iAPI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631263"/>
                  </a:ext>
                </a:extLst>
              </a:tr>
              <a:tr h="447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Каналы связи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VPN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11144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CRM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клиенты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авиакомпаний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2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имплементации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46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5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Цвет 2">
      <a:dk1>
        <a:srgbClr val="000000"/>
      </a:dk1>
      <a:lt1>
        <a:srgbClr val="FFFFFF"/>
      </a:lt1>
      <a:dk2>
        <a:srgbClr val="0473AE"/>
      </a:dk2>
      <a:lt2>
        <a:srgbClr val="D8D8D8"/>
      </a:lt2>
      <a:accent1>
        <a:srgbClr val="0473AE"/>
      </a:accent1>
      <a:accent2>
        <a:srgbClr val="B1BF23"/>
      </a:accent2>
      <a:accent3>
        <a:srgbClr val="F7941E"/>
      </a:accent3>
      <a:accent4>
        <a:srgbClr val="00B6BE"/>
      </a:accent4>
      <a:accent5>
        <a:srgbClr val="BEBEBE"/>
      </a:accent5>
      <a:accent6>
        <a:srgbClr val="000000"/>
      </a:accent6>
      <a:hlink>
        <a:srgbClr val="000000"/>
      </a:hlink>
      <a:folHlink>
        <a:srgbClr val="FFFFFF"/>
      </a:folHlink>
    </a:clrScheme>
    <a:fontScheme name="Sire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589</Words>
  <Application>Microsoft Office PowerPoint</Application>
  <PresentationFormat>Широкоэкранный</PresentationFormat>
  <Paragraphs>262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Козлова</dc:creator>
  <cp:lastModifiedBy>Щадинский Михаил Павлович</cp:lastModifiedBy>
  <cp:revision>323</cp:revision>
  <cp:lastPrinted>2020-07-15T11:05:17Z</cp:lastPrinted>
  <dcterms:created xsi:type="dcterms:W3CDTF">2018-09-05T11:07:36Z</dcterms:created>
  <dcterms:modified xsi:type="dcterms:W3CDTF">2023-06-28T03:32:35Z</dcterms:modified>
</cp:coreProperties>
</file>