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2" r:id="rId4"/>
    <p:sldId id="261" r:id="rId5"/>
    <p:sldId id="270" r:id="rId6"/>
    <p:sldId id="271" r:id="rId7"/>
    <p:sldId id="272" r:id="rId8"/>
    <p:sldId id="269" r:id="rId9"/>
    <p:sldId id="263" r:id="rId10"/>
    <p:sldId id="268" r:id="rId11"/>
    <p:sldId id="274" r:id="rId12"/>
    <p:sldId id="275" r:id="rId13"/>
    <p:sldId id="276" r:id="rId14"/>
    <p:sldId id="277" r:id="rId15"/>
    <p:sldId id="267" r:id="rId16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йлов Михаил Андреевич" initials="БМА" lastIdx="1" clrIdx="0">
    <p:extLst>
      <p:ext uri="{19B8F6BF-5375-455C-9EA6-DF929625EA0E}">
        <p15:presenceInfo xmlns:p15="http://schemas.microsoft.com/office/powerpoint/2012/main" userId="Буйлов Михаил Андр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9" autoAdjust="0"/>
    <p:restoredTop sz="92984" autoAdjust="0"/>
  </p:normalViewPr>
  <p:slideViewPr>
    <p:cSldViewPr snapToGrid="0">
      <p:cViewPr varScale="1">
        <p:scale>
          <a:sx n="106" d="100"/>
          <a:sy n="106" d="100"/>
        </p:scale>
        <p:origin x="98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3EB37C1-8E66-45D7-A10D-EBB206B57960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9BEC170-6930-4341-9B60-08289193D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6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4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0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5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9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5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3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170-6930-4341-9B60-08289193D6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1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F292-F879-4BDC-BE52-B40FEC20C3F2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6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640D-813A-46FB-AF95-7E26AFEA8BDA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7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A240-BD55-45B1-8908-3133FDB95CA1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82CF-136A-4A6E-AEBF-F22677A3CEE2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41B3-3F6D-4B51-9AE3-3C12176220F9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4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F6F6-56FA-4A05-A2E3-2391D8ADB3E6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1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992-7BDD-4818-AEBD-69BEB5CACBC9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9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5F15-A70C-449E-96EF-C9DF08816AAC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E074-C11E-4E26-8217-849F93ADDA5E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2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92C7-0087-41A5-A7D1-C0F1AF7E4502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0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AC65-1CCD-439A-810C-8AA5394054AC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8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CA06-DDBD-44E3-8094-E065F998C5B5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1E17-F744-48EF-83D7-C66103EC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3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333" y="878750"/>
            <a:ext cx="5780955" cy="5781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67" b="84333" l="10000" r="95556">
                        <a14:foregroundMark x1="26667" y1="38167" x2="88444" y2="34667"/>
                        <a14:foregroundMark x1="30889" y1="57833" x2="76444" y2="58167"/>
                        <a14:foregroundMark x1="29556" y1="67167" x2="69667" y2="67167"/>
                        <a14:foregroundMark x1="45222" y1="56333" x2="72556" y2="54667"/>
                        <a14:foregroundMark x1="43667" y1="37500" x2="76667" y2="69167"/>
                        <a14:foregroundMark x1="26444" y1="61000" x2="67333" y2="70667"/>
                        <a14:foregroundMark x1="30778" y1="71500" x2="69444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8594" r="5683" b="16988"/>
          <a:stretch/>
        </p:blipFill>
        <p:spPr>
          <a:xfrm>
            <a:off x="3762941" y="674542"/>
            <a:ext cx="3636335" cy="1878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1" b="100000" l="0" r="100000">
                        <a14:foregroundMark x1="19088" y1="28372" x2="59544" y2="20000"/>
                        <a14:foregroundMark x1="26291" y1="96512" x2="42017" y2="80233"/>
                        <a14:foregroundMark x1="22569" y1="97209" x2="58583" y2="61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48" y="674542"/>
            <a:ext cx="3385916" cy="1747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71702" y="3281738"/>
            <a:ext cx="217945" cy="1754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88" b="85289" l="6794" r="925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9" t="20387" r="9814" b="18218"/>
          <a:stretch/>
        </p:blipFill>
        <p:spPr>
          <a:xfrm>
            <a:off x="534354" y="882713"/>
            <a:ext cx="1946484" cy="1462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1759" y="3281738"/>
            <a:ext cx="1064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Практические аспекты создания ИТС и влияние внедрения ИТС на примере КРАСНОЯРСКОЙ АГЛОМЕРАЦИИ</a:t>
            </a:r>
            <a:endParaRPr lang="ru-RU" sz="3200" b="1" dirty="0">
              <a:cs typeface="Arial" panose="020B0604020202020204" pitchFamily="34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4868333" y="6334299"/>
            <a:ext cx="5926975" cy="325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4466" y="117642"/>
            <a:ext cx="83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ИТС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10</a:t>
            </a:fld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63132"/>
              </p:ext>
            </p:extLst>
          </p:nvPr>
        </p:nvGraphicFramePr>
        <p:xfrm>
          <a:off x="2" y="702416"/>
          <a:ext cx="12191999" cy="5911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5371">
                  <a:extLst>
                    <a:ext uri="{9D8B030D-6E8A-4147-A177-3AD203B41FA5}">
                      <a16:colId xmlns:a16="http://schemas.microsoft.com/office/drawing/2014/main" val="4032618319"/>
                    </a:ext>
                  </a:extLst>
                </a:gridCol>
                <a:gridCol w="2725813">
                  <a:extLst>
                    <a:ext uri="{9D8B030D-6E8A-4147-A177-3AD203B41FA5}">
                      <a16:colId xmlns:a16="http://schemas.microsoft.com/office/drawing/2014/main" val="1953131985"/>
                    </a:ext>
                  </a:extLst>
                </a:gridCol>
                <a:gridCol w="2744508">
                  <a:extLst>
                    <a:ext uri="{9D8B030D-6E8A-4147-A177-3AD203B41FA5}">
                      <a16:colId xmlns:a16="http://schemas.microsoft.com/office/drawing/2014/main" val="38280485"/>
                    </a:ext>
                  </a:extLst>
                </a:gridCol>
                <a:gridCol w="2556307">
                  <a:extLst>
                    <a:ext uri="{9D8B030D-6E8A-4147-A177-3AD203B41FA5}">
                      <a16:colId xmlns:a16="http://schemas.microsoft.com/office/drawing/2014/main" val="2050715542"/>
                    </a:ext>
                  </a:extLst>
                </a:gridCol>
              </a:tblGrid>
              <a:tr h="535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ввода ИТС 2019 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 1 этап ИТС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 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эффективности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983088"/>
                  </a:ext>
                </a:extLst>
              </a:tr>
              <a:tr h="8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Бальность заторовой ситуации по данным сервиса «Яндекс-пробки»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6-7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-0,5 балла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339497"/>
                  </a:ext>
                </a:extLst>
              </a:tr>
              <a:tr h="53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Продолжительность заторовой ситуации утром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7:30 до 9:00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7:30 до 9:00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706506"/>
                  </a:ext>
                </a:extLst>
              </a:tr>
              <a:tr h="53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Продолжительность заторовой ситуации вечером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17:30 до 19:00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17:30 до 18:30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-30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3622011"/>
                  </a:ext>
                </a:extLst>
              </a:tr>
              <a:tr h="8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длина заторовых ситуаций в утренний час «пик»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13861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12890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-971 м (-7%)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859671"/>
                  </a:ext>
                </a:extLst>
              </a:tr>
              <a:tr h="8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длина заторовых ситуаций в вечерний час «пик»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18588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17659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-1029 м (-5%)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8647808"/>
                  </a:ext>
                </a:extLst>
              </a:tr>
              <a:tr h="53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легкового транспорта утром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23,8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24,2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+ 0,4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1224824"/>
                  </a:ext>
                </a:extLst>
              </a:tr>
              <a:tr h="8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легкового транспорта вечером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21,8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22,3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+ 0,5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686744"/>
                  </a:ext>
                </a:extLst>
              </a:tr>
              <a:tr h="53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общественного транспорта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20,2 км/ч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20,5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+ 0,3 км/ч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12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3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4466" y="117642"/>
            <a:ext cx="83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ИТС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11</a:t>
            </a:fld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66345"/>
              </p:ext>
            </p:extLst>
          </p:nvPr>
        </p:nvGraphicFramePr>
        <p:xfrm>
          <a:off x="0" y="702417"/>
          <a:ext cx="12192000" cy="593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4034">
                  <a:extLst>
                    <a:ext uri="{9D8B030D-6E8A-4147-A177-3AD203B41FA5}">
                      <a16:colId xmlns:a16="http://schemas.microsoft.com/office/drawing/2014/main" val="369838115"/>
                    </a:ext>
                  </a:extLst>
                </a:gridCol>
                <a:gridCol w="2630423">
                  <a:extLst>
                    <a:ext uri="{9D8B030D-6E8A-4147-A177-3AD203B41FA5}">
                      <a16:colId xmlns:a16="http://schemas.microsoft.com/office/drawing/2014/main" val="2698190801"/>
                    </a:ext>
                  </a:extLst>
                </a:gridCol>
                <a:gridCol w="2280278">
                  <a:extLst>
                    <a:ext uri="{9D8B030D-6E8A-4147-A177-3AD203B41FA5}">
                      <a16:colId xmlns:a16="http://schemas.microsoft.com/office/drawing/2014/main" val="2882894675"/>
                    </a:ext>
                  </a:extLst>
                </a:gridCol>
                <a:gridCol w="2937265">
                  <a:extLst>
                    <a:ext uri="{9D8B030D-6E8A-4147-A177-3AD203B41FA5}">
                      <a16:colId xmlns:a16="http://schemas.microsoft.com/office/drawing/2014/main" val="1340442442"/>
                    </a:ext>
                  </a:extLst>
                </a:gridCol>
              </a:tblGrid>
              <a:tr h="1138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Наименование показателя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 1 этап ИТС 2020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 введения 2 этап ИТС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эффективности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6752046"/>
                  </a:ext>
                </a:extLst>
              </a:tr>
              <a:tr h="850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Бальность заторовой ситуации по данным сервиса «Яндекс-пробки»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изменилось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6801812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Продолжительность заторовой ситуации утром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7:30 до 9:00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7:30 до 8:50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-10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0862325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Продолжительность заторовой ситуации вечером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17:30 до 18:30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17:30 до 18:30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924405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длина заторовых ситуаций в утренний час «пик»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12890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12630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-260 м (-3%)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8855807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длина заторовых ситуаций в вечерний час «пик»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17659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17527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-132 м (-1%)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7732936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легкового транспорта утром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24,2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24,4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+ 0,2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4534630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легкового транспорта вечером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22,3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22,46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+ 0,16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7296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скорость движения общественного транспорта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20,5 км/ч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20,8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+ 0,3 км/ч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407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5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4466" y="117642"/>
            <a:ext cx="83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ИТС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12</a:t>
            </a:fld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41470"/>
              </p:ext>
            </p:extLst>
          </p:nvPr>
        </p:nvGraphicFramePr>
        <p:xfrm>
          <a:off x="0" y="702417"/>
          <a:ext cx="12191999" cy="593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4034">
                  <a:extLst>
                    <a:ext uri="{9D8B030D-6E8A-4147-A177-3AD203B41FA5}">
                      <a16:colId xmlns:a16="http://schemas.microsoft.com/office/drawing/2014/main" val="3588222517"/>
                    </a:ext>
                  </a:extLst>
                </a:gridCol>
                <a:gridCol w="2455969">
                  <a:extLst>
                    <a:ext uri="{9D8B030D-6E8A-4147-A177-3AD203B41FA5}">
                      <a16:colId xmlns:a16="http://schemas.microsoft.com/office/drawing/2014/main" val="3038587930"/>
                    </a:ext>
                  </a:extLst>
                </a:gridCol>
                <a:gridCol w="2279040">
                  <a:extLst>
                    <a:ext uri="{9D8B030D-6E8A-4147-A177-3AD203B41FA5}">
                      <a16:colId xmlns:a16="http://schemas.microsoft.com/office/drawing/2014/main" val="3294185182"/>
                    </a:ext>
                  </a:extLst>
                </a:gridCol>
                <a:gridCol w="3112956">
                  <a:extLst>
                    <a:ext uri="{9D8B030D-6E8A-4147-A177-3AD203B41FA5}">
                      <a16:colId xmlns:a16="http://schemas.microsoft.com/office/drawing/2014/main" val="1239240220"/>
                    </a:ext>
                  </a:extLst>
                </a:gridCol>
              </a:tblGrid>
              <a:tr h="113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Наименование показателя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 введения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этап ИТС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 введения 3 этап ИТС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эффективности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4934762"/>
                  </a:ext>
                </a:extLst>
              </a:tr>
              <a:tr h="85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Бальность заторовой ситуации по данным сервиса «Яндекс-пробки»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изменилось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737541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Продолжительность заторовой ситуации утром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7:30 до 8:50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7:15 до 08:35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изменилось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6315881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Продолжительность заторовой ситуации вечером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17:30 до 18:30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18:30 до 18:45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+ 15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272289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длина заторовых ситуаций в утренний час «пик»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12630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12251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378 (-3%)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155378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длина заторовых ситуаций в вечерний час «пик»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17527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16830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701 (-3%)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8849221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легкового транспорта утром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24,4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25,0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+ 0,6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928138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легкового транспорта вечером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22,46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22,7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+ 0,24 км/ч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2205709"/>
                  </a:ext>
                </a:extLst>
              </a:tr>
              <a:tr h="56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движения общественного транспорта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20,8 км/ч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 км/час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+ 0,2 км/ч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513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4466" y="117642"/>
            <a:ext cx="83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ИТС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13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36055" y="751768"/>
            <a:ext cx="11919890" cy="55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4466" y="117642"/>
            <a:ext cx="83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ИТС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14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645393"/>
            <a:ext cx="12192000" cy="59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6000" pressure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75" b="3874"/>
          <a:stretch/>
        </p:blipFill>
        <p:spPr>
          <a:xfrm>
            <a:off x="831958" y="2098307"/>
            <a:ext cx="10679857" cy="4533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37575" y="3032048"/>
            <a:ext cx="1777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49"/>
          <a:stretch/>
        </p:blipFill>
        <p:spPr>
          <a:xfrm>
            <a:off x="1331901" y="369714"/>
            <a:ext cx="9426501" cy="6243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7933" y="31849"/>
            <a:ext cx="576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 ИТС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59061"/>
              </p:ext>
            </p:extLst>
          </p:nvPr>
        </p:nvGraphicFramePr>
        <p:xfrm>
          <a:off x="6565182" y="2267240"/>
          <a:ext cx="4773624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013">
                  <a:extLst>
                    <a:ext uri="{9D8B030D-6E8A-4147-A177-3AD203B41FA5}">
                      <a16:colId xmlns:a16="http://schemas.microsoft.com/office/drawing/2014/main" val="3478650463"/>
                    </a:ext>
                  </a:extLst>
                </a:gridCol>
                <a:gridCol w="4001611">
                  <a:extLst>
                    <a:ext uri="{9D8B030D-6E8A-4147-A177-3AD203B41FA5}">
                      <a16:colId xmlns:a16="http://schemas.microsoft.com/office/drawing/2014/main" val="54595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556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Светофорных объектов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381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733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Единиц</a:t>
                      </a:r>
                      <a:r>
                        <a:rPr lang="ru-RU" baseline="0" dirty="0" smtClean="0"/>
                        <a:t> общественного транспорта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13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r>
                        <a:rPr lang="ru-RU" b="1" baseline="0" dirty="0" smtClean="0"/>
                        <a:t> 2</a:t>
                      </a:r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Единиц</a:t>
                      </a:r>
                      <a:r>
                        <a:rPr lang="ru-RU" baseline="0" dirty="0" smtClean="0"/>
                        <a:t> спец. техники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37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170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Точек мониторинга ДТП и ЧС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6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150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Парковочных мест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60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Табло переменной информации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46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7</a:t>
                      </a:r>
                      <a:r>
                        <a:rPr lang="ru-RU" b="1" baseline="0" dirty="0" smtClean="0"/>
                        <a:t>4</a:t>
                      </a:r>
                      <a:r>
                        <a:rPr lang="en-US" b="1" baseline="0" dirty="0" smtClean="0"/>
                        <a:t>0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Детекторов транспорта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95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Метеостанций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96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Станций экологического мониторинга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358669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52827" y="1205976"/>
            <a:ext cx="3863689" cy="520830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43644" y="1021669"/>
            <a:ext cx="31537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ИНТЕГРАЦИОННАЯ ПЛАТФОРМА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2239083" y="4428108"/>
            <a:ext cx="3421233" cy="605448"/>
            <a:chOff x="1893338" y="4844242"/>
            <a:chExt cx="3421233" cy="60544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893338" y="4864915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0000" y1="14465" x2="20000" y2="14465"/>
                          <a14:foregroundMark x1="37931" y1="64780" x2="37931" y2="64780"/>
                          <a14:foregroundMark x1="68276" y1="28931" x2="68276" y2="28931"/>
                          <a14:foregroundMark x1="51724" y1="64780" x2="51724" y2="64780"/>
                          <a14:foregroundMark x1="58621" y1="64151" x2="58621" y2="64151"/>
                          <a14:foregroundMark x1="64828" y1="64151" x2="63448" y2="64151"/>
                          <a14:foregroundMark x1="5517" y1="33333" x2="5517" y2="33333"/>
                          <a14:foregroundMark x1="14483" y1="48428" x2="14483" y2="48428"/>
                          <a14:foregroundMark x1="14483" y1="76101" x2="14483" y2="76101"/>
                          <a14:foregroundMark x1="11034" y1="90566" x2="11034" y2="90566"/>
                          <a14:foregroundMark x1="24138" y1="90566" x2="24828" y2="90566"/>
                          <a14:foregroundMark x1="36552" y1="90566" x2="36552" y2="90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2835" y="4914432"/>
              <a:ext cx="393231" cy="432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513240" y="4844242"/>
              <a:ext cx="28013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Подсистема управления службами содержания дорог</a:t>
              </a:r>
            </a:p>
          </p:txBody>
        </p:sp>
      </p:grpSp>
      <p:sp>
        <p:nvSpPr>
          <p:cNvPr id="21" name="Левая фигурная скобка 20"/>
          <p:cNvSpPr/>
          <p:nvPr/>
        </p:nvSpPr>
        <p:spPr>
          <a:xfrm>
            <a:off x="5972717" y="1969780"/>
            <a:ext cx="842878" cy="3697602"/>
          </a:xfrm>
          <a:prstGeom prst="leftBrace">
            <a:avLst>
              <a:gd name="adj1" fmla="val 0"/>
              <a:gd name="adj2" fmla="val 4766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985494" y="1800502"/>
            <a:ext cx="3212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ФИЗИЧЕСКАЯ ИНФРАСТРУКТУРА</a:t>
            </a:r>
            <a:endParaRPr lang="ru-RU" sz="16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2239083" y="2601778"/>
            <a:ext cx="3258324" cy="590989"/>
            <a:chOff x="1936952" y="2831466"/>
            <a:chExt cx="3258324" cy="59098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936952" y="2837680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30718" y="2831466"/>
              <a:ext cx="26209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Подсистема мониторинга </a:t>
              </a:r>
              <a:r>
                <a:rPr lang="ru-RU" sz="1600" dirty="0" smtClean="0"/>
                <a:t>транспортного </a:t>
              </a:r>
              <a:r>
                <a:rPr lang="ru-RU" sz="1600" dirty="0"/>
                <a:t>потока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778" b="52361" l="18426" r="21713">
                          <a14:foregroundMark x1="21157" y1="51181" x2="21157" y2="51181"/>
                        </a14:backgroundRemoval>
                      </a14:imgEffect>
                    </a14:imgLayer>
                  </a14:imgProps>
                </a:ext>
              </a:extLst>
            </a:blip>
            <a:srcRect l="18395" t="47592" r="78395" b="47964"/>
            <a:stretch/>
          </p:blipFill>
          <p:spPr>
            <a:xfrm>
              <a:off x="2073825" y="2931625"/>
              <a:ext cx="429000" cy="3960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239083" y="3832525"/>
            <a:ext cx="3316424" cy="587867"/>
            <a:chOff x="1942448" y="4185333"/>
            <a:chExt cx="3316424" cy="587867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942448" y="4188425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27614" y="4185333"/>
              <a:ext cx="27312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Подсистема </a:t>
              </a:r>
              <a:r>
                <a:rPr lang="ru-RU" sz="1600" dirty="0" err="1" smtClean="0"/>
                <a:t>метеомониторинга</a:t>
              </a:r>
              <a:endParaRPr lang="ru-RU" sz="1600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278" b="81111" l="42454" r="46019"/>
                      </a14:imgEffect>
                    </a14:imgLayer>
                  </a14:imgProps>
                </a:ext>
              </a:extLst>
            </a:blip>
            <a:srcRect l="42408" t="75092" r="53765" b="18889"/>
            <a:stretch/>
          </p:blipFill>
          <p:spPr>
            <a:xfrm>
              <a:off x="2085608" y="4261721"/>
              <a:ext cx="412059" cy="43200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2218378" y="5645627"/>
            <a:ext cx="3887248" cy="606529"/>
            <a:chOff x="1893338" y="6130481"/>
            <a:chExt cx="3753707" cy="606529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893338" y="6152235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4360" y="6130481"/>
              <a:ext cx="3092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Подсистема приоритетного </a:t>
              </a:r>
              <a:endParaRPr lang="en-US" sz="1600" dirty="0" smtClean="0"/>
            </a:p>
            <a:p>
              <a:r>
                <a:rPr lang="ru-RU" sz="1600" dirty="0" smtClean="0"/>
                <a:t>проезда</a:t>
              </a:r>
              <a:endParaRPr lang="ru-RU" sz="1600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667" b="51667" l="41528" r="46759">
                          <a14:foregroundMark x1="43843" y1="46875" x2="43935" y2="47500"/>
                          <a14:foregroundMark x1="45972" y1="50694" x2="45972" y2="50694"/>
                          <a14:foregroundMark x1="42917" y1="50694" x2="42917" y2="50694"/>
                        </a14:backgroundRemoval>
                      </a14:imgEffect>
                    </a14:imgLayer>
                  </a14:imgProps>
                </a:ext>
              </a:extLst>
            </a:blip>
            <a:srcRect l="41873" t="46667" r="53374" b="48333"/>
            <a:stretch/>
          </p:blipFill>
          <p:spPr>
            <a:xfrm>
              <a:off x="2011062" y="6264622"/>
              <a:ext cx="513335" cy="360000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239083" y="2000438"/>
            <a:ext cx="3984792" cy="594300"/>
            <a:chOff x="1942448" y="2182630"/>
            <a:chExt cx="3984792" cy="5943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942448" y="2182630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27651" y="2192155"/>
              <a:ext cx="3399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Подсистема светофорного управления</a:t>
              </a:r>
              <a:endParaRPr lang="ru-RU" sz="1600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764" b="57847" l="57917" r="70324">
                          <a14:foregroundMark x1="63287" y1="48750" x2="63287" y2="48750"/>
                          <a14:foregroundMark x1="62454" y1="49375" x2="63565" y2="47222"/>
                          <a14:foregroundMark x1="63611" y1="47153" x2="64815" y2="48889"/>
                          <a14:foregroundMark x1="65185" y1="49236" x2="64028" y2="46875"/>
                          <a14:foregroundMark x1="63287" y1="47153" x2="61991" y2="48681"/>
                          <a14:foregroundMark x1="62454" y1="48889" x2="62917" y2="46736"/>
                          <a14:foregroundMark x1="60000" y1="54236" x2="61157" y2="51042"/>
                          <a14:foregroundMark x1="61157" y1="52361" x2="61944" y2="53681"/>
                        </a14:backgroundRemoval>
                      </a14:imgEffect>
                    </a14:imgLayer>
                  </a14:imgProps>
                </a:ext>
              </a:extLst>
            </a:blip>
            <a:srcRect l="58765" t="45926" r="30494" b="42315"/>
            <a:stretch/>
          </p:blipFill>
          <p:spPr>
            <a:xfrm>
              <a:off x="2034388" y="2308000"/>
              <a:ext cx="493226" cy="360000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2239083" y="3217637"/>
            <a:ext cx="3258324" cy="592490"/>
            <a:chOff x="1936952" y="3496589"/>
            <a:chExt cx="3258324" cy="59249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936952" y="3496589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8671" y="3504304"/>
              <a:ext cx="2666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Подсистема детектирования </a:t>
              </a:r>
              <a:br>
                <a:rPr lang="ru-RU" sz="1600" dirty="0" smtClean="0"/>
              </a:br>
              <a:r>
                <a:rPr lang="ru-RU" sz="1600" dirty="0" smtClean="0"/>
                <a:t>ДТП и ЧС</a:t>
              </a:r>
              <a:endParaRPr lang="ru-RU" sz="1600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6250" b="53333" l="41250" r="46343">
                          <a14:foregroundMark x1="41991" y1="49375" x2="42037" y2="49375"/>
                          <a14:foregroundMark x1="41806" y1="49792" x2="42593" y2="49097"/>
                          <a14:foregroundMark x1="44676" y1="48472" x2="44676" y2="48889"/>
                        </a14:backgroundRemoval>
                      </a14:imgEffect>
                    </a14:imgLayer>
                  </a14:imgProps>
                </a:ext>
              </a:extLst>
            </a:blip>
            <a:srcRect l="41173" t="46018" r="53580" b="46853"/>
            <a:stretch/>
          </p:blipFill>
          <p:spPr>
            <a:xfrm>
              <a:off x="2080878" y="3603650"/>
              <a:ext cx="437147" cy="39600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241936" y="5033025"/>
            <a:ext cx="3844336" cy="608025"/>
            <a:chOff x="1893338" y="5497482"/>
            <a:chExt cx="3844336" cy="608025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893338" y="5520732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30801" y="5497482"/>
              <a:ext cx="3206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Подсистема управления парковочным пространством</a:t>
              </a:r>
              <a:endParaRPr lang="ru-RU" sz="1600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2</a:t>
            </a:fld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239574" y="1395597"/>
            <a:ext cx="4019000" cy="744632"/>
            <a:chOff x="1942448" y="2182630"/>
            <a:chExt cx="4019000" cy="74463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942448" y="2182630"/>
              <a:ext cx="3258324" cy="58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61859" y="2342487"/>
              <a:ext cx="3399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Подсистема ДИТ И ЗПИ</a:t>
              </a:r>
            </a:p>
            <a:p>
              <a:endParaRPr lang="ru-RU" sz="1600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9" y="5102334"/>
            <a:ext cx="472894" cy="4728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29" y="1480351"/>
            <a:ext cx="435473" cy="43547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437442" y="754407"/>
            <a:ext cx="62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56601" y="831536"/>
            <a:ext cx="420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БАЗОВЫЙ УРОВЕНЬ ЗРЕЛОСТИ</a:t>
            </a:r>
            <a:endParaRPr lang="ru-RU" sz="24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80044" y="1295755"/>
            <a:ext cx="522412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43604" y="316462"/>
            <a:ext cx="93033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ИТС КРАСНОЯРСКОЙ АГЛОМЕРАЦИИ</a:t>
            </a:r>
            <a:endParaRPr lang="ru-RU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6000" pressure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1" y="2743200"/>
            <a:ext cx="8912924" cy="411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4315" y="1085861"/>
            <a:ext cx="55217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Повышение пассажиропотока:</a:t>
            </a:r>
          </a:p>
          <a:p>
            <a:pPr marL="342900" indent="-342900">
              <a:buFontTx/>
              <a:buChar char="-"/>
            </a:pPr>
            <a:r>
              <a:rPr lang="ru-RU" i="1" dirty="0"/>
              <a:t>а</a:t>
            </a:r>
            <a:r>
              <a:rPr lang="ru-RU" i="1" dirty="0" smtClean="0"/>
              <a:t>даптивное управление</a:t>
            </a:r>
          </a:p>
          <a:p>
            <a:pPr marL="342900" indent="-342900">
              <a:buFontTx/>
              <a:buChar char="-"/>
            </a:pPr>
            <a:r>
              <a:rPr lang="ru-RU" i="1" dirty="0"/>
              <a:t>п</a:t>
            </a:r>
            <a:r>
              <a:rPr lang="ru-RU" i="1" dirty="0" smtClean="0"/>
              <a:t>риоритет ОТ</a:t>
            </a:r>
          </a:p>
          <a:p>
            <a:endParaRPr lang="ru-RU" dirty="0"/>
          </a:p>
          <a:p>
            <a:r>
              <a:rPr lang="ru-RU" b="1" dirty="0" smtClean="0"/>
              <a:t>Повышение комфорта использования транспортной инфраструктуры:</a:t>
            </a:r>
          </a:p>
          <a:p>
            <a:pPr marL="342900" indent="-342900">
              <a:buFontTx/>
              <a:buChar char="-"/>
            </a:pPr>
            <a:r>
              <a:rPr lang="ru-RU" dirty="0"/>
              <a:t>у</a:t>
            </a:r>
            <a:r>
              <a:rPr lang="ru-RU" i="1" dirty="0" smtClean="0"/>
              <a:t>мные остановки</a:t>
            </a:r>
          </a:p>
          <a:p>
            <a:pPr marL="342900" indent="-342900">
              <a:buFontTx/>
              <a:buChar char="-"/>
            </a:pPr>
            <a:r>
              <a:rPr lang="ru-RU" i="1" dirty="0"/>
              <a:t>п</a:t>
            </a:r>
            <a:r>
              <a:rPr lang="ru-RU" i="1" dirty="0" smtClean="0"/>
              <a:t>арковочные пространства</a:t>
            </a:r>
          </a:p>
          <a:p>
            <a:pPr marL="342900" indent="-342900">
              <a:buFontTx/>
              <a:buChar char="-"/>
            </a:pPr>
            <a:r>
              <a:rPr lang="ru-RU" i="1" dirty="0"/>
              <a:t>э</a:t>
            </a:r>
            <a:r>
              <a:rPr lang="ru-RU" i="1" dirty="0" smtClean="0"/>
              <a:t>кологический мониторинг</a:t>
            </a:r>
          </a:p>
          <a:p>
            <a:endParaRPr lang="ru-RU" dirty="0"/>
          </a:p>
          <a:p>
            <a:r>
              <a:rPr lang="ru-RU" b="1" dirty="0" smtClean="0"/>
              <a:t>Повышение безопасности:</a:t>
            </a:r>
          </a:p>
          <a:p>
            <a:pPr marL="342900" indent="-342900">
              <a:buFontTx/>
              <a:buChar char="-"/>
            </a:pPr>
            <a:r>
              <a:rPr lang="ru-RU" i="1" dirty="0"/>
              <a:t>а</a:t>
            </a:r>
            <a:r>
              <a:rPr lang="ru-RU" i="1" dirty="0" smtClean="0"/>
              <a:t>нализ погодных условий</a:t>
            </a:r>
          </a:p>
          <a:p>
            <a:pPr marL="342900" indent="-342900">
              <a:buFontTx/>
              <a:buChar char="-"/>
            </a:pPr>
            <a:r>
              <a:rPr lang="ru-RU" i="1" dirty="0"/>
              <a:t>д</a:t>
            </a:r>
            <a:r>
              <a:rPr lang="ru-RU" i="1" dirty="0" smtClean="0"/>
              <a:t>етектирование ДТП и ЧС</a:t>
            </a:r>
          </a:p>
          <a:p>
            <a:pPr marL="342900" indent="-342900">
              <a:buFontTx/>
              <a:buChar char="-"/>
            </a:pPr>
            <a:r>
              <a:rPr lang="ru-RU" i="1" dirty="0" smtClean="0"/>
              <a:t>Информационное обеспечение водителей с помощью  ДИТ и ЗПИ</a:t>
            </a:r>
          </a:p>
          <a:p>
            <a:pPr marL="342900" indent="-342900">
              <a:buFontTx/>
              <a:buChar char="-"/>
            </a:pPr>
            <a:r>
              <a:rPr lang="ru-RU" i="1" dirty="0"/>
              <a:t>у</a:t>
            </a:r>
            <a:r>
              <a:rPr lang="ru-RU" i="1" dirty="0" smtClean="0"/>
              <a:t>правление спец. транспортом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250" y1="8818" x2="17250" y2="8818"/>
                        <a14:foregroundMark x1="17125" y1="5441" x2="17125" y2="9193"/>
                        <a14:foregroundMark x1="17750" y1="10694" x2="20500" y2="11445"/>
                        <a14:foregroundMark x1="8625" y1="3377" x2="8625" y2="9381"/>
                        <a14:foregroundMark x1="25375" y1="9381" x2="25375" y2="9381"/>
                        <a14:foregroundMark x1="44250" y1="10882" x2="44000" y2="13696"/>
                        <a14:foregroundMark x1="44875" y1="12570" x2="46250" y2="14634"/>
                        <a14:foregroundMark x1="45875" y1="10882" x2="44250" y2="14259"/>
                        <a14:foregroundMark x1="44750" y1="12758" x2="69000" y2="16698"/>
                        <a14:foregroundMark x1="71250" y1="17636" x2="65375" y2="17448"/>
                        <a14:foregroundMark x1="63875" y1="18011" x2="72250" y2="19700"/>
                        <a14:foregroundMark x1="20250" y1="9756" x2="38250" y2="12008"/>
                        <a14:foregroundMark x1="10375" y1="9756" x2="10125" y2="4315"/>
                        <a14:foregroundMark x1="7375" y1="3377" x2="6625" y2="10319"/>
                        <a14:foregroundMark x1="7000" y1="4503" x2="27000" y2="5253"/>
                        <a14:foregroundMark x1="7625" y1="2439" x2="90250" y2="17448"/>
                        <a14:foregroundMark x1="90750" y1="18199" x2="91125" y2="23265"/>
                        <a14:foregroundMark x1="83750" y1="21201" x2="88250" y2="21388"/>
                        <a14:foregroundMark x1="87750" y1="21388" x2="34250" y2="12383"/>
                        <a14:foregroundMark x1="71625" y1="40713" x2="88875" y2="67355"/>
                        <a14:foregroundMark x1="78500" y1="45591" x2="81250" y2="53846"/>
                        <a14:foregroundMark x1="4875" y1="96248" x2="14000" y2="96248"/>
                        <a14:foregroundMark x1="76000" y1="96248" x2="89750" y2="95872"/>
                        <a14:foregroundMark x1="85375" y1="91745" x2="93000" y2="97186"/>
                        <a14:backgroundMark x1="96750" y1="42214" x2="97625" y2="53659"/>
                        <a14:backgroundMark x1="96750" y1="40338" x2="98875" y2="7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99" y="811295"/>
            <a:ext cx="5237643" cy="2536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3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99" y="4918114"/>
            <a:ext cx="5237643" cy="169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98" y="3347773"/>
            <a:ext cx="5237643" cy="15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80324" y="182268"/>
            <a:ext cx="83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ИНТЕГРАЦИОННАЯ ПЛАТФОРМА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4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48" y="1201728"/>
            <a:ext cx="55217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Критерии выбора: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Отсутствие в составе платформы запрещенных</a:t>
            </a:r>
            <a:r>
              <a:rPr lang="en-US" i="1" dirty="0" smtClean="0"/>
              <a:t>/</a:t>
            </a:r>
            <a:r>
              <a:rPr lang="ru-RU" i="1" dirty="0" smtClean="0"/>
              <a:t>недоступных программных продуктов в Российской Федерации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Кластерные технологии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err="1" smtClean="0"/>
              <a:t>Контейнеризированные</a:t>
            </a:r>
            <a:r>
              <a:rPr lang="ru-RU" i="1" dirty="0" smtClean="0"/>
              <a:t> модули и подсистемы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Открытые протоколы интеграции и межсистемного взаимодействия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Возможность объединения двух и более интеграционных платформ в одно логическое целое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7" y="1011366"/>
            <a:ext cx="6656823" cy="32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31" y="42643"/>
            <a:ext cx="1195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МОНИТОРИНГА ТРАНСПОРТНЫХ ПОТОКОВ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5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48" y="1201728"/>
            <a:ext cx="55217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Возможности: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Оперативная информация о погодных условиях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Состояние дорожного покрытия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Передача информации в другие подсистемы ИТС</a:t>
            </a:r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r>
              <a:rPr lang="ru-RU" i="1" dirty="0" smtClean="0"/>
              <a:t>18 </a:t>
            </a:r>
            <a:r>
              <a:rPr lang="ru-RU" i="1" dirty="0" err="1" smtClean="0"/>
              <a:t>метео</a:t>
            </a:r>
            <a:r>
              <a:rPr lang="ru-RU" i="1" dirty="0" smtClean="0"/>
              <a:t> объектов </a:t>
            </a:r>
            <a:r>
              <a:rPr lang="ru-RU" i="1" dirty="0"/>
              <a:t>в </a:t>
            </a:r>
            <a:r>
              <a:rPr lang="ru-RU" i="1" dirty="0" smtClean="0"/>
              <a:t>агломерации*</a:t>
            </a: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17" y="670552"/>
            <a:ext cx="5327983" cy="3109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17" y="3699015"/>
            <a:ext cx="5327983" cy="2941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26" y="618534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*- на 31.12.2022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4951" y="92342"/>
            <a:ext cx="1143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УПРАВЛЕНИЯ СВЕТОФОРНЫМИ ОБЪЕКТАМИ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94426" y="1573503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6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48" y="1201728"/>
            <a:ext cx="5521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Возможности: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Управление в режиме реального времени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Мониторинг состояния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Группировка объектов, зеленая волна</a:t>
            </a:r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Адаптивное управление (сценарные планы)</a:t>
            </a: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/>
              <a:t>5</a:t>
            </a:r>
            <a:r>
              <a:rPr lang="ru-RU" i="1" dirty="0" smtClean="0"/>
              <a:t>40 светофоров подключены к ИТС (100 %)</a:t>
            </a:r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50" y="590925"/>
            <a:ext cx="4799950" cy="2952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51" y="3543300"/>
            <a:ext cx="4799950" cy="30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4951" y="92342"/>
            <a:ext cx="1143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МЕТОМОНИТОРИНГА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7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48" y="1201728"/>
            <a:ext cx="5521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Возможности: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Управление в режиме реального времени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Мониторинг состояния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Группировка объектов, зеленая волна</a:t>
            </a:r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Адаптивное управление (сценарные планы)</a:t>
            </a: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/>
              <a:t>5</a:t>
            </a:r>
            <a:r>
              <a:rPr lang="ru-RU" i="1" dirty="0" smtClean="0"/>
              <a:t>40 светофоров подключены к ИТС (100 %)</a:t>
            </a:r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3" y="677117"/>
            <a:ext cx="5454567" cy="3040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3" y="3717757"/>
            <a:ext cx="5454567" cy="29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13494" y="182268"/>
            <a:ext cx="83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ДИТ И ЗПИ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282394" y="1554299"/>
            <a:ext cx="9039000" cy="517544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8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48" y="1201728"/>
            <a:ext cx="55217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Возможности: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Работа в ручном режиме по команде диспетчера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Работа полностью в автоматическом режиме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Визуальный контроль отображаемой информации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Защищенные каналы связи</a:t>
            </a:r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12 ДИТ и ЗПИ в агломерации*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21" y="670552"/>
            <a:ext cx="5185611" cy="3378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21" y="3985597"/>
            <a:ext cx="5135479" cy="2627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205" y="625787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*- на 31.12.2022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88608" y="616953"/>
            <a:ext cx="637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ДО КОНЦА 2024  ГОДА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0000" pressure="29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44"/>
          <a:stretch/>
        </p:blipFill>
        <p:spPr>
          <a:xfrm>
            <a:off x="605776" y="1781572"/>
            <a:ext cx="11076517" cy="48460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640945"/>
            <a:ext cx="12192000" cy="10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86047" y="3179569"/>
            <a:ext cx="10060251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807124" y="3032427"/>
            <a:ext cx="324000" cy="324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32472" y="2845999"/>
            <a:ext cx="229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2023 г.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84194" y="2841015"/>
            <a:ext cx="229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2024 г.</a:t>
            </a:r>
            <a:endParaRPr lang="ru-RU" sz="16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57371"/>
              </p:ext>
            </p:extLst>
          </p:nvPr>
        </p:nvGraphicFramePr>
        <p:xfrm>
          <a:off x="1914178" y="3507524"/>
          <a:ext cx="359797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793">
                  <a:extLst>
                    <a:ext uri="{9D8B030D-6E8A-4147-A177-3AD203B41FA5}">
                      <a16:colId xmlns:a16="http://schemas.microsoft.com/office/drawing/2014/main" val="833495247"/>
                    </a:ext>
                  </a:extLst>
                </a:gridCol>
                <a:gridCol w="3062177">
                  <a:extLst>
                    <a:ext uri="{9D8B030D-6E8A-4147-A177-3AD203B41FA5}">
                      <a16:colId xmlns:a16="http://schemas.microsoft.com/office/drawing/2014/main" val="3894220913"/>
                    </a:ext>
                  </a:extLst>
                </a:gridCol>
              </a:tblGrid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Детекторов транспорта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11622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Метеостанции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96519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Табло переменной информации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26975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Светофорных контроллеров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19539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Трекеров</a:t>
                      </a:r>
                      <a:r>
                        <a:rPr lang="ru-RU" sz="1400" dirty="0" smtClean="0"/>
                        <a:t> ГЛОНАСС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439142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Детекторов</a:t>
                      </a:r>
                      <a:r>
                        <a:rPr lang="ru-RU" sz="1400" baseline="0" dirty="0" smtClean="0"/>
                        <a:t> ДТП и ЧС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399623"/>
                  </a:ext>
                </a:extLst>
              </a:tr>
              <a:tr h="1457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351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Парковочных мест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50265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81427"/>
              </p:ext>
            </p:extLst>
          </p:nvPr>
        </p:nvGraphicFramePr>
        <p:xfrm>
          <a:off x="6144035" y="3572440"/>
          <a:ext cx="359797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793">
                  <a:extLst>
                    <a:ext uri="{9D8B030D-6E8A-4147-A177-3AD203B41FA5}">
                      <a16:colId xmlns:a16="http://schemas.microsoft.com/office/drawing/2014/main" val="833495247"/>
                    </a:ext>
                  </a:extLst>
                </a:gridCol>
                <a:gridCol w="3062177">
                  <a:extLst>
                    <a:ext uri="{9D8B030D-6E8A-4147-A177-3AD203B41FA5}">
                      <a16:colId xmlns:a16="http://schemas.microsoft.com/office/drawing/2014/main" val="3894220913"/>
                    </a:ext>
                  </a:extLst>
                </a:gridCol>
              </a:tblGrid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Детекторов транспорта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11622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Метеостанции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96519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Табло переменной информации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26975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Светофорных контроллеров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19539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Термокос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439142"/>
                  </a:ext>
                </a:extLst>
              </a:tr>
              <a:tr h="119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Детекторов</a:t>
                      </a:r>
                      <a:r>
                        <a:rPr lang="ru-RU" sz="1400" baseline="0" dirty="0" smtClean="0"/>
                        <a:t> ДТП и ЧС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399623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15600"/>
              </p:ext>
            </p:extLst>
          </p:nvPr>
        </p:nvGraphicFramePr>
        <p:xfrm>
          <a:off x="6144035" y="1752847"/>
          <a:ext cx="3674311" cy="99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4311">
                  <a:extLst>
                    <a:ext uri="{9D8B030D-6E8A-4147-A177-3AD203B41FA5}">
                      <a16:colId xmlns:a16="http://schemas.microsoft.com/office/drawing/2014/main" val="3894220913"/>
                    </a:ext>
                  </a:extLst>
                </a:gridCol>
              </a:tblGrid>
              <a:tr h="3323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витрины</a:t>
                      </a:r>
                      <a:r>
                        <a:rPr lang="ru-RU" sz="1400" baseline="0" dirty="0" smtClean="0"/>
                        <a:t> данных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11622"/>
                  </a:ext>
                </a:extLst>
              </a:tr>
              <a:tr h="3323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</a:t>
                      </a:r>
                      <a:r>
                        <a:rPr lang="ru-RU" sz="1400" baseline="0" dirty="0" smtClean="0"/>
                        <a:t> интеграционной платформы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96519"/>
                  </a:ext>
                </a:extLst>
              </a:tr>
              <a:tr h="3323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созданных подсистем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2697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44445"/>
              </p:ext>
            </p:extLst>
          </p:nvPr>
        </p:nvGraphicFramePr>
        <p:xfrm>
          <a:off x="1988210" y="1693241"/>
          <a:ext cx="3674311" cy="99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4311">
                  <a:extLst>
                    <a:ext uri="{9D8B030D-6E8A-4147-A177-3AD203B41FA5}">
                      <a16:colId xmlns:a16="http://schemas.microsoft.com/office/drawing/2014/main" val="3894220913"/>
                    </a:ext>
                  </a:extLst>
                </a:gridCol>
              </a:tblGrid>
              <a:tr h="33237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11622"/>
                  </a:ext>
                </a:extLst>
              </a:tr>
              <a:tr h="3323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</a:t>
                      </a:r>
                      <a:r>
                        <a:rPr lang="ru-RU" sz="1400" baseline="0" dirty="0" smtClean="0"/>
                        <a:t> интеграционной платформы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96519"/>
                  </a:ext>
                </a:extLst>
              </a:tr>
              <a:tr h="3323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созданных подсистем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26975"/>
                  </a:ext>
                </a:extLst>
              </a:tr>
            </a:tbl>
          </a:graphicData>
        </a:graphic>
      </p:graphicFrame>
      <p:sp>
        <p:nvSpPr>
          <p:cNvPr id="21" name="Овал 20"/>
          <p:cNvSpPr/>
          <p:nvPr/>
        </p:nvSpPr>
        <p:spPr>
          <a:xfrm>
            <a:off x="5855039" y="3038450"/>
            <a:ext cx="324000" cy="324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1E17-F744-48EF-83D7-C66103EC07B4}" type="slidenum">
              <a:rPr lang="ru-RU" b="1" smtClean="0">
                <a:solidFill>
                  <a:srgbClr val="FF0000"/>
                </a:solidFill>
              </a:rPr>
              <a:t>9</a:t>
            </a:fld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6717</TotalTime>
  <Words>810</Words>
  <Application>Microsoft Office PowerPoint</Application>
  <PresentationFormat>Широкоэкранный</PresentationFormat>
  <Paragraphs>284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Арсентьев</dc:creator>
  <cp:lastModifiedBy>Буйлов Михаил Андреевич</cp:lastModifiedBy>
  <cp:revision>141</cp:revision>
  <cp:lastPrinted>2023-06-27T07:57:20Z</cp:lastPrinted>
  <dcterms:created xsi:type="dcterms:W3CDTF">2023-01-26T14:39:04Z</dcterms:created>
  <dcterms:modified xsi:type="dcterms:W3CDTF">2023-06-27T07:58:49Z</dcterms:modified>
</cp:coreProperties>
</file>