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70" r:id="rId15"/>
    <p:sldId id="271" r:id="rId16"/>
    <p:sldId id="269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1015" autoAdjust="0"/>
  </p:normalViewPr>
  <p:slideViewPr>
    <p:cSldViewPr>
      <p:cViewPr varScale="1">
        <p:scale>
          <a:sx n="139" d="100"/>
          <a:sy n="139" d="100"/>
        </p:scale>
        <p:origin x="81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EA3-4213-8725-939642604443}"/>
              </c:ext>
            </c:extLst>
          </c:dPt>
          <c:dPt>
            <c:idx val="1"/>
            <c:bubble3D val="0"/>
            <c:spPr>
              <a:solidFill>
                <a:srgbClr val="1FEDD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EA3-4213-8725-939642604443}"/>
              </c:ext>
            </c:extLst>
          </c:dPt>
          <c:dPt>
            <c:idx val="2"/>
            <c:bubble3D val="0"/>
            <c:explosion val="17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EA3-4213-8725-939642604443}"/>
              </c:ext>
            </c:extLst>
          </c:dPt>
          <c:cat>
            <c:strRef>
              <c:f>Лист1!$A$2:$A$3</c:f>
              <c:strCache>
                <c:ptCount val="2"/>
                <c:pt idx="0">
                  <c:v>НОВОСИБИРСКАЯ ОБЛАСТЬ</c:v>
                </c:pt>
                <c:pt idx="1">
                  <c:v>НАЕЗД НА ПЕШЕХОДОВ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A3-4213-8725-939642604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>
              <a:solidFill>
                <a:schemeClr val="bg1">
                  <a:lumMod val="75000"/>
                </a:schemeClr>
              </a:solidFill>
            </a:ln>
          </c:spPr>
        </c:serLines>
      </c:ofPieChart>
    </c:plotArea>
    <c:legend>
      <c:legendPos val="b"/>
      <c:layout>
        <c:manualLayout>
          <c:xMode val="edge"/>
          <c:yMode val="edge"/>
          <c:x val="2.5606016853956842E-2"/>
          <c:y val="0.78933085487738563"/>
          <c:w val="0.52513635574168227"/>
          <c:h val="0.13487402711001259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  <a:latin typeface="Bahnschrift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63832798177252"/>
          <c:y val="4.9192616164341521E-2"/>
          <c:w val="0.60897799633033534"/>
          <c:h val="0.56775533684613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1FEDD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357</c:v>
                </c:pt>
                <c:pt idx="1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C-4699-B408-6E271EEE43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C-4699-B408-6E271EEE43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5903744"/>
        <c:axId val="107940672"/>
      </c:barChart>
      <c:catAx>
        <c:axId val="335903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940672"/>
        <c:crosses val="autoZero"/>
        <c:auto val="1"/>
        <c:lblAlgn val="ctr"/>
        <c:lblOffset val="100"/>
        <c:noMultiLvlLbl val="0"/>
      </c:catAx>
      <c:valAx>
        <c:axId val="10794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90374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9426763187985439"/>
          <c:y val="0.25810190202010469"/>
          <c:w val="0.19014549791050031"/>
          <c:h val="0.233252851718781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Bahnschrift Light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52031718697921"/>
          <c:y val="2.7743452418630556E-2"/>
          <c:w val="0.72265199700033322"/>
          <c:h val="0.61897366342011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</c:v>
                </c:pt>
                <c:pt idx="1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E-4433-933B-6D629A87EE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E-4433-933B-6D629A87EE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1291648"/>
        <c:axId val="218244800"/>
      </c:barChart>
      <c:catAx>
        <c:axId val="451291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8244800"/>
        <c:crosses val="autoZero"/>
        <c:auto val="1"/>
        <c:lblAlgn val="ctr"/>
        <c:lblOffset val="100"/>
        <c:noMultiLvlLbl val="0"/>
      </c:catAx>
      <c:valAx>
        <c:axId val="2182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5129164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7332350803614419"/>
          <c:y val="0.84194927415472354"/>
          <c:w val="0.5440232335296078"/>
          <c:h val="0.125327549626812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Bahnschrift Light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4803033756831"/>
          <c:y val="4.9192616164341521E-2"/>
          <c:w val="0.69655991819664631"/>
          <c:h val="0.61897366342011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5-46F8-A003-AEA3143991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5904256"/>
        <c:axId val="218250560"/>
      </c:barChart>
      <c:catAx>
        <c:axId val="335904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8250560"/>
        <c:crosses val="autoZero"/>
        <c:auto val="1"/>
        <c:lblAlgn val="ctr"/>
        <c:lblOffset val="100"/>
        <c:noMultiLvlLbl val="0"/>
      </c:catAx>
      <c:valAx>
        <c:axId val="21825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90425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7332350803614419"/>
          <c:y val="0.84194927415472354"/>
          <c:w val="0.45335269460800653"/>
          <c:h val="9.92609617449912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Bahnschrift Light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58412017269749"/>
          <c:y val="4.9192631632721757E-2"/>
          <c:w val="0.73117846508314077"/>
          <c:h val="0.58259286968237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0-4FF5-9DCC-B1A41428D1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0-4FF5-9DCC-B1A41428D1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0690560"/>
        <c:axId val="446660608"/>
      </c:barChart>
      <c:catAx>
        <c:axId val="45069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6660608"/>
        <c:crosses val="autoZero"/>
        <c:auto val="1"/>
        <c:lblAlgn val="ctr"/>
        <c:lblOffset val="100"/>
        <c:noMultiLvlLbl val="0"/>
      </c:catAx>
      <c:valAx>
        <c:axId val="4466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069056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496024148480859"/>
          <c:y val="0.80556843306894499"/>
          <c:w val="0.45335269460800653"/>
          <c:h val="9.92609617449912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Bahnschrift Light" panose="020B0502040204020203" pitchFamily="34" charset="0"/>
        </a:defRPr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9F591-BEE0-401C-B868-213B11C0948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3A5D6D-2BA9-4B82-8C22-95F8D66B909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ПОВЫШЕНИЕ БЕЗОПАСНОСТИ ДОРОЖНОГО ДВИЖЕНИЯ</a:t>
          </a:r>
          <a:endParaRPr lang="ru-RU" sz="1200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FDBC156B-BFD4-4E64-82CC-1C0F9E595D0E}" type="parTrans" cxnId="{7EBCAC3B-8B32-4763-94BC-1DC4D829687F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39F65483-B100-4524-BB9C-CB1E6000F251}" type="sibTrans" cxnId="{7EBCAC3B-8B32-4763-94BC-1DC4D829687F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8A7B278D-EE8B-4C7B-956B-88145FD8036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ЗДОРОВЬЕ </a:t>
          </a:r>
        </a:p>
        <a:p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ГРАЖДАН</a:t>
          </a:r>
          <a:endParaRPr lang="ru-RU" sz="1200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BD8567E7-52FA-44CB-801B-DBEE107F4227}" type="parTrans" cxnId="{A1A1161D-5BA8-4A08-A55C-86362F3605CE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7E98E6C5-63E8-41F7-8D09-F5247DA8EA84}" type="sibTrans" cxnId="{A1A1161D-5BA8-4A08-A55C-86362F3605CE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7ECA1A98-D951-410C-98E1-A60E4BAAC8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ИМУЩЕСТВО </a:t>
          </a:r>
        </a:p>
        <a:p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ГРАЖДАН</a:t>
          </a:r>
          <a:endParaRPr lang="ru-RU" sz="1200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9817FB66-414E-43E0-A54A-9CFF66F5074A}" type="parTrans" cxnId="{D46A5A43-1306-4E56-B577-C2173EBB05AF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DE3F593B-5EEA-461D-97BA-37A29CF5D49D}" type="sibTrans" cxnId="{D46A5A43-1306-4E56-B577-C2173EBB05AF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0415BC4F-1CAE-45AB-8DDC-EECE7D9C2AE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ЖИЗНЬ </a:t>
          </a:r>
        </a:p>
        <a:p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ГРАЖДАН</a:t>
          </a:r>
          <a:endParaRPr lang="ru-RU" sz="1200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B1FBB896-C39D-467E-A1BB-94EBBC73E399}" type="sibTrans" cxnId="{2D98D78A-66E1-4266-AF3A-15093204EBBA}">
      <dgm:prSet/>
      <dgm:spPr/>
      <dgm:t>
        <a:bodyPr/>
        <a:lstStyle/>
        <a:p>
          <a:endParaRPr lang="ru-RU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63FFC298-99E8-4077-9090-859EFC44835F}" type="parTrans" cxnId="{2D98D78A-66E1-4266-AF3A-15093204EBBA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82DE7217-0F22-436E-975D-628DAC0930D0}" type="pres">
      <dgm:prSet presAssocID="{8759F591-BEE0-401C-B868-213B11C0948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30FB76-52B7-4645-AF60-214402067DFA}" type="pres">
      <dgm:prSet presAssocID="{E93A5D6D-2BA9-4B82-8C22-95F8D66B909A}" presName="hierRoot1" presStyleCnt="0">
        <dgm:presLayoutVars>
          <dgm:hierBranch val="init"/>
        </dgm:presLayoutVars>
      </dgm:prSet>
      <dgm:spPr/>
    </dgm:pt>
    <dgm:pt modelId="{2959F951-957A-4061-9B2E-11F26DD93275}" type="pres">
      <dgm:prSet presAssocID="{E93A5D6D-2BA9-4B82-8C22-95F8D66B909A}" presName="rootComposite1" presStyleCnt="0"/>
      <dgm:spPr/>
    </dgm:pt>
    <dgm:pt modelId="{026C50ED-0FA5-4F1B-827D-32AF809F6280}" type="pres">
      <dgm:prSet presAssocID="{E93A5D6D-2BA9-4B82-8C22-95F8D66B909A}" presName="rootText1" presStyleLbl="alignAcc1" presStyleIdx="0" presStyleCnt="0" custScaleX="144472" custScaleY="135538" custLinFactNeighborX="-120" custLinFactNeighborY="-95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711C1-6780-4DD8-BA92-65A060ACDBF8}" type="pres">
      <dgm:prSet presAssocID="{E93A5D6D-2BA9-4B82-8C22-95F8D66B909A}" presName="topArc1" presStyleLbl="parChTrans1D1" presStyleIdx="0" presStyleCnt="8"/>
      <dgm:spPr>
        <a:ln>
          <a:solidFill>
            <a:srgbClr val="1FEDD4"/>
          </a:solidFill>
        </a:ln>
      </dgm:spPr>
    </dgm:pt>
    <dgm:pt modelId="{EE7BDF53-C4E4-495C-A47E-CE5D687DCF01}" type="pres">
      <dgm:prSet presAssocID="{E93A5D6D-2BA9-4B82-8C22-95F8D66B909A}" presName="bottomArc1" presStyleLbl="parChTrans1D1" presStyleIdx="1" presStyleCnt="8"/>
      <dgm:spPr>
        <a:ln>
          <a:solidFill>
            <a:srgbClr val="1FEDD4"/>
          </a:solidFill>
        </a:ln>
      </dgm:spPr>
    </dgm:pt>
    <dgm:pt modelId="{BFBFB26C-C593-4BBF-8E1B-EFBE28F56490}" type="pres">
      <dgm:prSet presAssocID="{E93A5D6D-2BA9-4B82-8C22-95F8D66B909A}" presName="topConnNode1" presStyleLbl="node1" presStyleIdx="0" presStyleCnt="0"/>
      <dgm:spPr/>
      <dgm:t>
        <a:bodyPr/>
        <a:lstStyle/>
        <a:p>
          <a:endParaRPr lang="ru-RU"/>
        </a:p>
      </dgm:t>
    </dgm:pt>
    <dgm:pt modelId="{6BC3CAC5-7B3A-4B76-8615-3249DE309F3F}" type="pres">
      <dgm:prSet presAssocID="{E93A5D6D-2BA9-4B82-8C22-95F8D66B909A}" presName="hierChild2" presStyleCnt="0"/>
      <dgm:spPr/>
    </dgm:pt>
    <dgm:pt modelId="{CBA2D324-D599-460D-82F2-FE6A45215698}" type="pres">
      <dgm:prSet presAssocID="{63FFC298-99E8-4077-9090-859EFC44835F}" presName="Name28" presStyleLbl="parChTrans1D2" presStyleIdx="0" presStyleCnt="3"/>
      <dgm:spPr/>
      <dgm:t>
        <a:bodyPr/>
        <a:lstStyle/>
        <a:p>
          <a:endParaRPr lang="ru-RU"/>
        </a:p>
      </dgm:t>
    </dgm:pt>
    <dgm:pt modelId="{8BAFFFD1-7AA3-43EB-87D5-D8038F85CF02}" type="pres">
      <dgm:prSet presAssocID="{0415BC4F-1CAE-45AB-8DDC-EECE7D9C2AEB}" presName="hierRoot2" presStyleCnt="0">
        <dgm:presLayoutVars>
          <dgm:hierBranch val="init"/>
        </dgm:presLayoutVars>
      </dgm:prSet>
      <dgm:spPr/>
    </dgm:pt>
    <dgm:pt modelId="{AB28FFF4-8E87-46C6-8B6F-04CE9A6AAE6F}" type="pres">
      <dgm:prSet presAssocID="{0415BC4F-1CAE-45AB-8DDC-EECE7D9C2AEB}" presName="rootComposite2" presStyleCnt="0"/>
      <dgm:spPr/>
    </dgm:pt>
    <dgm:pt modelId="{91C0E336-C7F4-46D1-B324-0DD26F9327A4}" type="pres">
      <dgm:prSet presAssocID="{0415BC4F-1CAE-45AB-8DDC-EECE7D9C2AE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7CC510-63C0-42F0-BEB0-9FC68FCF4422}" type="pres">
      <dgm:prSet presAssocID="{0415BC4F-1CAE-45AB-8DDC-EECE7D9C2AEB}" presName="topArc2" presStyleLbl="parChTrans1D1" presStyleIdx="2" presStyleCnt="8"/>
      <dgm:spPr>
        <a:ln>
          <a:solidFill>
            <a:srgbClr val="1FEDD4"/>
          </a:solidFill>
        </a:ln>
      </dgm:spPr>
    </dgm:pt>
    <dgm:pt modelId="{C643E4E1-F0A1-4708-A78B-54073FDD9DCC}" type="pres">
      <dgm:prSet presAssocID="{0415BC4F-1CAE-45AB-8DDC-EECE7D9C2AEB}" presName="bottomArc2" presStyleLbl="parChTrans1D1" presStyleIdx="3" presStyleCnt="8"/>
      <dgm:spPr>
        <a:ln>
          <a:solidFill>
            <a:srgbClr val="1FEDD4"/>
          </a:solidFill>
        </a:ln>
      </dgm:spPr>
    </dgm:pt>
    <dgm:pt modelId="{DE718168-B56A-4C5F-A2C3-89BB3C969F04}" type="pres">
      <dgm:prSet presAssocID="{0415BC4F-1CAE-45AB-8DDC-EECE7D9C2AEB}" presName="topConnNode2" presStyleLbl="node2" presStyleIdx="0" presStyleCnt="0"/>
      <dgm:spPr/>
      <dgm:t>
        <a:bodyPr/>
        <a:lstStyle/>
        <a:p>
          <a:endParaRPr lang="ru-RU"/>
        </a:p>
      </dgm:t>
    </dgm:pt>
    <dgm:pt modelId="{28E261C2-CD80-4FB6-8A38-6AB1650DD293}" type="pres">
      <dgm:prSet presAssocID="{0415BC4F-1CAE-45AB-8DDC-EECE7D9C2AEB}" presName="hierChild4" presStyleCnt="0"/>
      <dgm:spPr/>
    </dgm:pt>
    <dgm:pt modelId="{0D02042D-7A13-4366-81D8-0C5AF93CCEAF}" type="pres">
      <dgm:prSet presAssocID="{0415BC4F-1CAE-45AB-8DDC-EECE7D9C2AEB}" presName="hierChild5" presStyleCnt="0"/>
      <dgm:spPr/>
    </dgm:pt>
    <dgm:pt modelId="{E6952B15-7254-472E-8C2A-253E15E132B8}" type="pres">
      <dgm:prSet presAssocID="{BD8567E7-52FA-44CB-801B-DBEE107F4227}" presName="Name28" presStyleLbl="parChTrans1D2" presStyleIdx="1" presStyleCnt="3"/>
      <dgm:spPr/>
      <dgm:t>
        <a:bodyPr/>
        <a:lstStyle/>
        <a:p>
          <a:endParaRPr lang="ru-RU"/>
        </a:p>
      </dgm:t>
    </dgm:pt>
    <dgm:pt modelId="{F5364E94-BB20-42F1-A16F-195FA5ED7EED}" type="pres">
      <dgm:prSet presAssocID="{8A7B278D-EE8B-4C7B-956B-88145FD80360}" presName="hierRoot2" presStyleCnt="0">
        <dgm:presLayoutVars>
          <dgm:hierBranch val="init"/>
        </dgm:presLayoutVars>
      </dgm:prSet>
      <dgm:spPr/>
    </dgm:pt>
    <dgm:pt modelId="{E7C55FE0-2800-488C-831D-88EF6DB5FF4D}" type="pres">
      <dgm:prSet presAssocID="{8A7B278D-EE8B-4C7B-956B-88145FD80360}" presName="rootComposite2" presStyleCnt="0"/>
      <dgm:spPr/>
    </dgm:pt>
    <dgm:pt modelId="{043B004B-8798-4F16-A4D3-3A0365DD4093}" type="pres">
      <dgm:prSet presAssocID="{8A7B278D-EE8B-4C7B-956B-88145FD8036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DBD1DD-2BCE-4D38-9294-854AFDC0DEC0}" type="pres">
      <dgm:prSet presAssocID="{8A7B278D-EE8B-4C7B-956B-88145FD80360}" presName="topArc2" presStyleLbl="parChTrans1D1" presStyleIdx="4" presStyleCnt="8"/>
      <dgm:spPr>
        <a:ln>
          <a:solidFill>
            <a:srgbClr val="1FEDD4"/>
          </a:solidFill>
        </a:ln>
      </dgm:spPr>
    </dgm:pt>
    <dgm:pt modelId="{603E73B8-B9BB-4745-BA82-5978F672FC22}" type="pres">
      <dgm:prSet presAssocID="{8A7B278D-EE8B-4C7B-956B-88145FD80360}" presName="bottomArc2" presStyleLbl="parChTrans1D1" presStyleIdx="5" presStyleCnt="8"/>
      <dgm:spPr>
        <a:ln>
          <a:solidFill>
            <a:srgbClr val="1FEDD4"/>
          </a:solidFill>
        </a:ln>
      </dgm:spPr>
    </dgm:pt>
    <dgm:pt modelId="{DBA76271-7B96-4200-BA3E-517DCC8EA124}" type="pres">
      <dgm:prSet presAssocID="{8A7B278D-EE8B-4C7B-956B-88145FD80360}" presName="topConnNode2" presStyleLbl="node2" presStyleIdx="0" presStyleCnt="0"/>
      <dgm:spPr/>
      <dgm:t>
        <a:bodyPr/>
        <a:lstStyle/>
        <a:p>
          <a:endParaRPr lang="ru-RU"/>
        </a:p>
      </dgm:t>
    </dgm:pt>
    <dgm:pt modelId="{1268C276-5BE5-4254-96E7-AF62D9D2349F}" type="pres">
      <dgm:prSet presAssocID="{8A7B278D-EE8B-4C7B-956B-88145FD80360}" presName="hierChild4" presStyleCnt="0"/>
      <dgm:spPr/>
    </dgm:pt>
    <dgm:pt modelId="{60823289-D403-435F-B563-50F887A7E9A0}" type="pres">
      <dgm:prSet presAssocID="{8A7B278D-EE8B-4C7B-956B-88145FD80360}" presName="hierChild5" presStyleCnt="0"/>
      <dgm:spPr/>
    </dgm:pt>
    <dgm:pt modelId="{9595627D-4765-44C6-BC3D-D0F98A604DF8}" type="pres">
      <dgm:prSet presAssocID="{9817FB66-414E-43E0-A54A-9CFF66F5074A}" presName="Name28" presStyleLbl="parChTrans1D2" presStyleIdx="2" presStyleCnt="3"/>
      <dgm:spPr/>
      <dgm:t>
        <a:bodyPr/>
        <a:lstStyle/>
        <a:p>
          <a:endParaRPr lang="ru-RU"/>
        </a:p>
      </dgm:t>
    </dgm:pt>
    <dgm:pt modelId="{668D9F79-FFF1-4917-BC42-B0FC75E0C97D}" type="pres">
      <dgm:prSet presAssocID="{7ECA1A98-D951-410C-98E1-A60E4BAAC85F}" presName="hierRoot2" presStyleCnt="0">
        <dgm:presLayoutVars>
          <dgm:hierBranch val="init"/>
        </dgm:presLayoutVars>
      </dgm:prSet>
      <dgm:spPr/>
    </dgm:pt>
    <dgm:pt modelId="{3CD23FB2-BABF-4D8A-994F-1094ED2BAACD}" type="pres">
      <dgm:prSet presAssocID="{7ECA1A98-D951-410C-98E1-A60E4BAAC85F}" presName="rootComposite2" presStyleCnt="0"/>
      <dgm:spPr/>
    </dgm:pt>
    <dgm:pt modelId="{51766367-AB92-4CAB-939E-60DBB526E668}" type="pres">
      <dgm:prSet presAssocID="{7ECA1A98-D951-410C-98E1-A60E4BAAC85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A52AE-8F2D-4C61-B3F0-8FE227589499}" type="pres">
      <dgm:prSet presAssocID="{7ECA1A98-D951-410C-98E1-A60E4BAAC85F}" presName="topArc2" presStyleLbl="parChTrans1D1" presStyleIdx="6" presStyleCnt="8"/>
      <dgm:spPr>
        <a:ln>
          <a:solidFill>
            <a:srgbClr val="1FEDD4"/>
          </a:solidFill>
        </a:ln>
      </dgm:spPr>
    </dgm:pt>
    <dgm:pt modelId="{640D658E-08A1-4E51-B82A-A5EA764CAA2C}" type="pres">
      <dgm:prSet presAssocID="{7ECA1A98-D951-410C-98E1-A60E4BAAC85F}" presName="bottomArc2" presStyleLbl="parChTrans1D1" presStyleIdx="7" presStyleCnt="8"/>
      <dgm:spPr>
        <a:ln>
          <a:solidFill>
            <a:srgbClr val="1FEDD4"/>
          </a:solidFill>
        </a:ln>
      </dgm:spPr>
    </dgm:pt>
    <dgm:pt modelId="{6C95617B-55D5-4407-8AA3-0E684EB50C05}" type="pres">
      <dgm:prSet presAssocID="{7ECA1A98-D951-410C-98E1-A60E4BAAC85F}" presName="topConnNode2" presStyleLbl="node2" presStyleIdx="0" presStyleCnt="0"/>
      <dgm:spPr/>
      <dgm:t>
        <a:bodyPr/>
        <a:lstStyle/>
        <a:p>
          <a:endParaRPr lang="ru-RU"/>
        </a:p>
      </dgm:t>
    </dgm:pt>
    <dgm:pt modelId="{BBFC5863-EC0E-4C42-BAA4-3CD4CDA6316B}" type="pres">
      <dgm:prSet presAssocID="{7ECA1A98-D951-410C-98E1-A60E4BAAC85F}" presName="hierChild4" presStyleCnt="0"/>
      <dgm:spPr/>
    </dgm:pt>
    <dgm:pt modelId="{88AA794D-6406-4D76-B09D-D0281FF0FF3B}" type="pres">
      <dgm:prSet presAssocID="{7ECA1A98-D951-410C-98E1-A60E4BAAC85F}" presName="hierChild5" presStyleCnt="0"/>
      <dgm:spPr/>
    </dgm:pt>
    <dgm:pt modelId="{2DCBEA93-85C2-4AE0-9B2C-9BE7AB64949F}" type="pres">
      <dgm:prSet presAssocID="{E93A5D6D-2BA9-4B82-8C22-95F8D66B909A}" presName="hierChild3" presStyleCnt="0"/>
      <dgm:spPr/>
    </dgm:pt>
  </dgm:ptLst>
  <dgm:cxnLst>
    <dgm:cxn modelId="{ECA94DB1-6895-467A-ABBC-BD99FBACC196}" type="presOf" srcId="{BD8567E7-52FA-44CB-801B-DBEE107F4227}" destId="{E6952B15-7254-472E-8C2A-253E15E132B8}" srcOrd="0" destOrd="0" presId="urn:microsoft.com/office/officeart/2008/layout/HalfCircleOrganizationChart"/>
    <dgm:cxn modelId="{A1A1161D-5BA8-4A08-A55C-86362F3605CE}" srcId="{E93A5D6D-2BA9-4B82-8C22-95F8D66B909A}" destId="{8A7B278D-EE8B-4C7B-956B-88145FD80360}" srcOrd="1" destOrd="0" parTransId="{BD8567E7-52FA-44CB-801B-DBEE107F4227}" sibTransId="{7E98E6C5-63E8-41F7-8D09-F5247DA8EA84}"/>
    <dgm:cxn modelId="{1852F71D-AFF3-4E87-A139-8864255EAB12}" type="presOf" srcId="{0415BC4F-1CAE-45AB-8DDC-EECE7D9C2AEB}" destId="{91C0E336-C7F4-46D1-B324-0DD26F9327A4}" srcOrd="0" destOrd="0" presId="urn:microsoft.com/office/officeart/2008/layout/HalfCircleOrganizationChart"/>
    <dgm:cxn modelId="{D46A5A43-1306-4E56-B577-C2173EBB05AF}" srcId="{E93A5D6D-2BA9-4B82-8C22-95F8D66B909A}" destId="{7ECA1A98-D951-410C-98E1-A60E4BAAC85F}" srcOrd="2" destOrd="0" parTransId="{9817FB66-414E-43E0-A54A-9CFF66F5074A}" sibTransId="{DE3F593B-5EEA-461D-97BA-37A29CF5D49D}"/>
    <dgm:cxn modelId="{F71AA0F8-C779-4D5A-8EF5-A3DB00235830}" type="presOf" srcId="{E93A5D6D-2BA9-4B82-8C22-95F8D66B909A}" destId="{026C50ED-0FA5-4F1B-827D-32AF809F6280}" srcOrd="0" destOrd="0" presId="urn:microsoft.com/office/officeart/2008/layout/HalfCircleOrganizationChart"/>
    <dgm:cxn modelId="{5477B9FF-AA87-41AA-801C-973BE3A73D22}" type="presOf" srcId="{63FFC298-99E8-4077-9090-859EFC44835F}" destId="{CBA2D324-D599-460D-82F2-FE6A45215698}" srcOrd="0" destOrd="0" presId="urn:microsoft.com/office/officeart/2008/layout/HalfCircleOrganizationChart"/>
    <dgm:cxn modelId="{0971EE05-6E3C-4343-B5C8-46AC94850AE9}" type="presOf" srcId="{E93A5D6D-2BA9-4B82-8C22-95F8D66B909A}" destId="{BFBFB26C-C593-4BBF-8E1B-EFBE28F56490}" srcOrd="1" destOrd="0" presId="urn:microsoft.com/office/officeart/2008/layout/HalfCircleOrganizationChart"/>
    <dgm:cxn modelId="{2D98D78A-66E1-4266-AF3A-15093204EBBA}" srcId="{E93A5D6D-2BA9-4B82-8C22-95F8D66B909A}" destId="{0415BC4F-1CAE-45AB-8DDC-EECE7D9C2AEB}" srcOrd="0" destOrd="0" parTransId="{63FFC298-99E8-4077-9090-859EFC44835F}" sibTransId="{B1FBB896-C39D-467E-A1BB-94EBBC73E399}"/>
    <dgm:cxn modelId="{9066F052-17F6-4C46-BEEE-CDDBE1AE154E}" type="presOf" srcId="{8A7B278D-EE8B-4C7B-956B-88145FD80360}" destId="{043B004B-8798-4F16-A4D3-3A0365DD4093}" srcOrd="0" destOrd="0" presId="urn:microsoft.com/office/officeart/2008/layout/HalfCircleOrganizationChart"/>
    <dgm:cxn modelId="{E3F944F4-1D6C-4732-AE32-3043FA2F4CC9}" type="presOf" srcId="{9817FB66-414E-43E0-A54A-9CFF66F5074A}" destId="{9595627D-4765-44C6-BC3D-D0F98A604DF8}" srcOrd="0" destOrd="0" presId="urn:microsoft.com/office/officeart/2008/layout/HalfCircleOrganizationChart"/>
    <dgm:cxn modelId="{9F093ECD-0D37-4C1B-BFBD-A31D1AE2F01E}" type="presOf" srcId="{8759F591-BEE0-401C-B868-213B11C09487}" destId="{82DE7217-0F22-436E-975D-628DAC0930D0}" srcOrd="0" destOrd="0" presId="urn:microsoft.com/office/officeart/2008/layout/HalfCircleOrganizationChart"/>
    <dgm:cxn modelId="{17E5D867-7E9C-4565-B32E-B375C5BE9539}" type="presOf" srcId="{0415BC4F-1CAE-45AB-8DDC-EECE7D9C2AEB}" destId="{DE718168-B56A-4C5F-A2C3-89BB3C969F04}" srcOrd="1" destOrd="0" presId="urn:microsoft.com/office/officeart/2008/layout/HalfCircleOrganizationChart"/>
    <dgm:cxn modelId="{F0B95FEF-4B16-4CF9-824E-5C52557575E4}" type="presOf" srcId="{8A7B278D-EE8B-4C7B-956B-88145FD80360}" destId="{DBA76271-7B96-4200-BA3E-517DCC8EA124}" srcOrd="1" destOrd="0" presId="urn:microsoft.com/office/officeart/2008/layout/HalfCircleOrganizationChart"/>
    <dgm:cxn modelId="{BB3C8B5E-3EBE-4658-AC96-CD58850B2BAD}" type="presOf" srcId="{7ECA1A98-D951-410C-98E1-A60E4BAAC85F}" destId="{51766367-AB92-4CAB-939E-60DBB526E668}" srcOrd="0" destOrd="0" presId="urn:microsoft.com/office/officeart/2008/layout/HalfCircleOrganizationChart"/>
    <dgm:cxn modelId="{03FFDFFA-D6B4-4DE9-8D4D-2B4D69AE4D4F}" type="presOf" srcId="{7ECA1A98-D951-410C-98E1-A60E4BAAC85F}" destId="{6C95617B-55D5-4407-8AA3-0E684EB50C05}" srcOrd="1" destOrd="0" presId="urn:microsoft.com/office/officeart/2008/layout/HalfCircleOrganizationChart"/>
    <dgm:cxn modelId="{7EBCAC3B-8B32-4763-94BC-1DC4D829687F}" srcId="{8759F591-BEE0-401C-B868-213B11C09487}" destId="{E93A5D6D-2BA9-4B82-8C22-95F8D66B909A}" srcOrd="0" destOrd="0" parTransId="{FDBC156B-BFD4-4E64-82CC-1C0F9E595D0E}" sibTransId="{39F65483-B100-4524-BB9C-CB1E6000F251}"/>
    <dgm:cxn modelId="{E29761A8-6302-4B12-B5BD-F1477F80EA62}" type="presParOf" srcId="{82DE7217-0F22-436E-975D-628DAC0930D0}" destId="{F830FB76-52B7-4645-AF60-214402067DFA}" srcOrd="0" destOrd="0" presId="urn:microsoft.com/office/officeart/2008/layout/HalfCircleOrganizationChart"/>
    <dgm:cxn modelId="{24E71F59-2EE6-473E-944C-331AB93AD2FF}" type="presParOf" srcId="{F830FB76-52B7-4645-AF60-214402067DFA}" destId="{2959F951-957A-4061-9B2E-11F26DD93275}" srcOrd="0" destOrd="0" presId="urn:microsoft.com/office/officeart/2008/layout/HalfCircleOrganizationChart"/>
    <dgm:cxn modelId="{12EA3C80-2E1D-4DD6-9463-5A69B39E3BF7}" type="presParOf" srcId="{2959F951-957A-4061-9B2E-11F26DD93275}" destId="{026C50ED-0FA5-4F1B-827D-32AF809F6280}" srcOrd="0" destOrd="0" presId="urn:microsoft.com/office/officeart/2008/layout/HalfCircleOrganizationChart"/>
    <dgm:cxn modelId="{B89D0C72-B52C-4382-8823-4B2D73AA561E}" type="presParOf" srcId="{2959F951-957A-4061-9B2E-11F26DD93275}" destId="{697711C1-6780-4DD8-BA92-65A060ACDBF8}" srcOrd="1" destOrd="0" presId="urn:microsoft.com/office/officeart/2008/layout/HalfCircleOrganizationChart"/>
    <dgm:cxn modelId="{BBF867F1-6F4A-4A24-94DE-716FFF3191AC}" type="presParOf" srcId="{2959F951-957A-4061-9B2E-11F26DD93275}" destId="{EE7BDF53-C4E4-495C-A47E-CE5D687DCF01}" srcOrd="2" destOrd="0" presId="urn:microsoft.com/office/officeart/2008/layout/HalfCircleOrganizationChart"/>
    <dgm:cxn modelId="{8BAD050F-5A1E-426E-A9FF-283869D19AD1}" type="presParOf" srcId="{2959F951-957A-4061-9B2E-11F26DD93275}" destId="{BFBFB26C-C593-4BBF-8E1B-EFBE28F56490}" srcOrd="3" destOrd="0" presId="urn:microsoft.com/office/officeart/2008/layout/HalfCircleOrganizationChart"/>
    <dgm:cxn modelId="{604F15E8-7C82-4507-8682-691C0F730F3C}" type="presParOf" srcId="{F830FB76-52B7-4645-AF60-214402067DFA}" destId="{6BC3CAC5-7B3A-4B76-8615-3249DE309F3F}" srcOrd="1" destOrd="0" presId="urn:microsoft.com/office/officeart/2008/layout/HalfCircleOrganizationChart"/>
    <dgm:cxn modelId="{9080F759-59D6-46A9-B821-FD6F3149AFB1}" type="presParOf" srcId="{6BC3CAC5-7B3A-4B76-8615-3249DE309F3F}" destId="{CBA2D324-D599-460D-82F2-FE6A45215698}" srcOrd="0" destOrd="0" presId="urn:microsoft.com/office/officeart/2008/layout/HalfCircleOrganizationChart"/>
    <dgm:cxn modelId="{E89B972E-AD52-4403-8870-E3D040394069}" type="presParOf" srcId="{6BC3CAC5-7B3A-4B76-8615-3249DE309F3F}" destId="{8BAFFFD1-7AA3-43EB-87D5-D8038F85CF02}" srcOrd="1" destOrd="0" presId="urn:microsoft.com/office/officeart/2008/layout/HalfCircleOrganizationChart"/>
    <dgm:cxn modelId="{191498E5-53C1-4425-B96E-57CB55283F03}" type="presParOf" srcId="{8BAFFFD1-7AA3-43EB-87D5-D8038F85CF02}" destId="{AB28FFF4-8E87-46C6-8B6F-04CE9A6AAE6F}" srcOrd="0" destOrd="0" presId="urn:microsoft.com/office/officeart/2008/layout/HalfCircleOrganizationChart"/>
    <dgm:cxn modelId="{386984C8-31EE-49A5-978E-169996A300DC}" type="presParOf" srcId="{AB28FFF4-8E87-46C6-8B6F-04CE9A6AAE6F}" destId="{91C0E336-C7F4-46D1-B324-0DD26F9327A4}" srcOrd="0" destOrd="0" presId="urn:microsoft.com/office/officeart/2008/layout/HalfCircleOrganizationChart"/>
    <dgm:cxn modelId="{ACF52C2E-8EFE-4D29-A138-C0860DB455BE}" type="presParOf" srcId="{AB28FFF4-8E87-46C6-8B6F-04CE9A6AAE6F}" destId="{957CC510-63C0-42F0-BEB0-9FC68FCF4422}" srcOrd="1" destOrd="0" presId="urn:microsoft.com/office/officeart/2008/layout/HalfCircleOrganizationChart"/>
    <dgm:cxn modelId="{F429DA47-9192-4B1E-BF9B-764F8531F0C3}" type="presParOf" srcId="{AB28FFF4-8E87-46C6-8B6F-04CE9A6AAE6F}" destId="{C643E4E1-F0A1-4708-A78B-54073FDD9DCC}" srcOrd="2" destOrd="0" presId="urn:microsoft.com/office/officeart/2008/layout/HalfCircleOrganizationChart"/>
    <dgm:cxn modelId="{511D9075-9AE0-4511-9E4F-9D69644BBD29}" type="presParOf" srcId="{AB28FFF4-8E87-46C6-8B6F-04CE9A6AAE6F}" destId="{DE718168-B56A-4C5F-A2C3-89BB3C969F04}" srcOrd="3" destOrd="0" presId="urn:microsoft.com/office/officeart/2008/layout/HalfCircleOrganizationChart"/>
    <dgm:cxn modelId="{FC3F600C-3BCE-49CA-844B-3707A8C3187B}" type="presParOf" srcId="{8BAFFFD1-7AA3-43EB-87D5-D8038F85CF02}" destId="{28E261C2-CD80-4FB6-8A38-6AB1650DD293}" srcOrd="1" destOrd="0" presId="urn:microsoft.com/office/officeart/2008/layout/HalfCircleOrganizationChart"/>
    <dgm:cxn modelId="{7FC81190-975F-46B3-878A-CAE1D48E614E}" type="presParOf" srcId="{8BAFFFD1-7AA3-43EB-87D5-D8038F85CF02}" destId="{0D02042D-7A13-4366-81D8-0C5AF93CCEAF}" srcOrd="2" destOrd="0" presId="urn:microsoft.com/office/officeart/2008/layout/HalfCircleOrganizationChart"/>
    <dgm:cxn modelId="{D7B809AD-DCF6-4EFD-A943-0DD84B3E902A}" type="presParOf" srcId="{6BC3CAC5-7B3A-4B76-8615-3249DE309F3F}" destId="{E6952B15-7254-472E-8C2A-253E15E132B8}" srcOrd="2" destOrd="0" presId="urn:microsoft.com/office/officeart/2008/layout/HalfCircleOrganizationChart"/>
    <dgm:cxn modelId="{D7F5BD20-505A-4C42-9673-0F5FB8504C55}" type="presParOf" srcId="{6BC3CAC5-7B3A-4B76-8615-3249DE309F3F}" destId="{F5364E94-BB20-42F1-A16F-195FA5ED7EED}" srcOrd="3" destOrd="0" presId="urn:microsoft.com/office/officeart/2008/layout/HalfCircleOrganizationChart"/>
    <dgm:cxn modelId="{EED70FBB-E4C6-4E26-8969-0B3135E9B52D}" type="presParOf" srcId="{F5364E94-BB20-42F1-A16F-195FA5ED7EED}" destId="{E7C55FE0-2800-488C-831D-88EF6DB5FF4D}" srcOrd="0" destOrd="0" presId="urn:microsoft.com/office/officeart/2008/layout/HalfCircleOrganizationChart"/>
    <dgm:cxn modelId="{6741F830-DDC3-493F-9387-60530E90B4D5}" type="presParOf" srcId="{E7C55FE0-2800-488C-831D-88EF6DB5FF4D}" destId="{043B004B-8798-4F16-A4D3-3A0365DD4093}" srcOrd="0" destOrd="0" presId="urn:microsoft.com/office/officeart/2008/layout/HalfCircleOrganizationChart"/>
    <dgm:cxn modelId="{18F6D615-A1B0-41C0-8872-3886805D033F}" type="presParOf" srcId="{E7C55FE0-2800-488C-831D-88EF6DB5FF4D}" destId="{26DBD1DD-2BCE-4D38-9294-854AFDC0DEC0}" srcOrd="1" destOrd="0" presId="urn:microsoft.com/office/officeart/2008/layout/HalfCircleOrganizationChart"/>
    <dgm:cxn modelId="{0C5FC201-0FF4-4AFC-B386-BDE7F3070230}" type="presParOf" srcId="{E7C55FE0-2800-488C-831D-88EF6DB5FF4D}" destId="{603E73B8-B9BB-4745-BA82-5978F672FC22}" srcOrd="2" destOrd="0" presId="urn:microsoft.com/office/officeart/2008/layout/HalfCircleOrganizationChart"/>
    <dgm:cxn modelId="{AA91FC73-1427-4C92-8DC0-6BAA36502BD1}" type="presParOf" srcId="{E7C55FE0-2800-488C-831D-88EF6DB5FF4D}" destId="{DBA76271-7B96-4200-BA3E-517DCC8EA124}" srcOrd="3" destOrd="0" presId="urn:microsoft.com/office/officeart/2008/layout/HalfCircleOrganizationChart"/>
    <dgm:cxn modelId="{3D41BE23-1316-4680-BBAE-8C463C24C2C6}" type="presParOf" srcId="{F5364E94-BB20-42F1-A16F-195FA5ED7EED}" destId="{1268C276-5BE5-4254-96E7-AF62D9D2349F}" srcOrd="1" destOrd="0" presId="urn:microsoft.com/office/officeart/2008/layout/HalfCircleOrganizationChart"/>
    <dgm:cxn modelId="{CAF80129-F6E9-4E6C-931E-32623F915EBE}" type="presParOf" srcId="{F5364E94-BB20-42F1-A16F-195FA5ED7EED}" destId="{60823289-D403-435F-B563-50F887A7E9A0}" srcOrd="2" destOrd="0" presId="urn:microsoft.com/office/officeart/2008/layout/HalfCircleOrganizationChart"/>
    <dgm:cxn modelId="{D7252ACB-DC86-4954-9B8F-58A03E00EEAB}" type="presParOf" srcId="{6BC3CAC5-7B3A-4B76-8615-3249DE309F3F}" destId="{9595627D-4765-44C6-BC3D-D0F98A604DF8}" srcOrd="4" destOrd="0" presId="urn:microsoft.com/office/officeart/2008/layout/HalfCircleOrganizationChart"/>
    <dgm:cxn modelId="{8C91119C-B14A-4CF2-962B-0765C246479E}" type="presParOf" srcId="{6BC3CAC5-7B3A-4B76-8615-3249DE309F3F}" destId="{668D9F79-FFF1-4917-BC42-B0FC75E0C97D}" srcOrd="5" destOrd="0" presId="urn:microsoft.com/office/officeart/2008/layout/HalfCircleOrganizationChart"/>
    <dgm:cxn modelId="{7568C00E-A157-459C-8B74-AC92AAE18865}" type="presParOf" srcId="{668D9F79-FFF1-4917-BC42-B0FC75E0C97D}" destId="{3CD23FB2-BABF-4D8A-994F-1094ED2BAACD}" srcOrd="0" destOrd="0" presId="urn:microsoft.com/office/officeart/2008/layout/HalfCircleOrganizationChart"/>
    <dgm:cxn modelId="{0A878D21-A5BE-463C-A7D0-5D0A7159D03B}" type="presParOf" srcId="{3CD23FB2-BABF-4D8A-994F-1094ED2BAACD}" destId="{51766367-AB92-4CAB-939E-60DBB526E668}" srcOrd="0" destOrd="0" presId="urn:microsoft.com/office/officeart/2008/layout/HalfCircleOrganizationChart"/>
    <dgm:cxn modelId="{62843B95-92A1-4E09-A42E-C4538C11484D}" type="presParOf" srcId="{3CD23FB2-BABF-4D8A-994F-1094ED2BAACD}" destId="{092A52AE-8F2D-4C61-B3F0-8FE227589499}" srcOrd="1" destOrd="0" presId="urn:microsoft.com/office/officeart/2008/layout/HalfCircleOrganizationChart"/>
    <dgm:cxn modelId="{5266217F-CC09-4044-8B6B-3E46F062D276}" type="presParOf" srcId="{3CD23FB2-BABF-4D8A-994F-1094ED2BAACD}" destId="{640D658E-08A1-4E51-B82A-A5EA764CAA2C}" srcOrd="2" destOrd="0" presId="urn:microsoft.com/office/officeart/2008/layout/HalfCircleOrganizationChart"/>
    <dgm:cxn modelId="{D6809133-3304-4594-8B3A-69AF743B3B13}" type="presParOf" srcId="{3CD23FB2-BABF-4D8A-994F-1094ED2BAACD}" destId="{6C95617B-55D5-4407-8AA3-0E684EB50C05}" srcOrd="3" destOrd="0" presId="urn:microsoft.com/office/officeart/2008/layout/HalfCircleOrganizationChart"/>
    <dgm:cxn modelId="{1B7C2723-71DE-4ADC-8D7E-0995DBB82722}" type="presParOf" srcId="{668D9F79-FFF1-4917-BC42-B0FC75E0C97D}" destId="{BBFC5863-EC0E-4C42-BAA4-3CD4CDA6316B}" srcOrd="1" destOrd="0" presId="urn:microsoft.com/office/officeart/2008/layout/HalfCircleOrganizationChart"/>
    <dgm:cxn modelId="{5416BA3D-2329-4C13-BCA8-EA8EB74F6A55}" type="presParOf" srcId="{668D9F79-FFF1-4917-BC42-B0FC75E0C97D}" destId="{88AA794D-6406-4D76-B09D-D0281FF0FF3B}" srcOrd="2" destOrd="0" presId="urn:microsoft.com/office/officeart/2008/layout/HalfCircleOrganizationChart"/>
    <dgm:cxn modelId="{A9CE10FA-27D0-4887-B49A-8A85D30763B7}" type="presParOf" srcId="{F830FB76-52B7-4645-AF60-214402067DFA}" destId="{2DCBEA93-85C2-4AE0-9B2C-9BE7AB64949F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5DCCC-B5B4-4D08-9D41-3EDF6A5E9F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AC1CBF-7F98-4D0F-A5F1-CD2EB45A1112}">
      <dgm:prSet phldrT="[Текст]" custT="1"/>
      <dgm:spPr>
        <a:solidFill>
          <a:srgbClr val="1FEDD4"/>
        </a:solidFill>
        <a:ln>
          <a:noFill/>
        </a:ln>
      </dgm:spPr>
      <dgm:t>
        <a:bodyPr/>
        <a:lstStyle/>
        <a:p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ТРАНСПОРТНЫЙ РИСК</a:t>
          </a:r>
          <a:endParaRPr lang="ru-RU" sz="1400" b="1" dirty="0">
            <a:solidFill>
              <a:schemeClr val="tx1">
                <a:lumMod val="85000"/>
                <a:lumOff val="15000"/>
              </a:schemeClr>
            </a:solidFill>
            <a:latin typeface="Bahnschrift Light" panose="020B0502040204020203" pitchFamily="34" charset="0"/>
          </a:endParaRPr>
        </a:p>
      </dgm:t>
    </dgm:pt>
    <dgm:pt modelId="{00338549-C470-4D4C-9598-5B32BF19B474}" type="parTrans" cxnId="{3E56E86F-C7B7-45FA-9FEE-57191EAB217D}">
      <dgm:prSet/>
      <dgm:spPr/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AD2C7C8C-AACB-4A78-93F6-0EAD4389D8E7}" type="sibTrans" cxnId="{3E56E86F-C7B7-45FA-9FEE-57191EAB217D}">
      <dgm:prSet/>
      <dgm:spPr/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35E22F35-C475-414A-A205-EBB855DBB8F5}">
      <dgm:prSet phldrT="[Текст]" custT="1"/>
      <dgm:spPr>
        <a:noFill/>
        <a:ln>
          <a:solidFill>
            <a:srgbClr val="1FEDD4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СНИЖЕНИЕ </a:t>
          </a: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КОЛИЧЕСТВА ПОГИБШИХ В ДТП </a:t>
          </a: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НА 10 ТЫСЯЧ ТРАНСПОРТНЫХ СРЕДСТВ </a:t>
          </a:r>
          <a:endParaRPr lang="ru-RU" sz="1200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0AC93BAD-521D-4E41-B131-0B8128E3E773}" type="parTrans" cxnId="{E2D6C0A4-B419-4AA1-8D74-646E694E33B2}">
      <dgm:prSet/>
      <dgm:spPr>
        <a:ln>
          <a:solidFill>
            <a:srgbClr val="1FEDD4"/>
          </a:solidFill>
        </a:ln>
      </dgm:spPr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44482F80-C54C-4546-B4E4-4BE089DD764E}" type="sibTrans" cxnId="{E2D6C0A4-B419-4AA1-8D74-646E694E33B2}">
      <dgm:prSet/>
      <dgm:spPr/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BD988BED-FF88-46C1-8597-6E11EBB04980}">
      <dgm:prSet phldrT="[Текст]" custT="1"/>
      <dgm:spPr>
        <a:noFill/>
        <a:ln>
          <a:solidFill>
            <a:srgbClr val="1FEDD4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i="0" dirty="0" smtClean="0">
              <a:solidFill>
                <a:schemeClr val="bg1"/>
              </a:solidFill>
              <a:latin typeface="Bahnschrift Light" panose="020B0502040204020203" pitchFamily="34" charset="0"/>
            </a:rPr>
            <a:t>НА 2024 ГОД </a:t>
          </a:r>
        </a:p>
        <a:p>
          <a:pPr>
            <a:spcAft>
              <a:spcPts val="0"/>
            </a:spcAft>
          </a:pPr>
          <a:r>
            <a:rPr lang="ru-RU" sz="1400" b="1" i="0" dirty="0" smtClean="0">
              <a:solidFill>
                <a:schemeClr val="bg1"/>
              </a:solidFill>
              <a:latin typeface="Bahnschrift Light" panose="020B0502040204020203" pitchFamily="34" charset="0"/>
            </a:rPr>
            <a:t>1,59 </a:t>
          </a:r>
        </a:p>
        <a:p>
          <a:pPr>
            <a:spcAft>
              <a:spcPts val="0"/>
            </a:spcAft>
          </a:pPr>
          <a:r>
            <a:rPr lang="ru-RU" sz="1400" b="1" i="0" dirty="0" smtClean="0">
              <a:solidFill>
                <a:schemeClr val="bg1"/>
              </a:solidFill>
              <a:latin typeface="Bahnschrift Light" panose="020B0502040204020203" pitchFamily="34" charset="0"/>
            </a:rPr>
            <a:t>(198  ПОГИБШИХ) </a:t>
          </a:r>
          <a:endParaRPr lang="ru-RU" sz="1400" b="1" i="0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37012BD5-A3AB-4363-9E84-BCB67764CF4D}" type="parTrans" cxnId="{B0DE7723-7907-4E09-9245-1A48FC3C4D2C}">
      <dgm:prSet/>
      <dgm:spPr>
        <a:ln>
          <a:solidFill>
            <a:srgbClr val="1FEDD4"/>
          </a:solidFill>
        </a:ln>
      </dgm:spPr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3C007790-0F73-46AD-93B6-083007B50BB5}" type="sibTrans" cxnId="{B0DE7723-7907-4E09-9245-1A48FC3C4D2C}">
      <dgm:prSet/>
      <dgm:spPr/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A1FB9FFA-395E-4107-87DD-05855D35AE85}">
      <dgm:prSet phldrT="[Текст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СОЦИАЛЬНЫЙ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РИСК</a:t>
          </a:r>
          <a:endParaRPr lang="ru-RU" sz="1400" b="1" dirty="0">
            <a:solidFill>
              <a:schemeClr val="tx1">
                <a:lumMod val="85000"/>
                <a:lumOff val="15000"/>
              </a:schemeClr>
            </a:solidFill>
            <a:latin typeface="Bahnschrift Light" panose="020B0502040204020203" pitchFamily="34" charset="0"/>
          </a:endParaRPr>
        </a:p>
      </dgm:t>
    </dgm:pt>
    <dgm:pt modelId="{668F169E-F1F2-428E-8735-6A3FA1978D8C}" type="parTrans" cxnId="{9AFCC4DF-CEFA-452C-B744-E1AFC0B2AB09}">
      <dgm:prSet/>
      <dgm:spPr/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70875FCB-569B-4D3D-8AFF-6B90C664BE59}" type="sibTrans" cxnId="{9AFCC4DF-CEFA-452C-B744-E1AFC0B2AB09}">
      <dgm:prSet/>
      <dgm:spPr/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9478A603-0C94-4636-8F12-F254612E7CD4}">
      <dgm:prSet phldrT="[Текст]" custT="1"/>
      <dgm:spPr>
        <a:noFill/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СНИЖЕНИЕ </a:t>
          </a: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rPr>
            <a:t>КОЛИЧЕСТВА ПОГИБШИХ В ДТП НА 100 ТЫСЯЧ НАСЕЛЕНИЯ </a:t>
          </a:r>
          <a:endParaRPr lang="ru-RU" sz="1200" b="1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6D6963D1-DCE8-4808-A319-59B1F18BDBD5}" type="parTrans" cxnId="{2E9E0DAD-D244-48E0-9F8B-8CFE0E23D722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20068103-B276-429B-B465-13DFD7A34919}" type="sibTrans" cxnId="{2E9E0DAD-D244-48E0-9F8B-8CFE0E23D722}">
      <dgm:prSet/>
      <dgm:spPr/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B24DBA9B-ADF2-4E54-A067-5ABEA9D0A83E}">
      <dgm:prSet phldrT="[Текст]" custT="1"/>
      <dgm:spPr>
        <a:noFill/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i="0" dirty="0" smtClean="0">
              <a:solidFill>
                <a:schemeClr val="bg1"/>
              </a:solidFill>
              <a:latin typeface="Bahnschrift Light" panose="020B0502040204020203" pitchFamily="34" charset="0"/>
            </a:rPr>
            <a:t>НА 2024 ГОД </a:t>
          </a:r>
        </a:p>
        <a:p>
          <a:pPr>
            <a:spcAft>
              <a:spcPts val="0"/>
            </a:spcAft>
          </a:pPr>
          <a:r>
            <a:rPr lang="ru-RU" sz="1400" b="1" i="0" dirty="0" smtClean="0">
              <a:solidFill>
                <a:schemeClr val="bg1"/>
              </a:solidFill>
              <a:latin typeface="Bahnschrift Light" panose="020B0502040204020203" pitchFamily="34" charset="0"/>
            </a:rPr>
            <a:t>6,33 </a:t>
          </a:r>
        </a:p>
        <a:p>
          <a:pPr>
            <a:spcAft>
              <a:spcPts val="0"/>
            </a:spcAft>
          </a:pPr>
          <a:r>
            <a:rPr lang="ru-RU" sz="1400" b="1" i="0" dirty="0" smtClean="0">
              <a:solidFill>
                <a:schemeClr val="bg1"/>
              </a:solidFill>
              <a:latin typeface="Bahnschrift Light" panose="020B0502040204020203" pitchFamily="34" charset="0"/>
            </a:rPr>
            <a:t>(177 ПОГИБШИХ)</a:t>
          </a:r>
          <a:endParaRPr lang="ru-RU" sz="1400" b="1" i="0" dirty="0">
            <a:solidFill>
              <a:schemeClr val="bg1"/>
            </a:solidFill>
            <a:latin typeface="Bahnschrift Light" panose="020B0502040204020203" pitchFamily="34" charset="0"/>
          </a:endParaRPr>
        </a:p>
      </dgm:t>
    </dgm:pt>
    <dgm:pt modelId="{25817058-786B-4755-B76A-E91D6AA48FBF}" type="parTrans" cxnId="{99445FC8-7F93-47EC-902C-C6D5A33DA0A6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76030A9D-AC99-4F7E-9D06-7DBF6F735C48}" type="sibTrans" cxnId="{99445FC8-7F93-47EC-902C-C6D5A33DA0A6}">
      <dgm:prSet/>
      <dgm:spPr/>
      <dgm:t>
        <a:bodyPr/>
        <a:lstStyle/>
        <a:p>
          <a:endParaRPr lang="ru-RU" b="1" dirty="0">
            <a:latin typeface="Bahnschrift Light" panose="020B0502040204020203" pitchFamily="34" charset="0"/>
          </a:endParaRPr>
        </a:p>
      </dgm:t>
    </dgm:pt>
    <dgm:pt modelId="{89ABD729-19D7-4F1C-BEB5-CD07F280778A}" type="pres">
      <dgm:prSet presAssocID="{F785DCCC-B5B4-4D08-9D41-3EDF6A5E9F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EA0CFF-364A-4C4B-856B-0BBDD1AEDD3A}" type="pres">
      <dgm:prSet presAssocID="{EFAC1CBF-7F98-4D0F-A5F1-CD2EB45A1112}" presName="root" presStyleCnt="0"/>
      <dgm:spPr/>
    </dgm:pt>
    <dgm:pt modelId="{C573382C-C108-406F-8D81-9F812F13B0B7}" type="pres">
      <dgm:prSet presAssocID="{EFAC1CBF-7F98-4D0F-A5F1-CD2EB45A1112}" presName="rootComposite" presStyleCnt="0"/>
      <dgm:spPr/>
    </dgm:pt>
    <dgm:pt modelId="{65CFC053-C6D9-4D25-9883-6AEB19DEBAA8}" type="pres">
      <dgm:prSet presAssocID="{EFAC1CBF-7F98-4D0F-A5F1-CD2EB45A1112}" presName="rootText" presStyleLbl="node1" presStyleIdx="0" presStyleCnt="2" custLinFactNeighborX="4670" custLinFactNeighborY="-177"/>
      <dgm:spPr/>
      <dgm:t>
        <a:bodyPr/>
        <a:lstStyle/>
        <a:p>
          <a:endParaRPr lang="ru-RU"/>
        </a:p>
      </dgm:t>
    </dgm:pt>
    <dgm:pt modelId="{A7EC16B4-DDC5-41DE-B289-28F2CC32F6EC}" type="pres">
      <dgm:prSet presAssocID="{EFAC1CBF-7F98-4D0F-A5F1-CD2EB45A1112}" presName="rootConnector" presStyleLbl="node1" presStyleIdx="0" presStyleCnt="2"/>
      <dgm:spPr/>
      <dgm:t>
        <a:bodyPr/>
        <a:lstStyle/>
        <a:p>
          <a:endParaRPr lang="ru-RU"/>
        </a:p>
      </dgm:t>
    </dgm:pt>
    <dgm:pt modelId="{586B7B2E-345F-41F4-803B-780C34B57331}" type="pres">
      <dgm:prSet presAssocID="{EFAC1CBF-7F98-4D0F-A5F1-CD2EB45A1112}" presName="childShape" presStyleCnt="0"/>
      <dgm:spPr/>
    </dgm:pt>
    <dgm:pt modelId="{FB8CBA66-D1BC-4A0E-9D9B-7DF18A5AE124}" type="pres">
      <dgm:prSet presAssocID="{0AC93BAD-521D-4E41-B131-0B8128E3E77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D64C4FC-6C8C-4123-A7BB-0455D5544C47}" type="pres">
      <dgm:prSet presAssocID="{35E22F35-C475-414A-A205-EBB855DBB8F5}" presName="childText" presStyleLbl="bgAcc1" presStyleIdx="0" presStyleCnt="4" custScaleX="171208" custLinFactNeighborX="5837" custLinFactNeighborY="-7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5CA95-24DF-4885-9F2A-38B04349044B}" type="pres">
      <dgm:prSet presAssocID="{37012BD5-A3AB-4363-9E84-BCB67764CF4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4DB9B81-9F2E-4440-B577-2A8A70AD6BD1}" type="pres">
      <dgm:prSet presAssocID="{BD988BED-FF88-46C1-8597-6E11EBB04980}" presName="childText" presStyleLbl="bgAcc1" presStyleIdx="1" presStyleCnt="4" custScaleX="147078" custLinFactNeighborX="5837" custLinFactNeighborY="-15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C6417-D741-42BE-9318-17F52BE64D52}" type="pres">
      <dgm:prSet presAssocID="{A1FB9FFA-395E-4107-87DD-05855D35AE85}" presName="root" presStyleCnt="0"/>
      <dgm:spPr/>
    </dgm:pt>
    <dgm:pt modelId="{8CB61F0F-9B35-4690-9E7D-3FCE61A40B13}" type="pres">
      <dgm:prSet presAssocID="{A1FB9FFA-395E-4107-87DD-05855D35AE85}" presName="rootComposite" presStyleCnt="0"/>
      <dgm:spPr/>
    </dgm:pt>
    <dgm:pt modelId="{914A8933-0627-4DE2-ADE5-47F2CE44F2A8}" type="pres">
      <dgm:prSet presAssocID="{A1FB9FFA-395E-4107-87DD-05855D35AE85}" presName="rootText" presStyleLbl="node1" presStyleIdx="1" presStyleCnt="2" custLinFactNeighborX="51425" custLinFactNeighborY="3655"/>
      <dgm:spPr/>
      <dgm:t>
        <a:bodyPr/>
        <a:lstStyle/>
        <a:p>
          <a:endParaRPr lang="ru-RU"/>
        </a:p>
      </dgm:t>
    </dgm:pt>
    <dgm:pt modelId="{25D95864-A511-4C7B-B8B1-FC608C227B6B}" type="pres">
      <dgm:prSet presAssocID="{A1FB9FFA-395E-4107-87DD-05855D35AE85}" presName="rootConnector" presStyleLbl="node1" presStyleIdx="1" presStyleCnt="2"/>
      <dgm:spPr/>
      <dgm:t>
        <a:bodyPr/>
        <a:lstStyle/>
        <a:p>
          <a:endParaRPr lang="ru-RU"/>
        </a:p>
      </dgm:t>
    </dgm:pt>
    <dgm:pt modelId="{1829693E-DF6E-4B8C-A0BD-F62F86649902}" type="pres">
      <dgm:prSet presAssocID="{A1FB9FFA-395E-4107-87DD-05855D35AE85}" presName="childShape" presStyleCnt="0"/>
      <dgm:spPr/>
    </dgm:pt>
    <dgm:pt modelId="{7B346BC5-54DD-437C-8313-F2BB62668FF9}" type="pres">
      <dgm:prSet presAssocID="{6D6963D1-DCE8-4808-A319-59B1F18BDBD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3C85DBB-A4E3-4845-9696-EA14E455835E}" type="pres">
      <dgm:prSet presAssocID="{9478A603-0C94-4636-8F12-F254612E7CD4}" presName="childText" presStyleLbl="bgAcc1" presStyleIdx="2" presStyleCnt="4" custScaleX="164593" custLinFactNeighborX="6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6543B-9B81-4CDA-AF19-7609D41B9395}" type="pres">
      <dgm:prSet presAssocID="{25817058-786B-4755-B76A-E91D6AA48FB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024785B-4A63-48B6-9947-D5E46BE2C7C3}" type="pres">
      <dgm:prSet presAssocID="{B24DBA9B-ADF2-4E54-A067-5ABEA9D0A83E}" presName="childText" presStyleLbl="bgAcc1" presStyleIdx="3" presStyleCnt="4" custScaleX="149033" custLinFactNeighborX="6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45FC8-7F93-47EC-902C-C6D5A33DA0A6}" srcId="{A1FB9FFA-395E-4107-87DD-05855D35AE85}" destId="{B24DBA9B-ADF2-4E54-A067-5ABEA9D0A83E}" srcOrd="1" destOrd="0" parTransId="{25817058-786B-4755-B76A-E91D6AA48FBF}" sibTransId="{76030A9D-AC99-4F7E-9D06-7DBF6F735C48}"/>
    <dgm:cxn modelId="{F9A49B68-7BA8-48FB-94B4-FEB51A151DF7}" type="presOf" srcId="{0AC93BAD-521D-4E41-B131-0B8128E3E773}" destId="{FB8CBA66-D1BC-4A0E-9D9B-7DF18A5AE124}" srcOrd="0" destOrd="0" presId="urn:microsoft.com/office/officeart/2005/8/layout/hierarchy3"/>
    <dgm:cxn modelId="{B0DE7723-7907-4E09-9245-1A48FC3C4D2C}" srcId="{EFAC1CBF-7F98-4D0F-A5F1-CD2EB45A1112}" destId="{BD988BED-FF88-46C1-8597-6E11EBB04980}" srcOrd="1" destOrd="0" parTransId="{37012BD5-A3AB-4363-9E84-BCB67764CF4D}" sibTransId="{3C007790-0F73-46AD-93B6-083007B50BB5}"/>
    <dgm:cxn modelId="{3E56E86F-C7B7-45FA-9FEE-57191EAB217D}" srcId="{F785DCCC-B5B4-4D08-9D41-3EDF6A5E9F2F}" destId="{EFAC1CBF-7F98-4D0F-A5F1-CD2EB45A1112}" srcOrd="0" destOrd="0" parTransId="{00338549-C470-4D4C-9598-5B32BF19B474}" sibTransId="{AD2C7C8C-AACB-4A78-93F6-0EAD4389D8E7}"/>
    <dgm:cxn modelId="{FE3266F1-9E04-4A6A-9047-2CCF5A62C30F}" type="presOf" srcId="{EFAC1CBF-7F98-4D0F-A5F1-CD2EB45A1112}" destId="{A7EC16B4-DDC5-41DE-B289-28F2CC32F6EC}" srcOrd="1" destOrd="0" presId="urn:microsoft.com/office/officeart/2005/8/layout/hierarchy3"/>
    <dgm:cxn modelId="{52294A32-FF2D-4B91-80E6-90A9697436F3}" type="presOf" srcId="{A1FB9FFA-395E-4107-87DD-05855D35AE85}" destId="{914A8933-0627-4DE2-ADE5-47F2CE44F2A8}" srcOrd="0" destOrd="0" presId="urn:microsoft.com/office/officeart/2005/8/layout/hierarchy3"/>
    <dgm:cxn modelId="{65DF8010-B730-4A67-B99A-B11E0321591E}" type="presOf" srcId="{35E22F35-C475-414A-A205-EBB855DBB8F5}" destId="{9D64C4FC-6C8C-4123-A7BB-0455D5544C47}" srcOrd="0" destOrd="0" presId="urn:microsoft.com/office/officeart/2005/8/layout/hierarchy3"/>
    <dgm:cxn modelId="{2313B091-EAC3-49CB-AEA4-C3B72132BCAC}" type="presOf" srcId="{25817058-786B-4755-B76A-E91D6AA48FBF}" destId="{5736543B-9B81-4CDA-AF19-7609D41B9395}" srcOrd="0" destOrd="0" presId="urn:microsoft.com/office/officeart/2005/8/layout/hierarchy3"/>
    <dgm:cxn modelId="{83D2F0EF-751A-4DA3-AED3-3D1A142DFF92}" type="presOf" srcId="{A1FB9FFA-395E-4107-87DD-05855D35AE85}" destId="{25D95864-A511-4C7B-B8B1-FC608C227B6B}" srcOrd="1" destOrd="0" presId="urn:microsoft.com/office/officeart/2005/8/layout/hierarchy3"/>
    <dgm:cxn modelId="{2E9E0DAD-D244-48E0-9F8B-8CFE0E23D722}" srcId="{A1FB9FFA-395E-4107-87DD-05855D35AE85}" destId="{9478A603-0C94-4636-8F12-F254612E7CD4}" srcOrd="0" destOrd="0" parTransId="{6D6963D1-DCE8-4808-A319-59B1F18BDBD5}" sibTransId="{20068103-B276-429B-B465-13DFD7A34919}"/>
    <dgm:cxn modelId="{F3E1A646-D9D1-4EAE-803B-53E789A66AF8}" type="presOf" srcId="{37012BD5-A3AB-4363-9E84-BCB67764CF4D}" destId="{DA55CA95-24DF-4885-9F2A-38B04349044B}" srcOrd="0" destOrd="0" presId="urn:microsoft.com/office/officeart/2005/8/layout/hierarchy3"/>
    <dgm:cxn modelId="{22EF56A5-3FED-49BB-9AB0-2E270A4C7662}" type="presOf" srcId="{F785DCCC-B5B4-4D08-9D41-3EDF6A5E9F2F}" destId="{89ABD729-19D7-4F1C-BEB5-CD07F280778A}" srcOrd="0" destOrd="0" presId="urn:microsoft.com/office/officeart/2005/8/layout/hierarchy3"/>
    <dgm:cxn modelId="{E2D6C0A4-B419-4AA1-8D74-646E694E33B2}" srcId="{EFAC1CBF-7F98-4D0F-A5F1-CD2EB45A1112}" destId="{35E22F35-C475-414A-A205-EBB855DBB8F5}" srcOrd="0" destOrd="0" parTransId="{0AC93BAD-521D-4E41-B131-0B8128E3E773}" sibTransId="{44482F80-C54C-4546-B4E4-4BE089DD764E}"/>
    <dgm:cxn modelId="{9AFCC4DF-CEFA-452C-B744-E1AFC0B2AB09}" srcId="{F785DCCC-B5B4-4D08-9D41-3EDF6A5E9F2F}" destId="{A1FB9FFA-395E-4107-87DD-05855D35AE85}" srcOrd="1" destOrd="0" parTransId="{668F169E-F1F2-428E-8735-6A3FA1978D8C}" sibTransId="{70875FCB-569B-4D3D-8AFF-6B90C664BE59}"/>
    <dgm:cxn modelId="{850E1003-35CF-4798-BDC0-6C7BC2898072}" type="presOf" srcId="{BD988BED-FF88-46C1-8597-6E11EBB04980}" destId="{64DB9B81-9F2E-4440-B577-2A8A70AD6BD1}" srcOrd="0" destOrd="0" presId="urn:microsoft.com/office/officeart/2005/8/layout/hierarchy3"/>
    <dgm:cxn modelId="{D648E777-8C48-41B6-9B81-DF959039F800}" type="presOf" srcId="{6D6963D1-DCE8-4808-A319-59B1F18BDBD5}" destId="{7B346BC5-54DD-437C-8313-F2BB62668FF9}" srcOrd="0" destOrd="0" presId="urn:microsoft.com/office/officeart/2005/8/layout/hierarchy3"/>
    <dgm:cxn modelId="{8380B045-13E2-4CB0-A87F-D88CB8540C60}" type="presOf" srcId="{EFAC1CBF-7F98-4D0F-A5F1-CD2EB45A1112}" destId="{65CFC053-C6D9-4D25-9883-6AEB19DEBAA8}" srcOrd="0" destOrd="0" presId="urn:microsoft.com/office/officeart/2005/8/layout/hierarchy3"/>
    <dgm:cxn modelId="{510411C0-9407-4397-B3B4-FCCBB3A4D97F}" type="presOf" srcId="{B24DBA9B-ADF2-4E54-A067-5ABEA9D0A83E}" destId="{2024785B-4A63-48B6-9947-D5E46BE2C7C3}" srcOrd="0" destOrd="0" presId="urn:microsoft.com/office/officeart/2005/8/layout/hierarchy3"/>
    <dgm:cxn modelId="{01F824F8-E59D-4AD1-BD14-E95B3602E0C1}" type="presOf" srcId="{9478A603-0C94-4636-8F12-F254612E7CD4}" destId="{B3C85DBB-A4E3-4845-9696-EA14E455835E}" srcOrd="0" destOrd="0" presId="urn:microsoft.com/office/officeart/2005/8/layout/hierarchy3"/>
    <dgm:cxn modelId="{4CA4E257-781D-4DEE-A145-F55230D9CBB1}" type="presParOf" srcId="{89ABD729-19D7-4F1C-BEB5-CD07F280778A}" destId="{13EA0CFF-364A-4C4B-856B-0BBDD1AEDD3A}" srcOrd="0" destOrd="0" presId="urn:microsoft.com/office/officeart/2005/8/layout/hierarchy3"/>
    <dgm:cxn modelId="{27AC47EF-8BBE-431C-8093-98D354B3FF1E}" type="presParOf" srcId="{13EA0CFF-364A-4C4B-856B-0BBDD1AEDD3A}" destId="{C573382C-C108-406F-8D81-9F812F13B0B7}" srcOrd="0" destOrd="0" presId="urn:microsoft.com/office/officeart/2005/8/layout/hierarchy3"/>
    <dgm:cxn modelId="{6841E398-DF25-4196-9C90-903C91FDCB78}" type="presParOf" srcId="{C573382C-C108-406F-8D81-9F812F13B0B7}" destId="{65CFC053-C6D9-4D25-9883-6AEB19DEBAA8}" srcOrd="0" destOrd="0" presId="urn:microsoft.com/office/officeart/2005/8/layout/hierarchy3"/>
    <dgm:cxn modelId="{D4F4599C-D22B-4F8D-A905-B9E24FDD5FB6}" type="presParOf" srcId="{C573382C-C108-406F-8D81-9F812F13B0B7}" destId="{A7EC16B4-DDC5-41DE-B289-28F2CC32F6EC}" srcOrd="1" destOrd="0" presId="urn:microsoft.com/office/officeart/2005/8/layout/hierarchy3"/>
    <dgm:cxn modelId="{6DF0FBA0-076B-4F12-A3A1-0A181D209A01}" type="presParOf" srcId="{13EA0CFF-364A-4C4B-856B-0BBDD1AEDD3A}" destId="{586B7B2E-345F-41F4-803B-780C34B57331}" srcOrd="1" destOrd="0" presId="urn:microsoft.com/office/officeart/2005/8/layout/hierarchy3"/>
    <dgm:cxn modelId="{6C91202A-F74E-4F9D-895A-0D1948AD7ED8}" type="presParOf" srcId="{586B7B2E-345F-41F4-803B-780C34B57331}" destId="{FB8CBA66-D1BC-4A0E-9D9B-7DF18A5AE124}" srcOrd="0" destOrd="0" presId="urn:microsoft.com/office/officeart/2005/8/layout/hierarchy3"/>
    <dgm:cxn modelId="{84EC0FF1-600F-4FD0-9BB1-D8F7ABA5A610}" type="presParOf" srcId="{586B7B2E-345F-41F4-803B-780C34B57331}" destId="{9D64C4FC-6C8C-4123-A7BB-0455D5544C47}" srcOrd="1" destOrd="0" presId="urn:microsoft.com/office/officeart/2005/8/layout/hierarchy3"/>
    <dgm:cxn modelId="{707A0C22-E80A-485C-9E29-8D7EAF337661}" type="presParOf" srcId="{586B7B2E-345F-41F4-803B-780C34B57331}" destId="{DA55CA95-24DF-4885-9F2A-38B04349044B}" srcOrd="2" destOrd="0" presId="urn:microsoft.com/office/officeart/2005/8/layout/hierarchy3"/>
    <dgm:cxn modelId="{A901B695-E300-46C7-9C8D-11141C0DE20A}" type="presParOf" srcId="{586B7B2E-345F-41F4-803B-780C34B57331}" destId="{64DB9B81-9F2E-4440-B577-2A8A70AD6BD1}" srcOrd="3" destOrd="0" presId="urn:microsoft.com/office/officeart/2005/8/layout/hierarchy3"/>
    <dgm:cxn modelId="{449BCC59-1FB4-486F-A27F-848C683E9F95}" type="presParOf" srcId="{89ABD729-19D7-4F1C-BEB5-CD07F280778A}" destId="{9D0C6417-D741-42BE-9318-17F52BE64D52}" srcOrd="1" destOrd="0" presId="urn:microsoft.com/office/officeart/2005/8/layout/hierarchy3"/>
    <dgm:cxn modelId="{05D14070-B54B-4F01-B6A8-1C8A630892D5}" type="presParOf" srcId="{9D0C6417-D741-42BE-9318-17F52BE64D52}" destId="{8CB61F0F-9B35-4690-9E7D-3FCE61A40B13}" srcOrd="0" destOrd="0" presId="urn:microsoft.com/office/officeart/2005/8/layout/hierarchy3"/>
    <dgm:cxn modelId="{748414F8-F6FE-4FB0-B79C-E32D6A44D7BC}" type="presParOf" srcId="{8CB61F0F-9B35-4690-9E7D-3FCE61A40B13}" destId="{914A8933-0627-4DE2-ADE5-47F2CE44F2A8}" srcOrd="0" destOrd="0" presId="urn:microsoft.com/office/officeart/2005/8/layout/hierarchy3"/>
    <dgm:cxn modelId="{BB7C403B-5261-43F1-A341-DAED2C6875FE}" type="presParOf" srcId="{8CB61F0F-9B35-4690-9E7D-3FCE61A40B13}" destId="{25D95864-A511-4C7B-B8B1-FC608C227B6B}" srcOrd="1" destOrd="0" presId="urn:microsoft.com/office/officeart/2005/8/layout/hierarchy3"/>
    <dgm:cxn modelId="{5812EFC9-7E6E-4D15-8EAA-0DBAD37D2DE3}" type="presParOf" srcId="{9D0C6417-D741-42BE-9318-17F52BE64D52}" destId="{1829693E-DF6E-4B8C-A0BD-F62F86649902}" srcOrd="1" destOrd="0" presId="urn:microsoft.com/office/officeart/2005/8/layout/hierarchy3"/>
    <dgm:cxn modelId="{1543209C-FF4B-4C44-9B53-3D940BE67BC4}" type="presParOf" srcId="{1829693E-DF6E-4B8C-A0BD-F62F86649902}" destId="{7B346BC5-54DD-437C-8313-F2BB62668FF9}" srcOrd="0" destOrd="0" presId="urn:microsoft.com/office/officeart/2005/8/layout/hierarchy3"/>
    <dgm:cxn modelId="{7E8E4249-E1FD-4381-A2B1-1D175FED76D7}" type="presParOf" srcId="{1829693E-DF6E-4B8C-A0BD-F62F86649902}" destId="{B3C85DBB-A4E3-4845-9696-EA14E455835E}" srcOrd="1" destOrd="0" presId="urn:microsoft.com/office/officeart/2005/8/layout/hierarchy3"/>
    <dgm:cxn modelId="{67C11632-274C-4148-96A0-422C0FFA3B42}" type="presParOf" srcId="{1829693E-DF6E-4B8C-A0BD-F62F86649902}" destId="{5736543B-9B81-4CDA-AF19-7609D41B9395}" srcOrd="2" destOrd="0" presId="urn:microsoft.com/office/officeart/2005/8/layout/hierarchy3"/>
    <dgm:cxn modelId="{7115B8F9-9F79-489C-A035-60988374469A}" type="presParOf" srcId="{1829693E-DF6E-4B8C-A0BD-F62F86649902}" destId="{2024785B-4A63-48B6-9947-D5E46BE2C7C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630261-CEF2-4B6A-827C-AEB0D64C88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B2235E-7B5D-4496-BE39-0F46A92CA7B7}">
      <dgm:prSet phldrT="[Текст]" custT="1"/>
      <dgm:spPr>
        <a:noFill/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200" dirty="0" smtClean="0">
              <a:latin typeface="Bahnschrift Light" panose="020B0502040204020203" pitchFamily="34" charset="0"/>
            </a:rPr>
            <a:t>Разработаны и предложены владельцам дорог ряд инженерных мероприятий по обустройству улично-дорожной сети, часть из которых уже реализована, реализация оставшейся части намечена в текущем году.</a:t>
          </a:r>
          <a:endParaRPr lang="ru-RU" sz="1200" dirty="0">
            <a:latin typeface="Bahnschrift Light" panose="020B0502040204020203" pitchFamily="34" charset="0"/>
          </a:endParaRPr>
        </a:p>
      </dgm:t>
    </dgm:pt>
    <dgm:pt modelId="{61DEB0FD-41DB-42C0-ABE3-5DF9AAC8BC84}" type="parTrans" cxnId="{D0AD1037-D13F-4D0E-BE34-ABD52FF7EF0F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567ACC0A-DD53-46FB-B76A-FD2B0D268F75}" type="sibTrans" cxnId="{D0AD1037-D13F-4D0E-BE34-ABD52FF7EF0F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D3B975A8-B778-4D4D-923A-0B7C456D8367}">
      <dgm:prSet phldrT="[Текст]" custT="1"/>
      <dgm:spPr>
        <a:solidFill>
          <a:srgbClr val="1FEDD4"/>
        </a:solidFill>
        <a:ln>
          <a:solidFill>
            <a:srgbClr val="1FEDD4"/>
          </a:solidFill>
        </a:ln>
      </dgm:spPr>
      <dgm:t>
        <a:bodyPr/>
        <a:lstStyle/>
        <a:p>
          <a:pPr algn="just"/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Развитие системы фотовидеофиксации, что в условиях недостаточной численности личного состава Госавтоинспекции, является одним из сдерживающих факторов нарушения ПДД.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  <a:latin typeface="Bahnschrift Light" panose="020B0502040204020203" pitchFamily="34" charset="0"/>
          </a:endParaRPr>
        </a:p>
      </dgm:t>
    </dgm:pt>
    <dgm:pt modelId="{8CED6B95-73F3-40C3-8852-7597D6C13145}" type="parTrans" cxnId="{7CF2D058-A071-4589-B9D0-24C298B447B6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3E0A0063-33A6-410F-8698-E7ED04C332E8}" type="sibTrans" cxnId="{7CF2D058-A071-4589-B9D0-24C298B447B6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E074AA28-CD36-4A1B-9C36-55203F957B59}">
      <dgm:prSet phldrT="[Текст]" custT="1"/>
      <dgm:spPr>
        <a:noFill/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200" dirty="0" smtClean="0">
              <a:latin typeface="Bahnschrift Light" panose="020B0502040204020203" pitchFamily="34" charset="0"/>
            </a:rPr>
            <a:t>В рамках реализации федерального проекта «Безопасность дорожного движения» заключены государственные контракты на создание аудио и видео роликов социальной рекламы, а также цикла информационно-пропагандистских радиопрограмм.  </a:t>
          </a:r>
        </a:p>
      </dgm:t>
    </dgm:pt>
    <dgm:pt modelId="{C41EC049-54AD-45DA-B366-958993EBF9F2}" type="parTrans" cxnId="{310B810E-7FB4-4720-BB1E-9AD3477BFB15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66E7A8CC-9E6B-4304-8FC3-F06859D3CBC8}" type="sibTrans" cxnId="{310B810E-7FB4-4720-BB1E-9AD3477BFB15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0179CB23-96EE-4E03-A3A9-512A2E32F77A}">
      <dgm:prSet phldrT="[Текст]" custT="1"/>
      <dgm:spPr>
        <a:solidFill>
          <a:srgbClr val="1FEDD4"/>
        </a:solidFill>
        <a:ln>
          <a:solidFill>
            <a:srgbClr val="1FEDD4"/>
          </a:solidFill>
        </a:ln>
      </dgm:spPr>
      <dgm:t>
        <a:bodyPr/>
        <a:lstStyle/>
        <a:p>
          <a:pPr algn="just"/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Проводятся мероприятия по профилактике отдельных видов правонарушений, организована контрольно-надзорная деятельность. </a:t>
          </a:r>
        </a:p>
      </dgm:t>
    </dgm:pt>
    <dgm:pt modelId="{8BEA1C17-D082-449F-8FBA-744B26EC3556}" type="parTrans" cxnId="{A7F94A6D-4582-4C66-8C30-F43045F90BB4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E01AADA0-AC47-4B76-A3CE-ABF86A743EED}" type="sibTrans" cxnId="{A7F94A6D-4582-4C66-8C30-F43045F90BB4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0DB37087-49A2-4DBB-853E-756523A28F45}">
      <dgm:prSet phldrT="[Текст]" custT="1"/>
      <dgm:spPr>
        <a:noFill/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200" dirty="0" smtClean="0">
              <a:latin typeface="Bahnschrift Light" panose="020B0502040204020203" pitchFamily="34" charset="0"/>
            </a:rPr>
            <a:t>В целях своевременного реагирования на дорожную обстановку в зимний период, был организован круглосуточный мониторинг информации о текущем состоянии дорог. </a:t>
          </a:r>
        </a:p>
      </dgm:t>
    </dgm:pt>
    <dgm:pt modelId="{8D7777C1-8EC2-4A48-9648-B93C1C9BBEA9}" type="parTrans" cxnId="{9A61D1E6-9A2C-4FCD-8252-9F291E494FFB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437E40CB-8767-4973-9776-D68D586A0901}" type="sibTrans" cxnId="{9A61D1E6-9A2C-4FCD-8252-9F291E494FFB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FEBC5001-2D48-44FC-8F9A-2770C3DD7921}">
      <dgm:prSet phldrT="[Текст]" custT="1"/>
      <dgm:spPr>
        <a:solidFill>
          <a:srgbClr val="1FEDD4"/>
        </a:solidFill>
        <a:ln>
          <a:solidFill>
            <a:srgbClr val="1FEDD4"/>
          </a:solidFill>
        </a:ln>
      </dgm:spPr>
      <dgm:t>
        <a:bodyPr/>
        <a:lstStyle/>
        <a:p>
          <a:pPr algn="just"/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Определен алгоритм действий сотрудников Госавтоинспекции при возникновении неблагоприятных погодных условий и места стоянки транспортных средств при перекрытии дорог </a:t>
          </a:r>
          <a:r>
            <a:rPr lang="ru-RU" sz="1200" i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(проведено не менее 5 мероприятий). </a:t>
          </a:r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 </a:t>
          </a:r>
        </a:p>
      </dgm:t>
    </dgm:pt>
    <dgm:pt modelId="{A1F419F2-44B7-4455-AB5C-32E9B6236958}" type="parTrans" cxnId="{28A70C8E-210D-4743-8B40-52521C8E1746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4A4FF924-3225-49A5-87FD-98D0993A78F0}" type="sibTrans" cxnId="{28A70C8E-210D-4743-8B40-52521C8E1746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E8E36DB7-9180-4D47-BA87-8E736B39C97C}">
      <dgm:prSet phldrT="[Текст]" custT="1"/>
      <dgm:spPr>
        <a:noFill/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just"/>
          <a:r>
            <a:rPr lang="ru-RU" sz="1200" dirty="0" smtClean="0">
              <a:latin typeface="Bahnschrift Light" panose="020B0502040204020203" pitchFamily="34" charset="0"/>
            </a:rPr>
            <a:t>На постоянной основе организовано взаимодействие с Министерством здравоохранения региона по принятию неотложных мер и контрою за состоянием тяжело пострадавших участников ДТП, оказанию им квалифицированной медицинской помощи в специализированных учреждениях.</a:t>
          </a:r>
        </a:p>
      </dgm:t>
    </dgm:pt>
    <dgm:pt modelId="{F39E83F2-388D-42B6-8B5C-C0E94D9F8F38}" type="parTrans" cxnId="{AFC04CA3-3D52-45DC-BC35-A65418527341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5BD9D695-2532-4589-B5B6-AA0CF346E314}" type="sibTrans" cxnId="{AFC04CA3-3D52-45DC-BC35-A65418527341}">
      <dgm:prSet/>
      <dgm:spPr/>
      <dgm:t>
        <a:bodyPr/>
        <a:lstStyle/>
        <a:p>
          <a:pPr algn="just"/>
          <a:endParaRPr lang="ru-RU" sz="1200">
            <a:latin typeface="Bahnschrift Light" panose="020B0502040204020203" pitchFamily="34" charset="0"/>
          </a:endParaRPr>
        </a:p>
      </dgm:t>
    </dgm:pt>
    <dgm:pt modelId="{AC25F37C-0AA6-4CC6-83F0-DBFDAE0BD7F4}" type="pres">
      <dgm:prSet presAssocID="{E6630261-CEF2-4B6A-827C-AEB0D64C88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0DF6F9-0DF7-4A0C-BC87-44F2D0AA0353}" type="pres">
      <dgm:prSet presAssocID="{62B2235E-7B5D-4496-BE39-0F46A92CA7B7}" presName="parentText" presStyleLbl="node1" presStyleIdx="0" presStyleCnt="7" custLinFactY="-8044" custLinFactNeighborX="19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CBD30-863A-47DE-B147-7B5F1D6D2480}" type="pres">
      <dgm:prSet presAssocID="{567ACC0A-DD53-46FB-B76A-FD2B0D268F75}" presName="spacer" presStyleCnt="0"/>
      <dgm:spPr/>
    </dgm:pt>
    <dgm:pt modelId="{391384B8-FAD3-4137-AAFB-1C22D6CC36BE}" type="pres">
      <dgm:prSet presAssocID="{D3B975A8-B778-4D4D-923A-0B7C456D836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D8E83-E41D-49BA-853F-EA0D20ABA7EE}" type="pres">
      <dgm:prSet presAssocID="{3E0A0063-33A6-410F-8698-E7ED04C332E8}" presName="spacer" presStyleCnt="0"/>
      <dgm:spPr/>
    </dgm:pt>
    <dgm:pt modelId="{5C399A64-AEDA-45A8-BD30-79152910892F}" type="pres">
      <dgm:prSet presAssocID="{E074AA28-CD36-4A1B-9C36-55203F957B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2856B-9094-45FF-A121-462C58796CAA}" type="pres">
      <dgm:prSet presAssocID="{66E7A8CC-9E6B-4304-8FC3-F06859D3CBC8}" presName="spacer" presStyleCnt="0"/>
      <dgm:spPr/>
    </dgm:pt>
    <dgm:pt modelId="{BD29D285-6B5D-497E-AD5F-7CDCA92686D7}" type="pres">
      <dgm:prSet presAssocID="{0179CB23-96EE-4E03-A3A9-512A2E32F77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DD59F-AB6C-4920-A6AB-6BC7A6C3EE4E}" type="pres">
      <dgm:prSet presAssocID="{E01AADA0-AC47-4B76-A3CE-ABF86A743EED}" presName="spacer" presStyleCnt="0"/>
      <dgm:spPr/>
    </dgm:pt>
    <dgm:pt modelId="{B98B5808-FBAC-472C-A9BB-8AA83949C1AE}" type="pres">
      <dgm:prSet presAssocID="{0DB37087-49A2-4DBB-853E-756523A28F4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FFF05-70EE-4DBA-ABBD-AAAF1C2AFAA0}" type="pres">
      <dgm:prSet presAssocID="{437E40CB-8767-4973-9776-D68D586A0901}" presName="spacer" presStyleCnt="0"/>
      <dgm:spPr/>
    </dgm:pt>
    <dgm:pt modelId="{C67C30FB-0271-464D-92AB-96A554E97CA3}" type="pres">
      <dgm:prSet presAssocID="{FEBC5001-2D48-44FC-8F9A-2770C3DD792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D0875-D0C4-4CC9-8DF5-8A02EC8B6716}" type="pres">
      <dgm:prSet presAssocID="{4A4FF924-3225-49A5-87FD-98D0993A78F0}" presName="spacer" presStyleCnt="0"/>
      <dgm:spPr/>
    </dgm:pt>
    <dgm:pt modelId="{52D4F9E1-67A2-46F2-8085-14A2D542D32E}" type="pres">
      <dgm:prSet presAssocID="{E8E36DB7-9180-4D47-BA87-8E736B39C97C}" presName="parentText" presStyleLbl="node1" presStyleIdx="6" presStyleCnt="7" custScaleX="108602" custLinFactY="58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52452-1326-436A-AA36-91AD68A641F3}" type="presOf" srcId="{62B2235E-7B5D-4496-BE39-0F46A92CA7B7}" destId="{EB0DF6F9-0DF7-4A0C-BC87-44F2D0AA0353}" srcOrd="0" destOrd="0" presId="urn:microsoft.com/office/officeart/2005/8/layout/vList2"/>
    <dgm:cxn modelId="{9A61D1E6-9A2C-4FCD-8252-9F291E494FFB}" srcId="{E6630261-CEF2-4B6A-827C-AEB0D64C88CB}" destId="{0DB37087-49A2-4DBB-853E-756523A28F45}" srcOrd="4" destOrd="0" parTransId="{8D7777C1-8EC2-4A48-9648-B93C1C9BBEA9}" sibTransId="{437E40CB-8767-4973-9776-D68D586A0901}"/>
    <dgm:cxn modelId="{D627A047-8DC5-45C9-96CF-1EA07A1C4E51}" type="presOf" srcId="{0179CB23-96EE-4E03-A3A9-512A2E32F77A}" destId="{BD29D285-6B5D-497E-AD5F-7CDCA92686D7}" srcOrd="0" destOrd="0" presId="urn:microsoft.com/office/officeart/2005/8/layout/vList2"/>
    <dgm:cxn modelId="{DBC5E27F-02B7-4D09-A24A-CA91BC0A6832}" type="presOf" srcId="{E6630261-CEF2-4B6A-827C-AEB0D64C88CB}" destId="{AC25F37C-0AA6-4CC6-83F0-DBFDAE0BD7F4}" srcOrd="0" destOrd="0" presId="urn:microsoft.com/office/officeart/2005/8/layout/vList2"/>
    <dgm:cxn modelId="{487620AE-B575-4312-B593-AB0519A3FE44}" type="presOf" srcId="{E074AA28-CD36-4A1B-9C36-55203F957B59}" destId="{5C399A64-AEDA-45A8-BD30-79152910892F}" srcOrd="0" destOrd="0" presId="urn:microsoft.com/office/officeart/2005/8/layout/vList2"/>
    <dgm:cxn modelId="{A7F94A6D-4582-4C66-8C30-F43045F90BB4}" srcId="{E6630261-CEF2-4B6A-827C-AEB0D64C88CB}" destId="{0179CB23-96EE-4E03-A3A9-512A2E32F77A}" srcOrd="3" destOrd="0" parTransId="{8BEA1C17-D082-449F-8FBA-744B26EC3556}" sibTransId="{E01AADA0-AC47-4B76-A3CE-ABF86A743EED}"/>
    <dgm:cxn modelId="{076A83CC-9898-4095-B84B-B03DA2646616}" type="presOf" srcId="{0DB37087-49A2-4DBB-853E-756523A28F45}" destId="{B98B5808-FBAC-472C-A9BB-8AA83949C1AE}" srcOrd="0" destOrd="0" presId="urn:microsoft.com/office/officeart/2005/8/layout/vList2"/>
    <dgm:cxn modelId="{310B810E-7FB4-4720-BB1E-9AD3477BFB15}" srcId="{E6630261-CEF2-4B6A-827C-AEB0D64C88CB}" destId="{E074AA28-CD36-4A1B-9C36-55203F957B59}" srcOrd="2" destOrd="0" parTransId="{C41EC049-54AD-45DA-B366-958993EBF9F2}" sibTransId="{66E7A8CC-9E6B-4304-8FC3-F06859D3CBC8}"/>
    <dgm:cxn modelId="{767E7600-A199-4403-8A39-900866F27BD6}" type="presOf" srcId="{D3B975A8-B778-4D4D-923A-0B7C456D8367}" destId="{391384B8-FAD3-4137-AAFB-1C22D6CC36BE}" srcOrd="0" destOrd="0" presId="urn:microsoft.com/office/officeart/2005/8/layout/vList2"/>
    <dgm:cxn modelId="{C7149ED4-0809-4515-90DF-1816FA2405E8}" type="presOf" srcId="{E8E36DB7-9180-4D47-BA87-8E736B39C97C}" destId="{52D4F9E1-67A2-46F2-8085-14A2D542D32E}" srcOrd="0" destOrd="0" presId="urn:microsoft.com/office/officeart/2005/8/layout/vList2"/>
    <dgm:cxn modelId="{AFC04CA3-3D52-45DC-BC35-A65418527341}" srcId="{E6630261-CEF2-4B6A-827C-AEB0D64C88CB}" destId="{E8E36DB7-9180-4D47-BA87-8E736B39C97C}" srcOrd="6" destOrd="0" parTransId="{F39E83F2-388D-42B6-8B5C-C0E94D9F8F38}" sibTransId="{5BD9D695-2532-4589-B5B6-AA0CF346E314}"/>
    <dgm:cxn modelId="{3806FB8D-33BB-4532-803B-C43E11B742CF}" type="presOf" srcId="{FEBC5001-2D48-44FC-8F9A-2770C3DD7921}" destId="{C67C30FB-0271-464D-92AB-96A554E97CA3}" srcOrd="0" destOrd="0" presId="urn:microsoft.com/office/officeart/2005/8/layout/vList2"/>
    <dgm:cxn modelId="{7CF2D058-A071-4589-B9D0-24C298B447B6}" srcId="{E6630261-CEF2-4B6A-827C-AEB0D64C88CB}" destId="{D3B975A8-B778-4D4D-923A-0B7C456D8367}" srcOrd="1" destOrd="0" parTransId="{8CED6B95-73F3-40C3-8852-7597D6C13145}" sibTransId="{3E0A0063-33A6-410F-8698-E7ED04C332E8}"/>
    <dgm:cxn modelId="{28A70C8E-210D-4743-8B40-52521C8E1746}" srcId="{E6630261-CEF2-4B6A-827C-AEB0D64C88CB}" destId="{FEBC5001-2D48-44FC-8F9A-2770C3DD7921}" srcOrd="5" destOrd="0" parTransId="{A1F419F2-44B7-4455-AB5C-32E9B6236958}" sibTransId="{4A4FF924-3225-49A5-87FD-98D0993A78F0}"/>
    <dgm:cxn modelId="{D0AD1037-D13F-4D0E-BE34-ABD52FF7EF0F}" srcId="{E6630261-CEF2-4B6A-827C-AEB0D64C88CB}" destId="{62B2235E-7B5D-4496-BE39-0F46A92CA7B7}" srcOrd="0" destOrd="0" parTransId="{61DEB0FD-41DB-42C0-ABE3-5DF9AAC8BC84}" sibTransId="{567ACC0A-DD53-46FB-B76A-FD2B0D268F75}"/>
    <dgm:cxn modelId="{5FA34933-0487-47C9-BBC5-956B0694131D}" type="presParOf" srcId="{AC25F37C-0AA6-4CC6-83F0-DBFDAE0BD7F4}" destId="{EB0DF6F9-0DF7-4A0C-BC87-44F2D0AA0353}" srcOrd="0" destOrd="0" presId="urn:microsoft.com/office/officeart/2005/8/layout/vList2"/>
    <dgm:cxn modelId="{8BC1290D-05D6-4DE7-8FB2-A59AFC86CE11}" type="presParOf" srcId="{AC25F37C-0AA6-4CC6-83F0-DBFDAE0BD7F4}" destId="{A4DCBD30-863A-47DE-B147-7B5F1D6D2480}" srcOrd="1" destOrd="0" presId="urn:microsoft.com/office/officeart/2005/8/layout/vList2"/>
    <dgm:cxn modelId="{CE6EF5D8-016D-4C54-B1C1-795094D99DD7}" type="presParOf" srcId="{AC25F37C-0AA6-4CC6-83F0-DBFDAE0BD7F4}" destId="{391384B8-FAD3-4137-AAFB-1C22D6CC36BE}" srcOrd="2" destOrd="0" presId="urn:microsoft.com/office/officeart/2005/8/layout/vList2"/>
    <dgm:cxn modelId="{6FCE3822-091C-4B99-B043-FE41913DC0B1}" type="presParOf" srcId="{AC25F37C-0AA6-4CC6-83F0-DBFDAE0BD7F4}" destId="{908D8E83-E41D-49BA-853F-EA0D20ABA7EE}" srcOrd="3" destOrd="0" presId="urn:microsoft.com/office/officeart/2005/8/layout/vList2"/>
    <dgm:cxn modelId="{C39B096D-5B49-4FEC-BD5D-C3507CAC322C}" type="presParOf" srcId="{AC25F37C-0AA6-4CC6-83F0-DBFDAE0BD7F4}" destId="{5C399A64-AEDA-45A8-BD30-79152910892F}" srcOrd="4" destOrd="0" presId="urn:microsoft.com/office/officeart/2005/8/layout/vList2"/>
    <dgm:cxn modelId="{09036371-E49E-4BA9-BA84-37AAE7B705FC}" type="presParOf" srcId="{AC25F37C-0AA6-4CC6-83F0-DBFDAE0BD7F4}" destId="{0D42856B-9094-45FF-A121-462C58796CAA}" srcOrd="5" destOrd="0" presId="urn:microsoft.com/office/officeart/2005/8/layout/vList2"/>
    <dgm:cxn modelId="{58AF03BF-E5B9-4AC2-B138-89558F13A2E7}" type="presParOf" srcId="{AC25F37C-0AA6-4CC6-83F0-DBFDAE0BD7F4}" destId="{BD29D285-6B5D-497E-AD5F-7CDCA92686D7}" srcOrd="6" destOrd="0" presId="urn:microsoft.com/office/officeart/2005/8/layout/vList2"/>
    <dgm:cxn modelId="{8DE1A9A4-50FF-411F-84C7-52906D6D77DB}" type="presParOf" srcId="{AC25F37C-0AA6-4CC6-83F0-DBFDAE0BD7F4}" destId="{704DD59F-AB6C-4920-A6AB-6BC7A6C3EE4E}" srcOrd="7" destOrd="0" presId="urn:microsoft.com/office/officeart/2005/8/layout/vList2"/>
    <dgm:cxn modelId="{901BCF73-68E0-44D5-933C-60ED9045952C}" type="presParOf" srcId="{AC25F37C-0AA6-4CC6-83F0-DBFDAE0BD7F4}" destId="{B98B5808-FBAC-472C-A9BB-8AA83949C1AE}" srcOrd="8" destOrd="0" presId="urn:microsoft.com/office/officeart/2005/8/layout/vList2"/>
    <dgm:cxn modelId="{3BF1E793-4C1F-47DC-BFBF-95B0F9D68718}" type="presParOf" srcId="{AC25F37C-0AA6-4CC6-83F0-DBFDAE0BD7F4}" destId="{A2DFFF05-70EE-4DBA-ABBD-AAAF1C2AFAA0}" srcOrd="9" destOrd="0" presId="urn:microsoft.com/office/officeart/2005/8/layout/vList2"/>
    <dgm:cxn modelId="{64410860-C479-4809-A567-F095A2619FE7}" type="presParOf" srcId="{AC25F37C-0AA6-4CC6-83F0-DBFDAE0BD7F4}" destId="{C67C30FB-0271-464D-92AB-96A554E97CA3}" srcOrd="10" destOrd="0" presId="urn:microsoft.com/office/officeart/2005/8/layout/vList2"/>
    <dgm:cxn modelId="{1E085813-9351-4702-A4BC-8582B5CEA8BA}" type="presParOf" srcId="{AC25F37C-0AA6-4CC6-83F0-DBFDAE0BD7F4}" destId="{C16D0875-D0C4-4CC9-8DF5-8A02EC8B6716}" srcOrd="11" destOrd="0" presId="urn:microsoft.com/office/officeart/2005/8/layout/vList2"/>
    <dgm:cxn modelId="{81521BF2-F6D3-4708-8B26-57FB23A0AC1B}" type="presParOf" srcId="{AC25F37C-0AA6-4CC6-83F0-DBFDAE0BD7F4}" destId="{52D4F9E1-67A2-46F2-8085-14A2D542D32E}" srcOrd="12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8FA349-0FAA-4157-B293-B64DA043199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C73A7-194E-48A6-A587-482EC3094DC3}">
      <dgm:prSet phldrT="[Текст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b="1" i="0" dirty="0" smtClean="0">
              <a:latin typeface="Bahnschrift Light" panose="020B0502040204020203" pitchFamily="34" charset="0"/>
            </a:rPr>
            <a:t>В НОВОСИБИРСКОЙ ОБЛАСТИ </a:t>
          </a:r>
        </a:p>
        <a:p>
          <a:r>
            <a:rPr lang="ru-RU" b="1" i="0" dirty="0" smtClean="0">
              <a:latin typeface="Bahnschrift Light" panose="020B0502040204020203" pitchFamily="34" charset="0"/>
            </a:rPr>
            <a:t>622 ОТРЯДА</a:t>
          </a:r>
          <a:endParaRPr lang="ru-RU" b="1" i="0" dirty="0">
            <a:latin typeface="Bahnschrift Light" panose="020B0502040204020203" pitchFamily="34" charset="0"/>
          </a:endParaRPr>
        </a:p>
      </dgm:t>
    </dgm:pt>
    <dgm:pt modelId="{11498BFA-C495-4404-8ED2-F80B8CB3ED60}" type="parTrans" cxnId="{7D9078A9-7653-45A2-B085-D606715630F8}">
      <dgm:prSet/>
      <dgm:spPr/>
      <dgm:t>
        <a:bodyPr/>
        <a:lstStyle/>
        <a:p>
          <a:endParaRPr lang="ru-RU"/>
        </a:p>
      </dgm:t>
    </dgm:pt>
    <dgm:pt modelId="{4E00385B-EF9A-4757-A65E-1B51E7B64797}" type="sibTrans" cxnId="{7D9078A9-7653-45A2-B085-D606715630F8}">
      <dgm:prSet/>
      <dgm:spPr>
        <a:blipFill dpi="0" rotWithShape="1">
          <a:blip xmlns:r="http://schemas.openxmlformats.org/officeDocument/2006/relationships" r:embed="rId1"/>
          <a:srcRect/>
          <a:stretch>
            <a:fillRect l="-3000" t="1000" r="-10000" b="-15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E8FD640-5B1E-46F6-A74A-E1B0948F0D59}">
      <dgm:prSet phldrT="[Текст]"/>
      <dgm:spPr>
        <a:noFill/>
        <a:ln>
          <a:solidFill>
            <a:srgbClr val="1FEDD4"/>
          </a:solidFill>
        </a:ln>
      </dgm:spPr>
      <dgm:t>
        <a:bodyPr/>
        <a:lstStyle/>
        <a:p>
          <a:r>
            <a:rPr lang="ru-RU" b="1" dirty="0" smtClean="0">
              <a:latin typeface="Bahnschrift Light" panose="020B0502040204020203" pitchFamily="34" charset="0"/>
            </a:rPr>
            <a:t>В ГОРОДЕ НОВОСИБИРСКЕ</a:t>
          </a:r>
        </a:p>
        <a:p>
          <a:r>
            <a:rPr lang="ru-RU" b="1" dirty="0" smtClean="0">
              <a:latin typeface="Bahnschrift Light" panose="020B0502040204020203" pitchFamily="34" charset="0"/>
            </a:rPr>
            <a:t>73 ОТРЯДА</a:t>
          </a:r>
          <a:endParaRPr lang="ru-RU" b="1" dirty="0">
            <a:latin typeface="Bahnschrift Light" panose="020B0502040204020203" pitchFamily="34" charset="0"/>
          </a:endParaRPr>
        </a:p>
      </dgm:t>
    </dgm:pt>
    <dgm:pt modelId="{869CE239-F168-49F1-94CE-BAE2ACA40494}" type="parTrans" cxnId="{BEC61673-9192-4421-B95A-166C18C95CA9}">
      <dgm:prSet/>
      <dgm:spPr/>
      <dgm:t>
        <a:bodyPr/>
        <a:lstStyle/>
        <a:p>
          <a:endParaRPr lang="ru-RU"/>
        </a:p>
      </dgm:t>
    </dgm:pt>
    <dgm:pt modelId="{7EDD29A5-A2BB-4E36-A2F8-89B0C93A3324}" type="sibTrans" cxnId="{BEC61673-9192-4421-B95A-166C18C95CA9}">
      <dgm:prSet/>
      <dgm:spPr>
        <a:blipFill dpi="0" rotWithShape="1">
          <a:blip xmlns:r="http://schemas.openxmlformats.org/officeDocument/2006/relationships" r:embed="rId2"/>
          <a:srcRect/>
          <a:stretch>
            <a:fillRect t="-2000" r="-6000" b="-22000"/>
          </a:stretch>
        </a:blipFill>
        <a:ln>
          <a:solidFill>
            <a:srgbClr val="1FEDD4"/>
          </a:solidFill>
        </a:ln>
      </dgm:spPr>
      <dgm:t>
        <a:bodyPr/>
        <a:lstStyle/>
        <a:p>
          <a:endParaRPr lang="ru-RU"/>
        </a:p>
      </dgm:t>
    </dgm:pt>
    <dgm:pt modelId="{A05AA34D-A724-48FA-8029-BEBE44914A7D}">
      <dgm:prSet phldrT="[Текст]" custT="1"/>
      <dgm:spPr>
        <a:solidFill>
          <a:srgbClr val="1FEDD4"/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rPr>
            <a:t>ЮИД</a:t>
          </a:r>
          <a:endParaRPr lang="ru-RU" sz="2800" b="1" dirty="0">
            <a:solidFill>
              <a:schemeClr val="tx1">
                <a:lumMod val="75000"/>
                <a:lumOff val="25000"/>
              </a:schemeClr>
            </a:solidFill>
            <a:latin typeface="Bahnschrift Light" panose="020B0502040204020203" pitchFamily="34" charset="0"/>
          </a:endParaRPr>
        </a:p>
      </dgm:t>
    </dgm:pt>
    <dgm:pt modelId="{A65C9BDE-6EB4-4A4A-A4ED-C70483AF7436}" type="parTrans" cxnId="{8D39B678-3877-463E-8ADD-1D21CDAA5558}">
      <dgm:prSet/>
      <dgm:spPr/>
      <dgm:t>
        <a:bodyPr/>
        <a:lstStyle/>
        <a:p>
          <a:endParaRPr lang="ru-RU"/>
        </a:p>
      </dgm:t>
    </dgm:pt>
    <dgm:pt modelId="{CFB71D0D-5AAE-4E35-8BE4-FF754D6D192F}" type="sibTrans" cxnId="{8D39B678-3877-463E-8ADD-1D21CDAA555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solidFill>
            <a:srgbClr val="1FEDD4"/>
          </a:solidFill>
        </a:ln>
      </dgm:spPr>
      <dgm:t>
        <a:bodyPr/>
        <a:lstStyle/>
        <a:p>
          <a:endParaRPr lang="ru-RU"/>
        </a:p>
      </dgm:t>
    </dgm:pt>
    <dgm:pt modelId="{92844D74-3115-4464-A91A-B6CEDCB99AAF}" type="pres">
      <dgm:prSet presAssocID="{188FA349-0FAA-4157-B293-B64DA043199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7CB6002E-3F01-47D9-B270-871774CB5777}" type="pres">
      <dgm:prSet presAssocID="{0A9C73A7-194E-48A6-A587-482EC3094DC3}" presName="text1" presStyleCnt="0"/>
      <dgm:spPr/>
    </dgm:pt>
    <dgm:pt modelId="{2D34B71B-3E99-4ED0-A69B-915EA87F95CF}" type="pres">
      <dgm:prSet presAssocID="{0A9C73A7-194E-48A6-A587-482EC3094DC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E702-D6DC-436A-8B58-18DB7F545322}" type="pres">
      <dgm:prSet presAssocID="{0A9C73A7-194E-48A6-A587-482EC3094DC3}" presName="textaccent1" presStyleCnt="0"/>
      <dgm:spPr/>
    </dgm:pt>
    <dgm:pt modelId="{8C7697DB-B46D-45ED-A17A-D180B53619BC}" type="pres">
      <dgm:prSet presAssocID="{0A9C73A7-194E-48A6-A587-482EC3094DC3}" presName="accentRepeatNode" presStyleLbl="solidAlignAcc1" presStyleIdx="0" presStyleCnt="6"/>
      <dgm:spPr>
        <a:solidFill>
          <a:srgbClr val="1FEDD4"/>
        </a:solidFill>
        <a:ln>
          <a:solidFill>
            <a:srgbClr val="1FEDD4"/>
          </a:solidFill>
        </a:ln>
      </dgm:spPr>
    </dgm:pt>
    <dgm:pt modelId="{D55E4BAF-023B-43A6-94F5-D77F839BB45E}" type="pres">
      <dgm:prSet presAssocID="{4E00385B-EF9A-4757-A65E-1B51E7B64797}" presName="image1" presStyleCnt="0"/>
      <dgm:spPr/>
    </dgm:pt>
    <dgm:pt modelId="{DFB51492-49EB-421C-9FE3-1EA6D9A214B9}" type="pres">
      <dgm:prSet presAssocID="{4E00385B-EF9A-4757-A65E-1B51E7B64797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51CBFADD-DE67-4F44-A257-90D49ABF81B6}" type="pres">
      <dgm:prSet presAssocID="{4E00385B-EF9A-4757-A65E-1B51E7B64797}" presName="imageaccent1" presStyleCnt="0"/>
      <dgm:spPr/>
    </dgm:pt>
    <dgm:pt modelId="{055B3BEB-BF51-43FD-8A59-BCFBD0394365}" type="pres">
      <dgm:prSet presAssocID="{4E00385B-EF9A-4757-A65E-1B51E7B64797}" presName="accentRepeatNode" presStyleLbl="solidAlignAcc1" presStyleIdx="1" presStyleCnt="6"/>
      <dgm:spPr/>
    </dgm:pt>
    <dgm:pt modelId="{9F650EB7-2FF6-4040-8424-2FAB0DB0C572}" type="pres">
      <dgm:prSet presAssocID="{7E8FD640-5B1E-46F6-A74A-E1B0948F0D59}" presName="text2" presStyleCnt="0"/>
      <dgm:spPr/>
    </dgm:pt>
    <dgm:pt modelId="{C0C0E16C-C81A-45DC-AB42-AA39266CDF49}" type="pres">
      <dgm:prSet presAssocID="{7E8FD640-5B1E-46F6-A74A-E1B0948F0D5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18118-3EB3-4B70-AF97-0242F11F8E34}" type="pres">
      <dgm:prSet presAssocID="{7E8FD640-5B1E-46F6-A74A-E1B0948F0D59}" presName="textaccent2" presStyleCnt="0"/>
      <dgm:spPr/>
    </dgm:pt>
    <dgm:pt modelId="{D3F4B427-01C3-424D-A6AD-D1AAB47610DF}" type="pres">
      <dgm:prSet presAssocID="{7E8FD640-5B1E-46F6-A74A-E1B0948F0D59}" presName="accentRepeatNode" presStyleLbl="solidAlignAcc1" presStyleIdx="2" presStyleCnt="6"/>
      <dgm:spPr>
        <a:noFill/>
        <a:ln>
          <a:solidFill>
            <a:srgbClr val="1FEDD4"/>
          </a:solidFill>
        </a:ln>
      </dgm:spPr>
    </dgm:pt>
    <dgm:pt modelId="{F2BA06E8-3B76-4515-BE49-CD3625B486DC}" type="pres">
      <dgm:prSet presAssocID="{7EDD29A5-A2BB-4E36-A2F8-89B0C93A3324}" presName="image2" presStyleCnt="0"/>
      <dgm:spPr/>
    </dgm:pt>
    <dgm:pt modelId="{D487CCBB-A593-4CC4-9C00-67CD3E23FD87}" type="pres">
      <dgm:prSet presAssocID="{7EDD29A5-A2BB-4E36-A2F8-89B0C93A3324}" presName="imageRepeatNode" presStyleLbl="alignAcc1" presStyleIdx="1" presStyleCnt="3" custLinFactNeighborX="1934" custLinFactNeighborY="-559"/>
      <dgm:spPr/>
      <dgm:t>
        <a:bodyPr/>
        <a:lstStyle/>
        <a:p>
          <a:endParaRPr lang="ru-RU"/>
        </a:p>
      </dgm:t>
    </dgm:pt>
    <dgm:pt modelId="{2F4113D7-557E-4CD2-923C-FE81E8BF64C6}" type="pres">
      <dgm:prSet presAssocID="{7EDD29A5-A2BB-4E36-A2F8-89B0C93A3324}" presName="imageaccent2" presStyleCnt="0"/>
      <dgm:spPr/>
    </dgm:pt>
    <dgm:pt modelId="{321C2729-7452-4ABC-9CD6-50DA92599890}" type="pres">
      <dgm:prSet presAssocID="{7EDD29A5-A2BB-4E36-A2F8-89B0C93A3324}" presName="accentRepeatNode" presStyleLbl="solidAlignAcc1" presStyleIdx="3" presStyleCnt="6"/>
      <dgm:spPr/>
    </dgm:pt>
    <dgm:pt modelId="{58A03DEA-D1D8-4BF3-8D47-A29425695BA9}" type="pres">
      <dgm:prSet presAssocID="{A05AA34D-A724-48FA-8029-BEBE44914A7D}" presName="text3" presStyleCnt="0"/>
      <dgm:spPr/>
    </dgm:pt>
    <dgm:pt modelId="{E52EBACF-F7B8-4D8A-BC66-80C0DF7ADD8E}" type="pres">
      <dgm:prSet presAssocID="{A05AA34D-A724-48FA-8029-BEBE44914A7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2A571-D0DB-4AEE-ABEF-04D1945069FB}" type="pres">
      <dgm:prSet presAssocID="{A05AA34D-A724-48FA-8029-BEBE44914A7D}" presName="textaccent3" presStyleCnt="0"/>
      <dgm:spPr/>
    </dgm:pt>
    <dgm:pt modelId="{1F29C6F2-61B9-44D6-9DBA-C5E2FD7F3F50}" type="pres">
      <dgm:prSet presAssocID="{A05AA34D-A724-48FA-8029-BEBE44914A7D}" presName="accentRepeatNode" presStyleLbl="solidAlignAcc1" presStyleIdx="4" presStyleCnt="6"/>
      <dgm:spPr>
        <a:solidFill>
          <a:schemeClr val="bg1">
            <a:lumMod val="65000"/>
          </a:schemeClr>
        </a:solidFill>
        <a:ln>
          <a:solidFill>
            <a:srgbClr val="1FEDD4"/>
          </a:solidFill>
        </a:ln>
      </dgm:spPr>
    </dgm:pt>
    <dgm:pt modelId="{89E9BB49-019F-4959-B549-9D3FEBB94C9A}" type="pres">
      <dgm:prSet presAssocID="{CFB71D0D-5AAE-4E35-8BE4-FF754D6D192F}" presName="image3" presStyleCnt="0"/>
      <dgm:spPr/>
    </dgm:pt>
    <dgm:pt modelId="{BD3994DD-F8D3-46CF-BF6D-2B46AFE2CDA4}" type="pres">
      <dgm:prSet presAssocID="{CFB71D0D-5AAE-4E35-8BE4-FF754D6D192F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E8855C03-5D53-4CC8-83CE-A01A78263974}" type="pres">
      <dgm:prSet presAssocID="{CFB71D0D-5AAE-4E35-8BE4-FF754D6D192F}" presName="imageaccent3" presStyleCnt="0"/>
      <dgm:spPr/>
    </dgm:pt>
    <dgm:pt modelId="{AC17005B-AD0B-4EBB-A9D9-04AC6B737D92}" type="pres">
      <dgm:prSet presAssocID="{CFB71D0D-5AAE-4E35-8BE4-FF754D6D192F}" presName="accentRepeatNode" presStyleLbl="solidAlignAcc1" presStyleIdx="5" presStyleCnt="6"/>
      <dgm:spPr/>
    </dgm:pt>
  </dgm:ptLst>
  <dgm:cxnLst>
    <dgm:cxn modelId="{65C68753-0AE5-4F96-99FA-8B48BD943613}" type="presOf" srcId="{A05AA34D-A724-48FA-8029-BEBE44914A7D}" destId="{E52EBACF-F7B8-4D8A-BC66-80C0DF7ADD8E}" srcOrd="0" destOrd="0" presId="urn:microsoft.com/office/officeart/2008/layout/HexagonCluster"/>
    <dgm:cxn modelId="{6F9EB1EE-5CDC-4686-9D52-BA28EDF8780E}" type="presOf" srcId="{188FA349-0FAA-4157-B293-B64DA0431993}" destId="{92844D74-3115-4464-A91A-B6CEDCB99AAF}" srcOrd="0" destOrd="0" presId="urn:microsoft.com/office/officeart/2008/layout/HexagonCluster"/>
    <dgm:cxn modelId="{8D39B678-3877-463E-8ADD-1D21CDAA5558}" srcId="{188FA349-0FAA-4157-B293-B64DA0431993}" destId="{A05AA34D-A724-48FA-8029-BEBE44914A7D}" srcOrd="2" destOrd="0" parTransId="{A65C9BDE-6EB4-4A4A-A4ED-C70483AF7436}" sibTransId="{CFB71D0D-5AAE-4E35-8BE4-FF754D6D192F}"/>
    <dgm:cxn modelId="{A5BCA38B-4087-488A-875B-CE6DE1FDB5D1}" type="presOf" srcId="{7EDD29A5-A2BB-4E36-A2F8-89B0C93A3324}" destId="{D487CCBB-A593-4CC4-9C00-67CD3E23FD87}" srcOrd="0" destOrd="0" presId="urn:microsoft.com/office/officeart/2008/layout/HexagonCluster"/>
    <dgm:cxn modelId="{7D9078A9-7653-45A2-B085-D606715630F8}" srcId="{188FA349-0FAA-4157-B293-B64DA0431993}" destId="{0A9C73A7-194E-48A6-A587-482EC3094DC3}" srcOrd="0" destOrd="0" parTransId="{11498BFA-C495-4404-8ED2-F80B8CB3ED60}" sibTransId="{4E00385B-EF9A-4757-A65E-1B51E7B64797}"/>
    <dgm:cxn modelId="{C9551F3D-C41E-4EAC-9DED-CC92E41482A6}" type="presOf" srcId="{4E00385B-EF9A-4757-A65E-1B51E7B64797}" destId="{DFB51492-49EB-421C-9FE3-1EA6D9A214B9}" srcOrd="0" destOrd="0" presId="urn:microsoft.com/office/officeart/2008/layout/HexagonCluster"/>
    <dgm:cxn modelId="{28FFA801-769A-4125-AA61-11A8ECCA6737}" type="presOf" srcId="{7E8FD640-5B1E-46F6-A74A-E1B0948F0D59}" destId="{C0C0E16C-C81A-45DC-AB42-AA39266CDF49}" srcOrd="0" destOrd="0" presId="urn:microsoft.com/office/officeart/2008/layout/HexagonCluster"/>
    <dgm:cxn modelId="{3006050E-EAC5-43CD-9E64-37D6C95F5BD6}" type="presOf" srcId="{CFB71D0D-5AAE-4E35-8BE4-FF754D6D192F}" destId="{BD3994DD-F8D3-46CF-BF6D-2B46AFE2CDA4}" srcOrd="0" destOrd="0" presId="urn:microsoft.com/office/officeart/2008/layout/HexagonCluster"/>
    <dgm:cxn modelId="{BEC61673-9192-4421-B95A-166C18C95CA9}" srcId="{188FA349-0FAA-4157-B293-B64DA0431993}" destId="{7E8FD640-5B1E-46F6-A74A-E1B0948F0D59}" srcOrd="1" destOrd="0" parTransId="{869CE239-F168-49F1-94CE-BAE2ACA40494}" sibTransId="{7EDD29A5-A2BB-4E36-A2F8-89B0C93A3324}"/>
    <dgm:cxn modelId="{148877C4-77B7-46C1-89FB-98019E1AD9D2}" type="presOf" srcId="{0A9C73A7-194E-48A6-A587-482EC3094DC3}" destId="{2D34B71B-3E99-4ED0-A69B-915EA87F95CF}" srcOrd="0" destOrd="0" presId="urn:microsoft.com/office/officeart/2008/layout/HexagonCluster"/>
    <dgm:cxn modelId="{7C53BBCC-2516-4CF1-B05F-76A2FE6A93BB}" type="presParOf" srcId="{92844D74-3115-4464-A91A-B6CEDCB99AAF}" destId="{7CB6002E-3F01-47D9-B270-871774CB5777}" srcOrd="0" destOrd="0" presId="urn:microsoft.com/office/officeart/2008/layout/HexagonCluster"/>
    <dgm:cxn modelId="{474973A8-9DD0-4C0E-B0B9-ABF6FE2420FA}" type="presParOf" srcId="{7CB6002E-3F01-47D9-B270-871774CB5777}" destId="{2D34B71B-3E99-4ED0-A69B-915EA87F95CF}" srcOrd="0" destOrd="0" presId="urn:microsoft.com/office/officeart/2008/layout/HexagonCluster"/>
    <dgm:cxn modelId="{5616A1DF-CBFD-4682-A863-071CD98E40F2}" type="presParOf" srcId="{92844D74-3115-4464-A91A-B6CEDCB99AAF}" destId="{B594E702-D6DC-436A-8B58-18DB7F545322}" srcOrd="1" destOrd="0" presId="urn:microsoft.com/office/officeart/2008/layout/HexagonCluster"/>
    <dgm:cxn modelId="{C596BC0E-1C71-4BB2-8A32-3BC57152252C}" type="presParOf" srcId="{B594E702-D6DC-436A-8B58-18DB7F545322}" destId="{8C7697DB-B46D-45ED-A17A-D180B53619BC}" srcOrd="0" destOrd="0" presId="urn:microsoft.com/office/officeart/2008/layout/HexagonCluster"/>
    <dgm:cxn modelId="{99798404-0F57-4F49-8822-FC19F90C5209}" type="presParOf" srcId="{92844D74-3115-4464-A91A-B6CEDCB99AAF}" destId="{D55E4BAF-023B-43A6-94F5-D77F839BB45E}" srcOrd="2" destOrd="0" presId="urn:microsoft.com/office/officeart/2008/layout/HexagonCluster"/>
    <dgm:cxn modelId="{FE243E29-6299-46DF-9794-A9E438B0DA7F}" type="presParOf" srcId="{D55E4BAF-023B-43A6-94F5-D77F839BB45E}" destId="{DFB51492-49EB-421C-9FE3-1EA6D9A214B9}" srcOrd="0" destOrd="0" presId="urn:microsoft.com/office/officeart/2008/layout/HexagonCluster"/>
    <dgm:cxn modelId="{549D4232-3CFB-4184-B7F4-A86042448E2B}" type="presParOf" srcId="{92844D74-3115-4464-A91A-B6CEDCB99AAF}" destId="{51CBFADD-DE67-4F44-A257-90D49ABF81B6}" srcOrd="3" destOrd="0" presId="urn:microsoft.com/office/officeart/2008/layout/HexagonCluster"/>
    <dgm:cxn modelId="{EDFD3D8A-59AB-4AB7-8D49-B90D270D10A4}" type="presParOf" srcId="{51CBFADD-DE67-4F44-A257-90D49ABF81B6}" destId="{055B3BEB-BF51-43FD-8A59-BCFBD0394365}" srcOrd="0" destOrd="0" presId="urn:microsoft.com/office/officeart/2008/layout/HexagonCluster"/>
    <dgm:cxn modelId="{4BE755D4-7FCE-425F-B6AE-7E7DC113D2A7}" type="presParOf" srcId="{92844D74-3115-4464-A91A-B6CEDCB99AAF}" destId="{9F650EB7-2FF6-4040-8424-2FAB0DB0C572}" srcOrd="4" destOrd="0" presId="urn:microsoft.com/office/officeart/2008/layout/HexagonCluster"/>
    <dgm:cxn modelId="{C8D7F846-F22B-4F57-BF1C-59DCDF15435D}" type="presParOf" srcId="{9F650EB7-2FF6-4040-8424-2FAB0DB0C572}" destId="{C0C0E16C-C81A-45DC-AB42-AA39266CDF49}" srcOrd="0" destOrd="0" presId="urn:microsoft.com/office/officeart/2008/layout/HexagonCluster"/>
    <dgm:cxn modelId="{9E629055-5D16-4098-95F1-36AC1C43A6AD}" type="presParOf" srcId="{92844D74-3115-4464-A91A-B6CEDCB99AAF}" destId="{F4C18118-3EB3-4B70-AF97-0242F11F8E34}" srcOrd="5" destOrd="0" presId="urn:microsoft.com/office/officeart/2008/layout/HexagonCluster"/>
    <dgm:cxn modelId="{3000944D-6A35-4B79-98F8-E49045877A11}" type="presParOf" srcId="{F4C18118-3EB3-4B70-AF97-0242F11F8E34}" destId="{D3F4B427-01C3-424D-A6AD-D1AAB47610DF}" srcOrd="0" destOrd="0" presId="urn:microsoft.com/office/officeart/2008/layout/HexagonCluster"/>
    <dgm:cxn modelId="{59A517BD-947A-45F5-96AD-1596366008D2}" type="presParOf" srcId="{92844D74-3115-4464-A91A-B6CEDCB99AAF}" destId="{F2BA06E8-3B76-4515-BE49-CD3625B486DC}" srcOrd="6" destOrd="0" presId="urn:microsoft.com/office/officeart/2008/layout/HexagonCluster"/>
    <dgm:cxn modelId="{3274037A-6EB8-4946-A363-A7A4EADD8C90}" type="presParOf" srcId="{F2BA06E8-3B76-4515-BE49-CD3625B486DC}" destId="{D487CCBB-A593-4CC4-9C00-67CD3E23FD87}" srcOrd="0" destOrd="0" presId="urn:microsoft.com/office/officeart/2008/layout/HexagonCluster"/>
    <dgm:cxn modelId="{E9AAF0DD-60AB-460B-B4EE-3E0CA3216302}" type="presParOf" srcId="{92844D74-3115-4464-A91A-B6CEDCB99AAF}" destId="{2F4113D7-557E-4CD2-923C-FE81E8BF64C6}" srcOrd="7" destOrd="0" presId="urn:microsoft.com/office/officeart/2008/layout/HexagonCluster"/>
    <dgm:cxn modelId="{A7E54FB6-485C-4901-A388-6265F6995800}" type="presParOf" srcId="{2F4113D7-557E-4CD2-923C-FE81E8BF64C6}" destId="{321C2729-7452-4ABC-9CD6-50DA92599890}" srcOrd="0" destOrd="0" presId="urn:microsoft.com/office/officeart/2008/layout/HexagonCluster"/>
    <dgm:cxn modelId="{0B585AFD-899F-4E3E-813C-5D8AA1DA901A}" type="presParOf" srcId="{92844D74-3115-4464-A91A-B6CEDCB99AAF}" destId="{58A03DEA-D1D8-4BF3-8D47-A29425695BA9}" srcOrd="8" destOrd="0" presId="urn:microsoft.com/office/officeart/2008/layout/HexagonCluster"/>
    <dgm:cxn modelId="{43616310-AD16-43C7-833F-4F82A4CBEB46}" type="presParOf" srcId="{58A03DEA-D1D8-4BF3-8D47-A29425695BA9}" destId="{E52EBACF-F7B8-4D8A-BC66-80C0DF7ADD8E}" srcOrd="0" destOrd="0" presId="urn:microsoft.com/office/officeart/2008/layout/HexagonCluster"/>
    <dgm:cxn modelId="{C18BCBA3-B927-4B16-AF09-0CD5472DBC07}" type="presParOf" srcId="{92844D74-3115-4464-A91A-B6CEDCB99AAF}" destId="{DD12A571-D0DB-4AEE-ABEF-04D1945069FB}" srcOrd="9" destOrd="0" presId="urn:microsoft.com/office/officeart/2008/layout/HexagonCluster"/>
    <dgm:cxn modelId="{C029963F-01F5-45BF-B75F-C0C9345A75DE}" type="presParOf" srcId="{DD12A571-D0DB-4AEE-ABEF-04D1945069FB}" destId="{1F29C6F2-61B9-44D6-9DBA-C5E2FD7F3F50}" srcOrd="0" destOrd="0" presId="urn:microsoft.com/office/officeart/2008/layout/HexagonCluster"/>
    <dgm:cxn modelId="{1F61D505-EB09-4FC8-AD68-BC76540876ED}" type="presParOf" srcId="{92844D74-3115-4464-A91A-B6CEDCB99AAF}" destId="{89E9BB49-019F-4959-B549-9D3FEBB94C9A}" srcOrd="10" destOrd="0" presId="urn:microsoft.com/office/officeart/2008/layout/HexagonCluster"/>
    <dgm:cxn modelId="{92367BE2-2DE1-4532-8D2E-10B1C62D23BC}" type="presParOf" srcId="{89E9BB49-019F-4959-B549-9D3FEBB94C9A}" destId="{BD3994DD-F8D3-46CF-BF6D-2B46AFE2CDA4}" srcOrd="0" destOrd="0" presId="urn:microsoft.com/office/officeart/2008/layout/HexagonCluster"/>
    <dgm:cxn modelId="{D28E88AC-7BB0-43CC-98EE-00ED873B32F3}" type="presParOf" srcId="{92844D74-3115-4464-A91A-B6CEDCB99AAF}" destId="{E8855C03-5D53-4CC8-83CE-A01A78263974}" srcOrd="11" destOrd="0" presId="urn:microsoft.com/office/officeart/2008/layout/HexagonCluster"/>
    <dgm:cxn modelId="{8F6E8783-0613-486C-9BEC-39D30327929A}" type="presParOf" srcId="{E8855C03-5D53-4CC8-83CE-A01A78263974}" destId="{AC17005B-AD0B-4EBB-A9D9-04AC6B737D9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5627D-4765-44C6-BC3D-D0F98A604DF8}">
      <dsp:nvSpPr>
        <dsp:cNvPr id="0" name=""/>
        <dsp:cNvSpPr/>
      </dsp:nvSpPr>
      <dsp:spPr>
        <a:xfrm>
          <a:off x="2489154" y="1247041"/>
          <a:ext cx="1764079" cy="75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397"/>
              </a:lnTo>
              <a:lnTo>
                <a:pt x="1764079" y="599397"/>
              </a:lnTo>
              <a:lnTo>
                <a:pt x="1764079" y="75232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52B15-7254-472E-8C2A-253E15E132B8}">
      <dsp:nvSpPr>
        <dsp:cNvPr id="0" name=""/>
        <dsp:cNvSpPr/>
      </dsp:nvSpPr>
      <dsp:spPr>
        <a:xfrm>
          <a:off x="2443434" y="1247041"/>
          <a:ext cx="91440" cy="752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397"/>
              </a:lnTo>
              <a:lnTo>
                <a:pt x="47467" y="599397"/>
              </a:lnTo>
              <a:lnTo>
                <a:pt x="47467" y="75232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2D324-D599-460D-82F2-FE6A45215698}">
      <dsp:nvSpPr>
        <dsp:cNvPr id="0" name=""/>
        <dsp:cNvSpPr/>
      </dsp:nvSpPr>
      <dsp:spPr>
        <a:xfrm>
          <a:off x="728570" y="1247041"/>
          <a:ext cx="1760583" cy="752327"/>
        </a:xfrm>
        <a:custGeom>
          <a:avLst/>
          <a:gdLst/>
          <a:ahLst/>
          <a:cxnLst/>
          <a:rect l="0" t="0" r="0" b="0"/>
          <a:pathLst>
            <a:path>
              <a:moveTo>
                <a:pt x="1760583" y="0"/>
              </a:moveTo>
              <a:lnTo>
                <a:pt x="1760583" y="599397"/>
              </a:lnTo>
              <a:lnTo>
                <a:pt x="0" y="599397"/>
              </a:lnTo>
              <a:lnTo>
                <a:pt x="0" y="75232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711C1-6780-4DD8-BA92-65A060ACDBF8}">
      <dsp:nvSpPr>
        <dsp:cNvPr id="0" name=""/>
        <dsp:cNvSpPr/>
      </dsp:nvSpPr>
      <dsp:spPr>
        <a:xfrm>
          <a:off x="1963105" y="260004"/>
          <a:ext cx="1052097" cy="98703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BDF53-C4E4-495C-A47E-CE5D687DCF01}">
      <dsp:nvSpPr>
        <dsp:cNvPr id="0" name=""/>
        <dsp:cNvSpPr/>
      </dsp:nvSpPr>
      <dsp:spPr>
        <a:xfrm>
          <a:off x="1963105" y="260004"/>
          <a:ext cx="1052097" cy="98703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C50ED-0FA5-4F1B-827D-32AF809F6280}">
      <dsp:nvSpPr>
        <dsp:cNvPr id="0" name=""/>
        <dsp:cNvSpPr/>
      </dsp:nvSpPr>
      <dsp:spPr>
        <a:xfrm>
          <a:off x="1437056" y="437670"/>
          <a:ext cx="2104194" cy="6317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ПОВЫШЕНИЕ БЕЗОПАСНОСТИ ДОРОЖНОГО ДВИЖЕНИЯ</a:t>
          </a:r>
          <a:endParaRPr lang="ru-RU" sz="1200" b="1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1437056" y="437670"/>
        <a:ext cx="2104194" cy="631703"/>
      </dsp:txXfrm>
    </dsp:sp>
    <dsp:sp modelId="{957CC510-63C0-42F0-BEB0-9FC68FCF4422}">
      <dsp:nvSpPr>
        <dsp:cNvPr id="0" name=""/>
        <dsp:cNvSpPr/>
      </dsp:nvSpPr>
      <dsp:spPr>
        <a:xfrm>
          <a:off x="364452" y="1999368"/>
          <a:ext cx="728236" cy="72823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3E4E1-F0A1-4708-A78B-54073FDD9DCC}">
      <dsp:nvSpPr>
        <dsp:cNvPr id="0" name=""/>
        <dsp:cNvSpPr/>
      </dsp:nvSpPr>
      <dsp:spPr>
        <a:xfrm>
          <a:off x="364452" y="1999368"/>
          <a:ext cx="728236" cy="72823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0E336-C7F4-46D1-B324-0DD26F9327A4}">
      <dsp:nvSpPr>
        <dsp:cNvPr id="0" name=""/>
        <dsp:cNvSpPr/>
      </dsp:nvSpPr>
      <dsp:spPr>
        <a:xfrm>
          <a:off x="334" y="2130450"/>
          <a:ext cx="1456472" cy="466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ЖИЗНЬ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ГРАЖДАН</a:t>
          </a:r>
          <a:endParaRPr lang="ru-RU" sz="1200" b="1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334" y="2130450"/>
        <a:ext cx="1456472" cy="466071"/>
      </dsp:txXfrm>
    </dsp:sp>
    <dsp:sp modelId="{26DBD1DD-2BCE-4D38-9294-854AFDC0DEC0}">
      <dsp:nvSpPr>
        <dsp:cNvPr id="0" name=""/>
        <dsp:cNvSpPr/>
      </dsp:nvSpPr>
      <dsp:spPr>
        <a:xfrm>
          <a:off x="2126783" y="1999368"/>
          <a:ext cx="728236" cy="72823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E73B8-B9BB-4745-BA82-5978F672FC22}">
      <dsp:nvSpPr>
        <dsp:cNvPr id="0" name=""/>
        <dsp:cNvSpPr/>
      </dsp:nvSpPr>
      <dsp:spPr>
        <a:xfrm>
          <a:off x="2126783" y="1999368"/>
          <a:ext cx="728236" cy="72823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B004B-8798-4F16-A4D3-3A0365DD4093}">
      <dsp:nvSpPr>
        <dsp:cNvPr id="0" name=""/>
        <dsp:cNvSpPr/>
      </dsp:nvSpPr>
      <dsp:spPr>
        <a:xfrm>
          <a:off x="1762665" y="2130450"/>
          <a:ext cx="1456472" cy="466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ЗДОРОВЬЕ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ГРАЖДАН</a:t>
          </a:r>
          <a:endParaRPr lang="ru-RU" sz="1200" b="1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1762665" y="2130450"/>
        <a:ext cx="1456472" cy="466071"/>
      </dsp:txXfrm>
    </dsp:sp>
    <dsp:sp modelId="{092A52AE-8F2D-4C61-B3F0-8FE227589499}">
      <dsp:nvSpPr>
        <dsp:cNvPr id="0" name=""/>
        <dsp:cNvSpPr/>
      </dsp:nvSpPr>
      <dsp:spPr>
        <a:xfrm>
          <a:off x="3889115" y="1999368"/>
          <a:ext cx="728236" cy="72823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658E-08A1-4E51-B82A-A5EA764CAA2C}">
      <dsp:nvSpPr>
        <dsp:cNvPr id="0" name=""/>
        <dsp:cNvSpPr/>
      </dsp:nvSpPr>
      <dsp:spPr>
        <a:xfrm>
          <a:off x="3889115" y="1999368"/>
          <a:ext cx="728236" cy="72823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66367-AB92-4CAB-939E-60DBB526E668}">
      <dsp:nvSpPr>
        <dsp:cNvPr id="0" name=""/>
        <dsp:cNvSpPr/>
      </dsp:nvSpPr>
      <dsp:spPr>
        <a:xfrm>
          <a:off x="3524997" y="2130450"/>
          <a:ext cx="1456472" cy="466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ИМУЩЕСТВО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ГРАЖДАН</a:t>
          </a:r>
          <a:endParaRPr lang="ru-RU" sz="1200" b="1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3524997" y="2130450"/>
        <a:ext cx="1456472" cy="466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FC053-C6D9-4D25-9883-6AEB19DEBAA8}">
      <dsp:nvSpPr>
        <dsp:cNvPr id="0" name=""/>
        <dsp:cNvSpPr/>
      </dsp:nvSpPr>
      <dsp:spPr>
        <a:xfrm>
          <a:off x="1177753" y="0"/>
          <a:ext cx="1931980" cy="965990"/>
        </a:xfrm>
        <a:prstGeom prst="roundRect">
          <a:avLst>
            <a:gd name="adj" fmla="val 10000"/>
          </a:avLst>
        </a:prstGeom>
        <a:solidFill>
          <a:srgbClr val="1FEDD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ТРАНСПОРТНЫЙ РИСК</a:t>
          </a:r>
          <a:endParaRPr lang="ru-RU" sz="1400" b="1" kern="1200" dirty="0">
            <a:solidFill>
              <a:schemeClr val="tx1">
                <a:lumMod val="85000"/>
                <a:lumOff val="15000"/>
              </a:schemeClr>
            </a:solidFill>
            <a:latin typeface="Bahnschrift Light" panose="020B0502040204020203" pitchFamily="34" charset="0"/>
          </a:endParaRPr>
        </a:p>
      </dsp:txBody>
      <dsp:txXfrm>
        <a:off x="1206046" y="28293"/>
        <a:ext cx="1875394" cy="909404"/>
      </dsp:txXfrm>
    </dsp:sp>
    <dsp:sp modelId="{FB8CBA66-D1BC-4A0E-9D9B-7DF18A5AE124}">
      <dsp:nvSpPr>
        <dsp:cNvPr id="0" name=""/>
        <dsp:cNvSpPr/>
      </dsp:nvSpPr>
      <dsp:spPr>
        <a:xfrm>
          <a:off x="1370951" y="965990"/>
          <a:ext cx="193190" cy="652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83"/>
              </a:lnTo>
              <a:lnTo>
                <a:pt x="193190" y="652483"/>
              </a:lnTo>
            </a:path>
          </a:pathLst>
        </a:cu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4C4FC-6C8C-4123-A7BB-0455D5544C47}">
      <dsp:nvSpPr>
        <dsp:cNvPr id="0" name=""/>
        <dsp:cNvSpPr/>
      </dsp:nvSpPr>
      <dsp:spPr>
        <a:xfrm>
          <a:off x="1564141" y="1135478"/>
          <a:ext cx="2646163" cy="96599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СНИЖЕНИЕ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КОЛИЧЕСТВА ПОГИБШИХ В ДТП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НА 10 ТЫСЯЧ ТРАНСПОРТНЫХ СРЕДСТВ </a:t>
          </a:r>
          <a:endParaRPr lang="ru-RU" sz="1200" b="1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1592434" y="1163771"/>
        <a:ext cx="2589577" cy="909404"/>
      </dsp:txXfrm>
    </dsp:sp>
    <dsp:sp modelId="{DA55CA95-24DF-4885-9F2A-38B04349044B}">
      <dsp:nvSpPr>
        <dsp:cNvPr id="0" name=""/>
        <dsp:cNvSpPr/>
      </dsp:nvSpPr>
      <dsp:spPr>
        <a:xfrm>
          <a:off x="1370951" y="965990"/>
          <a:ext cx="193190" cy="1787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965"/>
              </a:lnTo>
              <a:lnTo>
                <a:pt x="193190" y="1787965"/>
              </a:lnTo>
            </a:path>
          </a:pathLst>
        </a:cu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B9B81-9F2E-4440-B577-2A8A70AD6BD1}">
      <dsp:nvSpPr>
        <dsp:cNvPr id="0" name=""/>
        <dsp:cNvSpPr/>
      </dsp:nvSpPr>
      <dsp:spPr>
        <a:xfrm>
          <a:off x="1564141" y="2270960"/>
          <a:ext cx="2273214" cy="96599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НА 2024 ГОД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1,59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(198  ПОГИБШИХ) </a:t>
          </a:r>
          <a:endParaRPr lang="ru-RU" sz="1400" b="1" i="0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1592434" y="2299253"/>
        <a:ext cx="2216628" cy="909404"/>
      </dsp:txXfrm>
    </dsp:sp>
    <dsp:sp modelId="{914A8933-0627-4DE2-ADE5-47F2CE44F2A8}">
      <dsp:nvSpPr>
        <dsp:cNvPr id="0" name=""/>
        <dsp:cNvSpPr/>
      </dsp:nvSpPr>
      <dsp:spPr>
        <a:xfrm>
          <a:off x="5210209" y="37012"/>
          <a:ext cx="1931980" cy="96599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СОЦИАЛЬНЫЙ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РИСК</a:t>
          </a:r>
          <a:endParaRPr lang="ru-RU" sz="1400" b="1" kern="1200" dirty="0">
            <a:solidFill>
              <a:schemeClr val="tx1">
                <a:lumMod val="85000"/>
                <a:lumOff val="15000"/>
              </a:schemeClr>
            </a:solidFill>
            <a:latin typeface="Bahnschrift Light" panose="020B0502040204020203" pitchFamily="34" charset="0"/>
          </a:endParaRPr>
        </a:p>
      </dsp:txBody>
      <dsp:txXfrm>
        <a:off x="5238502" y="65305"/>
        <a:ext cx="1875394" cy="909404"/>
      </dsp:txXfrm>
    </dsp:sp>
    <dsp:sp modelId="{7B346BC5-54DD-437C-8313-F2BB62668FF9}">
      <dsp:nvSpPr>
        <dsp:cNvPr id="0" name=""/>
        <dsp:cNvSpPr/>
      </dsp:nvSpPr>
      <dsp:spPr>
        <a:xfrm>
          <a:off x="5403407" y="1003002"/>
          <a:ext cx="193178" cy="68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185"/>
              </a:lnTo>
              <a:lnTo>
                <a:pt x="193178" y="689185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85DBB-A4E3-4845-9696-EA14E455835E}">
      <dsp:nvSpPr>
        <dsp:cNvPr id="0" name=""/>
        <dsp:cNvSpPr/>
      </dsp:nvSpPr>
      <dsp:spPr>
        <a:xfrm>
          <a:off x="5596586" y="1209192"/>
          <a:ext cx="2543923" cy="96599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СНИЖЕНИЕ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КОЛИЧЕСТВА ПОГИБШИХ В ДТП НА 100 ТЫСЯЧ НАСЕЛЕНИЯ </a:t>
          </a:r>
          <a:endParaRPr lang="ru-RU" sz="1200" b="1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5624879" y="1237485"/>
        <a:ext cx="2487337" cy="909404"/>
      </dsp:txXfrm>
    </dsp:sp>
    <dsp:sp modelId="{5736543B-9B81-4CDA-AF19-7609D41B9395}">
      <dsp:nvSpPr>
        <dsp:cNvPr id="0" name=""/>
        <dsp:cNvSpPr/>
      </dsp:nvSpPr>
      <dsp:spPr>
        <a:xfrm>
          <a:off x="5403407" y="1003002"/>
          <a:ext cx="193178" cy="189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673"/>
              </a:lnTo>
              <a:lnTo>
                <a:pt x="193178" y="1896673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4785B-4A63-48B6-9947-D5E46BE2C7C3}">
      <dsp:nvSpPr>
        <dsp:cNvPr id="0" name=""/>
        <dsp:cNvSpPr/>
      </dsp:nvSpPr>
      <dsp:spPr>
        <a:xfrm>
          <a:off x="5596586" y="2416680"/>
          <a:ext cx="2303430" cy="96599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НА 2024 ГОД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6,33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bg1"/>
              </a:solidFill>
              <a:latin typeface="Bahnschrift Light" panose="020B0502040204020203" pitchFamily="34" charset="0"/>
            </a:rPr>
            <a:t>(177 ПОГИБШИХ)</a:t>
          </a:r>
          <a:endParaRPr lang="ru-RU" sz="1400" b="1" i="0" kern="1200" dirty="0">
            <a:solidFill>
              <a:schemeClr val="bg1"/>
            </a:solidFill>
            <a:latin typeface="Bahnschrift Light" panose="020B0502040204020203" pitchFamily="34" charset="0"/>
          </a:endParaRPr>
        </a:p>
      </dsp:txBody>
      <dsp:txXfrm>
        <a:off x="5624879" y="2444973"/>
        <a:ext cx="2246844" cy="909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F6F9-0DF7-4A0C-BC87-44F2D0AA0353}">
      <dsp:nvSpPr>
        <dsp:cNvPr id="0" name=""/>
        <dsp:cNvSpPr/>
      </dsp:nvSpPr>
      <dsp:spPr>
        <a:xfrm>
          <a:off x="0" y="0"/>
          <a:ext cx="7416824" cy="602144"/>
        </a:xfrm>
        <a:prstGeom prst="roundRect">
          <a:avLst/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ahnschrift Light" panose="020B0502040204020203" pitchFamily="34" charset="0"/>
            </a:rPr>
            <a:t>Разработаны и предложены владельцам дорог ряд инженерных мероприятий по обустройству улично-дорожной сети, часть из которых уже реализована, реализация оставшейся части намечена в текущем году.</a:t>
          </a:r>
          <a:endParaRPr lang="ru-RU" sz="1200" kern="1200" dirty="0">
            <a:latin typeface="Bahnschrift Light" panose="020B0502040204020203" pitchFamily="34" charset="0"/>
          </a:endParaRPr>
        </a:p>
      </dsp:txBody>
      <dsp:txXfrm>
        <a:off x="29394" y="29394"/>
        <a:ext cx="7358036" cy="543356"/>
      </dsp:txXfrm>
    </dsp:sp>
    <dsp:sp modelId="{391384B8-FAD3-4137-AAFB-1C22D6CC36BE}">
      <dsp:nvSpPr>
        <dsp:cNvPr id="0" name=""/>
        <dsp:cNvSpPr/>
      </dsp:nvSpPr>
      <dsp:spPr>
        <a:xfrm>
          <a:off x="0" y="618081"/>
          <a:ext cx="7416824" cy="602144"/>
        </a:xfrm>
        <a:prstGeom prst="roundRect">
          <a:avLst/>
        </a:prstGeom>
        <a:solidFill>
          <a:srgbClr val="1FEDD4"/>
        </a:solidFill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Развитие системы фотовидеофиксации, что в условиях недостаточной численности личного состава Госавтоинспекции, является одним из сдерживающих факторов нарушения ПДД.</a:t>
          </a: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  <a:latin typeface="Bahnschrift Light" panose="020B0502040204020203" pitchFamily="34" charset="0"/>
          </a:endParaRPr>
        </a:p>
      </dsp:txBody>
      <dsp:txXfrm>
        <a:off x="29394" y="647475"/>
        <a:ext cx="7358036" cy="543356"/>
      </dsp:txXfrm>
    </dsp:sp>
    <dsp:sp modelId="{5C399A64-AEDA-45A8-BD30-79152910892F}">
      <dsp:nvSpPr>
        <dsp:cNvPr id="0" name=""/>
        <dsp:cNvSpPr/>
      </dsp:nvSpPr>
      <dsp:spPr>
        <a:xfrm>
          <a:off x="0" y="1233459"/>
          <a:ext cx="7416824" cy="602144"/>
        </a:xfrm>
        <a:prstGeom prst="roundRect">
          <a:avLst/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ahnschrift Light" panose="020B0502040204020203" pitchFamily="34" charset="0"/>
            </a:rPr>
            <a:t>В рамках реализации федерального проекта «Безопасность дорожного движения» заключены государственные контракты на создание аудио и видео роликов социальной рекламы, а также цикла информационно-пропагандистских радиопрограмм.  </a:t>
          </a:r>
        </a:p>
      </dsp:txBody>
      <dsp:txXfrm>
        <a:off x="29394" y="1262853"/>
        <a:ext cx="7358036" cy="543356"/>
      </dsp:txXfrm>
    </dsp:sp>
    <dsp:sp modelId="{BD29D285-6B5D-497E-AD5F-7CDCA92686D7}">
      <dsp:nvSpPr>
        <dsp:cNvPr id="0" name=""/>
        <dsp:cNvSpPr/>
      </dsp:nvSpPr>
      <dsp:spPr>
        <a:xfrm>
          <a:off x="0" y="1848837"/>
          <a:ext cx="7416824" cy="602144"/>
        </a:xfrm>
        <a:prstGeom prst="roundRect">
          <a:avLst/>
        </a:prstGeom>
        <a:solidFill>
          <a:srgbClr val="1FEDD4"/>
        </a:solidFill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Проводятся мероприятия по профилактике отдельных видов правонарушений, организована контрольно-надзорная деятельность. </a:t>
          </a:r>
        </a:p>
      </dsp:txBody>
      <dsp:txXfrm>
        <a:off x="29394" y="1878231"/>
        <a:ext cx="7358036" cy="543356"/>
      </dsp:txXfrm>
    </dsp:sp>
    <dsp:sp modelId="{B98B5808-FBAC-472C-A9BB-8AA83949C1AE}">
      <dsp:nvSpPr>
        <dsp:cNvPr id="0" name=""/>
        <dsp:cNvSpPr/>
      </dsp:nvSpPr>
      <dsp:spPr>
        <a:xfrm>
          <a:off x="0" y="2464216"/>
          <a:ext cx="7416824" cy="602144"/>
        </a:xfrm>
        <a:prstGeom prst="roundRect">
          <a:avLst/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ahnschrift Light" panose="020B0502040204020203" pitchFamily="34" charset="0"/>
            </a:rPr>
            <a:t>В целях своевременного реагирования на дорожную обстановку в зимний период, был организован круглосуточный мониторинг информации о текущем состоянии дорог. </a:t>
          </a:r>
        </a:p>
      </dsp:txBody>
      <dsp:txXfrm>
        <a:off x="29394" y="2493610"/>
        <a:ext cx="7358036" cy="543356"/>
      </dsp:txXfrm>
    </dsp:sp>
    <dsp:sp modelId="{C67C30FB-0271-464D-92AB-96A554E97CA3}">
      <dsp:nvSpPr>
        <dsp:cNvPr id="0" name=""/>
        <dsp:cNvSpPr/>
      </dsp:nvSpPr>
      <dsp:spPr>
        <a:xfrm>
          <a:off x="0" y="3079594"/>
          <a:ext cx="7416824" cy="602144"/>
        </a:xfrm>
        <a:prstGeom prst="roundRect">
          <a:avLst/>
        </a:prstGeom>
        <a:solidFill>
          <a:srgbClr val="1FEDD4"/>
        </a:solidFill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Определен алгоритм действий сотрудников Госавтоинспекции при возникновении неблагоприятных погодных условий и места стоянки транспортных средств при перекрытии дорог </a:t>
          </a:r>
          <a:r>
            <a:rPr lang="ru-RU" sz="12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(проведено не менее 5 мероприятий). </a:t>
          </a: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rPr>
            <a:t> </a:t>
          </a:r>
        </a:p>
      </dsp:txBody>
      <dsp:txXfrm>
        <a:off x="29394" y="3108988"/>
        <a:ext cx="7358036" cy="543356"/>
      </dsp:txXfrm>
    </dsp:sp>
    <dsp:sp modelId="{52D4F9E1-67A2-46F2-8085-14A2D542D32E}">
      <dsp:nvSpPr>
        <dsp:cNvPr id="0" name=""/>
        <dsp:cNvSpPr/>
      </dsp:nvSpPr>
      <dsp:spPr>
        <a:xfrm>
          <a:off x="0" y="3697675"/>
          <a:ext cx="7416824" cy="602144"/>
        </a:xfrm>
        <a:prstGeom prst="roundRect">
          <a:avLst/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ahnschrift Light" panose="020B0502040204020203" pitchFamily="34" charset="0"/>
            </a:rPr>
            <a:t>На постоянной основе организовано взаимодействие с Министерством здравоохранения региона по принятию неотложных мер и контрою за состоянием тяжело пострадавших участников ДТП, оказанию им квалифицированной медицинской помощи в специализированных учреждениях.</a:t>
          </a:r>
        </a:p>
      </dsp:txBody>
      <dsp:txXfrm>
        <a:off x="29394" y="3727069"/>
        <a:ext cx="7358036" cy="543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4B71B-3E99-4ED0-A69B-915EA87F95CF}">
      <dsp:nvSpPr>
        <dsp:cNvPr id="0" name=""/>
        <dsp:cNvSpPr/>
      </dsp:nvSpPr>
      <dsp:spPr>
        <a:xfrm>
          <a:off x="1781521" y="3014809"/>
          <a:ext cx="2084127" cy="179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latin typeface="Bahnschrift Light" panose="020B0502040204020203" pitchFamily="34" charset="0"/>
            </a:rPr>
            <a:t>В НОВОСИБИРСКОЙ ОБЛАСТИ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latin typeface="Bahnschrift Light" panose="020B0502040204020203" pitchFamily="34" charset="0"/>
            </a:rPr>
            <a:t>622 ОТРЯДА</a:t>
          </a:r>
          <a:endParaRPr lang="ru-RU" sz="1300" b="1" i="0" kern="1200" dirty="0">
            <a:latin typeface="Bahnschrift Light" panose="020B0502040204020203" pitchFamily="34" charset="0"/>
          </a:endParaRPr>
        </a:p>
      </dsp:txBody>
      <dsp:txXfrm>
        <a:off x="2104938" y="3293651"/>
        <a:ext cx="1437293" cy="1239197"/>
      </dsp:txXfrm>
    </dsp:sp>
    <dsp:sp modelId="{8C7697DB-B46D-45ED-A17A-D180B53619BC}">
      <dsp:nvSpPr>
        <dsp:cNvPr id="0" name=""/>
        <dsp:cNvSpPr/>
      </dsp:nvSpPr>
      <dsp:spPr>
        <a:xfrm>
          <a:off x="1835663" y="3808095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rgbClr val="1FEDD4"/>
        </a:solidFill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51492-49EB-421C-9FE3-1EA6D9A214B9}">
      <dsp:nvSpPr>
        <dsp:cNvPr id="0" name=""/>
        <dsp:cNvSpPr/>
      </dsp:nvSpPr>
      <dsp:spPr>
        <a:xfrm>
          <a:off x="0" y="2049667"/>
          <a:ext cx="2084127" cy="179688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3000" t="1000" r="-10000" b="-15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B3BEB-BF51-43FD-8A59-BCFBD0394365}">
      <dsp:nvSpPr>
        <dsp:cNvPr id="0" name=""/>
        <dsp:cNvSpPr/>
      </dsp:nvSpPr>
      <dsp:spPr>
        <a:xfrm>
          <a:off x="1418838" y="3609180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0E16C-C81A-45DC-AB42-AA39266CDF49}">
      <dsp:nvSpPr>
        <dsp:cNvPr id="0" name=""/>
        <dsp:cNvSpPr/>
      </dsp:nvSpPr>
      <dsp:spPr>
        <a:xfrm>
          <a:off x="3557108" y="2028304"/>
          <a:ext cx="2084127" cy="179688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ahnschrift Light" panose="020B0502040204020203" pitchFamily="34" charset="0"/>
            </a:rPr>
            <a:t>В ГОРОДЕ НОВОСИБИРСКЕ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ahnschrift Light" panose="020B0502040204020203" pitchFamily="34" charset="0"/>
            </a:rPr>
            <a:t>73 ОТРЯДА</a:t>
          </a:r>
          <a:endParaRPr lang="ru-RU" sz="1300" b="1" kern="1200" dirty="0">
            <a:latin typeface="Bahnschrift Light" panose="020B0502040204020203" pitchFamily="34" charset="0"/>
          </a:endParaRPr>
        </a:p>
      </dsp:txBody>
      <dsp:txXfrm>
        <a:off x="3880525" y="2307146"/>
        <a:ext cx="1437293" cy="1239197"/>
      </dsp:txXfrm>
    </dsp:sp>
    <dsp:sp modelId="{D3F4B427-01C3-424D-A6AD-D1AAB47610DF}">
      <dsp:nvSpPr>
        <dsp:cNvPr id="0" name=""/>
        <dsp:cNvSpPr/>
      </dsp:nvSpPr>
      <dsp:spPr>
        <a:xfrm>
          <a:off x="4981880" y="3585918"/>
          <a:ext cx="244013" cy="2103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CCBB-A593-4CC4-9C00-67CD3E23FD87}">
      <dsp:nvSpPr>
        <dsp:cNvPr id="0" name=""/>
        <dsp:cNvSpPr/>
      </dsp:nvSpPr>
      <dsp:spPr>
        <a:xfrm>
          <a:off x="5332696" y="3004764"/>
          <a:ext cx="2084127" cy="179688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/>
          <a:srcRect/>
          <a:stretch>
            <a:fillRect t="-2000" r="-6000" b="-22000"/>
          </a:stretch>
        </a:blipFill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C2729-7452-4ABC-9CD6-50DA92599890}">
      <dsp:nvSpPr>
        <dsp:cNvPr id="0" name=""/>
        <dsp:cNvSpPr/>
      </dsp:nvSpPr>
      <dsp:spPr>
        <a:xfrm>
          <a:off x="5386839" y="3808095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EBACF-F7B8-4D8A-BC66-80C0DF7ADD8E}">
      <dsp:nvSpPr>
        <dsp:cNvPr id="0" name=""/>
        <dsp:cNvSpPr/>
      </dsp:nvSpPr>
      <dsp:spPr>
        <a:xfrm>
          <a:off x="1781521" y="1046072"/>
          <a:ext cx="2084127" cy="1796881"/>
        </a:xfrm>
        <a:prstGeom prst="hexagon">
          <a:avLst>
            <a:gd name="adj" fmla="val 25000"/>
            <a:gd name="vf" fmla="val 115470"/>
          </a:avLst>
        </a:prstGeom>
        <a:solidFill>
          <a:srgbClr val="1FEDD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rPr>
            <a:t>ЮИД</a:t>
          </a:r>
          <a:endParaRPr lang="ru-RU" sz="2800" b="1" kern="1200" dirty="0">
            <a:solidFill>
              <a:schemeClr val="tx1">
                <a:lumMod val="75000"/>
                <a:lumOff val="25000"/>
              </a:schemeClr>
            </a:solidFill>
            <a:latin typeface="Bahnschrift Light" panose="020B0502040204020203" pitchFamily="34" charset="0"/>
          </a:endParaRPr>
        </a:p>
      </dsp:txBody>
      <dsp:txXfrm>
        <a:off x="2104938" y="1324914"/>
        <a:ext cx="1437293" cy="1239197"/>
      </dsp:txXfrm>
    </dsp:sp>
    <dsp:sp modelId="{1F29C6F2-61B9-44D6-9DBA-C5E2FD7F3F50}">
      <dsp:nvSpPr>
        <dsp:cNvPr id="0" name=""/>
        <dsp:cNvSpPr/>
      </dsp:nvSpPr>
      <dsp:spPr>
        <a:xfrm>
          <a:off x="3194426" y="1085001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994DD-F8D3-46CF-BF6D-2B46AFE2CDA4}">
      <dsp:nvSpPr>
        <dsp:cNvPr id="0" name=""/>
        <dsp:cNvSpPr/>
      </dsp:nvSpPr>
      <dsp:spPr>
        <a:xfrm>
          <a:off x="3557108" y="64315"/>
          <a:ext cx="2084127" cy="17968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rgbClr val="1FED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7005B-AD0B-4EBB-A9D9-04AC6B737D92}">
      <dsp:nvSpPr>
        <dsp:cNvPr id="0" name=""/>
        <dsp:cNvSpPr/>
      </dsp:nvSpPr>
      <dsp:spPr>
        <a:xfrm>
          <a:off x="3618668" y="853329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A5376-547E-42BF-A507-9379B6D291A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2DA22-EFE1-4EA9-BDCA-C6F45F638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9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DA22-EFE1-4EA9-BDCA-C6F45F638B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DA22-EFE1-4EA9-BDCA-C6F45F638B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DA22-EFE1-4EA9-BDCA-C6F45F638B3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DA22-EFE1-4EA9-BDCA-C6F45F638B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DA22-EFE1-4EA9-BDCA-C6F45F638B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DA22-EFE1-4EA9-BDCA-C6F45F638B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2DA22-EFE1-4EA9-BDCA-C6F45F638B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CF97-9F95-4385-A653-14D36B64FAE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7F1C-DE94-4BFC-A78D-F8DF24F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5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microsoft.com/office/2007/relationships/hdphoto" Target="../media/hdphoto8.wdp"/><Relationship Id="rId7" Type="http://schemas.openxmlformats.org/officeDocument/2006/relationships/chart" Target="../charts/chart3.xml"/><Relationship Id="rId12" Type="http://schemas.microsoft.com/office/2007/relationships/hdphoto" Target="../media/hdphoto10.wdp"/><Relationship Id="rId17" Type="http://schemas.microsoft.com/office/2007/relationships/hdphoto" Target="../media/hdphoto12.wdp"/><Relationship Id="rId2" Type="http://schemas.openxmlformats.org/officeDocument/2006/relationships/image" Target="../media/image1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chart" Target="../charts/chart5.xml"/><Relationship Id="rId10" Type="http://schemas.openxmlformats.org/officeDocument/2006/relationships/chart" Target="../charts/chart4.xml"/><Relationship Id="rId4" Type="http://schemas.openxmlformats.org/officeDocument/2006/relationships/chart" Target="../charts/chart2.xml"/><Relationship Id="rId9" Type="http://schemas.microsoft.com/office/2007/relationships/hdphoto" Target="../media/hdphoto9.wdp"/><Relationship Id="rId1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5.wdp"/><Relationship Id="rId9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diagramDrawing" Target="../diagrams/drawing4.xml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4.xml"/><Relationship Id="rId4" Type="http://schemas.microsoft.com/office/2007/relationships/hdphoto" Target="../media/hdphoto15.wdp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5.wdp"/><Relationship Id="rId9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microsoft.com/office/2007/relationships/hdphoto" Target="../media/hdphoto4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2.xml"/><Relationship Id="rId5" Type="http://schemas.microsoft.com/office/2007/relationships/hdphoto" Target="../media/hdphoto4.wdp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8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microsoft.com/office/2007/relationships/hdphoto" Target="../media/hdphoto3.wdp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1259632" y="757581"/>
            <a:ext cx="3905174" cy="111201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Прямоугольный треугольник 8"/>
          <p:cNvSpPr/>
          <p:nvPr/>
        </p:nvSpPr>
        <p:spPr>
          <a:xfrm flipH="1">
            <a:off x="6426641" y="492496"/>
            <a:ext cx="648072" cy="13748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35838" r="22377"/>
          <a:stretch/>
        </p:blipFill>
        <p:spPr>
          <a:xfrm>
            <a:off x="1791070" y="1806216"/>
            <a:ext cx="3763477" cy="3361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3068" y="-50040"/>
            <a:ext cx="9190137" cy="5243581"/>
          </a:xfrm>
          <a:prstGeom prst="rect">
            <a:avLst/>
          </a:prstGeom>
          <a:solidFill>
            <a:schemeClr val="tx1">
              <a:lumMod val="85000"/>
              <a:lumOff val="1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3923928" y="-6804"/>
            <a:ext cx="5216421" cy="5157108"/>
          </a:xfrm>
          <a:prstGeom prst="parallelogram">
            <a:avLst>
              <a:gd name="adj" fmla="val 29734"/>
            </a:avLst>
          </a:prstGeom>
          <a:solidFill>
            <a:srgbClr val="1FEDD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СОСТОЯНИЕ АВАРИЙНОСТИ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НА ТЕРРИТОРИИ НОВОСИБИРСКОЙ ОБЛАСТИ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ЗА 5 МЕСЯЦЕВ 2024 ГОДА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5" y="63844"/>
            <a:ext cx="1183375" cy="7075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3874" y="4321112"/>
            <a:ext cx="374888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Бабенков Александр Владимирович</a:t>
            </a:r>
            <a:r>
              <a:rPr lang="en-US" sz="13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fontAlgn="base"/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начальник  Управления Госавтоинспекции ​</a:t>
            </a:r>
          </a:p>
          <a:p>
            <a:pPr fontAlgn="base"/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ГУ МВД России по Новосибирской области​</a:t>
            </a:r>
            <a:endParaRPr lang="ru-RU" sz="13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Bahnschrift SemiBold SemiConden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81" y="191673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ГОСАВТОИНСПЕКЦИЯ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НОВОСИБИРСКОЙ ОБЛАСТИ</a:t>
            </a:r>
            <a:endParaRPr lang="ru-RU" sz="10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26126"/>
            <a:ext cx="370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ЗАСЕДАНИЕ 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XI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МЕЖДУНАРОДНОГО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СИБИРСКОГО ТРАНСПОРТНОГО ФОРУМА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547197"/>
            <a:ext cx="36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КРУГЛЫЙ СТОЛ «ДОРОГА БЕЗ ОПАСНОСТЕЙ: СНИЖЕНИЕ АВАРИЙНОСТИ И ТЯЖЕСТИ ПОСЛЕДСТВИЙ ДОРОЖНО-ТРАНСПОРТНЫХ ПРОИСШЕСТВИЙ»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17485" y="3944131"/>
            <a:ext cx="4211960" cy="1199369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51407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0" name="Диаграмма 89"/>
          <p:cNvGraphicFramePr/>
          <p:nvPr>
            <p:extLst>
              <p:ext uri="{D42A27DB-BD31-4B8C-83A1-F6EECF244321}">
                <p14:modId xmlns:p14="http://schemas.microsoft.com/office/powerpoint/2010/main" val="704522639"/>
              </p:ext>
            </p:extLst>
          </p:nvPr>
        </p:nvGraphicFramePr>
        <p:xfrm>
          <a:off x="2123465" y="273562"/>
          <a:ext cx="4888730" cy="220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97275810"/>
              </p:ext>
            </p:extLst>
          </p:nvPr>
        </p:nvGraphicFramePr>
        <p:xfrm>
          <a:off x="251520" y="2067694"/>
          <a:ext cx="2880320" cy="205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2" name="Рисунок 91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7" b="89520" l="0" r="100000">
                        <a14:foregroundMark x1="22604" y1="31441" x2="26044" y2="33624"/>
                        <a14:foregroundMark x1="37592" y1="70742" x2="34152" y2="63319"/>
                        <a14:foregroundMark x1="81572" y1="75546" x2="84029" y2="73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21" y="2126503"/>
            <a:ext cx="694089" cy="391003"/>
          </a:xfrm>
          <a:prstGeom prst="rect">
            <a:avLst/>
          </a:prstGeom>
        </p:spPr>
      </p:pic>
      <p:graphicFrame>
        <p:nvGraphicFramePr>
          <p:cNvPr id="93" name="Диаграмма 92"/>
          <p:cNvGraphicFramePr/>
          <p:nvPr>
            <p:extLst>
              <p:ext uri="{D42A27DB-BD31-4B8C-83A1-F6EECF244321}">
                <p14:modId xmlns:p14="http://schemas.microsoft.com/office/powerpoint/2010/main" val="742052514"/>
              </p:ext>
            </p:extLst>
          </p:nvPr>
        </p:nvGraphicFramePr>
        <p:xfrm>
          <a:off x="3104578" y="2767949"/>
          <a:ext cx="2934843" cy="168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318" b="79845" l="3101" r="98450">
                        <a14:foregroundMark x1="5426" y1="55039" x2="3488" y2="62016"/>
                        <a14:foregroundMark x1="69767" y1="58915" x2="84109" y2="62016"/>
                        <a14:foregroundMark x1="50775" y1="26357" x2="48837" y2="24419"/>
                        <a14:foregroundMark x1="57752" y1="29070" x2="59302" y2="26744"/>
                        <a14:foregroundMark x1="42248" y1="30620" x2="39922" y2="26357"/>
                        <a14:foregroundMark x1="98450" y1="55814" x2="92636" y2="45349"/>
                        <a14:foregroundMark x1="47287" y1="79845" x2="52713" y2="78295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" t="14300" r="-651" b="15351"/>
          <a:stretch/>
        </p:blipFill>
        <p:spPr>
          <a:xfrm>
            <a:off x="5436096" y="337368"/>
            <a:ext cx="522519" cy="36758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355" l="0" r="100000">
                        <a14:foregroundMark x1="20000" y1="47742" x2="20968" y2="35484"/>
                        <a14:foregroundMark x1="26129" y1="23226" x2="24194" y2="19355"/>
                        <a14:foregroundMark x1="28065" y1="80968" x2="31290" y2="74839"/>
                        <a14:foregroundMark x1="10000" y1="81935" x2="20000" y2="70000"/>
                        <a14:foregroundMark x1="53548" y1="81935" x2="52581" y2="71935"/>
                        <a14:foregroundMark x1="67742" y1="81935" x2="65806" y2="65806"/>
                        <a14:foregroundMark x1="89032" y1="80000" x2="81935" y2="65806"/>
                        <a14:foregroundMark x1="76774" y1="61935" x2="80000" y2="53871"/>
                        <a14:foregroundMark x1="50323" y1="61935" x2="51613" y2="5580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99" y="2571750"/>
            <a:ext cx="553137" cy="553137"/>
          </a:xfrm>
          <a:prstGeom prst="rect">
            <a:avLst/>
          </a:prstGeom>
        </p:spPr>
      </p:pic>
      <p:graphicFrame>
        <p:nvGraphicFramePr>
          <p:cNvPr id="97" name="Диаграмма 96"/>
          <p:cNvGraphicFramePr/>
          <p:nvPr>
            <p:extLst>
              <p:ext uri="{D42A27DB-BD31-4B8C-83A1-F6EECF244321}">
                <p14:modId xmlns:p14="http://schemas.microsoft.com/office/powerpoint/2010/main" val="1337534645"/>
              </p:ext>
            </p:extLst>
          </p:nvPr>
        </p:nvGraphicFramePr>
        <p:xfrm>
          <a:off x="5957068" y="3048979"/>
          <a:ext cx="2934843" cy="197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98" name="Рисунок 97"/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355" l="0" r="100000">
                        <a14:foregroundMark x1="20000" y1="47742" x2="20968" y2="35484"/>
                        <a14:foregroundMark x1="26129" y1="23226" x2="24194" y2="19355"/>
                        <a14:foregroundMark x1="76774" y1="61935" x2="80000" y2="53871"/>
                        <a14:foregroundMark x1="50323" y1="61935" x2="51613" y2="5580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964976"/>
            <a:ext cx="614886" cy="6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6804248" y="4540357"/>
            <a:ext cx="2339752" cy="5996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143172"/>
            <a:ext cx="9221761" cy="5287454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Bahnschrift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136" name="Прямоугольник 135"/>
          <p:cNvSpPr/>
          <p:nvPr/>
        </p:nvSpPr>
        <p:spPr>
          <a:xfrm>
            <a:off x="3923928" y="123478"/>
            <a:ext cx="5040560" cy="7723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4551067" y="206377"/>
            <a:ext cx="19291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ДТП С УЧАСТИЕМ НЕСОВЕРШЕННОЛЕТНИХ </a:t>
            </a: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(ДО 16 ЛЕТ)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444" y1="65333" x2="28444" y2="65333"/>
                        <a14:foregroundMark x1="25000" y1="15778" x2="27778" y2="16000"/>
                        <a14:foregroundMark x1="66000" y1="15111" x2="75222" y2="17667"/>
                        <a14:foregroundMark x1="55556" y1="15778" x2="56556" y2="20556"/>
                        <a14:foregroundMark x1="90889" y1="19778" x2="92667" y2="16556"/>
                        <a14:foregroundMark x1="78556" y1="80556" x2="76889" y2="86444"/>
                        <a14:foregroundMark x1="67222" y1="81111" x2="67778" y2="86778"/>
                        <a14:foregroundMark x1="36111" y1="83333" x2="34333" y2="89000"/>
                        <a14:foregroundMark x1="18778" y1="83000" x2="19333" y2="8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07" y="295100"/>
            <a:ext cx="379684" cy="419063"/>
          </a:xfrm>
          <a:prstGeom prst="rect">
            <a:avLst/>
          </a:prstGeom>
        </p:spPr>
      </p:pic>
      <p:cxnSp>
        <p:nvCxnSpPr>
          <p:cNvPr id="138" name="Прямая соединительная линия 137"/>
          <p:cNvCxnSpPr/>
          <p:nvPr/>
        </p:nvCxnSpPr>
        <p:spPr>
          <a:xfrm>
            <a:off x="7676469" y="752440"/>
            <a:ext cx="0" cy="370359"/>
          </a:xfrm>
          <a:prstGeom prst="line">
            <a:avLst/>
          </a:prstGeom>
          <a:ln w="28575">
            <a:solidFill>
              <a:srgbClr val="1FED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Скругленный прямоугольник 134"/>
          <p:cNvSpPr/>
          <p:nvPr/>
        </p:nvSpPr>
        <p:spPr>
          <a:xfrm>
            <a:off x="6480213" y="188793"/>
            <a:ext cx="2392512" cy="624726"/>
          </a:xfrm>
          <a:prstGeom prst="roundRect">
            <a:avLst/>
          </a:prstGeom>
          <a:solidFill>
            <a:srgbClr val="1FEDD4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138 ДТП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2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(125</a:t>
            </a:r>
            <a:r>
              <a:rPr lang="ru-RU" sz="12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, +10,4%,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2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удельный вес </a:t>
            </a:r>
            <a:r>
              <a:rPr lang="ru-RU" sz="12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17,2 %)</a:t>
            </a:r>
            <a:endParaRPr lang="ru-RU" sz="1250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5850051" y="1112573"/>
            <a:ext cx="2234405" cy="15923"/>
          </a:xfrm>
          <a:prstGeom prst="line">
            <a:avLst/>
          </a:prstGeom>
          <a:ln w="28575">
            <a:solidFill>
              <a:srgbClr val="1FED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5863114" y="1115340"/>
            <a:ext cx="0" cy="360040"/>
          </a:xfrm>
          <a:prstGeom prst="straightConnector1">
            <a:avLst/>
          </a:prstGeom>
          <a:ln w="28575">
            <a:solidFill>
              <a:srgbClr val="1FED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8090423" y="1112480"/>
            <a:ext cx="0" cy="360040"/>
          </a:xfrm>
          <a:prstGeom prst="straightConnector1">
            <a:avLst/>
          </a:prstGeom>
          <a:ln w="28575">
            <a:solidFill>
              <a:srgbClr val="1FED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Скругленный прямоугольник 146"/>
          <p:cNvSpPr/>
          <p:nvPr/>
        </p:nvSpPr>
        <p:spPr>
          <a:xfrm>
            <a:off x="7232326" y="1485583"/>
            <a:ext cx="1719099" cy="576064"/>
          </a:xfrm>
          <a:prstGeom prst="roundRect">
            <a:avLst/>
          </a:prstGeom>
          <a:noFill/>
          <a:ln>
            <a:solidFill>
              <a:srgbClr val="1FE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Bahnschrift Light" panose="020B0502040204020203" pitchFamily="34" charset="0"/>
              </a:rPr>
              <a:t>ПОГИБЛО </a:t>
            </a:r>
          </a:p>
          <a:p>
            <a:pPr algn="ctr"/>
            <a:r>
              <a:rPr lang="ru-RU" sz="1050" b="1" dirty="0" smtClean="0">
                <a:latin typeface="Bahnschrift Light" panose="020B0502040204020203" pitchFamily="34" charset="0"/>
              </a:rPr>
              <a:t>2 ребенка </a:t>
            </a:r>
            <a:endParaRPr lang="ru-RU" sz="1050" b="1" dirty="0">
              <a:latin typeface="Bahnschrift Light" panose="020B0502040204020203" pitchFamily="34" charset="0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4788023" y="1485583"/>
            <a:ext cx="2150183" cy="576064"/>
          </a:xfrm>
          <a:prstGeom prst="roundRect">
            <a:avLst/>
          </a:prstGeom>
          <a:noFill/>
          <a:ln>
            <a:solidFill>
              <a:srgbClr val="1FE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Bahnschrift Light" panose="020B0502040204020203" pitchFamily="34" charset="0"/>
              </a:rPr>
              <a:t>151  </a:t>
            </a:r>
            <a:r>
              <a:rPr lang="ru-RU" sz="1050" dirty="0" smtClean="0">
                <a:latin typeface="Bahnschrift Light" panose="020B0502040204020203" pitchFamily="34" charset="0"/>
              </a:rPr>
              <a:t> </a:t>
            </a:r>
            <a:r>
              <a:rPr lang="ru-RU" sz="1050" b="1" dirty="0" smtClean="0">
                <a:latin typeface="Bahnschrift Light" panose="020B0502040204020203" pitchFamily="34" charset="0"/>
              </a:rPr>
              <a:t>РЕБЕНОК ПОЛУЧИЛ ТРАВМЫ</a:t>
            </a:r>
          </a:p>
          <a:p>
            <a:pPr algn="ctr"/>
            <a:r>
              <a:rPr lang="ru-RU" sz="1050" i="1" dirty="0" smtClean="0">
                <a:latin typeface="Bahnschrift Light" panose="020B0502040204020203" pitchFamily="34" charset="0"/>
              </a:rPr>
              <a:t>(134, +12,7%)</a:t>
            </a:r>
            <a:endParaRPr lang="ru-RU" sz="1050" b="1" dirty="0">
              <a:latin typeface="Bahnschrift Light" panose="020B0502040204020203" pitchFamily="34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395536" y="987574"/>
            <a:ext cx="3168352" cy="12763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ДЕТИ-ПАССАЖИРЫ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(УДЕЛЬНЫЙ ВЕС ДТП – 36,2%): </a:t>
            </a:r>
          </a:p>
          <a:p>
            <a:pPr algn="ctr">
              <a:spcBef>
                <a:spcPts val="600"/>
              </a:spcBef>
            </a:pP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50 ДТП (+47,1%),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2 РЕБЕНКА  ПОГИБЛО 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(-33,3%) </a:t>
            </a:r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(БОЛОТНИНСКИЙ И КОЧЕНЕВСКИЙ РАЙОНЫ) 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59  ДЕТЕЙ  ПОЛУЧИЛИ ТРАВМЫ (+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51,3%) 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78254" y="2512805"/>
            <a:ext cx="3185634" cy="1008111"/>
          </a:xfrm>
          <a:prstGeom prst="roundRect">
            <a:avLst/>
          </a:prstGeom>
          <a:noFill/>
          <a:ln>
            <a:solidFill>
              <a:srgbClr val="1FE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Bahnschrift Light" panose="020B0502040204020203" pitchFamily="34" charset="0"/>
              </a:rPr>
              <a:t>ДЕТИ-ПЕШЕХОДЫ</a:t>
            </a:r>
            <a:r>
              <a:rPr lang="ru-RU" sz="1050" dirty="0" smtClean="0">
                <a:latin typeface="Bahnschrift Light" panose="020B0502040204020203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050" dirty="0" smtClean="0">
                <a:latin typeface="Bahnschrift Light" panose="020B0502040204020203" pitchFamily="34" charset="0"/>
              </a:rPr>
              <a:t>(УДЕЛЬНЫЙ ВЕС ДТП – 52,9%)</a:t>
            </a:r>
          </a:p>
          <a:p>
            <a:pPr algn="ctr">
              <a:spcBef>
                <a:spcPts val="600"/>
              </a:spcBef>
            </a:pPr>
            <a:r>
              <a:rPr lang="ru-RU" sz="1050" dirty="0" smtClean="0">
                <a:latin typeface="Bahnschrift Light" panose="020B0502040204020203" pitchFamily="34" charset="0"/>
              </a:rPr>
              <a:t> 73 ДТП (-6,4%)</a:t>
            </a:r>
          </a:p>
          <a:p>
            <a:pPr algn="ctr"/>
            <a:r>
              <a:rPr lang="ru-RU" sz="1050" dirty="0" smtClean="0">
                <a:latin typeface="Bahnschrift Light" panose="020B0502040204020203" pitchFamily="34" charset="0"/>
              </a:rPr>
              <a:t> 74 РЕБЕНКА ПОЛУЧИЛИ ТРАВМЫ (-7,5 %)</a:t>
            </a:r>
            <a:endParaRPr lang="ru-RU" sz="105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395536" y="3792897"/>
            <a:ext cx="3168352" cy="1008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ДЕТИ-ВОДИТЕЛИ МОТОТРАНСПОРТА </a:t>
            </a:r>
          </a:p>
          <a:p>
            <a:pPr algn="ctr">
              <a:spcBef>
                <a:spcPts val="600"/>
              </a:spcBef>
            </a:pP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(УДЕЛЬНЫЙ ВЕС ДТП – 10,1%)</a:t>
            </a:r>
          </a:p>
          <a:p>
            <a:pPr algn="ctr">
              <a:spcBef>
                <a:spcPts val="600"/>
              </a:spcBef>
            </a:pP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 14 ДТП (+133,0%)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 14 ДЕТЕЙ ПОЛУЧИЛИ ТРАВМЫ (+133,0%)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4" name="Прямоугольник с двумя вырезанными противолежащими углами 153"/>
          <p:cNvSpPr/>
          <p:nvPr/>
        </p:nvSpPr>
        <p:spPr>
          <a:xfrm>
            <a:off x="3995936" y="2355727"/>
            <a:ext cx="2592288" cy="116519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1F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территория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города Новосибирска 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84 ДТП, + 13,5 %,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удельный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вес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61 %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5" name="Прямоугольник с двумя вырезанными противолежащими углами 154"/>
          <p:cNvSpPr/>
          <p:nvPr/>
        </p:nvSpPr>
        <p:spPr>
          <a:xfrm>
            <a:off x="6300193" y="3147814"/>
            <a:ext cx="2572532" cy="1248527"/>
          </a:xfrm>
          <a:prstGeom prst="snip2DiagRect">
            <a:avLst>
              <a:gd name="adj1" fmla="val 50000"/>
              <a:gd name="adj2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Light" panose="020B0502040204020203" pitchFamily="34" charset="0"/>
              </a:rPr>
              <a:t>т</a:t>
            </a:r>
            <a:r>
              <a:rPr lang="ru-RU" sz="1200" dirty="0" smtClean="0">
                <a:latin typeface="Bahnschrift Light" panose="020B0502040204020203" pitchFamily="34" charset="0"/>
              </a:rPr>
              <a:t>ерритория  </a:t>
            </a:r>
          </a:p>
          <a:p>
            <a:pPr algn="ctr"/>
            <a:r>
              <a:rPr lang="ru-RU" sz="1200" dirty="0" smtClean="0">
                <a:latin typeface="Bahnschrift Light" panose="020B0502040204020203" pitchFamily="34" charset="0"/>
              </a:rPr>
              <a:t>районов </a:t>
            </a:r>
            <a:r>
              <a:rPr lang="ru-RU" sz="1200" dirty="0">
                <a:latin typeface="Bahnschrift Light" panose="020B0502040204020203" pitchFamily="34" charset="0"/>
              </a:rPr>
              <a:t>области 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pPr algn="ctr"/>
            <a:r>
              <a:rPr lang="ru-RU" sz="1200" dirty="0" smtClean="0">
                <a:latin typeface="Bahnschrift Light" panose="020B0502040204020203" pitchFamily="34" charset="0"/>
              </a:rPr>
              <a:t>54 ДТП, </a:t>
            </a:r>
          </a:p>
          <a:p>
            <a:pPr algn="ctr"/>
            <a:r>
              <a:rPr lang="ru-RU" sz="1200" dirty="0" smtClean="0">
                <a:latin typeface="Bahnschrift Light" panose="020B0502040204020203" pitchFamily="34" charset="0"/>
              </a:rPr>
              <a:t>удельный </a:t>
            </a:r>
            <a:r>
              <a:rPr lang="ru-RU" sz="1200" dirty="0">
                <a:latin typeface="Bahnschrift Light" panose="020B0502040204020203" pitchFamily="34" charset="0"/>
              </a:rPr>
              <a:t>вес </a:t>
            </a:r>
            <a:r>
              <a:rPr lang="ru-RU" sz="1200" dirty="0" smtClean="0">
                <a:latin typeface="Bahnschrift Light" panose="020B0502040204020203" pitchFamily="34" charset="0"/>
              </a:rPr>
              <a:t>39%</a:t>
            </a:r>
          </a:p>
          <a:p>
            <a:pPr algn="ctr"/>
            <a:r>
              <a:rPr lang="ru-RU" sz="1200" dirty="0" smtClean="0">
                <a:latin typeface="Bahnschrift Light" panose="020B0502040204020203" pitchFamily="34" charset="0"/>
              </a:rPr>
              <a:t>погибло 2  ребенка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107504" y="3974744"/>
            <a:ext cx="4104456" cy="11687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71977"/>
            <a:ext cx="9221761" cy="5287454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Bahnschrift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113" y="1771531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EDD4"/>
                </a:solidFill>
                <a:latin typeface="Bahnschrift Light" panose="020B0502040204020203" pitchFamily="34" charset="0"/>
              </a:rPr>
              <a:t>НА 133 % УВЕЛИЧИЛОСЬ КОЛИЧЕСТВО ДТП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 УЧАСТИЕМ ДЕТЕЙ-ВОДИТЕЛЕЙ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МЕХАНИЧЕСКИХ ТРАНСПОРТНЫХ СРЕДСТВ </a:t>
            </a:r>
          </a:p>
          <a:p>
            <a:pPr algn="ctr">
              <a:spcBef>
                <a:spcPts val="12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ДТП С МОТОТРАНСПОРТОМ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УВЕЛИЧИЛОСЬ С 6 ДО 14,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В РЕЗУЛЬТАТЕ КОТОРЫХ 14 ДЕТЕЙ ПОСТРАДАЛИ</a:t>
            </a:r>
            <a:endParaRPr lang="ru-RU" sz="1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89067"/>
            <a:ext cx="4676423" cy="4965367"/>
          </a:xfrm>
          <a:prstGeom prst="rect">
            <a:avLst/>
          </a:prstGeom>
          <a:solidFill>
            <a:srgbClr val="1F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 flipH="1">
            <a:off x="4513055" y="203189"/>
            <a:ext cx="4421395" cy="4737122"/>
          </a:xfrm>
          <a:prstGeom prst="snip2DiagRect">
            <a:avLst>
              <a:gd name="adj1" fmla="val 0"/>
              <a:gd name="adj2" fmla="val 33912"/>
            </a:avLst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5362311" y="4083918"/>
            <a:ext cx="3721056" cy="10595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143172"/>
            <a:ext cx="9221761" cy="5287454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Bahnschrift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5678" y="1606643"/>
            <a:ext cx="4654394" cy="3057154"/>
          </a:xfrm>
          <a:prstGeom prst="rect">
            <a:avLst/>
          </a:prstGeom>
          <a:solidFill>
            <a:srgbClr val="1F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49418"/>
            <a:ext cx="4680520" cy="31265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85063" y="147959"/>
            <a:ext cx="44164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 НАЧАЛА СЕЗОНА ИСПОЛЬЗОВАНИЯ СИМ ЗАРЕГИСТРИРОВАНО </a:t>
            </a:r>
            <a:r>
              <a:rPr lang="en-US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33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ДТП (+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550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,0 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%),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5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ЧЕЛОВЕК  РАНЕНО (+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650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,0 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%),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В ТОМ ЧИСЛЕ </a:t>
            </a:r>
            <a:r>
              <a:rPr lang="en-US" sz="1400" b="1" dirty="0" smtClean="0">
                <a:solidFill>
                  <a:srgbClr val="1FEDD4"/>
                </a:solidFill>
                <a:latin typeface="Bahnschrift Light" panose="020B0502040204020203" pitchFamily="34" charset="0"/>
              </a:rPr>
              <a:t>17</a:t>
            </a:r>
            <a:r>
              <a:rPr lang="ru-RU" sz="1400" b="1" dirty="0" smtClean="0">
                <a:solidFill>
                  <a:srgbClr val="1FEDD4"/>
                </a:solidFill>
                <a:latin typeface="Bahnschrift Light" panose="020B0502040204020203" pitchFamily="34" charset="0"/>
              </a:rPr>
              <a:t> </a:t>
            </a:r>
            <a:r>
              <a:rPr lang="ru-RU" sz="1400" b="1" dirty="0" smtClean="0">
                <a:solidFill>
                  <a:srgbClr val="1FEDD4"/>
                </a:solidFill>
                <a:latin typeface="Bahnschrift Light" panose="020B0502040204020203" pitchFamily="34" charset="0"/>
              </a:rPr>
              <a:t>НЕСОВЕРШЕННОЛЕТНИХ </a:t>
            </a:r>
          </a:p>
          <a:p>
            <a:pPr algn="ctr"/>
            <a:r>
              <a:rPr lang="ru-RU" sz="1400" b="1" dirty="0" smtClean="0">
                <a:solidFill>
                  <a:srgbClr val="1FEDD4"/>
                </a:solidFill>
                <a:latin typeface="Bahnschrift Light" panose="020B0502040204020203" pitchFamily="34" charset="0"/>
              </a:rPr>
              <a:t>(ДО 18 ЛЕТ)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ПОЛУЧИЛИ ТРАВМЫ </a:t>
            </a:r>
            <a:r>
              <a:rPr lang="ru-RU" sz="14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(+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1</a:t>
            </a:r>
            <a:r>
              <a:rPr lang="en-US" sz="1400" b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600</a:t>
            </a:r>
            <a:r>
              <a:rPr lang="ru-RU" sz="1400" b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,0 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%) </a:t>
            </a:r>
            <a:endParaRPr lang="ru-RU" sz="1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6516215" y="4412496"/>
            <a:ext cx="2567151" cy="7310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143172"/>
            <a:ext cx="9221761" cy="5287454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Bahnschrift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t="22857" r="13757"/>
          <a:stretch/>
        </p:blipFill>
        <p:spPr>
          <a:xfrm>
            <a:off x="5131964" y="57148"/>
            <a:ext cx="3907464" cy="2514602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41618" y="1406705"/>
            <a:ext cx="3816424" cy="11658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6" y="2033305"/>
            <a:ext cx="4221436" cy="2811542"/>
          </a:xfrm>
          <a:prstGeom prst="rect">
            <a:avLst/>
          </a:prstGeom>
          <a:ln w="28575">
            <a:solidFill>
              <a:srgbClr val="1FEDD4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267744" y="1424846"/>
            <a:ext cx="3744416" cy="1384995"/>
          </a:xfrm>
          <a:prstGeom prst="rect">
            <a:avLst/>
          </a:prstGeom>
          <a:solidFill>
            <a:srgbClr val="1FEDD4"/>
          </a:solidFill>
          <a:ln>
            <a:solidFill>
              <a:srgbClr val="1FEDD4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ПРОВОДИМАЯ СОТРУДНИКАМИ ГОСАВТОИНСПЕКЦИИ ПРОФИЛАКТИЧЕСКАЯ РАБОТА В ОБРАЗОВАТЕЛЬНЫХ УЧРЕЖДЕНИЯХ С ДЕТЬМИ ИМЕЕТ СВОЙ ПОЛОЖИТЕЛЬНЫЙ ЭФФЕКТ. </a:t>
            </a:r>
          </a:p>
          <a:p>
            <a:pPr algn="ctr"/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5672" y="3219822"/>
            <a:ext cx="46428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ЗАРЕГИСТРИРОВАНО СНИЖЕНИЕ ЧИСЛА АВТОАВАРИЙ С ДЕТЬМИ НА ПЕШЕХОДНЫХ ПЕРЕХОДАХ </a:t>
            </a:r>
            <a:r>
              <a:rPr lang="ru-RU" sz="1200" b="1" i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(35 ДТП, -5,4%). </a:t>
            </a:r>
            <a:endPara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НА 13,0% </a:t>
            </a:r>
            <a:r>
              <a:rPr lang="ru-RU" sz="1200" b="1" i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(С 31 ДО 27)</a:t>
            </a:r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СОКРАТИЛОСЬ КОЛИЧЕСТВО ДТП С УЧАСТИЕМ ДЕТЕЙ ПО СОБСТВЕННОЙ НЕОСТОРОЖНОСТИ, НАРУШИВШИМИ ПДД. 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4133" y="391431"/>
            <a:ext cx="3673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НА 6,4% СНИЗИЛОСЬ КОЛИЧЕСТВО ДТП С УЧАСТИЕМ ДЕТЕЙ-ПЕШЕХОДОВ </a:t>
            </a:r>
            <a:r>
              <a:rPr lang="ru-RU" sz="1200" b="1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(С 78 ДО 73)</a:t>
            </a:r>
            <a:r>
              <a:rPr lang="ru-RU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, </a:t>
            </a:r>
            <a:endPara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В </a:t>
            </a:r>
            <a:r>
              <a:rPr lang="ru-RU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РЕЗУЛЬТАТЕ КОТОРЫХ ТРАВМИРОВАНЫ 74 РЕБЕНКА </a:t>
            </a:r>
            <a:r>
              <a:rPr lang="ru-RU" sz="1200" b="1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(80; -7,5%).</a:t>
            </a:r>
            <a:endParaRPr lang="ru-RU" sz="1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89712" y="4299942"/>
            <a:ext cx="2567151" cy="7310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143172"/>
            <a:ext cx="9221761" cy="5287454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Bahnschrift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5" b="100000" l="214" r="100000">
                        <a14:foregroundMark x1="23932" y1="16026" x2="72863" y2="21795"/>
                        <a14:foregroundMark x1="19017" y1="41667" x2="86325" y2="56410"/>
                        <a14:foregroundMark x1="60684" y1="22650" x2="68590" y2="60470"/>
                        <a14:foregroundMark x1="74359" y1="38034" x2="81410" y2="50641"/>
                        <a14:foregroundMark x1="77991" y1="58120" x2="65598" y2="60256"/>
                        <a14:foregroundMark x1="23932" y1="52350" x2="28632" y2="58974"/>
                        <a14:foregroundMark x1="40812" y1="69872" x2="69658" y2="74359"/>
                        <a14:foregroundMark x1="51282" y1="65598" x2="52137" y2="75855"/>
                        <a14:foregroundMark x1="56410" y1="68376" x2="57906" y2="76709"/>
                        <a14:foregroundMark x1="64530" y1="67308" x2="64316" y2="72863"/>
                        <a14:foregroundMark x1="71795" y1="73291" x2="72436" y2="84402"/>
                        <a14:foregroundMark x1="29701" y1="75427" x2="50000" y2="74145"/>
                        <a14:foregroundMark x1="31197" y1="82265" x2="69231" y2="81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4948"/>
            <a:ext cx="2160240" cy="216024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48443401"/>
              </p:ext>
            </p:extLst>
          </p:nvPr>
        </p:nvGraphicFramePr>
        <p:xfrm>
          <a:off x="827584" y="0"/>
          <a:ext cx="7416824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299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6516215" y="4412496"/>
            <a:ext cx="2567151" cy="7310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143172"/>
            <a:ext cx="9221761" cy="5287454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Bahnschrift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03848" y="73162"/>
            <a:ext cx="3312368" cy="4298788"/>
          </a:xfrm>
          <a:prstGeom prst="rect">
            <a:avLst/>
          </a:prstGeom>
          <a:solidFill>
            <a:srgbClr val="1F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745"/>
            <a:ext cx="3495560" cy="401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2"/>
          <a:stretch/>
        </p:blipFill>
        <p:spPr>
          <a:xfrm>
            <a:off x="5521167" y="354701"/>
            <a:ext cx="3319666" cy="195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8" r="8147"/>
          <a:stretch/>
        </p:blipFill>
        <p:spPr>
          <a:xfrm>
            <a:off x="5538896" y="2426769"/>
            <a:ext cx="3301937" cy="1585141"/>
          </a:xfrm>
          <a:prstGeom prst="rect">
            <a:avLst/>
          </a:prstGeom>
          <a:ln>
            <a:solidFill>
              <a:srgbClr val="1FEDD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51520" y="3864118"/>
            <a:ext cx="4058074" cy="1015663"/>
          </a:xfrm>
          <a:prstGeom prst="rect">
            <a:avLst/>
          </a:prstGeom>
          <a:solidFill>
            <a:srgbClr val="1FEDD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Спецова Мария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Алексеевна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директор муниципального бюджетного общеобразовательного  учреждения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города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Новосибирска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"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Средняя общеобразовательная школа №56"</a:t>
            </a:r>
          </a:p>
        </p:txBody>
      </p:sp>
    </p:spTree>
    <p:extLst>
      <p:ext uri="{BB962C8B-B14F-4D97-AF65-F5344CB8AC3E}">
        <p14:creationId xmlns:p14="http://schemas.microsoft.com/office/powerpoint/2010/main" val="36852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2195735" y="419383"/>
            <a:ext cx="4305297" cy="1225946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7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35838" r="22377"/>
          <a:stretch/>
        </p:blipFill>
        <p:spPr>
          <a:xfrm>
            <a:off x="2727174" y="1468018"/>
            <a:ext cx="4149082" cy="37057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8880" y="-143172"/>
            <a:ext cx="9221761" cy="5287454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Bahnschrift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9572" y="206769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ПОЛОЖИТЕЛЬНЫХ ИТОГОВ В ДЕЛЕ БОРЬБЫ С ДОРОЖНО-ТРАНСПОРТНЫМ ТРАВМАТИЗМОМ МОЖНО ДОБИТЬСЯ ТОЛЬКО </a:t>
            </a:r>
            <a:r>
              <a:rPr lang="ru-RU" b="1" dirty="0" smtClean="0">
                <a:solidFill>
                  <a:srgbClr val="1FEDD4"/>
                </a:solidFill>
                <a:latin typeface="Bahnschrift Light" panose="020B0502040204020203" pitchFamily="34" charset="0"/>
              </a:rPr>
              <a:t>СИСТЕМНЫМИ  И СКООРДИНИРОВАННЫМИ УСИЛИЯМИ ОРГАНОВ ИСПОЛНИТЕЛЬНОЙ ВЛАСТИ, МЕСТНОГО САМОУПРАВЛЕНИЯ, С ПРИВЛЕЧЕНИЕМ  К УЧАСТИЮ В ЭТОЙ РАБОТЕ ПРЕДСТАВИТЕЛЕЙ ОБЩЕСТВЕННЫХ ОРГАНИЗАЦИЙ  И ОБЪЕДИНЕНИЙ, СРЕДСТВ МАССОВОЙ ИНФОРМАЦИИ, А ТАКЖЕ НЕРАВНОДУШНЫХ ГРАЖДАН</a:t>
            </a: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1259632" y="757581"/>
            <a:ext cx="3905174" cy="111201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Прямоугольный треугольник 8"/>
          <p:cNvSpPr/>
          <p:nvPr/>
        </p:nvSpPr>
        <p:spPr>
          <a:xfrm flipH="1">
            <a:off x="6426641" y="492496"/>
            <a:ext cx="648072" cy="13748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35838" r="22377"/>
          <a:stretch/>
        </p:blipFill>
        <p:spPr>
          <a:xfrm>
            <a:off x="1791070" y="1806216"/>
            <a:ext cx="3763477" cy="3361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3068" y="-50040"/>
            <a:ext cx="9190137" cy="5243581"/>
          </a:xfrm>
          <a:prstGeom prst="rect">
            <a:avLst/>
          </a:prstGeom>
          <a:solidFill>
            <a:schemeClr val="tx1">
              <a:lumMod val="85000"/>
              <a:lumOff val="1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3923928" y="-6804"/>
            <a:ext cx="5216421" cy="5157108"/>
          </a:xfrm>
          <a:prstGeom prst="parallelogram">
            <a:avLst>
              <a:gd name="adj" fmla="val 29734"/>
            </a:avLst>
          </a:prstGeom>
          <a:solidFill>
            <a:srgbClr val="1FEDD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ЗА ВНИМАНИЕ !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5" y="63844"/>
            <a:ext cx="1183375" cy="707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1581" y="191673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ГОСАВТОИНСПЕКЦИЯ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НОВОСИБИРСКОЙ ОБЛАСТИ</a:t>
            </a:r>
            <a:endParaRPr lang="ru-RU" sz="10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26126"/>
            <a:ext cx="370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ЗАСЕДАНИЕ 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XI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МЕЖДУНАРОДНОГО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СИБИРСКОГО ТРАНСПОРТНОГО ФОРУМА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547197"/>
            <a:ext cx="36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КРУГЛЫЙ СТОЛ «ДОРОГА БЕЗ ОПАСНОСТЕЙ: СНИЖЕНИЕ АВАРИЙНОСТИ И ТЯЖЕСТИ ПОСЛЕДСТВИЙ ДОРОЖНО-ТРАНСПОРТНЫХ ПРОИСШЕСТВИЙ»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05"/>
          <a:stretch/>
        </p:blipFill>
        <p:spPr>
          <a:xfrm>
            <a:off x="5148064" y="2086338"/>
            <a:ext cx="4176464" cy="3057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6012160" y="4271055"/>
            <a:ext cx="3084904" cy="8784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ый треугольник 8"/>
          <p:cNvSpPr/>
          <p:nvPr/>
        </p:nvSpPr>
        <p:spPr>
          <a:xfrm flipH="1">
            <a:off x="6426641" y="492496"/>
            <a:ext cx="648072" cy="13748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8880" y="-51407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51520" y="555526"/>
            <a:ext cx="5472608" cy="3926313"/>
            <a:chOff x="191073" y="63844"/>
            <a:chExt cx="5472608" cy="392631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1073" y="3036050"/>
              <a:ext cx="5472608" cy="954107"/>
            </a:xfrm>
            <a:prstGeom prst="rect">
              <a:avLst/>
            </a:prstGeom>
            <a:ln>
              <a:solidFill>
                <a:srgbClr val="1FEDD4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ОДНО ИЗ ПРИОРИТЕТНЫХ НАПРАВЛЕНИЙ ГОСУДАРСТВЕННОЙ ПОЛИТИКИ И ВАЖНЫЙ ФАКТОР ОБЕСПЕЧЕНИЯ УСТОЙЧИВОГО СОЦИАЛЬНО-ЭКОНОМИЧЕСКОГО И ДЕМОГРАФИЧЕСКОГО РАЗВИТИЯ СТРАНЫ</a:t>
              </a:r>
              <a:endParaRPr lang="ru-RU" sz="1400" b="1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488240" y="63844"/>
              <a:ext cx="4981804" cy="3434077"/>
              <a:chOff x="2081098" y="81287"/>
              <a:chExt cx="4981804" cy="3434077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2081098" y="81287"/>
                <a:ext cx="4981804" cy="3434077"/>
                <a:chOff x="330641" y="532333"/>
                <a:chExt cx="6096000" cy="4064000"/>
              </a:xfrm>
            </p:grpSpPr>
            <p:graphicFrame>
              <p:nvGraphicFramePr>
                <p:cNvPr id="3" name="Схема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774923295"/>
                    </p:ext>
                  </p:extLst>
                </p:nvPr>
              </p:nvGraphicFramePr>
              <p:xfrm>
                <a:off x="330641" y="532333"/>
                <a:ext cx="6096000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  <p:sp>
              <p:nvSpPr>
                <p:cNvPr id="5" name="Прямоугольник 4"/>
                <p:cNvSpPr/>
                <p:nvPr/>
              </p:nvSpPr>
              <p:spPr>
                <a:xfrm>
                  <a:off x="1216499" y="2283718"/>
                  <a:ext cx="4320000" cy="29088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ahnschrift Light" panose="020B0502040204020203" pitchFamily="34" charset="0"/>
                    </a:rPr>
                    <a:t>СОХРАНЕНИЕ</a:t>
                  </a:r>
                  <a:endParaRPr lang="ru-RU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endParaRPr>
                </a:p>
              </p:txBody>
            </p:sp>
          </p:grpSp>
          <p:cxnSp>
            <p:nvCxnSpPr>
              <p:cNvPr id="13" name="Прямая со стрелкой 12"/>
              <p:cNvCxnSpPr/>
              <p:nvPr/>
            </p:nvCxnSpPr>
            <p:spPr>
              <a:xfrm>
                <a:off x="3800155" y="269281"/>
                <a:ext cx="0" cy="552379"/>
              </a:xfrm>
              <a:prstGeom prst="straightConnector1">
                <a:avLst/>
              </a:prstGeom>
              <a:ln w="57150">
                <a:solidFill>
                  <a:srgbClr val="1FEDD4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Правая фигурная скобка 16"/>
            <p:cNvSpPr/>
            <p:nvPr/>
          </p:nvSpPr>
          <p:spPr>
            <a:xfrm rot="5400000">
              <a:off x="2839437" y="288437"/>
              <a:ext cx="180020" cy="5166320"/>
            </a:xfrm>
            <a:prstGeom prst="rightBrace">
              <a:avLst>
                <a:gd name="adj1" fmla="val 60734"/>
                <a:gd name="adj2" fmla="val 49423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5148064" y="417600"/>
            <a:ext cx="3096344" cy="1092536"/>
          </a:xfrm>
          <a:prstGeom prst="roundRect">
            <a:avLst/>
          </a:prstGeom>
          <a:noFill/>
          <a:ln>
            <a:solidFill>
              <a:srgbClr val="1FE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1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НАЦИОНАЛЬНЫЙ ПРОЕКТ </a:t>
            </a:r>
          </a:p>
          <a:p>
            <a:pPr lvl="0" algn="ctr"/>
            <a:r>
              <a:rPr lang="ru-RU" sz="11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«БЕЗОПАСНЫЕ КАЧЕСТВЕННЫЕ ДОРОГИ»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1046" y="1017881"/>
            <a:ext cx="3319427" cy="13178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840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ФЕДЕРАЛЬНЫЙ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ПРОЕКТ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«БЕЗОПАСНОСТЬ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ДОРОЖНОГО ДВИЖЕНИЯ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»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ОТ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07.05.2018 № 204 «О НАЦИОНАЛЬНЫХ ЦЕЛЯХ И СТРАТЕГИЧЕСКИХ ЗАДАЧАХ РАЗВИТИЯ РОССИЙСКОЙ ФЕДЕРАЦИИ НА ПЕРИОД ДО 2024 ГОДА»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05"/>
          <a:stretch/>
        </p:blipFill>
        <p:spPr>
          <a:xfrm>
            <a:off x="-756592" y="0"/>
            <a:ext cx="4176464" cy="4704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102767" y="4506544"/>
            <a:ext cx="2308993" cy="6574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ый треугольник 8"/>
          <p:cNvSpPr/>
          <p:nvPr/>
        </p:nvSpPr>
        <p:spPr>
          <a:xfrm flipH="1">
            <a:off x="6426641" y="492496"/>
            <a:ext cx="648072" cy="13748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8880" y="-51407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827584" y="176053"/>
            <a:ext cx="7848872" cy="815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b="1" dirty="0" smtClean="0">
                <a:latin typeface="Bahnschrift Light" panose="020B0502040204020203" pitchFamily="34" charset="0"/>
              </a:rPr>
              <a:t>РЕГИОНАЛЬНЫЙ ПРОЕКТ </a:t>
            </a:r>
          </a:p>
          <a:p>
            <a:pPr lvl="0" algn="ctr"/>
            <a:r>
              <a:rPr lang="ru-RU" sz="1400" b="1" dirty="0" smtClean="0">
                <a:latin typeface="Bahnschrift Light" panose="020B0502040204020203" pitchFamily="34" charset="0"/>
              </a:rPr>
              <a:t>«БЕЗОПАСНОСТЬ ДОРОЖНОГО ДВИЖЕНИЯ </a:t>
            </a:r>
          </a:p>
          <a:p>
            <a:pPr lvl="0" algn="ctr"/>
            <a:r>
              <a:rPr lang="ru-RU" sz="1400" b="1" dirty="0" smtClean="0">
                <a:latin typeface="Bahnschrift Light" panose="020B0502040204020203" pitchFamily="34" charset="0"/>
              </a:rPr>
              <a:t>(НОВОСИБИРСКАЯ ОБЛАСТЬ)»</a:t>
            </a:r>
            <a:endParaRPr lang="ru-RU" sz="1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5379003"/>
              </p:ext>
            </p:extLst>
          </p:nvPr>
        </p:nvGraphicFramePr>
        <p:xfrm>
          <a:off x="513926" y="1419622"/>
          <a:ext cx="823453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 rot="16200000" flipH="1">
            <a:off x="4605708" y="-1005852"/>
            <a:ext cx="292624" cy="4392488"/>
          </a:xfrm>
          <a:prstGeom prst="leftBrace">
            <a:avLst/>
          </a:prstGeom>
          <a:ln w="19050">
            <a:solidFill>
              <a:srgbClr val="1FED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05"/>
          <a:stretch/>
        </p:blipFill>
        <p:spPr>
          <a:xfrm>
            <a:off x="4821939" y="3795886"/>
            <a:ext cx="4176464" cy="1221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6059096" y="4253655"/>
            <a:ext cx="3084904" cy="8784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ый треугольник 8"/>
          <p:cNvSpPr/>
          <p:nvPr/>
        </p:nvSpPr>
        <p:spPr>
          <a:xfrm flipH="1">
            <a:off x="6426641" y="492496"/>
            <a:ext cx="648072" cy="13748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8880" y="-51407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4458" y="348217"/>
            <a:ext cx="3487582" cy="4527789"/>
          </a:xfrm>
          <a:prstGeom prst="rect">
            <a:avLst/>
          </a:prstGeom>
          <a:solidFill>
            <a:srgbClr val="1F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015" r="4676" b="4066"/>
          <a:stretch/>
        </p:blipFill>
        <p:spPr>
          <a:xfrm>
            <a:off x="1189060" y="298935"/>
            <a:ext cx="3598964" cy="445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57402" y="2295439"/>
            <a:ext cx="3288042" cy="432048"/>
          </a:xfrm>
          <a:prstGeom prst="rect">
            <a:avLst/>
          </a:prstGeom>
          <a:solidFill>
            <a:srgbClr val="1FEDD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991326"/>
            <a:ext cx="360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СТРАТЕГИЯ БЕЗОПАСНОСТИ ДОРОЖНОГО ДВИЖЕНИЯ ВКЛЮЧАЕТ СОВОКУПНОСТЬ МЕР, НАПРАВЛЕННЫХ </a:t>
            </a:r>
            <a:r>
              <a:rPr lang="ru-RU" sz="1300" b="1" dirty="0" smtClean="0">
                <a:solidFill>
                  <a:srgbClr val="1FEDD4"/>
                </a:solidFill>
                <a:latin typeface="Bahnschrift Light" panose="020B0502040204020203" pitchFamily="34" charset="0"/>
              </a:rPr>
              <a:t>НА ПОВЫШЕНИЕ БЕЗОПАСНОСТИ ДОРОЖНОГО ДВИЖЕНИЯ И СНИЖЕНИЕ СМЕРТНОСТИ В ДТП</a:t>
            </a:r>
            <a:r>
              <a:rPr lang="ru-RU" sz="13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. </a:t>
            </a:r>
            <a:endParaRPr lang="ru-RU" sz="13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05"/>
          <a:stretch/>
        </p:blipFill>
        <p:spPr>
          <a:xfrm>
            <a:off x="-545780" y="3060132"/>
            <a:ext cx="4176464" cy="1221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0" y="4281434"/>
            <a:ext cx="3084904" cy="8784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ый треугольник 8"/>
          <p:cNvSpPr/>
          <p:nvPr/>
        </p:nvSpPr>
        <p:spPr>
          <a:xfrm flipH="1">
            <a:off x="6426641" y="492496"/>
            <a:ext cx="648072" cy="13748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77761" y="-51407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208549"/>
            <a:ext cx="3011329" cy="4629758"/>
          </a:xfrm>
          <a:prstGeom prst="rect">
            <a:avLst/>
          </a:prstGeom>
          <a:solidFill>
            <a:srgbClr val="1F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/>
          <a:stretch/>
        </p:blipFill>
        <p:spPr>
          <a:xfrm>
            <a:off x="5436096" y="383195"/>
            <a:ext cx="3148273" cy="4577841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99568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СНИЖЕНИЕ СМЕРТНОСТИ В РЕЗУЛЬТАТЕ ДТП </a:t>
            </a:r>
            <a:r>
              <a:rPr lang="ru-RU" sz="1400" b="1" dirty="0" smtClean="0">
                <a:solidFill>
                  <a:srgbClr val="1FEDD4"/>
                </a:solidFill>
                <a:latin typeface="Bahnschrift Light" panose="020B0502040204020203" pitchFamily="34" charset="0"/>
              </a:rPr>
              <a:t>В ПОЛТОРА РАЗА К 2030 ГОДУ И В ДВА РАЗА </a:t>
            </a:r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К 2036 ГОДУ ПО СРАВНЕНИЮ С ПОКАЗАТЕЛЕМ 2023 ГОДА </a:t>
            </a:r>
            <a:endParaRPr lang="ru-RU" sz="1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05"/>
          <a:stretch/>
        </p:blipFill>
        <p:spPr>
          <a:xfrm>
            <a:off x="2411760" y="2290693"/>
            <a:ext cx="4176464" cy="2384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3029548" y="4281434"/>
            <a:ext cx="3084904" cy="8784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ый треугольник 8"/>
          <p:cNvSpPr/>
          <p:nvPr/>
        </p:nvSpPr>
        <p:spPr>
          <a:xfrm flipH="1">
            <a:off x="6426641" y="492496"/>
            <a:ext cx="648072" cy="13748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8880" y="-51407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6" r="100000">
                        <a14:foregroundMark x1="19221" y1="5613" x2="19221" y2="68087"/>
                        <a14:foregroundMark x1="18641" y1="68815" x2="88235" y2="91476"/>
                        <a14:foregroundMark x1="19470" y1="60187" x2="70671" y2="71414"/>
                        <a14:foregroundMark x1="19801" y1="51559" x2="50041" y2="54366"/>
                        <a14:foregroundMark x1="19221" y1="42620" x2="76139" y2="40644"/>
                        <a14:foregroundMark x1="19470" y1="34304" x2="66197" y2="26403"/>
                        <a14:foregroundMark x1="19056" y1="26403" x2="48964" y2="16736"/>
                        <a14:foregroundMark x1="19221" y1="9148" x2="88070" y2="85343"/>
                        <a14:foregroundMark x1="22701" y1="18503" x2="55675" y2="73701"/>
                        <a14:foregroundMark x1="19801" y1="43139" x2="43911" y2="68087"/>
                        <a14:foregroundMark x1="25932" y1="43659" x2="50373" y2="45738"/>
                        <a14:foregroundMark x1="21292" y1="55613" x2="36454" y2="55821"/>
                        <a14:foregroundMark x1="20630" y1="65281" x2="47556" y2="71622"/>
                        <a14:foregroundMark x1="44573" y1="18295" x2="70257" y2="41684"/>
                        <a14:foregroundMark x1="62966" y1="32017" x2="69014" y2="35343"/>
                        <a14:foregroundMark x1="48550" y1="19335" x2="66197" y2="27651"/>
                        <a14:foregroundMark x1="19056" y1="9667" x2="69843" y2="10187"/>
                        <a14:foregroundMark x1="69428" y1="10707" x2="88484" y2="10395"/>
                        <a14:foregroundMark x1="88235" y1="10915" x2="87821" y2="87630"/>
                        <a14:foregroundMark x1="67191" y1="14241" x2="85418" y2="65281"/>
                        <a14:foregroundMark x1="63960" y1="33056" x2="73488" y2="43139"/>
                        <a14:foregroundMark x1="69014" y1="41164" x2="66777" y2="43139"/>
                        <a14:foregroundMark x1="19221" y1="5613" x2="88235" y2="5301"/>
                        <a14:foregroundMark x1="88484" y1="5821" x2="88070" y2="22349"/>
                        <a14:foregroundMark x1="70008" y1="8420" x2="86247" y2="48233"/>
                        <a14:foregroundMark x1="73488" y1="88877" x2="91715" y2="94491"/>
                        <a14:foregroundMark x1="22596" y1="27667" x2="23810" y2="41266"/>
                        <a14:foregroundMark x1="20822" y1="33529" x2="19141" y2="37984"/>
                        <a14:backgroundMark x1="73239" y1="92204" x2="85253" y2="95010"/>
                        <a14:backgroundMark x1="85418" y1="96985" x2="90307" y2="99064"/>
                        <a14:backgroundMark x1="18641" y1="1559" x2="90886" y2="2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320"/>
            <a:ext cx="4450854" cy="3547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6" r="100000">
                        <a14:foregroundMark x1="19221" y1="5613" x2="19221" y2="68087"/>
                        <a14:foregroundMark x1="18641" y1="68815" x2="88235" y2="91476"/>
                        <a14:foregroundMark x1="19470" y1="60187" x2="70671" y2="71414"/>
                        <a14:foregroundMark x1="19801" y1="51559" x2="50041" y2="54366"/>
                        <a14:foregroundMark x1="19221" y1="42620" x2="76139" y2="40644"/>
                        <a14:foregroundMark x1="19470" y1="34304" x2="66197" y2="26403"/>
                        <a14:foregroundMark x1="19056" y1="26403" x2="48964" y2="16736"/>
                        <a14:foregroundMark x1="19221" y1="9148" x2="88070" y2="85343"/>
                        <a14:foregroundMark x1="22701" y1="18503" x2="55675" y2="73701"/>
                        <a14:foregroundMark x1="19801" y1="43139" x2="43911" y2="68087"/>
                        <a14:foregroundMark x1="25932" y1="43659" x2="50373" y2="45738"/>
                        <a14:foregroundMark x1="21292" y1="55613" x2="36454" y2="55821"/>
                        <a14:foregroundMark x1="20630" y1="65281" x2="47556" y2="71622"/>
                        <a14:foregroundMark x1="44573" y1="18295" x2="70257" y2="41684"/>
                        <a14:foregroundMark x1="62966" y1="32017" x2="69014" y2="35343"/>
                        <a14:foregroundMark x1="48550" y1="19335" x2="66197" y2="27651"/>
                        <a14:foregroundMark x1="19056" y1="9667" x2="69843" y2="10187"/>
                        <a14:foregroundMark x1="69428" y1="10707" x2="88484" y2="10395"/>
                        <a14:foregroundMark x1="88235" y1="10915" x2="87821" y2="87630"/>
                        <a14:foregroundMark x1="67191" y1="14241" x2="85418" y2="65281"/>
                        <a14:foregroundMark x1="63960" y1="33056" x2="73488" y2="43139"/>
                        <a14:foregroundMark x1="69014" y1="41164" x2="66777" y2="43139"/>
                        <a14:foregroundMark x1="19221" y1="5613" x2="88235" y2="5301"/>
                        <a14:foregroundMark x1="88484" y1="5821" x2="88070" y2="22349"/>
                        <a14:foregroundMark x1="70008" y1="8420" x2="86247" y2="48233"/>
                        <a14:foregroundMark x1="73488" y1="88877" x2="91715" y2="94491"/>
                        <a14:foregroundMark x1="23063" y1="28019" x2="21008" y2="51934"/>
                        <a14:foregroundMark x1="19514" y1="32825" x2="19514" y2="41266"/>
                        <a14:backgroundMark x1="73239" y1="92204" x2="85253" y2="95010"/>
                        <a14:backgroundMark x1="85418" y1="96985" x2="90307" y2="99064"/>
                        <a14:backgroundMark x1="18641" y1="1559" x2="90886" y2="2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378320"/>
            <a:ext cx="4450854" cy="35474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4756" y="4803998"/>
            <a:ext cx="2683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ПО ИТОГАМ 5 МЕСЯЦЕВ 2024 ГОДА</a:t>
            </a:r>
            <a:endParaRPr lang="ru-RU" sz="1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685610">
            <a:off x="2226304" y="2691213"/>
            <a:ext cx="1930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</a:rPr>
              <a:t>СНИЖЕНИЕ НА 8,1 % </a:t>
            </a:r>
            <a:endParaRPr lang="ru-RU" sz="14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9039" y="599976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</a:rPr>
              <a:t>ПОГИБШИЕ В ДТП</a:t>
            </a:r>
            <a:endParaRPr lang="ru-RU" sz="1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833906">
            <a:off x="5306165" y="2736373"/>
            <a:ext cx="1959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СНИЖЕНИЕ НА 0,7 % </a:t>
            </a:r>
            <a:endParaRPr lang="ru-RU" sz="1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1208" y="573850"/>
            <a:ext cx="27350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ТЯЖЕСТЬ ПОСЛЕДСТВИЙ ДТП </a:t>
            </a:r>
            <a:endParaRPr lang="ru-RU" sz="1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-38880" y="3579862"/>
            <a:ext cx="1442528" cy="1615046"/>
          </a:xfrm>
          <a:prstGeom prst="rtTriangle">
            <a:avLst/>
          </a:prstGeom>
          <a:solidFill>
            <a:srgbClr val="1FED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8083998" y="-51408"/>
            <a:ext cx="1098882" cy="1038981"/>
          </a:xfrm>
          <a:prstGeom prst="rtTriangle">
            <a:avLst/>
          </a:prstGeom>
          <a:solidFill>
            <a:srgbClr val="1FEDD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27316" y="58691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86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82026" y="28597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79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45129" y="930119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8,0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71670" y="292249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>
                    <a:lumMod val="85000"/>
                  </a:schemeClr>
                </a:solidFill>
              </a:rPr>
              <a:t>7,3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4540" y="3488690"/>
            <a:ext cx="4854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НСО - 803 ДТП (+1,9 %), В КОТОРЫХ ПОГИБЛО 79 (-8,1 %) И РАНЕНО 1006 (+2,3 %) ЧЕЛОВЕК</a:t>
            </a:r>
            <a:endParaRPr lang="ru-RU" sz="14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179059" y="4202561"/>
            <a:ext cx="3084904" cy="8784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83393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69308" y="4774739"/>
            <a:ext cx="4881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ПО ИТОГАМ 5 МЕСЯЦЕВ 2024 ГОДА В НОВОСИБИРСКОЙ ОБЛАСТИ</a:t>
            </a:r>
            <a:endParaRPr lang="ru-RU" sz="1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12982"/>
              </p:ext>
            </p:extLst>
          </p:nvPr>
        </p:nvGraphicFramePr>
        <p:xfrm>
          <a:off x="4139952" y="160457"/>
          <a:ext cx="4752528" cy="19792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15000" dir="5400000" sy="-100000" algn="bl" rotWithShape="0"/>
                </a:effectLst>
                <a:tableStyleId>{5A111915-BE36-4E01-A7E5-04B1672EAD32}</a:tableStyleId>
              </a:tblPr>
              <a:tblGrid>
                <a:gridCol w="990782">
                  <a:extLst>
                    <a:ext uri="{9D8B030D-6E8A-4147-A177-3AD203B41FA5}">
                      <a16:colId xmlns:a16="http://schemas.microsoft.com/office/drawing/2014/main" val="3994125557"/>
                    </a:ext>
                  </a:extLst>
                </a:gridCol>
                <a:gridCol w="1880873">
                  <a:extLst>
                    <a:ext uri="{9D8B030D-6E8A-4147-A177-3AD203B41FA5}">
                      <a16:colId xmlns:a16="http://schemas.microsoft.com/office/drawing/2014/main" val="2778360601"/>
                    </a:ext>
                  </a:extLst>
                </a:gridCol>
                <a:gridCol w="1880873">
                  <a:extLst>
                    <a:ext uri="{9D8B030D-6E8A-4147-A177-3AD203B41FA5}">
                      <a16:colId xmlns:a16="http://schemas.microsoft.com/office/drawing/2014/main" val="3579690830"/>
                    </a:ext>
                  </a:extLst>
                </a:gridCol>
              </a:tblGrid>
              <a:tr h="412901">
                <a:tc gridSpan="3">
                  <a:txBody>
                    <a:bodyPr/>
                    <a:lstStyle/>
                    <a:p>
                      <a:r>
                        <a:rPr lang="ru-RU" sz="1200" b="1" kern="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</a:rPr>
                        <a:t>РАСПРОСТРАНЕННЫЕ ВИДЫ</a:t>
                      </a:r>
                      <a:r>
                        <a:rPr lang="ru-RU" sz="1200" b="1" kern="5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ru-RU" sz="1200" b="1" kern="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</a:rPr>
                        <a:t>ДТП 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E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37186"/>
                  </a:ext>
                </a:extLst>
              </a:tr>
              <a:tr h="7916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342 ДТП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-4,2%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удельный вес – 42,6 %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ПОГИБЛО 46</a:t>
                      </a:r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-4,2%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удельный вес – 58,2% 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014545"/>
                  </a:ext>
                </a:extLst>
              </a:tr>
              <a:tr h="7747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304 ДТП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+3,1%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удельный вес – 37,9%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ПОГИБЛО 16</a:t>
                      </a:r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-23,8%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удельный вес – 20,3%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E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51279"/>
                  </a:ext>
                </a:extLst>
              </a:tr>
            </a:tbl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28" y="1489883"/>
            <a:ext cx="889959" cy="5284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" t="14300" r="-651" b="15351"/>
          <a:stretch/>
        </p:blipFill>
        <p:spPr>
          <a:xfrm>
            <a:off x="4241316" y="668846"/>
            <a:ext cx="827306" cy="6134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90302" y="1131590"/>
            <a:ext cx="6134429" cy="2055069"/>
            <a:chOff x="1318785" y="1347614"/>
            <a:chExt cx="6134429" cy="205506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318785" y="1347614"/>
              <a:ext cx="2146136" cy="984659"/>
            </a:xfrm>
            <a:prstGeom prst="roundRect">
              <a:avLst/>
            </a:prstGeom>
            <a:noFill/>
            <a:ln>
              <a:solidFill>
                <a:srgbClr val="1FED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latin typeface="Bahnschrift Light" panose="020B0502040204020203" pitchFamily="34" charset="0"/>
                </a:rPr>
                <a:t>ФЕДЕРАЛЬНЫЕ И РЕГИОНАЛЬНЫЕ </a:t>
              </a:r>
              <a:r>
                <a:rPr lang="ru-RU" sz="1200" dirty="0" smtClean="0">
                  <a:latin typeface="Bahnschrift Light" panose="020B0502040204020203" pitchFamily="34" charset="0"/>
                </a:rPr>
                <a:t>(МЕЖМУНИЦИПАЛЬНЫЕ) </a:t>
              </a:r>
              <a:r>
                <a:rPr lang="ru-RU" sz="1200" b="1" dirty="0" smtClean="0">
                  <a:latin typeface="Bahnschrift Light" panose="020B0502040204020203" pitchFamily="34" charset="0"/>
                </a:rPr>
                <a:t>АВТОДОРОГИ</a:t>
              </a:r>
              <a:endParaRPr lang="ru-RU" sz="1200" dirty="0">
                <a:latin typeface="Bahnschrift Light" panose="020B0502040204020203" pitchFamily="34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427268" y="2820249"/>
              <a:ext cx="1656184" cy="58243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Light" panose="020B0502040204020203" pitchFamily="34" charset="0"/>
                </a:rPr>
                <a:t>СТОЛКНОВЕНИЙ </a:t>
              </a:r>
            </a:p>
            <a:p>
              <a:pPr algn="ctr"/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Light" panose="020B0502040204020203" pitchFamily="34" charset="0"/>
                </a:rPr>
                <a:t>94 ДТП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5116292" y="3121688"/>
              <a:ext cx="316239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Скругленный прямоугольник 38"/>
            <p:cNvSpPr/>
            <p:nvPr/>
          </p:nvSpPr>
          <p:spPr>
            <a:xfrm>
              <a:off x="5465196" y="2799548"/>
              <a:ext cx="1988018" cy="582434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Bahnschrift Light" panose="020B0502040204020203" pitchFamily="34" charset="0"/>
                </a:rPr>
                <a:t>ПОГИБЛО </a:t>
              </a:r>
            </a:p>
            <a:p>
              <a:pPr algn="ctr"/>
              <a:r>
                <a:rPr lang="ru-RU" sz="1400" b="1" dirty="0" smtClean="0">
                  <a:latin typeface="Bahnschrift Light" panose="020B0502040204020203" pitchFamily="34" charset="0"/>
                </a:rPr>
                <a:t>39 ЧЕЛОВЕК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5047828" y="3488737"/>
            <a:ext cx="3528392" cy="5824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ПОГИБЛО 2 РЕБЁНКА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Коченевский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и Болотнинский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районы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49" name="Соединительная линия уступом 48"/>
          <p:cNvCxnSpPr/>
          <p:nvPr/>
        </p:nvCxnSpPr>
        <p:spPr>
          <a:xfrm flipV="1">
            <a:off x="2411759" y="2874741"/>
            <a:ext cx="587025" cy="180364"/>
          </a:xfrm>
          <a:prstGeom prst="bentConnector3">
            <a:avLst>
              <a:gd name="adj1" fmla="val 50000"/>
            </a:avLst>
          </a:prstGeom>
          <a:ln w="28575">
            <a:solidFill>
              <a:srgbClr val="1FED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611150" y="2537922"/>
            <a:ext cx="1800610" cy="767293"/>
          </a:xfrm>
          <a:prstGeom prst="roundRect">
            <a:avLst/>
          </a:prstGeom>
          <a:solidFill>
            <a:srgbClr val="1FE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19,6% ПРОИСШЕСТВИЙ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157 ДТП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56" name="Соединительная линия уступом 55"/>
          <p:cNvCxnSpPr>
            <a:stCxn id="30" idx="1"/>
            <a:endCxn id="54" idx="1"/>
          </p:cNvCxnSpPr>
          <p:nvPr/>
        </p:nvCxnSpPr>
        <p:spPr>
          <a:xfrm rot="10800000" flipV="1">
            <a:off x="611150" y="1623919"/>
            <a:ext cx="279152" cy="1297649"/>
          </a:xfrm>
          <a:prstGeom prst="bentConnector3">
            <a:avLst>
              <a:gd name="adj1" fmla="val 181891"/>
            </a:avLst>
          </a:prstGeom>
          <a:ln w="28575">
            <a:solidFill>
              <a:srgbClr val="1FED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611150" y="3507854"/>
            <a:ext cx="1800610" cy="582434"/>
          </a:xfrm>
          <a:prstGeom prst="roundRect">
            <a:avLst/>
          </a:prstGeom>
          <a:noFill/>
          <a:ln>
            <a:solidFill>
              <a:srgbClr val="1FE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Light" panose="020B0502040204020203" pitchFamily="34" charset="0"/>
              </a:rPr>
              <a:t>ПОГИБЛО </a:t>
            </a:r>
          </a:p>
          <a:p>
            <a:pPr algn="ctr"/>
            <a:r>
              <a:rPr lang="ru-RU" sz="1400" b="1" dirty="0" smtClean="0">
                <a:latin typeface="Bahnschrift Light" panose="020B0502040204020203" pitchFamily="34" charset="0"/>
              </a:rPr>
              <a:t>55 ЧЕЛОВЕК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61" name="Прямая со стрелкой 60"/>
          <p:cNvCxnSpPr>
            <a:endCxn id="59" idx="0"/>
          </p:cNvCxnSpPr>
          <p:nvPr/>
        </p:nvCxnSpPr>
        <p:spPr>
          <a:xfrm>
            <a:off x="1511455" y="3305215"/>
            <a:ext cx="0" cy="202639"/>
          </a:xfrm>
          <a:prstGeom prst="straightConnector1">
            <a:avLst/>
          </a:prstGeom>
          <a:ln w="28575">
            <a:solidFill>
              <a:srgbClr val="1FED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39" idx="2"/>
          </p:cNvCxnSpPr>
          <p:nvPr/>
        </p:nvCxnSpPr>
        <p:spPr>
          <a:xfrm>
            <a:off x="6030722" y="3165958"/>
            <a:ext cx="0" cy="35367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179059" y="4202561"/>
            <a:ext cx="3084904" cy="8784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83652" y="-83393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73866" y="4712234"/>
            <a:ext cx="4533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ПО ИТОГАМ 5 МЕСЯЦЕВ 2024 ГОДА ГОРОДЕ НОВОСИБИРСКЕ</a:t>
            </a:r>
            <a:endParaRPr lang="ru-RU" sz="1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grpSp>
        <p:nvGrpSpPr>
          <p:cNvPr id="106" name="Group 175"/>
          <p:cNvGrpSpPr/>
          <p:nvPr/>
        </p:nvGrpSpPr>
        <p:grpSpPr>
          <a:xfrm>
            <a:off x="7635506" y="2579927"/>
            <a:ext cx="1184966" cy="1362054"/>
            <a:chOff x="2357422" y="1214428"/>
            <a:chExt cx="928694" cy="2071702"/>
          </a:xfrm>
        </p:grpSpPr>
        <p:sp>
          <p:nvSpPr>
            <p:cNvPr id="107" name="Rectangle 31"/>
            <p:cNvSpPr/>
            <p:nvPr/>
          </p:nvSpPr>
          <p:spPr>
            <a:xfrm>
              <a:off x="2357422" y="314325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Rectangle 32"/>
            <p:cNvSpPr/>
            <p:nvPr/>
          </p:nvSpPr>
          <p:spPr>
            <a:xfrm>
              <a:off x="2357422" y="2928940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Rectangle 33"/>
            <p:cNvSpPr/>
            <p:nvPr/>
          </p:nvSpPr>
          <p:spPr>
            <a:xfrm>
              <a:off x="2357422" y="2714626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Rectangle 34"/>
            <p:cNvSpPr/>
            <p:nvPr/>
          </p:nvSpPr>
          <p:spPr>
            <a:xfrm>
              <a:off x="2357422" y="2500312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Rectangle 35"/>
            <p:cNvSpPr/>
            <p:nvPr/>
          </p:nvSpPr>
          <p:spPr>
            <a:xfrm>
              <a:off x="2357422" y="2285998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Rectangle 36"/>
            <p:cNvSpPr/>
            <p:nvPr/>
          </p:nvSpPr>
          <p:spPr>
            <a:xfrm>
              <a:off x="2357422" y="2071684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" name="Rectangle 37"/>
            <p:cNvSpPr/>
            <p:nvPr/>
          </p:nvSpPr>
          <p:spPr>
            <a:xfrm>
              <a:off x="2357422" y="1857370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" name="Rectangle 38"/>
            <p:cNvSpPr/>
            <p:nvPr/>
          </p:nvSpPr>
          <p:spPr>
            <a:xfrm>
              <a:off x="2357422" y="1643056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Rectangle 39"/>
            <p:cNvSpPr/>
            <p:nvPr/>
          </p:nvSpPr>
          <p:spPr>
            <a:xfrm>
              <a:off x="2357422" y="1428742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Rectangle 40"/>
            <p:cNvSpPr/>
            <p:nvPr/>
          </p:nvSpPr>
          <p:spPr>
            <a:xfrm>
              <a:off x="2857488" y="314325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Rectangle 41"/>
            <p:cNvSpPr/>
            <p:nvPr/>
          </p:nvSpPr>
          <p:spPr>
            <a:xfrm>
              <a:off x="2857488" y="2928940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Rectangle 42"/>
            <p:cNvSpPr/>
            <p:nvPr/>
          </p:nvSpPr>
          <p:spPr>
            <a:xfrm>
              <a:off x="2857488" y="2714626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Rectangle 43"/>
            <p:cNvSpPr/>
            <p:nvPr/>
          </p:nvSpPr>
          <p:spPr>
            <a:xfrm>
              <a:off x="2857488" y="2500312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Rectangle 44"/>
            <p:cNvSpPr/>
            <p:nvPr/>
          </p:nvSpPr>
          <p:spPr>
            <a:xfrm>
              <a:off x="2857488" y="2285998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Rectangle 45"/>
            <p:cNvSpPr/>
            <p:nvPr/>
          </p:nvSpPr>
          <p:spPr>
            <a:xfrm>
              <a:off x="2857488" y="2071684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" name="Rectangle 46"/>
            <p:cNvSpPr/>
            <p:nvPr/>
          </p:nvSpPr>
          <p:spPr>
            <a:xfrm>
              <a:off x="2857488" y="1857370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3" name="Rectangle 47"/>
            <p:cNvSpPr/>
            <p:nvPr/>
          </p:nvSpPr>
          <p:spPr>
            <a:xfrm>
              <a:off x="2857488" y="1643056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4" name="Rectangle 48"/>
            <p:cNvSpPr/>
            <p:nvPr/>
          </p:nvSpPr>
          <p:spPr>
            <a:xfrm>
              <a:off x="2857488" y="1428742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Rectangle 49"/>
            <p:cNvSpPr/>
            <p:nvPr/>
          </p:nvSpPr>
          <p:spPr>
            <a:xfrm>
              <a:off x="2357422" y="1214428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Rectangle 50"/>
            <p:cNvSpPr/>
            <p:nvPr/>
          </p:nvSpPr>
          <p:spPr>
            <a:xfrm>
              <a:off x="2857488" y="1214428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7" name="Group 177"/>
          <p:cNvGrpSpPr/>
          <p:nvPr/>
        </p:nvGrpSpPr>
        <p:grpSpPr>
          <a:xfrm>
            <a:off x="4818816" y="2576736"/>
            <a:ext cx="1182263" cy="1366876"/>
            <a:chOff x="4143372" y="1214428"/>
            <a:chExt cx="928694" cy="2071702"/>
          </a:xfrm>
        </p:grpSpPr>
        <p:sp>
          <p:nvSpPr>
            <p:cNvPr id="128" name="Rectangle 55"/>
            <p:cNvSpPr/>
            <p:nvPr/>
          </p:nvSpPr>
          <p:spPr>
            <a:xfrm>
              <a:off x="4143372" y="314325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Rectangle 56"/>
            <p:cNvSpPr/>
            <p:nvPr/>
          </p:nvSpPr>
          <p:spPr>
            <a:xfrm>
              <a:off x="4143372" y="2928940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Rectangle 57"/>
            <p:cNvSpPr/>
            <p:nvPr/>
          </p:nvSpPr>
          <p:spPr>
            <a:xfrm>
              <a:off x="4143372" y="2714626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Rectangle 58"/>
            <p:cNvSpPr/>
            <p:nvPr/>
          </p:nvSpPr>
          <p:spPr>
            <a:xfrm>
              <a:off x="4143372" y="2500312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Rectangle 59"/>
            <p:cNvSpPr/>
            <p:nvPr/>
          </p:nvSpPr>
          <p:spPr>
            <a:xfrm>
              <a:off x="4143372" y="2285998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Rectangle 60"/>
            <p:cNvSpPr/>
            <p:nvPr/>
          </p:nvSpPr>
          <p:spPr>
            <a:xfrm>
              <a:off x="4143372" y="207168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Rectangle 61"/>
            <p:cNvSpPr/>
            <p:nvPr/>
          </p:nvSpPr>
          <p:spPr>
            <a:xfrm>
              <a:off x="4143372" y="1857370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Rectangle 62"/>
            <p:cNvSpPr/>
            <p:nvPr/>
          </p:nvSpPr>
          <p:spPr>
            <a:xfrm>
              <a:off x="4143372" y="1643056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Rectangle 63"/>
            <p:cNvSpPr/>
            <p:nvPr/>
          </p:nvSpPr>
          <p:spPr>
            <a:xfrm>
              <a:off x="4143372" y="1428742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Rectangle 64"/>
            <p:cNvSpPr/>
            <p:nvPr/>
          </p:nvSpPr>
          <p:spPr>
            <a:xfrm>
              <a:off x="4643438" y="314325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Rectangle 65"/>
            <p:cNvSpPr/>
            <p:nvPr/>
          </p:nvSpPr>
          <p:spPr>
            <a:xfrm>
              <a:off x="4643438" y="2928940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Rectangle 66"/>
            <p:cNvSpPr/>
            <p:nvPr/>
          </p:nvSpPr>
          <p:spPr>
            <a:xfrm>
              <a:off x="4643438" y="2714626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Rectangle 67"/>
            <p:cNvSpPr/>
            <p:nvPr/>
          </p:nvSpPr>
          <p:spPr>
            <a:xfrm>
              <a:off x="4643438" y="2500312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Rectangle 68"/>
            <p:cNvSpPr/>
            <p:nvPr/>
          </p:nvSpPr>
          <p:spPr>
            <a:xfrm>
              <a:off x="4643438" y="2285998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Rectangle 69"/>
            <p:cNvSpPr/>
            <p:nvPr/>
          </p:nvSpPr>
          <p:spPr>
            <a:xfrm>
              <a:off x="4643438" y="2071684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Rectangle 70"/>
            <p:cNvSpPr/>
            <p:nvPr/>
          </p:nvSpPr>
          <p:spPr>
            <a:xfrm>
              <a:off x="4643438" y="1857370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Rectangle 71"/>
            <p:cNvSpPr/>
            <p:nvPr/>
          </p:nvSpPr>
          <p:spPr>
            <a:xfrm>
              <a:off x="4643438" y="1643056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Rectangle 72"/>
            <p:cNvSpPr/>
            <p:nvPr/>
          </p:nvSpPr>
          <p:spPr>
            <a:xfrm>
              <a:off x="4643438" y="1428742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Rectangle 73"/>
            <p:cNvSpPr/>
            <p:nvPr/>
          </p:nvSpPr>
          <p:spPr>
            <a:xfrm>
              <a:off x="4143372" y="1214428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Rectangle 74"/>
            <p:cNvSpPr/>
            <p:nvPr/>
          </p:nvSpPr>
          <p:spPr>
            <a:xfrm>
              <a:off x="4643438" y="1214428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527" b="91304" l="0" r="100000">
                        <a14:foregroundMark x1="68447" y1="66667" x2="83495" y2="68599"/>
                        <a14:foregroundMark x1="44175" y1="34783" x2="37864" y2="25604"/>
                        <a14:foregroundMark x1="47087" y1="27053" x2="51456" y2="22705"/>
                        <a14:foregroundMark x1="64078" y1="24155" x2="48544" y2="31884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" t="14300" r="-651" b="15351"/>
          <a:stretch/>
        </p:blipFill>
        <p:spPr>
          <a:xfrm>
            <a:off x="5104608" y="2067694"/>
            <a:ext cx="623641" cy="438726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 rotWithShape="1"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t="11150" r="20516" b="19551"/>
          <a:stretch/>
        </p:blipFill>
        <p:spPr>
          <a:xfrm>
            <a:off x="8048201" y="2104330"/>
            <a:ext cx="322891" cy="402090"/>
          </a:xfrm>
          <a:prstGeom prst="rect">
            <a:avLst/>
          </a:prstGeom>
        </p:spPr>
      </p:pic>
      <p:grpSp>
        <p:nvGrpSpPr>
          <p:cNvPr id="150" name="Group 175"/>
          <p:cNvGrpSpPr/>
          <p:nvPr/>
        </p:nvGrpSpPr>
        <p:grpSpPr>
          <a:xfrm>
            <a:off x="6259741" y="2567297"/>
            <a:ext cx="1184966" cy="1384694"/>
            <a:chOff x="2357422" y="1214428"/>
            <a:chExt cx="928694" cy="2071702"/>
          </a:xfrm>
        </p:grpSpPr>
        <p:sp>
          <p:nvSpPr>
            <p:cNvPr id="151" name="Rectangle 31"/>
            <p:cNvSpPr/>
            <p:nvPr/>
          </p:nvSpPr>
          <p:spPr>
            <a:xfrm>
              <a:off x="2357422" y="314325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2" name="Rectangle 32"/>
            <p:cNvSpPr/>
            <p:nvPr/>
          </p:nvSpPr>
          <p:spPr>
            <a:xfrm>
              <a:off x="2357422" y="2928940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3" name="Rectangle 33"/>
            <p:cNvSpPr/>
            <p:nvPr/>
          </p:nvSpPr>
          <p:spPr>
            <a:xfrm>
              <a:off x="2357422" y="2714626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4" name="Rectangle 34"/>
            <p:cNvSpPr/>
            <p:nvPr/>
          </p:nvSpPr>
          <p:spPr>
            <a:xfrm>
              <a:off x="2357422" y="2500312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Rectangle 35"/>
            <p:cNvSpPr/>
            <p:nvPr/>
          </p:nvSpPr>
          <p:spPr>
            <a:xfrm>
              <a:off x="2357422" y="2285998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6" name="Rectangle 36"/>
            <p:cNvSpPr/>
            <p:nvPr/>
          </p:nvSpPr>
          <p:spPr>
            <a:xfrm>
              <a:off x="2357422" y="207168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7" name="Rectangle 37"/>
            <p:cNvSpPr/>
            <p:nvPr/>
          </p:nvSpPr>
          <p:spPr>
            <a:xfrm>
              <a:off x="2357422" y="1857370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8" name="Rectangle 38"/>
            <p:cNvSpPr/>
            <p:nvPr/>
          </p:nvSpPr>
          <p:spPr>
            <a:xfrm>
              <a:off x="2357422" y="1643056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9" name="Rectangle 39"/>
            <p:cNvSpPr/>
            <p:nvPr/>
          </p:nvSpPr>
          <p:spPr>
            <a:xfrm>
              <a:off x="2357422" y="1428742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0" name="Rectangle 40"/>
            <p:cNvSpPr/>
            <p:nvPr/>
          </p:nvSpPr>
          <p:spPr>
            <a:xfrm>
              <a:off x="2857488" y="314325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Rectangle 41"/>
            <p:cNvSpPr/>
            <p:nvPr/>
          </p:nvSpPr>
          <p:spPr>
            <a:xfrm>
              <a:off x="2857488" y="2928940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Rectangle 42"/>
            <p:cNvSpPr/>
            <p:nvPr/>
          </p:nvSpPr>
          <p:spPr>
            <a:xfrm>
              <a:off x="2857488" y="2714626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Rectangle 43"/>
            <p:cNvSpPr/>
            <p:nvPr/>
          </p:nvSpPr>
          <p:spPr>
            <a:xfrm>
              <a:off x="2857488" y="2500312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Rectangle 44"/>
            <p:cNvSpPr/>
            <p:nvPr/>
          </p:nvSpPr>
          <p:spPr>
            <a:xfrm>
              <a:off x="2857488" y="2285998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Rectangle 45"/>
            <p:cNvSpPr/>
            <p:nvPr/>
          </p:nvSpPr>
          <p:spPr>
            <a:xfrm>
              <a:off x="2857488" y="2071684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Rectangle 46"/>
            <p:cNvSpPr/>
            <p:nvPr/>
          </p:nvSpPr>
          <p:spPr>
            <a:xfrm>
              <a:off x="2857488" y="1857370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Rectangle 47"/>
            <p:cNvSpPr/>
            <p:nvPr/>
          </p:nvSpPr>
          <p:spPr>
            <a:xfrm>
              <a:off x="2857488" y="1643056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Rectangle 48"/>
            <p:cNvSpPr/>
            <p:nvPr/>
          </p:nvSpPr>
          <p:spPr>
            <a:xfrm>
              <a:off x="2857488" y="1428742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Rectangle 49"/>
            <p:cNvSpPr/>
            <p:nvPr/>
          </p:nvSpPr>
          <p:spPr>
            <a:xfrm>
              <a:off x="2357422" y="1214428"/>
              <a:ext cx="428628" cy="142876"/>
            </a:xfrm>
            <a:prstGeom prst="rect">
              <a:avLst/>
            </a:prstGeom>
            <a:solidFill>
              <a:srgbClr val="1FE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Rectangle 50"/>
            <p:cNvSpPr/>
            <p:nvPr/>
          </p:nvSpPr>
          <p:spPr>
            <a:xfrm>
              <a:off x="2857488" y="1214428"/>
              <a:ext cx="428628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1" name="Rectangle 52"/>
          <p:cNvSpPr/>
          <p:nvPr/>
        </p:nvSpPr>
        <p:spPr>
          <a:xfrm>
            <a:off x="5796177" y="3959872"/>
            <a:ext cx="197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615 </a:t>
            </a:r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РАНЕНО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+4,4%</a:t>
            </a:r>
            <a:endPara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67694"/>
            <a:ext cx="397454" cy="446833"/>
          </a:xfrm>
          <a:prstGeom prst="rect">
            <a:avLst/>
          </a:prstGeom>
        </p:spPr>
      </p:pic>
      <p:sp>
        <p:nvSpPr>
          <p:cNvPr id="173" name="Rectangle 52"/>
          <p:cNvSpPr/>
          <p:nvPr/>
        </p:nvSpPr>
        <p:spPr>
          <a:xfrm>
            <a:off x="4380791" y="3960923"/>
            <a:ext cx="197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501 ДТП </a:t>
            </a:r>
            <a:endPara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+</a:t>
            </a:r>
            <a:r>
              <a:rPr lang="ru-RU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1,4</a:t>
            </a:r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% </a:t>
            </a:r>
            <a:endPara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Rectangle 52"/>
          <p:cNvSpPr/>
          <p:nvPr/>
        </p:nvSpPr>
        <p:spPr>
          <a:xfrm>
            <a:off x="7635505" y="3979345"/>
            <a:ext cx="1184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18 ПОГИБШИХ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-</a:t>
            </a:r>
            <a:r>
              <a:rPr lang="ru-RU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25,0</a:t>
            </a:r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%</a:t>
            </a:r>
            <a:endParaRPr lang="ru-RU" sz="1200" b="1" dirty="0" smtClean="0">
              <a:solidFill>
                <a:schemeClr val="bg1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0948914"/>
              </p:ext>
            </p:extLst>
          </p:nvPr>
        </p:nvGraphicFramePr>
        <p:xfrm>
          <a:off x="530112" y="182133"/>
          <a:ext cx="4110938" cy="367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6729" y="671386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Г. НОВОСИБИРСК</a:t>
            </a:r>
            <a:endParaRPr lang="ru-RU" sz="1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1129196" y="837830"/>
            <a:ext cx="515509" cy="216026"/>
          </a:xfrm>
          <a:prstGeom prst="bentConnector3">
            <a:avLst/>
          </a:prstGeom>
          <a:ln>
            <a:solidFill>
              <a:srgbClr val="1FED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01715" y="1828719"/>
            <a:ext cx="910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231 ДТП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97292" y="1865425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</a:rPr>
              <a:t>62,4%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91539" y="502309"/>
            <a:ext cx="1473420" cy="648072"/>
          </a:xfrm>
          <a:prstGeom prst="roundRect">
            <a:avLst/>
          </a:prstGeom>
          <a:noFill/>
          <a:ln>
            <a:solidFill>
              <a:srgbClr val="1FEDD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ahnschrift Light" panose="020B0502040204020203" pitchFamily="34" charset="0"/>
              </a:rPr>
              <a:t>8 ПЕШЕХОДОВ ПОГИБЛО</a:t>
            </a:r>
            <a:endParaRPr lang="ru-RU" sz="1200" dirty="0">
              <a:latin typeface="Bahnschrift Light" panose="020B0502040204020203" pitchFamily="34" charset="0"/>
            </a:endParaRPr>
          </a:p>
        </p:txBody>
      </p:sp>
      <p:cxnSp>
        <p:nvCxnSpPr>
          <p:cNvPr id="17" name="Соединительная линия уступом 16"/>
          <p:cNvCxnSpPr>
            <a:stCxn id="5" idx="3"/>
            <a:endCxn id="15" idx="1"/>
          </p:cNvCxnSpPr>
          <p:nvPr/>
        </p:nvCxnSpPr>
        <p:spPr>
          <a:xfrm flipV="1">
            <a:off x="4641050" y="826345"/>
            <a:ext cx="350489" cy="1192969"/>
          </a:xfrm>
          <a:prstGeom prst="bentConnector3">
            <a:avLst>
              <a:gd name="adj1" fmla="val 50000"/>
            </a:avLst>
          </a:prstGeom>
          <a:ln w="19050">
            <a:solidFill>
              <a:srgbClr val="1FED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3242" r="100000">
                        <a14:foregroundMark x1="56608" y1="59375" x2="69825" y2="67500"/>
                        <a14:foregroundMark x1="18454" y1="78125" x2="53117" y2="80000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22369" r="2811" b="10789"/>
          <a:stretch/>
        </p:blipFill>
        <p:spPr>
          <a:xfrm>
            <a:off x="0" y="4641779"/>
            <a:ext cx="1542452" cy="4392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8880" y="-51407"/>
            <a:ext cx="9221761" cy="5246315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593" y1="8213" x2="60650" y2="9767"/>
                        <a14:foregroundMark x1="39018" y1="8990" x2="41141" y2="8657"/>
                        <a14:foregroundMark x1="54678" y1="16648" x2="56735" y2="15871"/>
                        <a14:backgroundMark x1="35036" y1="32519" x2="33245" y2="40289"/>
                        <a14:backgroundMark x1="32780" y1="44728" x2="32316" y2="52608"/>
                        <a14:backgroundMark x1="33112" y1="55161" x2="33975" y2="60044"/>
                        <a14:backgroundMark x1="39947" y1="73141" x2="49900" y2="79689"/>
                        <a14:backgroundMark x1="64964" y1="64595" x2="67220" y2="55605"/>
                        <a14:backgroundMark x1="58261" y1="8990" x2="59522" y2="10988"/>
                        <a14:backgroundMark x1="53683" y1="15205" x2="56802" y2="15316"/>
                        <a14:backgroundMark x1="40743" y1="11210" x2="41938" y2="8768"/>
                        <a14:backgroundMark x1="43397" y1="15316" x2="45189" y2="14650"/>
                        <a14:backgroundMark x1="54678" y1="77026" x2="59721" y2="7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1" y="103600"/>
            <a:ext cx="1183375" cy="70751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8295335"/>
              </p:ext>
            </p:extLst>
          </p:nvPr>
        </p:nvGraphicFramePr>
        <p:xfrm>
          <a:off x="1259632" y="648194"/>
          <a:ext cx="7416824" cy="429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259632" y="65125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МЕРЫ ПО НЕЙТРАЛИЗАЦИИ УГРОЗ ВОЗНИКНОВЕНИЯ ДТП </a:t>
            </a:r>
            <a:endParaRPr lang="ru-RU" sz="1400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ГИБЕЛИ КОНКРЕТНЫХ КАТЕГОРИЙ УЧАСТНИКОВ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9662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923</Words>
  <Application>Microsoft Office PowerPoint</Application>
  <PresentationFormat>Экран (16:9)</PresentationFormat>
  <Paragraphs>170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Bahnschrift Light</vt:lpstr>
      <vt:lpstr>Bahnschrift SemiBold SemiConden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Propaganda</cp:lastModifiedBy>
  <cp:revision>80</cp:revision>
  <dcterms:created xsi:type="dcterms:W3CDTF">2024-06-17T16:02:24Z</dcterms:created>
  <dcterms:modified xsi:type="dcterms:W3CDTF">2024-06-18T05:04:59Z</dcterms:modified>
</cp:coreProperties>
</file>