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</p:sldMasterIdLst>
  <p:notesMasterIdLst>
    <p:notesMasterId r:id="rId21"/>
  </p:notesMasterIdLst>
  <p:sldIdLst>
    <p:sldId id="256" r:id="rId6"/>
    <p:sldId id="257" r:id="rId7"/>
    <p:sldId id="258" r:id="rId8"/>
    <p:sldId id="424" r:id="rId9"/>
    <p:sldId id="426" r:id="rId10"/>
    <p:sldId id="425" r:id="rId11"/>
    <p:sldId id="427" r:id="rId12"/>
    <p:sldId id="428" r:id="rId13"/>
    <p:sldId id="429" r:id="rId14"/>
    <p:sldId id="430" r:id="rId15"/>
    <p:sldId id="431" r:id="rId16"/>
    <p:sldId id="432" r:id="rId17"/>
    <p:sldId id="433" r:id="rId18"/>
    <p:sldId id="434" r:id="rId19"/>
    <p:sldId id="435" r:id="rId20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03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71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834" y="108"/>
      </p:cViewPr>
      <p:guideLst>
        <p:guide orient="horz" pos="2003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894" y="-90"/>
      </p:cViewPr>
      <p:guideLst>
        <p:guide orient="horz" pos="2671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872A42-46BD-4547-8DDA-A60B962BB6B9}" type="datetimeFigureOut">
              <a:rPr lang="zh-CN" altLang="en-US" smtClean="0"/>
              <a:t>2023/6/29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0700" y="685800"/>
            <a:ext cx="6096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5CA9B-D085-4A76-8339-6F219D8C55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 userDrawn="1"/>
        </p:nvSpPr>
        <p:spPr>
          <a:xfrm>
            <a:off x="4368383" y="5541433"/>
            <a:ext cx="4061013" cy="4936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2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topduty\Desktop\ppt-02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395" y="-42321"/>
            <a:ext cx="12386594" cy="696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7" t="10433" r="14438" b="51803"/>
          <a:stretch>
            <a:fillRect/>
          </a:stretch>
        </p:blipFill>
        <p:spPr bwMode="auto">
          <a:xfrm>
            <a:off x="2352272" y="1220893"/>
            <a:ext cx="7287131" cy="155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/>
          <p:cNvSpPr txBox="1"/>
          <p:nvPr userDrawn="1"/>
        </p:nvSpPr>
        <p:spPr>
          <a:xfrm>
            <a:off x="1775635" y="3045460"/>
            <a:ext cx="8642778" cy="1816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65" b="1">
                <a:latin typeface="黑体" panose="02010609060101010101" charset="-122"/>
                <a:ea typeface="黑体" panose="02010609060101010101" charset="-122"/>
              </a:rPr>
              <a:t>中国铁建</a:t>
            </a:r>
            <a:endParaRPr lang="zh-CN" altLang="en-US" sz="3735" b="1">
              <a:latin typeface="黑体" panose="02010609060101010101" charset="-122"/>
              <a:ea typeface="黑体" panose="02010609060101010101" charset="-122"/>
            </a:endParaRPr>
          </a:p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5335" b="1">
                <a:latin typeface="黑体" panose="02010609060101010101" charset="-122"/>
                <a:ea typeface="黑体" panose="02010609060101010101" charset="-122"/>
              </a:rPr>
              <a:t>中国铁建俄罗斯有限公司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opduty\Desktop\ppt-03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07" b="11192"/>
          <a:stretch>
            <a:fillRect/>
          </a:stretch>
        </p:blipFill>
        <p:spPr bwMode="auto">
          <a:xfrm>
            <a:off x="2424" y="5228705"/>
            <a:ext cx="12197434" cy="86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topduty\Desktop\ppt-09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" y="498951"/>
            <a:ext cx="12201669" cy="33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topduty\Desktop\ppt-10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" y="6093296"/>
            <a:ext cx="12229188" cy="20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29445" y="6340047"/>
            <a:ext cx="1998209" cy="29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026" b="-8696"/>
          <a:stretch>
            <a:fillRect/>
          </a:stretch>
        </p:blipFill>
        <p:spPr>
          <a:xfrm>
            <a:off x="335313" y="273473"/>
            <a:ext cx="383578" cy="2751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C:\Users\topduty\Desktop\ppt-09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" y="498951"/>
            <a:ext cx="12201669" cy="33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topduty\Desktop\ppt-10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" y="6093296"/>
            <a:ext cx="12229188" cy="20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29445" y="6340047"/>
            <a:ext cx="1998209" cy="29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026" b="-46823"/>
          <a:stretch>
            <a:fillRect/>
          </a:stretch>
        </p:blipFill>
        <p:spPr>
          <a:xfrm>
            <a:off x="335313" y="273473"/>
            <a:ext cx="383578" cy="37168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C:\Users\topduty\Desktop\ppt-09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" y="498951"/>
            <a:ext cx="12201669" cy="33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topduty\Desktop\ppt-10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" y="6093296"/>
            <a:ext cx="12229188" cy="20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29445" y="6340047"/>
            <a:ext cx="1998209" cy="29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topduty\Desktop\ppt-05.png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99" t="38043" r="38263" b="39785"/>
          <a:stretch>
            <a:fillRect/>
          </a:stretch>
        </p:blipFill>
        <p:spPr bwMode="auto">
          <a:xfrm>
            <a:off x="4941863" y="2563121"/>
            <a:ext cx="2267083" cy="152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026" b="-46823"/>
          <a:stretch>
            <a:fillRect/>
          </a:stretch>
        </p:blipFill>
        <p:spPr>
          <a:xfrm>
            <a:off x="335313" y="273473"/>
            <a:ext cx="383578" cy="37168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C:\Users\topduty\Desktop\ppt-09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" y="498951"/>
            <a:ext cx="12201669" cy="33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topduty\Desktop\ppt-10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" y="6093296"/>
            <a:ext cx="12229188" cy="20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29445" y="6340047"/>
            <a:ext cx="1998209" cy="29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026" b="-46823"/>
          <a:stretch>
            <a:fillRect/>
          </a:stretch>
        </p:blipFill>
        <p:spPr>
          <a:xfrm>
            <a:off x="335313" y="273473"/>
            <a:ext cx="383578" cy="37168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3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12.jpe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4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4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4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0.jpe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11.jpe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028954" y="3785447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4082" y="946246"/>
            <a:ext cx="10992478" cy="519006"/>
            <a:chOff x="3099904" y="1452479"/>
            <a:chExt cx="9862998" cy="691258"/>
          </a:xfrm>
        </p:grpSpPr>
        <p:sp>
          <p:nvSpPr>
            <p:cNvPr id="3" name="矩形 1"/>
            <p:cNvSpPr/>
            <p:nvPr>
              <p:custDataLst>
                <p:tags r:id="rId3"/>
              </p:custDataLst>
            </p:nvPr>
          </p:nvSpPr>
          <p:spPr>
            <a:xfrm>
              <a:off x="3099904" y="1452479"/>
              <a:ext cx="8864288" cy="691258"/>
            </a:xfrm>
            <a:custGeom>
              <a:avLst/>
              <a:gdLst>
                <a:gd name="connsiteX0" fmla="*/ 0 w 6840760"/>
                <a:gd name="connsiteY0" fmla="*/ 0 h 888468"/>
                <a:gd name="connsiteX1" fmla="*/ 6840760 w 6840760"/>
                <a:gd name="connsiteY1" fmla="*/ 0 h 888468"/>
                <a:gd name="connsiteX2" fmla="*/ 6840760 w 6840760"/>
                <a:gd name="connsiteY2" fmla="*/ 888468 h 888468"/>
                <a:gd name="connsiteX3" fmla="*/ 0 w 6840760"/>
                <a:gd name="connsiteY3" fmla="*/ 888468 h 888468"/>
                <a:gd name="connsiteX4" fmla="*/ 0 w 6840760"/>
                <a:gd name="connsiteY4" fmla="*/ 0 h 888468"/>
                <a:gd name="connsiteX0-1" fmla="*/ 0 w 6840760"/>
                <a:gd name="connsiteY0-2" fmla="*/ 0 h 888468"/>
                <a:gd name="connsiteX1-3" fmla="*/ 6465622 w 6840760"/>
                <a:gd name="connsiteY1-4" fmla="*/ 35169 h 888468"/>
                <a:gd name="connsiteX2-5" fmla="*/ 6840760 w 6840760"/>
                <a:gd name="connsiteY2-6" fmla="*/ 888468 h 888468"/>
                <a:gd name="connsiteX3-7" fmla="*/ 0 w 6840760"/>
                <a:gd name="connsiteY3-8" fmla="*/ 888468 h 888468"/>
                <a:gd name="connsiteX4-9" fmla="*/ 0 w 6840760"/>
                <a:gd name="connsiteY4-10" fmla="*/ 0 h 888468"/>
                <a:gd name="connsiteX0-11" fmla="*/ 351693 w 6840760"/>
                <a:gd name="connsiteY0-12" fmla="*/ 0 h 888468"/>
                <a:gd name="connsiteX1-13" fmla="*/ 6465622 w 6840760"/>
                <a:gd name="connsiteY1-14" fmla="*/ 35169 h 888468"/>
                <a:gd name="connsiteX2-15" fmla="*/ 6840760 w 6840760"/>
                <a:gd name="connsiteY2-16" fmla="*/ 888468 h 888468"/>
                <a:gd name="connsiteX3-17" fmla="*/ 0 w 6840760"/>
                <a:gd name="connsiteY3-18" fmla="*/ 888468 h 888468"/>
                <a:gd name="connsiteX4-19" fmla="*/ 351693 w 6840760"/>
                <a:gd name="connsiteY4-20" fmla="*/ 0 h 88846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840760" h="888468">
                  <a:moveTo>
                    <a:pt x="351693" y="0"/>
                  </a:moveTo>
                  <a:lnTo>
                    <a:pt x="6465622" y="35169"/>
                  </a:lnTo>
                  <a:lnTo>
                    <a:pt x="6840760" y="888468"/>
                  </a:lnTo>
                  <a:lnTo>
                    <a:pt x="0" y="888468"/>
                  </a:lnTo>
                  <a:lnTo>
                    <a:pt x="35169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92" tIns="60945" rIns="121892" bIns="60945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10883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TextBox 61"/>
            <p:cNvSpPr txBox="1"/>
            <p:nvPr>
              <p:custDataLst>
                <p:tags r:id="rId4"/>
              </p:custDataLst>
            </p:nvPr>
          </p:nvSpPr>
          <p:spPr>
            <a:xfrm>
              <a:off x="4098615" y="1552154"/>
              <a:ext cx="8864287" cy="532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0883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charset="0"/>
                  <a:cs typeface="Times New Roman" panose="02020603050405020304" charset="0"/>
                </a:rPr>
                <a:t>Распрострнаненные</a:t>
              </a:r>
              <a:r>
                <a:rPr lang="zh-CN" altLang="en-US" sz="2000" b="1" dirty="0"/>
                <a:t> </a:t>
              </a: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charset="0"/>
                  <a:cs typeface="Times New Roman" panose="02020603050405020304" charset="0"/>
                </a:rPr>
                <a:t>виды дефектов по цементобетонному покрытию</a:t>
              </a:r>
              <a:endParaRPr lang="ru-RU" altLang="en-US" sz="2000" b="1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81143" y="755119"/>
            <a:ext cx="853093" cy="827756"/>
            <a:chOff x="3459946" y="1125538"/>
            <a:chExt cx="854394" cy="903005"/>
          </a:xfrm>
        </p:grpSpPr>
        <p:sp>
          <p:nvSpPr>
            <p:cNvPr id="6" name="等腰三角形 5"/>
            <p:cNvSpPr/>
            <p:nvPr>
              <p:custDataLst>
                <p:tags r:id="rId1"/>
              </p:custDataLst>
            </p:nvPr>
          </p:nvSpPr>
          <p:spPr>
            <a:xfrm flipV="1">
              <a:off x="3459946" y="1207397"/>
              <a:ext cx="854394" cy="821146"/>
            </a:xfrm>
            <a:prstGeom prst="triangl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92" tIns="60945" rIns="121892" bIns="60945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10883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TextBox 62"/>
            <p:cNvSpPr txBox="1"/>
            <p:nvPr>
              <p:custDataLst>
                <p:tags r:id="rId2"/>
              </p:custDataLst>
            </p:nvPr>
          </p:nvSpPr>
          <p:spPr>
            <a:xfrm>
              <a:off x="3615683" y="1125538"/>
              <a:ext cx="447722" cy="7266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0883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73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</a:t>
              </a:r>
              <a:endParaRPr kumimoji="0" lang="zh-CN" altLang="en-US" sz="533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3048600" y="3183467"/>
            <a:ext cx="6096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indent="0" defTabSz="108839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charset="0"/>
                <a:ea typeface="Times New Roman" panose="02020603050405020304" charset="0"/>
                <a:sym typeface="+mn-ea"/>
              </a:rPr>
              <a:t>Основные подходы к реализации проекта</a:t>
            </a:r>
            <a:endParaRPr lang="ru-RU" altLang="en-US" sz="2400" dirty="0">
              <a:solidFill>
                <a:schemeClr val="bg1"/>
              </a:solidFill>
              <a:latin typeface="Times New Roman" panose="02020603050405020304" charset="0"/>
              <a:ea typeface="Times New Roman" panose="02020603050405020304" charset="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403527" y="5968153"/>
            <a:ext cx="6773333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355600"/>
            <a:endParaRPr lang="en-US" sz="2400" b="0">
              <a:latin typeface="仿宋" panose="02010609060101010101" pitchFamily="49" charset="-122"/>
            </a:endParaRPr>
          </a:p>
          <a:p>
            <a:pPr indent="355600"/>
            <a:r>
              <a:rPr lang="en-US" sz="2400" b="0">
                <a:latin typeface="仿宋" panose="02010609060101010101" pitchFamily="49" charset="-122"/>
              </a:rPr>
              <a:t> </a:t>
            </a:r>
            <a:endParaRPr lang="en-US" altLang="en-US" sz="2400" b="0">
              <a:latin typeface="仿宋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63352" y="1594698"/>
            <a:ext cx="11305255" cy="47879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2000" dirty="0"/>
              <a:t>В холодных районах, из-за более специфических факторов, влияющих на дорожное покрытие, важность дефектов цементобетонных покрытий также имеет свои особенности. Наиболее типичными типами дефектов дорожного покрытия являются главным образом трещины, стыки и поверхностным изъянам. Среди них трещины дорожного покрытия - это в основном продольные трещины, крестообразные трещины и сетчатые трещины. Среди стыков - это, главным образом, разбитые швы, </a:t>
            </a:r>
            <a:endParaRPr lang="en-US" altLang="zh-CN" sz="2000" dirty="0"/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2000" dirty="0"/>
              <a:t>потеря герметизирующих материалов и вертикальное смещение концов плит. Поверхностные изъяны в основном включают отслаивание дорожного покрытия, обваливание, появление кочек и ямок. В холодных районах наибольшее воздействие на цементобетонное покрытие и бетон в целом оказывает повреждение от замерзания-оттаивания. Влияние цикла замораживания-оттаивания на прочность бетона более очевидно. С увеличением числа циклов замораживания-оттаивания прочностные характеристики бетона демонстрируют тенденцию к снижению. Прочность на изгиб является наиболее чувствительной, изменяется быстрее всего и снижается сильнее всего.</a:t>
            </a:r>
          </a:p>
          <a:p>
            <a:pPr marL="457200" indent="-457200">
              <a:buFont typeface="Wingdings" panose="05000000000000000000" pitchFamily="2" charset="2"/>
              <a:buChar char="l"/>
            </a:pPr>
            <a:endParaRPr lang="zh-CN" altLang="en-US" sz="2000" dirty="0"/>
          </a:p>
          <a:p>
            <a:pPr marL="457200" indent="-457200">
              <a:buFont typeface="Wingdings" panose="05000000000000000000" pitchFamily="2" charset="2"/>
              <a:buChar char="l"/>
            </a:pPr>
            <a:endParaRPr lang="zh-CN" altLang="en-US" sz="2000" dirty="0"/>
          </a:p>
          <a:p>
            <a:pPr marL="342900" indent="-342900">
              <a:buFont typeface="Wingdings" panose="05000000000000000000" pitchFamily="2" charset="2"/>
              <a:buChar char="l"/>
            </a:pPr>
            <a:endParaRPr lang="zh-CN" altLang="en-US" sz="2000" dirty="0"/>
          </a:p>
          <a:p>
            <a:pPr marL="342900" indent="-342900">
              <a:buFont typeface="Wingdings" panose="05000000000000000000" pitchFamily="2" charset="2"/>
              <a:buChar char="l"/>
            </a:pP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744972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4082" y="946246"/>
            <a:ext cx="10992478" cy="519006"/>
            <a:chOff x="3099904" y="1452479"/>
            <a:chExt cx="9862998" cy="691258"/>
          </a:xfrm>
        </p:grpSpPr>
        <p:sp>
          <p:nvSpPr>
            <p:cNvPr id="3" name="矩形 1"/>
            <p:cNvSpPr/>
            <p:nvPr>
              <p:custDataLst>
                <p:tags r:id="rId3"/>
              </p:custDataLst>
            </p:nvPr>
          </p:nvSpPr>
          <p:spPr>
            <a:xfrm>
              <a:off x="3099904" y="1452479"/>
              <a:ext cx="8864288" cy="691258"/>
            </a:xfrm>
            <a:custGeom>
              <a:avLst/>
              <a:gdLst>
                <a:gd name="connsiteX0" fmla="*/ 0 w 6840760"/>
                <a:gd name="connsiteY0" fmla="*/ 0 h 888468"/>
                <a:gd name="connsiteX1" fmla="*/ 6840760 w 6840760"/>
                <a:gd name="connsiteY1" fmla="*/ 0 h 888468"/>
                <a:gd name="connsiteX2" fmla="*/ 6840760 w 6840760"/>
                <a:gd name="connsiteY2" fmla="*/ 888468 h 888468"/>
                <a:gd name="connsiteX3" fmla="*/ 0 w 6840760"/>
                <a:gd name="connsiteY3" fmla="*/ 888468 h 888468"/>
                <a:gd name="connsiteX4" fmla="*/ 0 w 6840760"/>
                <a:gd name="connsiteY4" fmla="*/ 0 h 888468"/>
                <a:gd name="connsiteX0-1" fmla="*/ 0 w 6840760"/>
                <a:gd name="connsiteY0-2" fmla="*/ 0 h 888468"/>
                <a:gd name="connsiteX1-3" fmla="*/ 6465622 w 6840760"/>
                <a:gd name="connsiteY1-4" fmla="*/ 35169 h 888468"/>
                <a:gd name="connsiteX2-5" fmla="*/ 6840760 w 6840760"/>
                <a:gd name="connsiteY2-6" fmla="*/ 888468 h 888468"/>
                <a:gd name="connsiteX3-7" fmla="*/ 0 w 6840760"/>
                <a:gd name="connsiteY3-8" fmla="*/ 888468 h 888468"/>
                <a:gd name="connsiteX4-9" fmla="*/ 0 w 6840760"/>
                <a:gd name="connsiteY4-10" fmla="*/ 0 h 888468"/>
                <a:gd name="connsiteX0-11" fmla="*/ 351693 w 6840760"/>
                <a:gd name="connsiteY0-12" fmla="*/ 0 h 888468"/>
                <a:gd name="connsiteX1-13" fmla="*/ 6465622 w 6840760"/>
                <a:gd name="connsiteY1-14" fmla="*/ 35169 h 888468"/>
                <a:gd name="connsiteX2-15" fmla="*/ 6840760 w 6840760"/>
                <a:gd name="connsiteY2-16" fmla="*/ 888468 h 888468"/>
                <a:gd name="connsiteX3-17" fmla="*/ 0 w 6840760"/>
                <a:gd name="connsiteY3-18" fmla="*/ 888468 h 888468"/>
                <a:gd name="connsiteX4-19" fmla="*/ 351693 w 6840760"/>
                <a:gd name="connsiteY4-20" fmla="*/ 0 h 88846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840760" h="888468">
                  <a:moveTo>
                    <a:pt x="351693" y="0"/>
                  </a:moveTo>
                  <a:lnTo>
                    <a:pt x="6465622" y="35169"/>
                  </a:lnTo>
                  <a:lnTo>
                    <a:pt x="6840760" y="888468"/>
                  </a:lnTo>
                  <a:lnTo>
                    <a:pt x="0" y="888468"/>
                  </a:lnTo>
                  <a:lnTo>
                    <a:pt x="35169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92" tIns="60945" rIns="121892" bIns="60945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10883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TextBox 61"/>
            <p:cNvSpPr txBox="1"/>
            <p:nvPr>
              <p:custDataLst>
                <p:tags r:id="rId4"/>
              </p:custDataLst>
            </p:nvPr>
          </p:nvSpPr>
          <p:spPr>
            <a:xfrm>
              <a:off x="4098615" y="1552154"/>
              <a:ext cx="8864287" cy="532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0883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charset="0"/>
                  <a:cs typeface="Times New Roman" panose="02020603050405020304" charset="0"/>
                </a:rPr>
                <a:t>Успешный опыт КНР в устранении вышеуказанных дефектов</a:t>
              </a:r>
              <a:endParaRPr lang="ru-RU" altLang="en-US" sz="2000" b="1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81143" y="755119"/>
            <a:ext cx="853093" cy="827756"/>
            <a:chOff x="3459946" y="1125538"/>
            <a:chExt cx="854394" cy="903005"/>
          </a:xfrm>
        </p:grpSpPr>
        <p:sp>
          <p:nvSpPr>
            <p:cNvPr id="6" name="等腰三角形 5"/>
            <p:cNvSpPr/>
            <p:nvPr>
              <p:custDataLst>
                <p:tags r:id="rId1"/>
              </p:custDataLst>
            </p:nvPr>
          </p:nvSpPr>
          <p:spPr>
            <a:xfrm flipV="1">
              <a:off x="3459946" y="1207397"/>
              <a:ext cx="854394" cy="821146"/>
            </a:xfrm>
            <a:prstGeom prst="triangl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92" tIns="60945" rIns="121892" bIns="60945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10883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TextBox 62"/>
            <p:cNvSpPr txBox="1"/>
            <p:nvPr>
              <p:custDataLst>
                <p:tags r:id="rId2"/>
              </p:custDataLst>
            </p:nvPr>
          </p:nvSpPr>
          <p:spPr>
            <a:xfrm>
              <a:off x="3615683" y="1125538"/>
              <a:ext cx="447722" cy="7266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0883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73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4</a:t>
              </a:r>
              <a:endParaRPr kumimoji="0" lang="zh-CN" altLang="en-US" sz="533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3048600" y="3183467"/>
            <a:ext cx="6096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indent="0" defTabSz="108839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charset="0"/>
                <a:ea typeface="Times New Roman" panose="02020603050405020304" charset="0"/>
                <a:sym typeface="+mn-ea"/>
              </a:rPr>
              <a:t>Основные подходы к реализации проекта</a:t>
            </a:r>
            <a:endParaRPr lang="ru-RU" altLang="en-US" sz="2400" dirty="0">
              <a:solidFill>
                <a:schemeClr val="bg1"/>
              </a:solidFill>
              <a:latin typeface="Times New Roman" panose="02020603050405020304" charset="0"/>
              <a:ea typeface="Times New Roman" panose="02020603050405020304" charset="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403527" y="5968153"/>
            <a:ext cx="6773333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355600"/>
            <a:endParaRPr lang="en-US" sz="2400" b="0">
              <a:latin typeface="仿宋" panose="02010609060101010101" pitchFamily="49" charset="-122"/>
            </a:endParaRPr>
          </a:p>
          <a:p>
            <a:pPr indent="355600"/>
            <a:r>
              <a:rPr lang="en-US" sz="2400" b="0">
                <a:latin typeface="仿宋" panose="02010609060101010101" pitchFamily="49" charset="-122"/>
              </a:rPr>
              <a:t> </a:t>
            </a:r>
            <a:endParaRPr lang="en-US" altLang="en-US" sz="2400" b="0">
              <a:latin typeface="仿宋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63353" y="1594698"/>
            <a:ext cx="8283964" cy="47879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sz="2000" dirty="0"/>
              <a:t>Чтобы адаптироваться к климатическим характеристикам холодных районов, следует выбирать сырье, максимально отвечающее строительным требованиям холодных районов, тем самым повышая морозостойкость и долговечность бетонного покрытия. Выбор цемента, песка и гравия, добавок и воды для смешивания осуществляется в соответствии с фактической ситуацией в холодных районах. </a:t>
            </a: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2000" dirty="0"/>
              <a:t>В то же время строительный контроль должен осуществляться строго в соответствии с требованиями строительных спецификаций в холодных районах и фактической ситуацией на местности, чтобы обеспечить высокое качество и экономичность строительства. Согласно многолетнему опыту нашей компании в строительстве в России, технические характеристики зимних бетонных конструкций в двух странах в основном схожи.</a:t>
            </a:r>
          </a:p>
          <a:p>
            <a:pPr marL="457200" indent="-457200">
              <a:buFont typeface="Wingdings" panose="05000000000000000000" pitchFamily="2" charset="2"/>
              <a:buChar char="l"/>
            </a:pPr>
            <a:endParaRPr lang="zh-CN" altLang="en-US" sz="2000" dirty="0"/>
          </a:p>
          <a:p>
            <a:pPr marL="457200" indent="-457200">
              <a:buFont typeface="Wingdings" panose="05000000000000000000" pitchFamily="2" charset="2"/>
              <a:buChar char="l"/>
            </a:pPr>
            <a:endParaRPr lang="zh-CN" altLang="en-US" sz="2000" dirty="0"/>
          </a:p>
          <a:p>
            <a:pPr marL="342900" indent="-342900">
              <a:buFont typeface="Wingdings" panose="05000000000000000000" pitchFamily="2" charset="2"/>
              <a:buChar char="l"/>
            </a:pPr>
            <a:endParaRPr lang="zh-CN" altLang="en-US" sz="2000" dirty="0"/>
          </a:p>
          <a:p>
            <a:pPr marL="342900" indent="-342900">
              <a:buFont typeface="Wingdings" panose="05000000000000000000" pitchFamily="2" charset="2"/>
              <a:buChar char="l"/>
            </a:pPr>
            <a:endParaRPr lang="zh-CN" altLang="en-US" sz="2000" dirty="0"/>
          </a:p>
        </p:txBody>
      </p:sp>
      <p:pic>
        <p:nvPicPr>
          <p:cNvPr id="9" name="图片 3" descr="t01fbcca1d0f74f1587">
            <a:extLst>
              <a:ext uri="{FF2B5EF4-FFF2-40B4-BE49-F238E27FC236}">
                <a16:creationId xmlns:a16="http://schemas.microsoft.com/office/drawing/2014/main" id="{CA75CCBB-05BF-5837-1ACF-339A0611D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317" y="1844824"/>
            <a:ext cx="3381330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350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4082" y="946246"/>
            <a:ext cx="10992478" cy="519006"/>
            <a:chOff x="3099904" y="1452479"/>
            <a:chExt cx="9862998" cy="691258"/>
          </a:xfrm>
        </p:grpSpPr>
        <p:sp>
          <p:nvSpPr>
            <p:cNvPr id="3" name="矩形 1"/>
            <p:cNvSpPr/>
            <p:nvPr>
              <p:custDataLst>
                <p:tags r:id="rId3"/>
              </p:custDataLst>
            </p:nvPr>
          </p:nvSpPr>
          <p:spPr>
            <a:xfrm>
              <a:off x="3099904" y="1452479"/>
              <a:ext cx="8864288" cy="691258"/>
            </a:xfrm>
            <a:custGeom>
              <a:avLst/>
              <a:gdLst>
                <a:gd name="connsiteX0" fmla="*/ 0 w 6840760"/>
                <a:gd name="connsiteY0" fmla="*/ 0 h 888468"/>
                <a:gd name="connsiteX1" fmla="*/ 6840760 w 6840760"/>
                <a:gd name="connsiteY1" fmla="*/ 0 h 888468"/>
                <a:gd name="connsiteX2" fmla="*/ 6840760 w 6840760"/>
                <a:gd name="connsiteY2" fmla="*/ 888468 h 888468"/>
                <a:gd name="connsiteX3" fmla="*/ 0 w 6840760"/>
                <a:gd name="connsiteY3" fmla="*/ 888468 h 888468"/>
                <a:gd name="connsiteX4" fmla="*/ 0 w 6840760"/>
                <a:gd name="connsiteY4" fmla="*/ 0 h 888468"/>
                <a:gd name="connsiteX0-1" fmla="*/ 0 w 6840760"/>
                <a:gd name="connsiteY0-2" fmla="*/ 0 h 888468"/>
                <a:gd name="connsiteX1-3" fmla="*/ 6465622 w 6840760"/>
                <a:gd name="connsiteY1-4" fmla="*/ 35169 h 888468"/>
                <a:gd name="connsiteX2-5" fmla="*/ 6840760 w 6840760"/>
                <a:gd name="connsiteY2-6" fmla="*/ 888468 h 888468"/>
                <a:gd name="connsiteX3-7" fmla="*/ 0 w 6840760"/>
                <a:gd name="connsiteY3-8" fmla="*/ 888468 h 888468"/>
                <a:gd name="connsiteX4-9" fmla="*/ 0 w 6840760"/>
                <a:gd name="connsiteY4-10" fmla="*/ 0 h 888468"/>
                <a:gd name="connsiteX0-11" fmla="*/ 351693 w 6840760"/>
                <a:gd name="connsiteY0-12" fmla="*/ 0 h 888468"/>
                <a:gd name="connsiteX1-13" fmla="*/ 6465622 w 6840760"/>
                <a:gd name="connsiteY1-14" fmla="*/ 35169 h 888468"/>
                <a:gd name="connsiteX2-15" fmla="*/ 6840760 w 6840760"/>
                <a:gd name="connsiteY2-16" fmla="*/ 888468 h 888468"/>
                <a:gd name="connsiteX3-17" fmla="*/ 0 w 6840760"/>
                <a:gd name="connsiteY3-18" fmla="*/ 888468 h 888468"/>
                <a:gd name="connsiteX4-19" fmla="*/ 351693 w 6840760"/>
                <a:gd name="connsiteY4-20" fmla="*/ 0 h 88846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840760" h="888468">
                  <a:moveTo>
                    <a:pt x="351693" y="0"/>
                  </a:moveTo>
                  <a:lnTo>
                    <a:pt x="6465622" y="35169"/>
                  </a:lnTo>
                  <a:lnTo>
                    <a:pt x="6840760" y="888468"/>
                  </a:lnTo>
                  <a:lnTo>
                    <a:pt x="0" y="888468"/>
                  </a:lnTo>
                  <a:lnTo>
                    <a:pt x="35169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92" tIns="60945" rIns="121892" bIns="60945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10883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TextBox 61"/>
            <p:cNvSpPr txBox="1"/>
            <p:nvPr>
              <p:custDataLst>
                <p:tags r:id="rId4"/>
              </p:custDataLst>
            </p:nvPr>
          </p:nvSpPr>
          <p:spPr>
            <a:xfrm>
              <a:off x="4098615" y="1552154"/>
              <a:ext cx="8864287" cy="532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0883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charset="0"/>
                  <a:cs typeface="Times New Roman" panose="02020603050405020304" charset="0"/>
                </a:rPr>
                <a:t>Уход за цементобетонным покрытием в холодном регионе</a:t>
              </a:r>
              <a:endParaRPr lang="ru-RU" altLang="en-US" sz="2000" b="1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81143" y="755119"/>
            <a:ext cx="853093" cy="827756"/>
            <a:chOff x="3459946" y="1125538"/>
            <a:chExt cx="854394" cy="903005"/>
          </a:xfrm>
        </p:grpSpPr>
        <p:sp>
          <p:nvSpPr>
            <p:cNvPr id="6" name="等腰三角形 5"/>
            <p:cNvSpPr/>
            <p:nvPr>
              <p:custDataLst>
                <p:tags r:id="rId1"/>
              </p:custDataLst>
            </p:nvPr>
          </p:nvSpPr>
          <p:spPr>
            <a:xfrm flipV="1">
              <a:off x="3459946" y="1207397"/>
              <a:ext cx="854394" cy="821146"/>
            </a:xfrm>
            <a:prstGeom prst="triangl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92" tIns="60945" rIns="121892" bIns="60945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10883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TextBox 62"/>
            <p:cNvSpPr txBox="1"/>
            <p:nvPr>
              <p:custDataLst>
                <p:tags r:id="rId2"/>
              </p:custDataLst>
            </p:nvPr>
          </p:nvSpPr>
          <p:spPr>
            <a:xfrm>
              <a:off x="3615683" y="1125538"/>
              <a:ext cx="447722" cy="7266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0883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73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4</a:t>
              </a:r>
              <a:endParaRPr kumimoji="0" lang="zh-CN" altLang="en-US" sz="533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3048600" y="3183467"/>
            <a:ext cx="6096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indent="0" defTabSz="108839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charset="0"/>
                <a:ea typeface="Times New Roman" panose="02020603050405020304" charset="0"/>
                <a:sym typeface="+mn-ea"/>
              </a:rPr>
              <a:t>Основные подходы к реализации проекта</a:t>
            </a:r>
            <a:endParaRPr lang="ru-RU" altLang="en-US" sz="2400" dirty="0">
              <a:solidFill>
                <a:schemeClr val="bg1"/>
              </a:solidFill>
              <a:latin typeface="Times New Roman" panose="02020603050405020304" charset="0"/>
              <a:ea typeface="Times New Roman" panose="02020603050405020304" charset="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403527" y="5968153"/>
            <a:ext cx="6773333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355600"/>
            <a:endParaRPr lang="en-US" sz="2400" b="0">
              <a:latin typeface="仿宋" panose="02010609060101010101" pitchFamily="49" charset="-122"/>
            </a:endParaRPr>
          </a:p>
          <a:p>
            <a:pPr indent="355600"/>
            <a:r>
              <a:rPr lang="en-US" sz="2400" b="0">
                <a:latin typeface="仿宋" panose="02010609060101010101" pitchFamily="49" charset="-122"/>
              </a:rPr>
              <a:t> </a:t>
            </a:r>
            <a:endParaRPr lang="en-US" altLang="en-US" sz="2400" b="0">
              <a:latin typeface="仿宋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63352" y="1594698"/>
            <a:ext cx="11017223" cy="47879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zh-CN" altLang="en-US" sz="2000" b="1" dirty="0">
                <a:solidFill>
                  <a:srgbClr val="0070C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     Учитывая особые климатические условия в холодных районах и результаты испытаний внутри помещений, при ремонте цементобетонных покрытий в Северном Китае и холодных регионах России следует использовать методы аккумулирования тепла, сохранения тепла и увлажнения. Специфическими методами технического обслуживания являются: </a:t>
            </a:r>
            <a:endParaRPr lang="en-US" altLang="zh-CN" sz="2000" b="1" dirty="0">
              <a:solidFill>
                <a:srgbClr val="0070C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endParaRPr lang="en-US" altLang="zh-CN" sz="2000" b="1" dirty="0">
              <a:solidFill>
                <a:srgbClr val="0070C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sz="2000" dirty="0"/>
              <a:t>После укладки мягкие поверхности бетонного покрытия должны распыляться веществами на основе жидкого стекла, которые ускоряют упрочнение поверхности, не только предотвращают пластическое сужение трещин, но и ускоряют затвердевание поверхности, ускоряют изоляцию и увлажнение покрытия. Если покрытие не влияет на ровность поверхности, теплоизоляционное и увлажняющее покрытие следует наносить немедленно. </a:t>
            </a:r>
          </a:p>
          <a:p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689623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4082" y="946246"/>
            <a:ext cx="10992478" cy="519006"/>
            <a:chOff x="3099904" y="1452479"/>
            <a:chExt cx="9862998" cy="691258"/>
          </a:xfrm>
        </p:grpSpPr>
        <p:sp>
          <p:nvSpPr>
            <p:cNvPr id="3" name="矩形 1"/>
            <p:cNvSpPr/>
            <p:nvPr>
              <p:custDataLst>
                <p:tags r:id="rId3"/>
              </p:custDataLst>
            </p:nvPr>
          </p:nvSpPr>
          <p:spPr>
            <a:xfrm>
              <a:off x="3099904" y="1452479"/>
              <a:ext cx="8864288" cy="691258"/>
            </a:xfrm>
            <a:custGeom>
              <a:avLst/>
              <a:gdLst>
                <a:gd name="connsiteX0" fmla="*/ 0 w 6840760"/>
                <a:gd name="connsiteY0" fmla="*/ 0 h 888468"/>
                <a:gd name="connsiteX1" fmla="*/ 6840760 w 6840760"/>
                <a:gd name="connsiteY1" fmla="*/ 0 h 888468"/>
                <a:gd name="connsiteX2" fmla="*/ 6840760 w 6840760"/>
                <a:gd name="connsiteY2" fmla="*/ 888468 h 888468"/>
                <a:gd name="connsiteX3" fmla="*/ 0 w 6840760"/>
                <a:gd name="connsiteY3" fmla="*/ 888468 h 888468"/>
                <a:gd name="connsiteX4" fmla="*/ 0 w 6840760"/>
                <a:gd name="connsiteY4" fmla="*/ 0 h 888468"/>
                <a:gd name="connsiteX0-1" fmla="*/ 0 w 6840760"/>
                <a:gd name="connsiteY0-2" fmla="*/ 0 h 888468"/>
                <a:gd name="connsiteX1-3" fmla="*/ 6465622 w 6840760"/>
                <a:gd name="connsiteY1-4" fmla="*/ 35169 h 888468"/>
                <a:gd name="connsiteX2-5" fmla="*/ 6840760 w 6840760"/>
                <a:gd name="connsiteY2-6" fmla="*/ 888468 h 888468"/>
                <a:gd name="connsiteX3-7" fmla="*/ 0 w 6840760"/>
                <a:gd name="connsiteY3-8" fmla="*/ 888468 h 888468"/>
                <a:gd name="connsiteX4-9" fmla="*/ 0 w 6840760"/>
                <a:gd name="connsiteY4-10" fmla="*/ 0 h 888468"/>
                <a:gd name="connsiteX0-11" fmla="*/ 351693 w 6840760"/>
                <a:gd name="connsiteY0-12" fmla="*/ 0 h 888468"/>
                <a:gd name="connsiteX1-13" fmla="*/ 6465622 w 6840760"/>
                <a:gd name="connsiteY1-14" fmla="*/ 35169 h 888468"/>
                <a:gd name="connsiteX2-15" fmla="*/ 6840760 w 6840760"/>
                <a:gd name="connsiteY2-16" fmla="*/ 888468 h 888468"/>
                <a:gd name="connsiteX3-17" fmla="*/ 0 w 6840760"/>
                <a:gd name="connsiteY3-18" fmla="*/ 888468 h 888468"/>
                <a:gd name="connsiteX4-19" fmla="*/ 351693 w 6840760"/>
                <a:gd name="connsiteY4-20" fmla="*/ 0 h 88846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840760" h="888468">
                  <a:moveTo>
                    <a:pt x="351693" y="0"/>
                  </a:moveTo>
                  <a:lnTo>
                    <a:pt x="6465622" y="35169"/>
                  </a:lnTo>
                  <a:lnTo>
                    <a:pt x="6840760" y="888468"/>
                  </a:lnTo>
                  <a:lnTo>
                    <a:pt x="0" y="888468"/>
                  </a:lnTo>
                  <a:lnTo>
                    <a:pt x="35169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92" tIns="60945" rIns="121892" bIns="60945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10883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TextBox 61"/>
            <p:cNvSpPr txBox="1"/>
            <p:nvPr>
              <p:custDataLst>
                <p:tags r:id="rId4"/>
              </p:custDataLst>
            </p:nvPr>
          </p:nvSpPr>
          <p:spPr>
            <a:xfrm>
              <a:off x="4098615" y="1552154"/>
              <a:ext cx="8864287" cy="532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0883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charset="0"/>
                  <a:cs typeface="Times New Roman" panose="02020603050405020304" charset="0"/>
                </a:rPr>
                <a:t>Уход за цементобетонным покрытием в холодном регионе</a:t>
              </a:r>
              <a:endParaRPr lang="ru-RU" altLang="en-US" sz="2000" b="1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81143" y="755119"/>
            <a:ext cx="853093" cy="827756"/>
            <a:chOff x="3459946" y="1125538"/>
            <a:chExt cx="854394" cy="903005"/>
          </a:xfrm>
        </p:grpSpPr>
        <p:sp>
          <p:nvSpPr>
            <p:cNvPr id="6" name="等腰三角形 5"/>
            <p:cNvSpPr/>
            <p:nvPr>
              <p:custDataLst>
                <p:tags r:id="rId1"/>
              </p:custDataLst>
            </p:nvPr>
          </p:nvSpPr>
          <p:spPr>
            <a:xfrm flipV="1">
              <a:off x="3459946" y="1207397"/>
              <a:ext cx="854394" cy="821146"/>
            </a:xfrm>
            <a:prstGeom prst="triangl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92" tIns="60945" rIns="121892" bIns="60945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10883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TextBox 62"/>
            <p:cNvSpPr txBox="1"/>
            <p:nvPr>
              <p:custDataLst>
                <p:tags r:id="rId2"/>
              </p:custDataLst>
            </p:nvPr>
          </p:nvSpPr>
          <p:spPr>
            <a:xfrm>
              <a:off x="3615683" y="1125538"/>
              <a:ext cx="447722" cy="7266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0883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73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4</a:t>
              </a:r>
              <a:endParaRPr kumimoji="0" lang="zh-CN" altLang="en-US" sz="533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3048600" y="3183467"/>
            <a:ext cx="6096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indent="0" defTabSz="108839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charset="0"/>
                <a:ea typeface="Times New Roman" panose="02020603050405020304" charset="0"/>
                <a:sym typeface="+mn-ea"/>
              </a:rPr>
              <a:t>Основные подходы к реализации проекта</a:t>
            </a:r>
            <a:endParaRPr lang="ru-RU" altLang="en-US" sz="2400" dirty="0">
              <a:solidFill>
                <a:schemeClr val="bg1"/>
              </a:solidFill>
              <a:latin typeface="Times New Roman" panose="02020603050405020304" charset="0"/>
              <a:ea typeface="Times New Roman" panose="02020603050405020304" charset="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403527" y="5968153"/>
            <a:ext cx="6773333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355600"/>
            <a:endParaRPr lang="en-US" sz="2400" b="0">
              <a:latin typeface="仿宋" panose="02010609060101010101" pitchFamily="49" charset="-122"/>
            </a:endParaRPr>
          </a:p>
          <a:p>
            <a:pPr indent="355600"/>
            <a:r>
              <a:rPr lang="en-US" sz="2400" b="0">
                <a:latin typeface="仿宋" panose="02010609060101010101" pitchFamily="49" charset="-122"/>
              </a:rPr>
              <a:t> </a:t>
            </a:r>
            <a:endParaRPr lang="en-US" altLang="en-US" sz="2400" b="0">
              <a:latin typeface="仿宋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63352" y="1594698"/>
            <a:ext cx="11017223" cy="47879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sz="2000" dirty="0"/>
              <a:t>Способ теплоизоляции, увлажнения и ухода заключается в покрытии верхней и нижней сторон бетона полиэтиленовой пленкой, а</a:t>
            </a:r>
            <a:r>
              <a:rPr lang="zh-CN" altLang="en-US" sz="2000" dirty="0">
                <a:sym typeface="宋体" panose="02010600030101010101" pitchFamily="2" charset="-122"/>
              </a:rPr>
              <a:t> середину покрывают теплоизоляционными материалами (пенопласт, битая вата, войлок, геотехнический войлок, пеньковый мешок или соломенная занавеска и т.д.). Верхняя пластиковая пленка предназначена для предотвращения намокания изоляционного материала в результате снежных бурь, града или ледяного дождя, а нижняя пластиковая пленка предназначена для поддержания достаточной влажности на поверхности дороги. </a:t>
            </a:r>
            <a:endParaRPr lang="en-US" altLang="zh-CN" sz="2000" dirty="0">
              <a:sym typeface="宋体" panose="02010600030101010101" pitchFamily="2" charset="-122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sz="2000" dirty="0">
                <a:sym typeface="宋体" panose="02010600030101010101" pitchFamily="2" charset="-122"/>
              </a:rPr>
              <a:t>Количество дней для аккумулирования тепла, сохранения тепла, увлажнения и ухода за покрытием: конкретное количество дней для удаления аккумулирования тепла, сохранения тепла, увлажнения и ухода за дорожным покрытием должно основываться на измеренной прочности бетонного покрытия на растяжение, достигающей 4,0 МПа (прочность на сжатие составляет примерно 25 МПа), как правило, не менее 14 дней. 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076340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4082" y="946246"/>
            <a:ext cx="10992478" cy="519006"/>
            <a:chOff x="3099904" y="1452479"/>
            <a:chExt cx="9862998" cy="691258"/>
          </a:xfrm>
        </p:grpSpPr>
        <p:sp>
          <p:nvSpPr>
            <p:cNvPr id="3" name="矩形 1"/>
            <p:cNvSpPr/>
            <p:nvPr>
              <p:custDataLst>
                <p:tags r:id="rId3"/>
              </p:custDataLst>
            </p:nvPr>
          </p:nvSpPr>
          <p:spPr>
            <a:xfrm>
              <a:off x="3099904" y="1452479"/>
              <a:ext cx="8864288" cy="691258"/>
            </a:xfrm>
            <a:custGeom>
              <a:avLst/>
              <a:gdLst>
                <a:gd name="connsiteX0" fmla="*/ 0 w 6840760"/>
                <a:gd name="connsiteY0" fmla="*/ 0 h 888468"/>
                <a:gd name="connsiteX1" fmla="*/ 6840760 w 6840760"/>
                <a:gd name="connsiteY1" fmla="*/ 0 h 888468"/>
                <a:gd name="connsiteX2" fmla="*/ 6840760 w 6840760"/>
                <a:gd name="connsiteY2" fmla="*/ 888468 h 888468"/>
                <a:gd name="connsiteX3" fmla="*/ 0 w 6840760"/>
                <a:gd name="connsiteY3" fmla="*/ 888468 h 888468"/>
                <a:gd name="connsiteX4" fmla="*/ 0 w 6840760"/>
                <a:gd name="connsiteY4" fmla="*/ 0 h 888468"/>
                <a:gd name="connsiteX0-1" fmla="*/ 0 w 6840760"/>
                <a:gd name="connsiteY0-2" fmla="*/ 0 h 888468"/>
                <a:gd name="connsiteX1-3" fmla="*/ 6465622 w 6840760"/>
                <a:gd name="connsiteY1-4" fmla="*/ 35169 h 888468"/>
                <a:gd name="connsiteX2-5" fmla="*/ 6840760 w 6840760"/>
                <a:gd name="connsiteY2-6" fmla="*/ 888468 h 888468"/>
                <a:gd name="connsiteX3-7" fmla="*/ 0 w 6840760"/>
                <a:gd name="connsiteY3-8" fmla="*/ 888468 h 888468"/>
                <a:gd name="connsiteX4-9" fmla="*/ 0 w 6840760"/>
                <a:gd name="connsiteY4-10" fmla="*/ 0 h 888468"/>
                <a:gd name="connsiteX0-11" fmla="*/ 351693 w 6840760"/>
                <a:gd name="connsiteY0-12" fmla="*/ 0 h 888468"/>
                <a:gd name="connsiteX1-13" fmla="*/ 6465622 w 6840760"/>
                <a:gd name="connsiteY1-14" fmla="*/ 35169 h 888468"/>
                <a:gd name="connsiteX2-15" fmla="*/ 6840760 w 6840760"/>
                <a:gd name="connsiteY2-16" fmla="*/ 888468 h 888468"/>
                <a:gd name="connsiteX3-17" fmla="*/ 0 w 6840760"/>
                <a:gd name="connsiteY3-18" fmla="*/ 888468 h 888468"/>
                <a:gd name="connsiteX4-19" fmla="*/ 351693 w 6840760"/>
                <a:gd name="connsiteY4-20" fmla="*/ 0 h 88846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840760" h="888468">
                  <a:moveTo>
                    <a:pt x="351693" y="0"/>
                  </a:moveTo>
                  <a:lnTo>
                    <a:pt x="6465622" y="35169"/>
                  </a:lnTo>
                  <a:lnTo>
                    <a:pt x="6840760" y="888468"/>
                  </a:lnTo>
                  <a:lnTo>
                    <a:pt x="0" y="888468"/>
                  </a:lnTo>
                  <a:lnTo>
                    <a:pt x="35169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92" tIns="60945" rIns="121892" bIns="60945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10883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TextBox 61"/>
            <p:cNvSpPr txBox="1"/>
            <p:nvPr>
              <p:custDataLst>
                <p:tags r:id="rId4"/>
              </p:custDataLst>
            </p:nvPr>
          </p:nvSpPr>
          <p:spPr>
            <a:xfrm>
              <a:off x="4098615" y="1552154"/>
              <a:ext cx="8864287" cy="532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0883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charset="0"/>
                  <a:cs typeface="Times New Roman" panose="02020603050405020304" charset="0"/>
                </a:rPr>
                <a:t>Уход за цементобетонным покрытием в холодном регионе</a:t>
              </a:r>
              <a:endParaRPr lang="ru-RU" altLang="en-US" sz="2000" b="1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81143" y="755119"/>
            <a:ext cx="853093" cy="827756"/>
            <a:chOff x="3459946" y="1125538"/>
            <a:chExt cx="854394" cy="903005"/>
          </a:xfrm>
        </p:grpSpPr>
        <p:sp>
          <p:nvSpPr>
            <p:cNvPr id="6" name="等腰三角形 5"/>
            <p:cNvSpPr/>
            <p:nvPr>
              <p:custDataLst>
                <p:tags r:id="rId1"/>
              </p:custDataLst>
            </p:nvPr>
          </p:nvSpPr>
          <p:spPr>
            <a:xfrm flipV="1">
              <a:off x="3459946" y="1207397"/>
              <a:ext cx="854394" cy="821146"/>
            </a:xfrm>
            <a:prstGeom prst="triangl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92" tIns="60945" rIns="121892" bIns="60945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10883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TextBox 62"/>
            <p:cNvSpPr txBox="1"/>
            <p:nvPr>
              <p:custDataLst>
                <p:tags r:id="rId2"/>
              </p:custDataLst>
            </p:nvPr>
          </p:nvSpPr>
          <p:spPr>
            <a:xfrm>
              <a:off x="3615683" y="1125538"/>
              <a:ext cx="447722" cy="7266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0883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73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4</a:t>
              </a:r>
              <a:endParaRPr kumimoji="0" lang="zh-CN" altLang="en-US" sz="533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3048600" y="3183467"/>
            <a:ext cx="6096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indent="0" defTabSz="108839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charset="0"/>
                <a:ea typeface="Times New Roman" panose="02020603050405020304" charset="0"/>
                <a:sym typeface="+mn-ea"/>
              </a:rPr>
              <a:t>Основные подходы к реализации проекта</a:t>
            </a:r>
            <a:endParaRPr lang="ru-RU" altLang="en-US" sz="2400" dirty="0">
              <a:solidFill>
                <a:schemeClr val="bg1"/>
              </a:solidFill>
              <a:latin typeface="Times New Roman" panose="02020603050405020304" charset="0"/>
              <a:ea typeface="Times New Roman" panose="02020603050405020304" charset="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403527" y="5968153"/>
            <a:ext cx="6773333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355600"/>
            <a:endParaRPr lang="en-US" sz="2400" b="0">
              <a:latin typeface="仿宋" panose="02010609060101010101" pitchFamily="49" charset="-122"/>
            </a:endParaRPr>
          </a:p>
          <a:p>
            <a:pPr indent="355600"/>
            <a:r>
              <a:rPr lang="en-US" sz="2400" b="0">
                <a:latin typeface="仿宋" panose="02010609060101010101" pitchFamily="49" charset="-122"/>
              </a:rPr>
              <a:t> </a:t>
            </a:r>
            <a:endParaRPr lang="en-US" altLang="en-US" sz="2400" b="0">
              <a:latin typeface="仿宋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63352" y="1594698"/>
            <a:ext cx="11017223" cy="47879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sz="2000" dirty="0">
                <a:sym typeface="宋体" panose="02010600030101010101" pitchFamily="2" charset="-122"/>
              </a:rPr>
              <a:t>Во время обслуживания изоляции, увлажнения и бетонного покрытия предел прочности бетона при изгибе при замерзании не должен быть ниже критического предела прочности при изгибе 1,0 МПа для морозостойкости, а критический предел прочности при сжатии для морозостойкости составляет ≥5 МПа.</a:t>
            </a:r>
          </a:p>
        </p:txBody>
      </p:sp>
    </p:spTree>
    <p:extLst>
      <p:ext uri="{BB962C8B-B14F-4D97-AF65-F5344CB8AC3E}">
        <p14:creationId xmlns:p14="http://schemas.microsoft.com/office/powerpoint/2010/main" val="3401181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4082" y="946246"/>
            <a:ext cx="10992478" cy="519006"/>
            <a:chOff x="3099904" y="1452479"/>
            <a:chExt cx="9862998" cy="691258"/>
          </a:xfrm>
        </p:grpSpPr>
        <p:sp>
          <p:nvSpPr>
            <p:cNvPr id="3" name="矩形 1"/>
            <p:cNvSpPr/>
            <p:nvPr>
              <p:custDataLst>
                <p:tags r:id="rId4"/>
              </p:custDataLst>
            </p:nvPr>
          </p:nvSpPr>
          <p:spPr>
            <a:xfrm>
              <a:off x="3099904" y="1452479"/>
              <a:ext cx="8864288" cy="691258"/>
            </a:xfrm>
            <a:custGeom>
              <a:avLst/>
              <a:gdLst>
                <a:gd name="connsiteX0" fmla="*/ 0 w 6840760"/>
                <a:gd name="connsiteY0" fmla="*/ 0 h 888468"/>
                <a:gd name="connsiteX1" fmla="*/ 6840760 w 6840760"/>
                <a:gd name="connsiteY1" fmla="*/ 0 h 888468"/>
                <a:gd name="connsiteX2" fmla="*/ 6840760 w 6840760"/>
                <a:gd name="connsiteY2" fmla="*/ 888468 h 888468"/>
                <a:gd name="connsiteX3" fmla="*/ 0 w 6840760"/>
                <a:gd name="connsiteY3" fmla="*/ 888468 h 888468"/>
                <a:gd name="connsiteX4" fmla="*/ 0 w 6840760"/>
                <a:gd name="connsiteY4" fmla="*/ 0 h 888468"/>
                <a:gd name="connsiteX0-1" fmla="*/ 0 w 6840760"/>
                <a:gd name="connsiteY0-2" fmla="*/ 0 h 888468"/>
                <a:gd name="connsiteX1-3" fmla="*/ 6465622 w 6840760"/>
                <a:gd name="connsiteY1-4" fmla="*/ 35169 h 888468"/>
                <a:gd name="connsiteX2-5" fmla="*/ 6840760 w 6840760"/>
                <a:gd name="connsiteY2-6" fmla="*/ 888468 h 888468"/>
                <a:gd name="connsiteX3-7" fmla="*/ 0 w 6840760"/>
                <a:gd name="connsiteY3-8" fmla="*/ 888468 h 888468"/>
                <a:gd name="connsiteX4-9" fmla="*/ 0 w 6840760"/>
                <a:gd name="connsiteY4-10" fmla="*/ 0 h 888468"/>
                <a:gd name="connsiteX0-11" fmla="*/ 351693 w 6840760"/>
                <a:gd name="connsiteY0-12" fmla="*/ 0 h 888468"/>
                <a:gd name="connsiteX1-13" fmla="*/ 6465622 w 6840760"/>
                <a:gd name="connsiteY1-14" fmla="*/ 35169 h 888468"/>
                <a:gd name="connsiteX2-15" fmla="*/ 6840760 w 6840760"/>
                <a:gd name="connsiteY2-16" fmla="*/ 888468 h 888468"/>
                <a:gd name="connsiteX3-17" fmla="*/ 0 w 6840760"/>
                <a:gd name="connsiteY3-18" fmla="*/ 888468 h 888468"/>
                <a:gd name="connsiteX4-19" fmla="*/ 351693 w 6840760"/>
                <a:gd name="connsiteY4-20" fmla="*/ 0 h 88846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840760" h="888468">
                  <a:moveTo>
                    <a:pt x="351693" y="0"/>
                  </a:moveTo>
                  <a:lnTo>
                    <a:pt x="6465622" y="35169"/>
                  </a:lnTo>
                  <a:lnTo>
                    <a:pt x="6840760" y="888468"/>
                  </a:lnTo>
                  <a:lnTo>
                    <a:pt x="0" y="888468"/>
                  </a:lnTo>
                  <a:lnTo>
                    <a:pt x="35169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92" tIns="60945" rIns="121892" bIns="60945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10883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TextBox 61"/>
            <p:cNvSpPr txBox="1"/>
            <p:nvPr>
              <p:custDataLst>
                <p:tags r:id="rId5"/>
              </p:custDataLst>
            </p:nvPr>
          </p:nvSpPr>
          <p:spPr>
            <a:xfrm>
              <a:off x="4098615" y="1552154"/>
              <a:ext cx="8864287" cy="532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0883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charset="0"/>
                  <a:cs typeface="Times New Roman" panose="02020603050405020304" charset="0"/>
                </a:rPr>
                <a:t>Участие CRCC в аналогичных проектах</a:t>
              </a:r>
              <a:endParaRPr lang="ru-RU" altLang="en-US" sz="2000" b="1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81143" y="755119"/>
            <a:ext cx="853093" cy="827756"/>
            <a:chOff x="3459946" y="1125538"/>
            <a:chExt cx="854394" cy="903005"/>
          </a:xfrm>
        </p:grpSpPr>
        <p:sp>
          <p:nvSpPr>
            <p:cNvPr id="6" name="等腰三角形 5"/>
            <p:cNvSpPr/>
            <p:nvPr>
              <p:custDataLst>
                <p:tags r:id="rId2"/>
              </p:custDataLst>
            </p:nvPr>
          </p:nvSpPr>
          <p:spPr>
            <a:xfrm flipV="1">
              <a:off x="3459946" y="1207397"/>
              <a:ext cx="854394" cy="821146"/>
            </a:xfrm>
            <a:prstGeom prst="triangl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92" tIns="60945" rIns="121892" bIns="60945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10883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TextBox 62"/>
            <p:cNvSpPr txBox="1"/>
            <p:nvPr>
              <p:custDataLst>
                <p:tags r:id="rId3"/>
              </p:custDataLst>
            </p:nvPr>
          </p:nvSpPr>
          <p:spPr>
            <a:xfrm>
              <a:off x="3615683" y="1125538"/>
              <a:ext cx="447722" cy="7266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0883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73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5</a:t>
              </a:r>
              <a:endParaRPr kumimoji="0" lang="zh-CN" altLang="en-US" sz="533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3048600" y="3183467"/>
            <a:ext cx="6096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indent="0" defTabSz="108839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charset="0"/>
                <a:ea typeface="Times New Roman" panose="02020603050405020304" charset="0"/>
                <a:sym typeface="+mn-ea"/>
              </a:rPr>
              <a:t>Основные подходы к реализации проекта</a:t>
            </a:r>
            <a:endParaRPr lang="ru-RU" altLang="en-US" sz="2400" dirty="0">
              <a:solidFill>
                <a:schemeClr val="bg1"/>
              </a:solidFill>
              <a:latin typeface="Times New Roman" panose="02020603050405020304" charset="0"/>
              <a:ea typeface="Times New Roman" panose="02020603050405020304" charset="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403527" y="5968153"/>
            <a:ext cx="6773333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355600"/>
            <a:endParaRPr lang="en-US" sz="2400" b="0">
              <a:latin typeface="仿宋" panose="02010609060101010101" pitchFamily="49" charset="-122"/>
            </a:endParaRPr>
          </a:p>
          <a:p>
            <a:pPr indent="355600"/>
            <a:r>
              <a:rPr lang="en-US" sz="2400" b="0">
                <a:latin typeface="仿宋" panose="02010609060101010101" pitchFamily="49" charset="-122"/>
              </a:rPr>
              <a:t> </a:t>
            </a:r>
            <a:endParaRPr lang="en-US" altLang="en-US" sz="2400" b="0">
              <a:latin typeface="仿宋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63352" y="1502155"/>
            <a:ext cx="11928648" cy="10581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sz="2000" dirty="0"/>
              <a:t> </a:t>
            </a:r>
            <a:r>
              <a:rPr lang="zh-CN" altLang="en-US" sz="1900" dirty="0"/>
              <a:t>СиАрСиСи Рус имеет очень богатый внутренний потенциал.Опыт компании в строительстве цементобетонных покрытий показывает, что некоторые проекты имеют климатические и топографические условия, сходные с восточными регионами России, приведем несколько подобных проектов ниже：</a:t>
            </a:r>
            <a:endParaRPr lang="zh-CN" altLang="en-US" sz="1900" dirty="0">
              <a:sym typeface="宋体" panose="02010600030101010101" pitchFamily="2" charset="-122"/>
            </a:endParaRPr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9150B104-13E4-D7AA-4071-40D76FDB4388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88204560"/>
              </p:ext>
            </p:extLst>
          </p:nvPr>
        </p:nvGraphicFramePr>
        <p:xfrm>
          <a:off x="327990" y="2490165"/>
          <a:ext cx="11536020" cy="3612716"/>
        </p:xfrm>
        <a:graphic>
          <a:graphicData uri="http://schemas.openxmlformats.org/drawingml/2006/table">
            <a:tbl>
              <a:tblPr/>
              <a:tblGrid>
                <a:gridCol w="3888432">
                  <a:extLst>
                    <a:ext uri="{9D8B030D-6E8A-4147-A177-3AD203B41FA5}">
                      <a16:colId xmlns:a16="http://schemas.microsoft.com/office/drawing/2014/main" val="1285506418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3325053207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235423428"/>
                    </a:ext>
                  </a:extLst>
                </a:gridCol>
                <a:gridCol w="2751044">
                  <a:extLst>
                    <a:ext uri="{9D8B030D-6E8A-4147-A177-3AD203B41FA5}">
                      <a16:colId xmlns:a16="http://schemas.microsoft.com/office/drawing/2014/main" val="2225049355"/>
                    </a:ext>
                  </a:extLst>
                </a:gridCol>
              </a:tblGrid>
              <a:tr h="2955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Название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en-US" altLang="zh-CN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дороги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Инженерное подразделение</a:t>
                      </a: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Уклон дороги</a:t>
                      </a: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Местоположение проекта</a:t>
                      </a: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9855598"/>
                  </a:ext>
                </a:extLst>
              </a:tr>
              <a:tr h="6250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Скоростная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автомагистраль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Джихэй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, </a:t>
                      </a: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участок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5 </a:t>
                      </a: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Харбина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(</a:t>
                      </a: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Харбин-Учан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) (151 </a:t>
                      </a: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км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)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Китайское бюро по строительству железных дорог и мостов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автострада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Провинция Хэйлунцзян (граничит с Россией)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1531674"/>
                  </a:ext>
                </a:extLst>
              </a:tr>
              <a:tr h="8333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Проект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реконструкции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и </a:t>
                      </a: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расширения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скоростной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автомагистрали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Шенда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(</a:t>
                      </a: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Шэньян-Далянь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) (375 </a:t>
                      </a: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км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)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Китайское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железнодорожное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строительство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, 19-е </a:t>
                      </a: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бюро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, 11-е </a:t>
                      </a: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бюро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и </a:t>
                      </a: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т.д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.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автострада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Провинция Ляонин (Северный Китай)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0995696"/>
                  </a:ext>
                </a:extLst>
              </a:tr>
              <a:tr h="10416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Проект реконструкции и расширения участка Сюэсян - Ябли шоссе Саньмо, национальное шоссе Хэйлунцзян (93 км)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Китайское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бюро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по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строительству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железных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дорог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и </a:t>
                      </a: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мостов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Шоссе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1, 2 </a:t>
                      </a: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уровня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Провинция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Хэйлунцзян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(</a:t>
                      </a: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граничит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с </a:t>
                      </a: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Россией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)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1758371"/>
                  </a:ext>
                </a:extLst>
              </a:tr>
              <a:tr h="6250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Шоссе Шэндань (Шэньян-Даньдун) (222 км)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Китайское бюро по строительству железных дорог и мостов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Первоклассное шоссе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Провинция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Ляонин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(</a:t>
                      </a: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Северный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Китай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)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2050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1960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3392" y="1196752"/>
            <a:ext cx="10662285" cy="3183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zh-CN" sz="5335" b="1" dirty="0">
                <a:solidFill>
                  <a:srgbClr val="0070C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Цементнобеононе покрытие </a:t>
            </a:r>
            <a:r>
              <a:rPr lang="ru-RU" altLang="zh-CN" sz="5335" b="1" dirty="0">
                <a:solidFill>
                  <a:srgbClr val="0070C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в </a:t>
            </a:r>
            <a:r>
              <a:rPr lang="zh-CN" altLang="zh-CN" sz="5335" b="1" dirty="0">
                <a:solidFill>
                  <a:srgbClr val="0070C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КНР </a:t>
            </a:r>
            <a:endParaRPr lang="en-US" altLang="zh-CN" sz="5335" b="1" dirty="0">
              <a:solidFill>
                <a:srgbClr val="0070C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4082" y="946246"/>
            <a:ext cx="8832238" cy="519006"/>
            <a:chOff x="3099904" y="1452479"/>
            <a:chExt cx="8864288" cy="691258"/>
          </a:xfrm>
        </p:grpSpPr>
        <p:sp>
          <p:nvSpPr>
            <p:cNvPr id="3" name="矩形 1"/>
            <p:cNvSpPr/>
            <p:nvPr>
              <p:custDataLst>
                <p:tags r:id="rId3"/>
              </p:custDataLst>
            </p:nvPr>
          </p:nvSpPr>
          <p:spPr>
            <a:xfrm>
              <a:off x="3099904" y="1452479"/>
              <a:ext cx="8864288" cy="691258"/>
            </a:xfrm>
            <a:custGeom>
              <a:avLst/>
              <a:gdLst>
                <a:gd name="connsiteX0" fmla="*/ 0 w 6840760"/>
                <a:gd name="connsiteY0" fmla="*/ 0 h 888468"/>
                <a:gd name="connsiteX1" fmla="*/ 6840760 w 6840760"/>
                <a:gd name="connsiteY1" fmla="*/ 0 h 888468"/>
                <a:gd name="connsiteX2" fmla="*/ 6840760 w 6840760"/>
                <a:gd name="connsiteY2" fmla="*/ 888468 h 888468"/>
                <a:gd name="connsiteX3" fmla="*/ 0 w 6840760"/>
                <a:gd name="connsiteY3" fmla="*/ 888468 h 888468"/>
                <a:gd name="connsiteX4" fmla="*/ 0 w 6840760"/>
                <a:gd name="connsiteY4" fmla="*/ 0 h 888468"/>
                <a:gd name="connsiteX0-1" fmla="*/ 0 w 6840760"/>
                <a:gd name="connsiteY0-2" fmla="*/ 0 h 888468"/>
                <a:gd name="connsiteX1-3" fmla="*/ 6465622 w 6840760"/>
                <a:gd name="connsiteY1-4" fmla="*/ 35169 h 888468"/>
                <a:gd name="connsiteX2-5" fmla="*/ 6840760 w 6840760"/>
                <a:gd name="connsiteY2-6" fmla="*/ 888468 h 888468"/>
                <a:gd name="connsiteX3-7" fmla="*/ 0 w 6840760"/>
                <a:gd name="connsiteY3-8" fmla="*/ 888468 h 888468"/>
                <a:gd name="connsiteX4-9" fmla="*/ 0 w 6840760"/>
                <a:gd name="connsiteY4-10" fmla="*/ 0 h 888468"/>
                <a:gd name="connsiteX0-11" fmla="*/ 351693 w 6840760"/>
                <a:gd name="connsiteY0-12" fmla="*/ 0 h 888468"/>
                <a:gd name="connsiteX1-13" fmla="*/ 6465622 w 6840760"/>
                <a:gd name="connsiteY1-14" fmla="*/ 35169 h 888468"/>
                <a:gd name="connsiteX2-15" fmla="*/ 6840760 w 6840760"/>
                <a:gd name="connsiteY2-16" fmla="*/ 888468 h 888468"/>
                <a:gd name="connsiteX3-17" fmla="*/ 0 w 6840760"/>
                <a:gd name="connsiteY3-18" fmla="*/ 888468 h 888468"/>
                <a:gd name="connsiteX4-19" fmla="*/ 351693 w 6840760"/>
                <a:gd name="connsiteY4-20" fmla="*/ 0 h 88846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840760" h="888468">
                  <a:moveTo>
                    <a:pt x="351693" y="0"/>
                  </a:moveTo>
                  <a:lnTo>
                    <a:pt x="6465622" y="35169"/>
                  </a:lnTo>
                  <a:lnTo>
                    <a:pt x="6840760" y="888468"/>
                  </a:lnTo>
                  <a:lnTo>
                    <a:pt x="0" y="888468"/>
                  </a:lnTo>
                  <a:lnTo>
                    <a:pt x="35169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92" tIns="60945" rIns="121892" bIns="60945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10883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TextBox 61"/>
            <p:cNvSpPr txBox="1"/>
            <p:nvPr>
              <p:custDataLst>
                <p:tags r:id="rId4"/>
              </p:custDataLst>
            </p:nvPr>
          </p:nvSpPr>
          <p:spPr>
            <a:xfrm>
              <a:off x="4098616" y="1552154"/>
              <a:ext cx="7555923" cy="532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0883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charset="0"/>
                  <a:cs typeface="Times New Roman" panose="02020603050405020304" charset="0"/>
                </a:rPr>
                <a:t>Сфера применения цементных дорожных покрытий в Китае</a:t>
              </a:r>
              <a:endParaRPr lang="ru-RU" altLang="en-US" sz="2000" b="1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81143" y="755119"/>
            <a:ext cx="853093" cy="827756"/>
            <a:chOff x="3459946" y="1125538"/>
            <a:chExt cx="854394" cy="903005"/>
          </a:xfrm>
        </p:grpSpPr>
        <p:sp>
          <p:nvSpPr>
            <p:cNvPr id="6" name="等腰三角形 5"/>
            <p:cNvSpPr/>
            <p:nvPr>
              <p:custDataLst>
                <p:tags r:id="rId1"/>
              </p:custDataLst>
            </p:nvPr>
          </p:nvSpPr>
          <p:spPr>
            <a:xfrm flipV="1">
              <a:off x="3459946" y="1207397"/>
              <a:ext cx="854394" cy="821146"/>
            </a:xfrm>
            <a:prstGeom prst="triangl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92" tIns="60945" rIns="121892" bIns="60945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10883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TextBox 62"/>
            <p:cNvSpPr txBox="1"/>
            <p:nvPr>
              <p:custDataLst>
                <p:tags r:id="rId2"/>
              </p:custDataLst>
            </p:nvPr>
          </p:nvSpPr>
          <p:spPr>
            <a:xfrm>
              <a:off x="3615683" y="1125538"/>
              <a:ext cx="447722" cy="7266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0883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73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</a:t>
              </a:r>
              <a:endParaRPr kumimoji="0" lang="zh-CN" altLang="en-US" sz="533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3048600" y="3183467"/>
            <a:ext cx="6096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indent="0" defTabSz="108839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charset="0"/>
                <a:ea typeface="Times New Roman" panose="02020603050405020304" charset="0"/>
                <a:sym typeface="+mn-ea"/>
              </a:rPr>
              <a:t>Основные подходы к реализации проекта</a:t>
            </a:r>
            <a:endParaRPr lang="ru-RU" altLang="en-US" sz="2400" dirty="0">
              <a:solidFill>
                <a:schemeClr val="bg1"/>
              </a:solidFill>
              <a:latin typeface="Times New Roman" panose="02020603050405020304" charset="0"/>
              <a:ea typeface="Times New Roman" panose="02020603050405020304" charset="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403527" y="5968153"/>
            <a:ext cx="6773333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355600"/>
            <a:endParaRPr lang="en-US" sz="2400" b="0">
              <a:latin typeface="仿宋" panose="02010609060101010101" pitchFamily="49" charset="-122"/>
            </a:endParaRPr>
          </a:p>
          <a:p>
            <a:pPr indent="355600"/>
            <a:r>
              <a:rPr lang="en-US" sz="2400" b="0">
                <a:latin typeface="仿宋" panose="02010609060101010101" pitchFamily="49" charset="-122"/>
              </a:rPr>
              <a:t> </a:t>
            </a:r>
            <a:endParaRPr lang="en-US" altLang="en-US" sz="2400" b="0">
              <a:latin typeface="仿宋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79693" y="1594698"/>
            <a:ext cx="6364379" cy="47879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342900" indent="-342900" algn="just">
              <a:buFont typeface="Wingdings" panose="05000000000000000000" charset="0"/>
              <a:buChar char="l"/>
            </a:pPr>
            <a:r>
              <a:rPr lang="zh-CN" altLang="en-US" sz="1865" dirty="0"/>
              <a:t>В процессе десятилетий активного развития в Китае цементная промышленность и производство бетона стабильно занимали первое место в мире. Среди них цементобетонные дороги также быстро развивались и широко использовались, формируя огромную базовую транспортную сеть Китая.</a:t>
            </a:r>
            <a:endParaRPr lang="en-US" altLang="zh-CN" sz="1865" dirty="0"/>
          </a:p>
          <a:p>
            <a:pPr marL="342900" indent="-342900" algn="just">
              <a:buFont typeface="Wingdings" panose="05000000000000000000" charset="0"/>
              <a:buChar char="l"/>
            </a:pPr>
            <a:r>
              <a:rPr lang="zh-CN" altLang="en-US" sz="2000" dirty="0"/>
              <a:t>В Китае цементный бетон широко используется на дорогах, в аэропортах, доках и в горнодобывающих районах. Среди дорог средне</a:t>
            </a:r>
            <a:r>
              <a:rPr lang="ru-RU" altLang="zh-CN" sz="2000" dirty="0"/>
              <a:t>й</a:t>
            </a:r>
            <a:r>
              <a:rPr lang="zh-CN" altLang="en-US" sz="2000" dirty="0"/>
              <a:t> и высоко</a:t>
            </a:r>
            <a:r>
              <a:rPr lang="ru-RU" altLang="zh-CN" sz="2000" dirty="0"/>
              <a:t>й категории</a:t>
            </a:r>
            <a:r>
              <a:rPr lang="zh-CN" altLang="en-US" sz="2000" dirty="0"/>
              <a:t> цементобетонное покрытие составляет 40%, а среди дорог низкого </a:t>
            </a:r>
            <a:r>
              <a:rPr lang="ru-RU" altLang="zh-CN" sz="2000" dirty="0"/>
              <a:t>категории</a:t>
            </a:r>
            <a:r>
              <a:rPr lang="zh-CN" altLang="en-US" sz="2000" dirty="0"/>
              <a:t> эта доля достигает более 84%. Его простая конструкция и небольшое воздействие на окружающую среду делают его подходящим для различных климатических условий Китая. </a:t>
            </a:r>
          </a:p>
          <a:p>
            <a:pPr marL="342900" indent="-342900" algn="just">
              <a:buFont typeface="Wingdings" panose="05000000000000000000" charset="0"/>
              <a:buChar char="l"/>
            </a:pPr>
            <a:endParaRPr lang="zh-CN" altLang="en-US" sz="1865" dirty="0"/>
          </a:p>
          <a:p>
            <a:pPr marL="342900" indent="-342900" algn="just">
              <a:buFont typeface="Wingdings" panose="05000000000000000000" charset="0"/>
              <a:buChar char="l"/>
            </a:pPr>
            <a:endParaRPr lang="ru-RU" altLang="en-US" sz="1865" dirty="0">
              <a:sym typeface="+mn-ea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3260944-68CD-8C61-F490-5BB791A432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4072" y="1636358"/>
            <a:ext cx="5187902" cy="39162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4082" y="946246"/>
            <a:ext cx="8832238" cy="519006"/>
            <a:chOff x="3099904" y="1452479"/>
            <a:chExt cx="8864288" cy="691258"/>
          </a:xfrm>
        </p:grpSpPr>
        <p:sp>
          <p:nvSpPr>
            <p:cNvPr id="3" name="矩形 1"/>
            <p:cNvSpPr/>
            <p:nvPr>
              <p:custDataLst>
                <p:tags r:id="rId3"/>
              </p:custDataLst>
            </p:nvPr>
          </p:nvSpPr>
          <p:spPr>
            <a:xfrm>
              <a:off x="3099904" y="1452479"/>
              <a:ext cx="8864288" cy="691258"/>
            </a:xfrm>
            <a:custGeom>
              <a:avLst/>
              <a:gdLst>
                <a:gd name="connsiteX0" fmla="*/ 0 w 6840760"/>
                <a:gd name="connsiteY0" fmla="*/ 0 h 888468"/>
                <a:gd name="connsiteX1" fmla="*/ 6840760 w 6840760"/>
                <a:gd name="connsiteY1" fmla="*/ 0 h 888468"/>
                <a:gd name="connsiteX2" fmla="*/ 6840760 w 6840760"/>
                <a:gd name="connsiteY2" fmla="*/ 888468 h 888468"/>
                <a:gd name="connsiteX3" fmla="*/ 0 w 6840760"/>
                <a:gd name="connsiteY3" fmla="*/ 888468 h 888468"/>
                <a:gd name="connsiteX4" fmla="*/ 0 w 6840760"/>
                <a:gd name="connsiteY4" fmla="*/ 0 h 888468"/>
                <a:gd name="connsiteX0-1" fmla="*/ 0 w 6840760"/>
                <a:gd name="connsiteY0-2" fmla="*/ 0 h 888468"/>
                <a:gd name="connsiteX1-3" fmla="*/ 6465622 w 6840760"/>
                <a:gd name="connsiteY1-4" fmla="*/ 35169 h 888468"/>
                <a:gd name="connsiteX2-5" fmla="*/ 6840760 w 6840760"/>
                <a:gd name="connsiteY2-6" fmla="*/ 888468 h 888468"/>
                <a:gd name="connsiteX3-7" fmla="*/ 0 w 6840760"/>
                <a:gd name="connsiteY3-8" fmla="*/ 888468 h 888468"/>
                <a:gd name="connsiteX4-9" fmla="*/ 0 w 6840760"/>
                <a:gd name="connsiteY4-10" fmla="*/ 0 h 888468"/>
                <a:gd name="connsiteX0-11" fmla="*/ 351693 w 6840760"/>
                <a:gd name="connsiteY0-12" fmla="*/ 0 h 888468"/>
                <a:gd name="connsiteX1-13" fmla="*/ 6465622 w 6840760"/>
                <a:gd name="connsiteY1-14" fmla="*/ 35169 h 888468"/>
                <a:gd name="connsiteX2-15" fmla="*/ 6840760 w 6840760"/>
                <a:gd name="connsiteY2-16" fmla="*/ 888468 h 888468"/>
                <a:gd name="connsiteX3-17" fmla="*/ 0 w 6840760"/>
                <a:gd name="connsiteY3-18" fmla="*/ 888468 h 888468"/>
                <a:gd name="connsiteX4-19" fmla="*/ 351693 w 6840760"/>
                <a:gd name="connsiteY4-20" fmla="*/ 0 h 88846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840760" h="888468">
                  <a:moveTo>
                    <a:pt x="351693" y="0"/>
                  </a:moveTo>
                  <a:lnTo>
                    <a:pt x="6465622" y="35169"/>
                  </a:lnTo>
                  <a:lnTo>
                    <a:pt x="6840760" y="888468"/>
                  </a:lnTo>
                  <a:lnTo>
                    <a:pt x="0" y="888468"/>
                  </a:lnTo>
                  <a:lnTo>
                    <a:pt x="35169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92" tIns="60945" rIns="121892" bIns="60945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10883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TextBox 61"/>
            <p:cNvSpPr txBox="1"/>
            <p:nvPr>
              <p:custDataLst>
                <p:tags r:id="rId4"/>
              </p:custDataLst>
            </p:nvPr>
          </p:nvSpPr>
          <p:spPr>
            <a:xfrm>
              <a:off x="4098616" y="1552154"/>
              <a:ext cx="7555923" cy="532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0883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charset="0"/>
                  <a:cs typeface="Times New Roman" panose="02020603050405020304" charset="0"/>
                </a:rPr>
                <a:t>Сфера применения цементных дорожных покрытий в Китае</a:t>
              </a:r>
              <a:endParaRPr lang="ru-RU" altLang="en-US" sz="2000" b="1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81143" y="755119"/>
            <a:ext cx="853093" cy="827756"/>
            <a:chOff x="3459946" y="1125538"/>
            <a:chExt cx="854394" cy="903005"/>
          </a:xfrm>
        </p:grpSpPr>
        <p:sp>
          <p:nvSpPr>
            <p:cNvPr id="6" name="等腰三角形 5"/>
            <p:cNvSpPr/>
            <p:nvPr>
              <p:custDataLst>
                <p:tags r:id="rId1"/>
              </p:custDataLst>
            </p:nvPr>
          </p:nvSpPr>
          <p:spPr>
            <a:xfrm flipV="1">
              <a:off x="3459946" y="1207397"/>
              <a:ext cx="854394" cy="821146"/>
            </a:xfrm>
            <a:prstGeom prst="triangl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92" tIns="60945" rIns="121892" bIns="60945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10883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TextBox 62"/>
            <p:cNvSpPr txBox="1"/>
            <p:nvPr>
              <p:custDataLst>
                <p:tags r:id="rId2"/>
              </p:custDataLst>
            </p:nvPr>
          </p:nvSpPr>
          <p:spPr>
            <a:xfrm>
              <a:off x="3615683" y="1125538"/>
              <a:ext cx="447722" cy="7266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0883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73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</a:t>
              </a:r>
              <a:endParaRPr kumimoji="0" lang="zh-CN" altLang="en-US" sz="533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3048600" y="3183467"/>
            <a:ext cx="6096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indent="0" defTabSz="108839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charset="0"/>
                <a:ea typeface="Times New Roman" panose="02020603050405020304" charset="0"/>
                <a:sym typeface="+mn-ea"/>
              </a:rPr>
              <a:t>Основные подходы к реализации проекта</a:t>
            </a:r>
            <a:endParaRPr lang="ru-RU" altLang="en-US" sz="2400" dirty="0">
              <a:solidFill>
                <a:schemeClr val="bg1"/>
              </a:solidFill>
              <a:latin typeface="Times New Roman" panose="02020603050405020304" charset="0"/>
              <a:ea typeface="Times New Roman" panose="02020603050405020304" charset="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403527" y="5968153"/>
            <a:ext cx="6773333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355600"/>
            <a:endParaRPr lang="en-US" sz="2400" b="0">
              <a:latin typeface="仿宋" panose="02010609060101010101" pitchFamily="49" charset="-122"/>
            </a:endParaRPr>
          </a:p>
          <a:p>
            <a:pPr indent="355600"/>
            <a:r>
              <a:rPr lang="en-US" sz="2400" b="0">
                <a:latin typeface="仿宋" panose="02010609060101010101" pitchFamily="49" charset="-122"/>
              </a:rPr>
              <a:t> </a:t>
            </a:r>
            <a:endParaRPr lang="en-US" altLang="en-US" sz="2400" b="0">
              <a:latin typeface="仿宋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79693" y="1594698"/>
            <a:ext cx="9892771" cy="47879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sz="2000" dirty="0"/>
              <a:t>На 80% дорожных покрытий аэропортов </a:t>
            </a:r>
          </a:p>
          <a:p>
            <a:r>
              <a:rPr lang="zh-CN" altLang="en-US" sz="2000" dirty="0"/>
              <a:t>используются цементобетонные формы для мощения, которые могут эффективно повысить общую прочность и ровность дорожного покрытия. В условиях интенсивной эксплуатации, таких как районы добычи полезных ископаемых, доки, платные станции и т.д., более 90% дорог имеют цементобетонное покрытие с лучшей устойчивостью и несущей способностью</a:t>
            </a:r>
            <a:r>
              <a:rPr lang="zh-CN" altLang="en-US" sz="3600" dirty="0"/>
              <a:t>.</a:t>
            </a:r>
          </a:p>
          <a:p>
            <a:pPr marL="342900" indent="-342900" algn="just">
              <a:buFont typeface="Wingdings" panose="05000000000000000000" charset="0"/>
              <a:buChar char="l"/>
            </a:pPr>
            <a:r>
              <a:rPr lang="zh-CN" altLang="en-US" sz="2000" dirty="0"/>
              <a:t>Рассматривая историю развития цементобетонных дорог Китая, можно отметить, что с 1980 года строительство цементобетонных дорог началось со скоростью сотни километров в год; в 1985 году темпы строительства увеличились на тысячи километров в год; в 1994 году темпы строительства увеличились на 10 000 километров в год; с 2005 по 2007 год темпы строительства от 200 000 до 300 000 километров в год быстро росли; </a:t>
            </a:r>
          </a:p>
          <a:p>
            <a:pPr marL="342900" indent="-342900" algn="just">
              <a:buFont typeface="Wingdings" panose="05000000000000000000" charset="0"/>
              <a:buChar char="l"/>
            </a:pPr>
            <a:endParaRPr lang="zh-CN" altLang="en-US" sz="1865" dirty="0"/>
          </a:p>
          <a:p>
            <a:pPr marL="342900" indent="-342900" algn="just">
              <a:buFont typeface="Wingdings" panose="05000000000000000000" charset="0"/>
              <a:buChar char="l"/>
            </a:pPr>
            <a:endParaRPr lang="ru-RU" altLang="en-US" sz="1865" dirty="0"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1560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4082" y="946246"/>
            <a:ext cx="8832238" cy="519006"/>
            <a:chOff x="3099904" y="1452479"/>
            <a:chExt cx="8864288" cy="691258"/>
          </a:xfrm>
        </p:grpSpPr>
        <p:sp>
          <p:nvSpPr>
            <p:cNvPr id="3" name="矩形 1"/>
            <p:cNvSpPr/>
            <p:nvPr>
              <p:custDataLst>
                <p:tags r:id="rId3"/>
              </p:custDataLst>
            </p:nvPr>
          </p:nvSpPr>
          <p:spPr>
            <a:xfrm>
              <a:off x="3099904" y="1452479"/>
              <a:ext cx="8864288" cy="691258"/>
            </a:xfrm>
            <a:custGeom>
              <a:avLst/>
              <a:gdLst>
                <a:gd name="connsiteX0" fmla="*/ 0 w 6840760"/>
                <a:gd name="connsiteY0" fmla="*/ 0 h 888468"/>
                <a:gd name="connsiteX1" fmla="*/ 6840760 w 6840760"/>
                <a:gd name="connsiteY1" fmla="*/ 0 h 888468"/>
                <a:gd name="connsiteX2" fmla="*/ 6840760 w 6840760"/>
                <a:gd name="connsiteY2" fmla="*/ 888468 h 888468"/>
                <a:gd name="connsiteX3" fmla="*/ 0 w 6840760"/>
                <a:gd name="connsiteY3" fmla="*/ 888468 h 888468"/>
                <a:gd name="connsiteX4" fmla="*/ 0 w 6840760"/>
                <a:gd name="connsiteY4" fmla="*/ 0 h 888468"/>
                <a:gd name="connsiteX0-1" fmla="*/ 0 w 6840760"/>
                <a:gd name="connsiteY0-2" fmla="*/ 0 h 888468"/>
                <a:gd name="connsiteX1-3" fmla="*/ 6465622 w 6840760"/>
                <a:gd name="connsiteY1-4" fmla="*/ 35169 h 888468"/>
                <a:gd name="connsiteX2-5" fmla="*/ 6840760 w 6840760"/>
                <a:gd name="connsiteY2-6" fmla="*/ 888468 h 888468"/>
                <a:gd name="connsiteX3-7" fmla="*/ 0 w 6840760"/>
                <a:gd name="connsiteY3-8" fmla="*/ 888468 h 888468"/>
                <a:gd name="connsiteX4-9" fmla="*/ 0 w 6840760"/>
                <a:gd name="connsiteY4-10" fmla="*/ 0 h 888468"/>
                <a:gd name="connsiteX0-11" fmla="*/ 351693 w 6840760"/>
                <a:gd name="connsiteY0-12" fmla="*/ 0 h 888468"/>
                <a:gd name="connsiteX1-13" fmla="*/ 6465622 w 6840760"/>
                <a:gd name="connsiteY1-14" fmla="*/ 35169 h 888468"/>
                <a:gd name="connsiteX2-15" fmla="*/ 6840760 w 6840760"/>
                <a:gd name="connsiteY2-16" fmla="*/ 888468 h 888468"/>
                <a:gd name="connsiteX3-17" fmla="*/ 0 w 6840760"/>
                <a:gd name="connsiteY3-18" fmla="*/ 888468 h 888468"/>
                <a:gd name="connsiteX4-19" fmla="*/ 351693 w 6840760"/>
                <a:gd name="connsiteY4-20" fmla="*/ 0 h 88846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840760" h="888468">
                  <a:moveTo>
                    <a:pt x="351693" y="0"/>
                  </a:moveTo>
                  <a:lnTo>
                    <a:pt x="6465622" y="35169"/>
                  </a:lnTo>
                  <a:lnTo>
                    <a:pt x="6840760" y="888468"/>
                  </a:lnTo>
                  <a:lnTo>
                    <a:pt x="0" y="888468"/>
                  </a:lnTo>
                  <a:lnTo>
                    <a:pt x="35169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92" tIns="60945" rIns="121892" bIns="60945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10883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TextBox 61"/>
            <p:cNvSpPr txBox="1"/>
            <p:nvPr>
              <p:custDataLst>
                <p:tags r:id="rId4"/>
              </p:custDataLst>
            </p:nvPr>
          </p:nvSpPr>
          <p:spPr>
            <a:xfrm>
              <a:off x="4098616" y="1552154"/>
              <a:ext cx="7555923" cy="532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0883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charset="0"/>
                  <a:cs typeface="Times New Roman" panose="02020603050405020304" charset="0"/>
                </a:rPr>
                <a:t>Сфера применения цементных дорожных покрытий в Китае</a:t>
              </a:r>
              <a:endParaRPr lang="ru-RU" altLang="en-US" sz="2000" b="1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81143" y="755119"/>
            <a:ext cx="853093" cy="827756"/>
            <a:chOff x="3459946" y="1125538"/>
            <a:chExt cx="854394" cy="903005"/>
          </a:xfrm>
        </p:grpSpPr>
        <p:sp>
          <p:nvSpPr>
            <p:cNvPr id="6" name="等腰三角形 5"/>
            <p:cNvSpPr/>
            <p:nvPr>
              <p:custDataLst>
                <p:tags r:id="rId1"/>
              </p:custDataLst>
            </p:nvPr>
          </p:nvSpPr>
          <p:spPr>
            <a:xfrm flipV="1">
              <a:off x="3459946" y="1207397"/>
              <a:ext cx="854394" cy="821146"/>
            </a:xfrm>
            <a:prstGeom prst="triangl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92" tIns="60945" rIns="121892" bIns="60945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10883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TextBox 62"/>
            <p:cNvSpPr txBox="1"/>
            <p:nvPr>
              <p:custDataLst>
                <p:tags r:id="rId2"/>
              </p:custDataLst>
            </p:nvPr>
          </p:nvSpPr>
          <p:spPr>
            <a:xfrm>
              <a:off x="3615683" y="1125538"/>
              <a:ext cx="447722" cy="7266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0883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73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</a:t>
              </a:r>
              <a:endParaRPr kumimoji="0" lang="zh-CN" altLang="en-US" sz="533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3048600" y="3183467"/>
            <a:ext cx="6096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indent="0" defTabSz="108839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charset="0"/>
                <a:ea typeface="Times New Roman" panose="02020603050405020304" charset="0"/>
                <a:sym typeface="+mn-ea"/>
              </a:rPr>
              <a:t>Основные подходы к реализации проекта</a:t>
            </a:r>
            <a:endParaRPr lang="ru-RU" altLang="en-US" sz="2400" dirty="0">
              <a:solidFill>
                <a:schemeClr val="bg1"/>
              </a:solidFill>
              <a:latin typeface="Times New Roman" panose="02020603050405020304" charset="0"/>
              <a:ea typeface="Times New Roman" panose="02020603050405020304" charset="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403527" y="5968153"/>
            <a:ext cx="6773333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355600"/>
            <a:endParaRPr lang="en-US" sz="2400" b="0">
              <a:latin typeface="仿宋" panose="02010609060101010101" pitchFamily="49" charset="-122"/>
            </a:endParaRPr>
          </a:p>
          <a:p>
            <a:pPr indent="355600"/>
            <a:r>
              <a:rPr lang="en-US" sz="2400" b="0">
                <a:latin typeface="仿宋" panose="02010609060101010101" pitchFamily="49" charset="-122"/>
              </a:rPr>
              <a:t> </a:t>
            </a:r>
            <a:endParaRPr lang="en-US" altLang="en-US" sz="2400" b="0">
              <a:latin typeface="仿宋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79693" y="1594698"/>
            <a:ext cx="11260923" cy="47879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sz="2000" dirty="0"/>
              <a:t>к концу 2022 года, согласно неполным статистическим данным, протяженность цементобетонных дорог в Китае достигла примерно 4,6 миллиона километров. Стремительное развитие цементных и бетонных дорог позволило китайским инфраструктурным компаниям накопить много передовых технологий и богатый опыт строительства.</a:t>
            </a:r>
          </a:p>
          <a:p>
            <a:pPr marL="342900" indent="-342900" algn="just">
              <a:buFont typeface="Wingdings" panose="05000000000000000000" charset="0"/>
              <a:buChar char="l"/>
            </a:pPr>
            <a:endParaRPr lang="zh-CN" altLang="en-US" sz="1865" dirty="0"/>
          </a:p>
          <a:p>
            <a:pPr marL="342900" indent="-342900" algn="just">
              <a:buFont typeface="Wingdings" panose="05000000000000000000" charset="0"/>
              <a:buChar char="l"/>
            </a:pPr>
            <a:endParaRPr lang="ru-RU" altLang="en-US" sz="1865" dirty="0">
              <a:sym typeface="+mn-ea"/>
            </a:endParaRPr>
          </a:p>
        </p:txBody>
      </p:sp>
      <p:pic>
        <p:nvPicPr>
          <p:cNvPr id="9" name="图片 3" descr="t03b79f38d1fae0dc6e (1)">
            <a:extLst>
              <a:ext uri="{FF2B5EF4-FFF2-40B4-BE49-F238E27FC236}">
                <a16:creationId xmlns:a16="http://schemas.microsoft.com/office/drawing/2014/main" id="{32F417EF-0796-DF2A-314A-4032F79096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13"/>
          <a:stretch/>
        </p:blipFill>
        <p:spPr bwMode="auto">
          <a:xfrm>
            <a:off x="2880320" y="2852936"/>
            <a:ext cx="5928920" cy="3196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6155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4082" y="946246"/>
            <a:ext cx="8832238" cy="519006"/>
            <a:chOff x="3099904" y="1452479"/>
            <a:chExt cx="8864288" cy="691258"/>
          </a:xfrm>
        </p:grpSpPr>
        <p:sp>
          <p:nvSpPr>
            <p:cNvPr id="3" name="矩形 1"/>
            <p:cNvSpPr/>
            <p:nvPr>
              <p:custDataLst>
                <p:tags r:id="rId3"/>
              </p:custDataLst>
            </p:nvPr>
          </p:nvSpPr>
          <p:spPr>
            <a:xfrm>
              <a:off x="3099904" y="1452479"/>
              <a:ext cx="8864288" cy="691258"/>
            </a:xfrm>
            <a:custGeom>
              <a:avLst/>
              <a:gdLst>
                <a:gd name="connsiteX0" fmla="*/ 0 w 6840760"/>
                <a:gd name="connsiteY0" fmla="*/ 0 h 888468"/>
                <a:gd name="connsiteX1" fmla="*/ 6840760 w 6840760"/>
                <a:gd name="connsiteY1" fmla="*/ 0 h 888468"/>
                <a:gd name="connsiteX2" fmla="*/ 6840760 w 6840760"/>
                <a:gd name="connsiteY2" fmla="*/ 888468 h 888468"/>
                <a:gd name="connsiteX3" fmla="*/ 0 w 6840760"/>
                <a:gd name="connsiteY3" fmla="*/ 888468 h 888468"/>
                <a:gd name="connsiteX4" fmla="*/ 0 w 6840760"/>
                <a:gd name="connsiteY4" fmla="*/ 0 h 888468"/>
                <a:gd name="connsiteX0-1" fmla="*/ 0 w 6840760"/>
                <a:gd name="connsiteY0-2" fmla="*/ 0 h 888468"/>
                <a:gd name="connsiteX1-3" fmla="*/ 6465622 w 6840760"/>
                <a:gd name="connsiteY1-4" fmla="*/ 35169 h 888468"/>
                <a:gd name="connsiteX2-5" fmla="*/ 6840760 w 6840760"/>
                <a:gd name="connsiteY2-6" fmla="*/ 888468 h 888468"/>
                <a:gd name="connsiteX3-7" fmla="*/ 0 w 6840760"/>
                <a:gd name="connsiteY3-8" fmla="*/ 888468 h 888468"/>
                <a:gd name="connsiteX4-9" fmla="*/ 0 w 6840760"/>
                <a:gd name="connsiteY4-10" fmla="*/ 0 h 888468"/>
                <a:gd name="connsiteX0-11" fmla="*/ 351693 w 6840760"/>
                <a:gd name="connsiteY0-12" fmla="*/ 0 h 888468"/>
                <a:gd name="connsiteX1-13" fmla="*/ 6465622 w 6840760"/>
                <a:gd name="connsiteY1-14" fmla="*/ 35169 h 888468"/>
                <a:gd name="connsiteX2-15" fmla="*/ 6840760 w 6840760"/>
                <a:gd name="connsiteY2-16" fmla="*/ 888468 h 888468"/>
                <a:gd name="connsiteX3-17" fmla="*/ 0 w 6840760"/>
                <a:gd name="connsiteY3-18" fmla="*/ 888468 h 888468"/>
                <a:gd name="connsiteX4-19" fmla="*/ 351693 w 6840760"/>
                <a:gd name="connsiteY4-20" fmla="*/ 0 h 88846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840760" h="888468">
                  <a:moveTo>
                    <a:pt x="351693" y="0"/>
                  </a:moveTo>
                  <a:lnTo>
                    <a:pt x="6465622" y="35169"/>
                  </a:lnTo>
                  <a:lnTo>
                    <a:pt x="6840760" y="888468"/>
                  </a:lnTo>
                  <a:lnTo>
                    <a:pt x="0" y="888468"/>
                  </a:lnTo>
                  <a:lnTo>
                    <a:pt x="35169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92" tIns="60945" rIns="121892" bIns="60945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10883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TextBox 61"/>
            <p:cNvSpPr txBox="1"/>
            <p:nvPr>
              <p:custDataLst>
                <p:tags r:id="rId4"/>
              </p:custDataLst>
            </p:nvPr>
          </p:nvSpPr>
          <p:spPr>
            <a:xfrm>
              <a:off x="4098616" y="1552154"/>
              <a:ext cx="7555923" cy="532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0883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charset="0"/>
                  <a:cs typeface="Times New Roman" panose="02020603050405020304" charset="0"/>
                </a:rPr>
                <a:t>Преимущества цементобетонного покрытия</a:t>
              </a:r>
              <a:endParaRPr lang="ru-RU" altLang="en-US" sz="2000" b="1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81143" y="755119"/>
            <a:ext cx="853093" cy="827756"/>
            <a:chOff x="3459946" y="1125538"/>
            <a:chExt cx="854394" cy="903005"/>
          </a:xfrm>
        </p:grpSpPr>
        <p:sp>
          <p:nvSpPr>
            <p:cNvPr id="6" name="等腰三角形 5"/>
            <p:cNvSpPr/>
            <p:nvPr>
              <p:custDataLst>
                <p:tags r:id="rId1"/>
              </p:custDataLst>
            </p:nvPr>
          </p:nvSpPr>
          <p:spPr>
            <a:xfrm flipV="1">
              <a:off x="3459946" y="1207397"/>
              <a:ext cx="854394" cy="821146"/>
            </a:xfrm>
            <a:prstGeom prst="triangl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92" tIns="60945" rIns="121892" bIns="60945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10883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TextBox 62"/>
            <p:cNvSpPr txBox="1"/>
            <p:nvPr>
              <p:custDataLst>
                <p:tags r:id="rId2"/>
              </p:custDataLst>
            </p:nvPr>
          </p:nvSpPr>
          <p:spPr>
            <a:xfrm>
              <a:off x="3615683" y="1125538"/>
              <a:ext cx="447722" cy="7266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0883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73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</a:t>
              </a:r>
              <a:endParaRPr kumimoji="0" lang="zh-CN" altLang="en-US" sz="533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3048600" y="3183467"/>
            <a:ext cx="6096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indent="0" defTabSz="108839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charset="0"/>
                <a:ea typeface="Times New Roman" panose="02020603050405020304" charset="0"/>
                <a:sym typeface="+mn-ea"/>
              </a:rPr>
              <a:t>Основные подходы к реализации проекта</a:t>
            </a:r>
            <a:endParaRPr lang="ru-RU" altLang="en-US" sz="2400" dirty="0">
              <a:solidFill>
                <a:schemeClr val="bg1"/>
              </a:solidFill>
              <a:latin typeface="Times New Roman" panose="02020603050405020304" charset="0"/>
              <a:ea typeface="Times New Roman" panose="02020603050405020304" charset="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403527" y="5968153"/>
            <a:ext cx="6773333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355600"/>
            <a:endParaRPr lang="en-US" sz="2400" b="0">
              <a:latin typeface="仿宋" panose="02010609060101010101" pitchFamily="49" charset="-122"/>
            </a:endParaRPr>
          </a:p>
          <a:p>
            <a:pPr indent="355600"/>
            <a:r>
              <a:rPr lang="en-US" sz="2400" b="0">
                <a:latin typeface="仿宋" panose="02010609060101010101" pitchFamily="49" charset="-122"/>
              </a:rPr>
              <a:t> </a:t>
            </a:r>
            <a:endParaRPr lang="en-US" altLang="en-US" sz="2400" b="0">
              <a:latin typeface="仿宋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79693" y="1594698"/>
            <a:ext cx="11260923" cy="47879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sz="2000" dirty="0"/>
              <a:t>В настоящее время структура дорожного покрытия общего назначения в основном представлена в двух вариантах: асфальтовое покрытие и цементное покрытие. Обе формы дорожного покрытия имеют определенное применение в холодных районах. В зависимости от класса дороги расчетный срок службы асфальтобетонного покрытия в нашей стране обычно составляет от 8 до 15 лет, а расчетный срок службы цементного покрытия - от 10 до 30 лет.</a:t>
            </a:r>
          </a:p>
          <a:p>
            <a:endParaRPr lang="zh-CN" altLang="en-US" sz="2000" dirty="0"/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sz="2000" dirty="0"/>
              <a:t>В России, которая расположена в холодном регионе, расчетный срок службы асфальтобетонного покрытия составляет от 16 до 20 лет, а цементобетонное покрытие - от 20 до 25 лет. В процессе фактической эксплуатации срок службы цементобетонного покрытия в основном совпадает с расчетным значением и может даже превышать его; в то время как асфальтобетонное покрытие подвержено преждевременным дефектам из-за суровых местных климатических условий, срок службы составляет всего от 5 до 8 лет</a:t>
            </a:r>
            <a:endParaRPr lang="ru-RU" altLang="en-US" sz="1865" dirty="0"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55055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4082" y="946246"/>
            <a:ext cx="8832238" cy="519006"/>
            <a:chOff x="3099904" y="1452479"/>
            <a:chExt cx="8864288" cy="691258"/>
          </a:xfrm>
        </p:grpSpPr>
        <p:sp>
          <p:nvSpPr>
            <p:cNvPr id="3" name="矩形 1"/>
            <p:cNvSpPr/>
            <p:nvPr>
              <p:custDataLst>
                <p:tags r:id="rId3"/>
              </p:custDataLst>
            </p:nvPr>
          </p:nvSpPr>
          <p:spPr>
            <a:xfrm>
              <a:off x="3099904" y="1452479"/>
              <a:ext cx="8864288" cy="691258"/>
            </a:xfrm>
            <a:custGeom>
              <a:avLst/>
              <a:gdLst>
                <a:gd name="connsiteX0" fmla="*/ 0 w 6840760"/>
                <a:gd name="connsiteY0" fmla="*/ 0 h 888468"/>
                <a:gd name="connsiteX1" fmla="*/ 6840760 w 6840760"/>
                <a:gd name="connsiteY1" fmla="*/ 0 h 888468"/>
                <a:gd name="connsiteX2" fmla="*/ 6840760 w 6840760"/>
                <a:gd name="connsiteY2" fmla="*/ 888468 h 888468"/>
                <a:gd name="connsiteX3" fmla="*/ 0 w 6840760"/>
                <a:gd name="connsiteY3" fmla="*/ 888468 h 888468"/>
                <a:gd name="connsiteX4" fmla="*/ 0 w 6840760"/>
                <a:gd name="connsiteY4" fmla="*/ 0 h 888468"/>
                <a:gd name="connsiteX0-1" fmla="*/ 0 w 6840760"/>
                <a:gd name="connsiteY0-2" fmla="*/ 0 h 888468"/>
                <a:gd name="connsiteX1-3" fmla="*/ 6465622 w 6840760"/>
                <a:gd name="connsiteY1-4" fmla="*/ 35169 h 888468"/>
                <a:gd name="connsiteX2-5" fmla="*/ 6840760 w 6840760"/>
                <a:gd name="connsiteY2-6" fmla="*/ 888468 h 888468"/>
                <a:gd name="connsiteX3-7" fmla="*/ 0 w 6840760"/>
                <a:gd name="connsiteY3-8" fmla="*/ 888468 h 888468"/>
                <a:gd name="connsiteX4-9" fmla="*/ 0 w 6840760"/>
                <a:gd name="connsiteY4-10" fmla="*/ 0 h 888468"/>
                <a:gd name="connsiteX0-11" fmla="*/ 351693 w 6840760"/>
                <a:gd name="connsiteY0-12" fmla="*/ 0 h 888468"/>
                <a:gd name="connsiteX1-13" fmla="*/ 6465622 w 6840760"/>
                <a:gd name="connsiteY1-14" fmla="*/ 35169 h 888468"/>
                <a:gd name="connsiteX2-15" fmla="*/ 6840760 w 6840760"/>
                <a:gd name="connsiteY2-16" fmla="*/ 888468 h 888468"/>
                <a:gd name="connsiteX3-17" fmla="*/ 0 w 6840760"/>
                <a:gd name="connsiteY3-18" fmla="*/ 888468 h 888468"/>
                <a:gd name="connsiteX4-19" fmla="*/ 351693 w 6840760"/>
                <a:gd name="connsiteY4-20" fmla="*/ 0 h 88846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840760" h="888468">
                  <a:moveTo>
                    <a:pt x="351693" y="0"/>
                  </a:moveTo>
                  <a:lnTo>
                    <a:pt x="6465622" y="35169"/>
                  </a:lnTo>
                  <a:lnTo>
                    <a:pt x="6840760" y="888468"/>
                  </a:lnTo>
                  <a:lnTo>
                    <a:pt x="0" y="888468"/>
                  </a:lnTo>
                  <a:lnTo>
                    <a:pt x="35169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92" tIns="60945" rIns="121892" bIns="60945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10883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TextBox 61"/>
            <p:cNvSpPr txBox="1"/>
            <p:nvPr>
              <p:custDataLst>
                <p:tags r:id="rId4"/>
              </p:custDataLst>
            </p:nvPr>
          </p:nvSpPr>
          <p:spPr>
            <a:xfrm>
              <a:off x="4098616" y="1552154"/>
              <a:ext cx="7555923" cy="532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0883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charset="0"/>
                  <a:cs typeface="Times New Roman" panose="02020603050405020304" charset="0"/>
                </a:rPr>
                <a:t>Преимущества цементобетонного покрытия</a:t>
              </a:r>
              <a:endParaRPr lang="ru-RU" altLang="en-US" sz="2000" b="1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81143" y="755119"/>
            <a:ext cx="853093" cy="827756"/>
            <a:chOff x="3459946" y="1125538"/>
            <a:chExt cx="854394" cy="903005"/>
          </a:xfrm>
        </p:grpSpPr>
        <p:sp>
          <p:nvSpPr>
            <p:cNvPr id="6" name="等腰三角形 5"/>
            <p:cNvSpPr/>
            <p:nvPr>
              <p:custDataLst>
                <p:tags r:id="rId1"/>
              </p:custDataLst>
            </p:nvPr>
          </p:nvSpPr>
          <p:spPr>
            <a:xfrm flipV="1">
              <a:off x="3459946" y="1207397"/>
              <a:ext cx="854394" cy="821146"/>
            </a:xfrm>
            <a:prstGeom prst="triangl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92" tIns="60945" rIns="121892" bIns="60945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10883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TextBox 62"/>
            <p:cNvSpPr txBox="1"/>
            <p:nvPr>
              <p:custDataLst>
                <p:tags r:id="rId2"/>
              </p:custDataLst>
            </p:nvPr>
          </p:nvSpPr>
          <p:spPr>
            <a:xfrm>
              <a:off x="3615683" y="1125538"/>
              <a:ext cx="447722" cy="7266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0883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73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</a:t>
              </a:r>
              <a:endParaRPr kumimoji="0" lang="zh-CN" altLang="en-US" sz="533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3048600" y="3183467"/>
            <a:ext cx="6096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indent="0" defTabSz="108839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charset="0"/>
                <a:ea typeface="Times New Roman" panose="02020603050405020304" charset="0"/>
                <a:sym typeface="+mn-ea"/>
              </a:rPr>
              <a:t>Основные подходы к реализации проекта</a:t>
            </a:r>
            <a:endParaRPr lang="ru-RU" altLang="en-US" sz="2400" dirty="0">
              <a:solidFill>
                <a:schemeClr val="bg1"/>
              </a:solidFill>
              <a:latin typeface="Times New Roman" panose="02020603050405020304" charset="0"/>
              <a:ea typeface="Times New Roman" panose="02020603050405020304" charset="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403527" y="5968153"/>
            <a:ext cx="6773333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355600"/>
            <a:endParaRPr lang="en-US" sz="2400" b="0">
              <a:latin typeface="仿宋" panose="02010609060101010101" pitchFamily="49" charset="-122"/>
            </a:endParaRPr>
          </a:p>
          <a:p>
            <a:pPr indent="355600"/>
            <a:r>
              <a:rPr lang="en-US" sz="2400" b="0">
                <a:latin typeface="仿宋" panose="02010609060101010101" pitchFamily="49" charset="-122"/>
              </a:rPr>
              <a:t> </a:t>
            </a:r>
            <a:endParaRPr lang="en-US" altLang="en-US" sz="2400" b="0">
              <a:latin typeface="仿宋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79693" y="1594698"/>
            <a:ext cx="11260923" cy="47879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sz="2000" dirty="0"/>
              <a:t>Высокая долговечность цементобетонного покрытия является его уникальной характеристикой, которая в первую очередь обусловлена характеристиками самого бетонного материала. Прочность и деформация цементного бетона отличаются от прочности асфальтобетона, и они существенно не меняются при изменении атмосферной температуры и влажности. В течение срока службы, несмотря на то, что он подвергается длительным нагрузкам транспортных средств и атмосферной эрозии окружающей среды, его прочность не только не снижается, но и увеличивается (примерно на 10% ~ 20%).</a:t>
            </a:r>
            <a:endParaRPr lang="en-US" altLang="zh-CN" sz="2000" dirty="0"/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sz="2000" dirty="0"/>
              <a:t>На используемом цементобетонном покрытии не будет явных колейных дефектов. Оно не будет ни прогибаться из-за пластической деформации, ни образовывать колеи из-за износа. Колеи - самая большая головная боль для асфальтобетонного покрытия. Цементобетонное покрытие может эффективно распределять нагрузку на транспортные средства. Следовательно, остаточная деформация и напряжение сдвига слоев под ним значительно снижаются, тем самым повышая долговечность дорожного покрытия, в то время как при применении асфальтобетонного покрытия трудно достичь такого уровня.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387761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4082" y="946246"/>
            <a:ext cx="8832238" cy="519006"/>
            <a:chOff x="3099904" y="1452479"/>
            <a:chExt cx="8864288" cy="691258"/>
          </a:xfrm>
        </p:grpSpPr>
        <p:sp>
          <p:nvSpPr>
            <p:cNvPr id="3" name="矩形 1"/>
            <p:cNvSpPr/>
            <p:nvPr>
              <p:custDataLst>
                <p:tags r:id="rId3"/>
              </p:custDataLst>
            </p:nvPr>
          </p:nvSpPr>
          <p:spPr>
            <a:xfrm>
              <a:off x="3099904" y="1452479"/>
              <a:ext cx="8864288" cy="691258"/>
            </a:xfrm>
            <a:custGeom>
              <a:avLst/>
              <a:gdLst>
                <a:gd name="connsiteX0" fmla="*/ 0 w 6840760"/>
                <a:gd name="connsiteY0" fmla="*/ 0 h 888468"/>
                <a:gd name="connsiteX1" fmla="*/ 6840760 w 6840760"/>
                <a:gd name="connsiteY1" fmla="*/ 0 h 888468"/>
                <a:gd name="connsiteX2" fmla="*/ 6840760 w 6840760"/>
                <a:gd name="connsiteY2" fmla="*/ 888468 h 888468"/>
                <a:gd name="connsiteX3" fmla="*/ 0 w 6840760"/>
                <a:gd name="connsiteY3" fmla="*/ 888468 h 888468"/>
                <a:gd name="connsiteX4" fmla="*/ 0 w 6840760"/>
                <a:gd name="connsiteY4" fmla="*/ 0 h 888468"/>
                <a:gd name="connsiteX0-1" fmla="*/ 0 w 6840760"/>
                <a:gd name="connsiteY0-2" fmla="*/ 0 h 888468"/>
                <a:gd name="connsiteX1-3" fmla="*/ 6465622 w 6840760"/>
                <a:gd name="connsiteY1-4" fmla="*/ 35169 h 888468"/>
                <a:gd name="connsiteX2-5" fmla="*/ 6840760 w 6840760"/>
                <a:gd name="connsiteY2-6" fmla="*/ 888468 h 888468"/>
                <a:gd name="connsiteX3-7" fmla="*/ 0 w 6840760"/>
                <a:gd name="connsiteY3-8" fmla="*/ 888468 h 888468"/>
                <a:gd name="connsiteX4-9" fmla="*/ 0 w 6840760"/>
                <a:gd name="connsiteY4-10" fmla="*/ 0 h 888468"/>
                <a:gd name="connsiteX0-11" fmla="*/ 351693 w 6840760"/>
                <a:gd name="connsiteY0-12" fmla="*/ 0 h 888468"/>
                <a:gd name="connsiteX1-13" fmla="*/ 6465622 w 6840760"/>
                <a:gd name="connsiteY1-14" fmla="*/ 35169 h 888468"/>
                <a:gd name="connsiteX2-15" fmla="*/ 6840760 w 6840760"/>
                <a:gd name="connsiteY2-16" fmla="*/ 888468 h 888468"/>
                <a:gd name="connsiteX3-17" fmla="*/ 0 w 6840760"/>
                <a:gd name="connsiteY3-18" fmla="*/ 888468 h 888468"/>
                <a:gd name="connsiteX4-19" fmla="*/ 351693 w 6840760"/>
                <a:gd name="connsiteY4-20" fmla="*/ 0 h 88846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840760" h="888468">
                  <a:moveTo>
                    <a:pt x="351693" y="0"/>
                  </a:moveTo>
                  <a:lnTo>
                    <a:pt x="6465622" y="35169"/>
                  </a:lnTo>
                  <a:lnTo>
                    <a:pt x="6840760" y="888468"/>
                  </a:lnTo>
                  <a:lnTo>
                    <a:pt x="0" y="888468"/>
                  </a:lnTo>
                  <a:lnTo>
                    <a:pt x="35169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92" tIns="60945" rIns="121892" bIns="60945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10883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TextBox 61"/>
            <p:cNvSpPr txBox="1"/>
            <p:nvPr>
              <p:custDataLst>
                <p:tags r:id="rId4"/>
              </p:custDataLst>
            </p:nvPr>
          </p:nvSpPr>
          <p:spPr>
            <a:xfrm>
              <a:off x="4098616" y="1552154"/>
              <a:ext cx="7555923" cy="532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0883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charset="0"/>
                  <a:cs typeface="Times New Roman" panose="02020603050405020304" charset="0"/>
                </a:rPr>
                <a:t>Преимущества цементобетонного покрытия</a:t>
              </a:r>
              <a:endParaRPr lang="ru-RU" altLang="en-US" sz="2000" b="1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81143" y="755119"/>
            <a:ext cx="853093" cy="827756"/>
            <a:chOff x="3459946" y="1125538"/>
            <a:chExt cx="854394" cy="903005"/>
          </a:xfrm>
        </p:grpSpPr>
        <p:sp>
          <p:nvSpPr>
            <p:cNvPr id="6" name="等腰三角形 5"/>
            <p:cNvSpPr/>
            <p:nvPr>
              <p:custDataLst>
                <p:tags r:id="rId1"/>
              </p:custDataLst>
            </p:nvPr>
          </p:nvSpPr>
          <p:spPr>
            <a:xfrm flipV="1">
              <a:off x="3459946" y="1207397"/>
              <a:ext cx="854394" cy="821146"/>
            </a:xfrm>
            <a:prstGeom prst="triangl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92" tIns="60945" rIns="121892" bIns="60945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10883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TextBox 62"/>
            <p:cNvSpPr txBox="1"/>
            <p:nvPr>
              <p:custDataLst>
                <p:tags r:id="rId2"/>
              </p:custDataLst>
            </p:nvPr>
          </p:nvSpPr>
          <p:spPr>
            <a:xfrm>
              <a:off x="3615683" y="1125538"/>
              <a:ext cx="447722" cy="7266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0883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73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</a:t>
              </a:r>
              <a:endParaRPr kumimoji="0" lang="zh-CN" altLang="en-US" sz="533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3048600" y="3183467"/>
            <a:ext cx="6096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indent="0" defTabSz="108839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charset="0"/>
                <a:ea typeface="Times New Roman" panose="02020603050405020304" charset="0"/>
                <a:sym typeface="+mn-ea"/>
              </a:rPr>
              <a:t>Основные подходы к реализации проекта</a:t>
            </a:r>
            <a:endParaRPr lang="ru-RU" altLang="en-US" sz="2400" dirty="0">
              <a:solidFill>
                <a:schemeClr val="bg1"/>
              </a:solidFill>
              <a:latin typeface="Times New Roman" panose="02020603050405020304" charset="0"/>
              <a:ea typeface="Times New Roman" panose="02020603050405020304" charset="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403527" y="5968153"/>
            <a:ext cx="6773333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355600"/>
            <a:endParaRPr lang="en-US" sz="2400" b="0">
              <a:latin typeface="仿宋" panose="02010609060101010101" pitchFamily="49" charset="-122"/>
            </a:endParaRPr>
          </a:p>
          <a:p>
            <a:pPr indent="355600"/>
            <a:r>
              <a:rPr lang="en-US" sz="2400" b="0">
                <a:latin typeface="仿宋" panose="02010609060101010101" pitchFamily="49" charset="-122"/>
              </a:rPr>
              <a:t> </a:t>
            </a:r>
            <a:endParaRPr lang="en-US" altLang="en-US" sz="2400" b="0">
              <a:latin typeface="仿宋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63353" y="1594698"/>
            <a:ext cx="6480720" cy="47879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sz="2000" dirty="0"/>
              <a:t>При тех же дорожных условиях стоимость квадратного метра асфальтобетонного покрытия сопоставима с ценой цементного покрытия или даже немного выше. Считается, что температура на Дальнем Востоке России чрезвычайно низкая, плотность населения невелика, а экономические условия относительно отсталые. Большинство транспортных средств - это тяжелые транспортные средства, такие как для перевозки древесины и руды. Отсюда следует, что хотя асфальтобетонное покрытие обладает такими преимуществами, как простота строительства и обслуживания, а также хороший комфорт вождения, цементное покрытие все же имеет лучшие перспективы применения и адаптивность. 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endParaRPr lang="zh-CN" altLang="en-US" sz="2000" dirty="0"/>
          </a:p>
          <a:p>
            <a:pPr marL="342900" indent="-342900">
              <a:buFont typeface="Wingdings" panose="05000000000000000000" pitchFamily="2" charset="2"/>
              <a:buChar char="l"/>
            </a:pPr>
            <a:endParaRPr lang="zh-CN" altLang="en-US" sz="2000" dirty="0"/>
          </a:p>
        </p:txBody>
      </p:sp>
      <p:pic>
        <p:nvPicPr>
          <p:cNvPr id="9" name="图片 3" descr="5d40ae8051ba44aa85900b6fd39adc88">
            <a:extLst>
              <a:ext uri="{FF2B5EF4-FFF2-40B4-BE49-F238E27FC236}">
                <a16:creationId xmlns:a16="http://schemas.microsoft.com/office/drawing/2014/main" id="{9E2E43AB-7AC5-95D2-B749-1B2A1F012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350" y="1629830"/>
            <a:ext cx="5247258" cy="3845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6763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4082" y="946246"/>
            <a:ext cx="10992478" cy="519006"/>
            <a:chOff x="3099904" y="1452479"/>
            <a:chExt cx="9862998" cy="691258"/>
          </a:xfrm>
        </p:grpSpPr>
        <p:sp>
          <p:nvSpPr>
            <p:cNvPr id="3" name="矩形 1"/>
            <p:cNvSpPr/>
            <p:nvPr>
              <p:custDataLst>
                <p:tags r:id="rId3"/>
              </p:custDataLst>
            </p:nvPr>
          </p:nvSpPr>
          <p:spPr>
            <a:xfrm>
              <a:off x="3099904" y="1452479"/>
              <a:ext cx="8864288" cy="691258"/>
            </a:xfrm>
            <a:custGeom>
              <a:avLst/>
              <a:gdLst>
                <a:gd name="connsiteX0" fmla="*/ 0 w 6840760"/>
                <a:gd name="connsiteY0" fmla="*/ 0 h 888468"/>
                <a:gd name="connsiteX1" fmla="*/ 6840760 w 6840760"/>
                <a:gd name="connsiteY1" fmla="*/ 0 h 888468"/>
                <a:gd name="connsiteX2" fmla="*/ 6840760 w 6840760"/>
                <a:gd name="connsiteY2" fmla="*/ 888468 h 888468"/>
                <a:gd name="connsiteX3" fmla="*/ 0 w 6840760"/>
                <a:gd name="connsiteY3" fmla="*/ 888468 h 888468"/>
                <a:gd name="connsiteX4" fmla="*/ 0 w 6840760"/>
                <a:gd name="connsiteY4" fmla="*/ 0 h 888468"/>
                <a:gd name="connsiteX0-1" fmla="*/ 0 w 6840760"/>
                <a:gd name="connsiteY0-2" fmla="*/ 0 h 888468"/>
                <a:gd name="connsiteX1-3" fmla="*/ 6465622 w 6840760"/>
                <a:gd name="connsiteY1-4" fmla="*/ 35169 h 888468"/>
                <a:gd name="connsiteX2-5" fmla="*/ 6840760 w 6840760"/>
                <a:gd name="connsiteY2-6" fmla="*/ 888468 h 888468"/>
                <a:gd name="connsiteX3-7" fmla="*/ 0 w 6840760"/>
                <a:gd name="connsiteY3-8" fmla="*/ 888468 h 888468"/>
                <a:gd name="connsiteX4-9" fmla="*/ 0 w 6840760"/>
                <a:gd name="connsiteY4-10" fmla="*/ 0 h 888468"/>
                <a:gd name="connsiteX0-11" fmla="*/ 351693 w 6840760"/>
                <a:gd name="connsiteY0-12" fmla="*/ 0 h 888468"/>
                <a:gd name="connsiteX1-13" fmla="*/ 6465622 w 6840760"/>
                <a:gd name="connsiteY1-14" fmla="*/ 35169 h 888468"/>
                <a:gd name="connsiteX2-15" fmla="*/ 6840760 w 6840760"/>
                <a:gd name="connsiteY2-16" fmla="*/ 888468 h 888468"/>
                <a:gd name="connsiteX3-17" fmla="*/ 0 w 6840760"/>
                <a:gd name="connsiteY3-18" fmla="*/ 888468 h 888468"/>
                <a:gd name="connsiteX4-19" fmla="*/ 351693 w 6840760"/>
                <a:gd name="connsiteY4-20" fmla="*/ 0 h 88846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840760" h="888468">
                  <a:moveTo>
                    <a:pt x="351693" y="0"/>
                  </a:moveTo>
                  <a:lnTo>
                    <a:pt x="6465622" y="35169"/>
                  </a:lnTo>
                  <a:lnTo>
                    <a:pt x="6840760" y="888468"/>
                  </a:lnTo>
                  <a:lnTo>
                    <a:pt x="0" y="888468"/>
                  </a:lnTo>
                  <a:lnTo>
                    <a:pt x="35169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92" tIns="60945" rIns="121892" bIns="60945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10883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TextBox 61"/>
            <p:cNvSpPr txBox="1"/>
            <p:nvPr>
              <p:custDataLst>
                <p:tags r:id="rId4"/>
              </p:custDataLst>
            </p:nvPr>
          </p:nvSpPr>
          <p:spPr>
            <a:xfrm>
              <a:off x="4098615" y="1552154"/>
              <a:ext cx="8864287" cy="532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0883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charset="0"/>
                  <a:cs typeface="Times New Roman" panose="02020603050405020304" charset="0"/>
                </a:rPr>
                <a:t>Распрострнаненные</a:t>
              </a:r>
              <a:r>
                <a:rPr lang="zh-CN" altLang="en-US" sz="2000" b="1" dirty="0"/>
                <a:t> </a:t>
              </a: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charset="0"/>
                  <a:cs typeface="Times New Roman" panose="02020603050405020304" charset="0"/>
                </a:rPr>
                <a:t>виды дефектов по цементобетонному покрытию</a:t>
              </a:r>
              <a:endParaRPr lang="ru-RU" altLang="en-US" sz="2000" b="1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81143" y="755119"/>
            <a:ext cx="853093" cy="827756"/>
            <a:chOff x="3459946" y="1125538"/>
            <a:chExt cx="854394" cy="903005"/>
          </a:xfrm>
        </p:grpSpPr>
        <p:sp>
          <p:nvSpPr>
            <p:cNvPr id="6" name="等腰三角形 5"/>
            <p:cNvSpPr/>
            <p:nvPr>
              <p:custDataLst>
                <p:tags r:id="rId1"/>
              </p:custDataLst>
            </p:nvPr>
          </p:nvSpPr>
          <p:spPr>
            <a:xfrm flipV="1">
              <a:off x="3459946" y="1207397"/>
              <a:ext cx="854394" cy="821146"/>
            </a:xfrm>
            <a:prstGeom prst="triangl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92" tIns="60945" rIns="121892" bIns="60945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10883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TextBox 62"/>
            <p:cNvSpPr txBox="1"/>
            <p:nvPr>
              <p:custDataLst>
                <p:tags r:id="rId2"/>
              </p:custDataLst>
            </p:nvPr>
          </p:nvSpPr>
          <p:spPr>
            <a:xfrm>
              <a:off x="3615683" y="1125538"/>
              <a:ext cx="447722" cy="7266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0883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73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</a:t>
              </a:r>
              <a:endParaRPr kumimoji="0" lang="zh-CN" altLang="en-US" sz="533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3048600" y="3183467"/>
            <a:ext cx="6096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indent="0" defTabSz="108839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charset="0"/>
                <a:ea typeface="Times New Roman" panose="02020603050405020304" charset="0"/>
                <a:sym typeface="+mn-ea"/>
              </a:rPr>
              <a:t>Основные подходы к реализации проекта</a:t>
            </a:r>
            <a:endParaRPr lang="ru-RU" altLang="en-US" sz="2400" dirty="0">
              <a:solidFill>
                <a:schemeClr val="bg1"/>
              </a:solidFill>
              <a:latin typeface="Times New Roman" panose="02020603050405020304" charset="0"/>
              <a:ea typeface="Times New Roman" panose="02020603050405020304" charset="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403527" y="5968153"/>
            <a:ext cx="6773333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355600"/>
            <a:endParaRPr lang="en-US" sz="2400" b="0">
              <a:latin typeface="仿宋" panose="02010609060101010101" pitchFamily="49" charset="-122"/>
            </a:endParaRPr>
          </a:p>
          <a:p>
            <a:pPr indent="355600"/>
            <a:r>
              <a:rPr lang="en-US" sz="2400" b="0">
                <a:latin typeface="仿宋" panose="02010609060101010101" pitchFamily="49" charset="-122"/>
              </a:rPr>
              <a:t> </a:t>
            </a:r>
            <a:endParaRPr lang="en-US" altLang="en-US" sz="2400" b="0">
              <a:latin typeface="仿宋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63352" y="1594698"/>
            <a:ext cx="11305255" cy="47879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2000" dirty="0"/>
              <a:t>В холодных районах, из-за более специфических факторов, влияющих на дорожное покрытие, важность дефектов цементобетонных покрытий также имеет свои особенности. Наиболее типичными типами дефектов дорожного покрытия являются главным образом трещины, стыки и поверхностным изъянам. Среди них трещины дорожного покрытия - это в основном продольные трещины, крестообразные трещины и сетчатые трещины. Среди стыков - это, главным образом, разбитые швы, </a:t>
            </a:r>
            <a:endParaRPr lang="en-US" altLang="zh-CN" sz="2000" dirty="0"/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2000" dirty="0"/>
              <a:t>потеря герметизирующих материалов и вертикальное смещение концов плит. Поверхностные изъяны в основном включают отслаивание дорожного покрытия, обваливание, появление кочек и ямок. В холодных районах наибольшее воздействие на цементобетонное покрытие и бетон в целом оказывает повреждение от замерзания-оттаивания. Влияние цикла замораживания-оттаивания на прочность бетона более очевидно. С увеличением числа циклов замораживания-оттаивания прочностные характеристики бетона демонстрируют тенденцию к снижению. Прочность на изгиб является наиболеечувствительной, изменяется быстрее всего и снижается сильнее всего.</a:t>
            </a: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2000" dirty="0"/>
              <a:t> </a:t>
            </a:r>
          </a:p>
          <a:p>
            <a:pPr marL="457200" indent="-457200">
              <a:buFont typeface="Wingdings" panose="05000000000000000000" pitchFamily="2" charset="2"/>
              <a:buChar char="l"/>
            </a:pPr>
            <a:endParaRPr lang="zh-CN" altLang="en-US" sz="2000" dirty="0"/>
          </a:p>
          <a:p>
            <a:pPr marL="342900" indent="-342900">
              <a:buFont typeface="Wingdings" panose="05000000000000000000" pitchFamily="2" charset="2"/>
              <a:buChar char="l"/>
            </a:pPr>
            <a:endParaRPr lang="zh-CN" altLang="en-US" sz="2000" dirty="0"/>
          </a:p>
          <a:p>
            <a:pPr marL="342900" indent="-342900">
              <a:buFont typeface="Wingdings" panose="05000000000000000000" pitchFamily="2" charset="2"/>
              <a:buChar char="l"/>
            </a:pP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1619311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4ec28d6d-7203-4613-ad9b-392ff8856e2e"/>
  <p:tag name="COMMONDATA" val="eyJoZGlkIjoiZmUwYWMyZTNiMjgxYzk2YmQxODM0OWYxZGI1YjY1Y2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7bb7502b-3077-4b03-9bd2-124d8f8ad147}"/>
  <p:tag name="TABLE_ENDDRAG_ORIGIN_RECT" val="535*483"/>
  <p:tag name="TABLE_ENDDRAG_RECT" val="146*35*535*48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1701</Words>
  <Application>Microsoft Office PowerPoint</Application>
  <PresentationFormat>宽屏</PresentationFormat>
  <Paragraphs>117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15</vt:i4>
      </vt:variant>
    </vt:vector>
  </HeadingPairs>
  <TitlesOfParts>
    <vt:vector size="26" baseType="lpstr">
      <vt:lpstr>仿宋</vt:lpstr>
      <vt:lpstr>黑体</vt:lpstr>
      <vt:lpstr>Arial</vt:lpstr>
      <vt:lpstr>Calibri</vt:lpstr>
      <vt:lpstr>Times New Roman</vt:lpstr>
      <vt:lpstr>Wingdings</vt:lpstr>
      <vt:lpstr>Office 主题</vt:lpstr>
      <vt:lpstr>自定义设计方案</vt:lpstr>
      <vt:lpstr>1_自定义设计方案</vt:lpstr>
      <vt:lpstr>2_自定义设计方案</vt:lpstr>
      <vt:lpstr>3_自定义设计方案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topduty</dc:creator>
  <cp:lastModifiedBy>Administrator</cp:lastModifiedBy>
  <cp:revision>55</cp:revision>
  <dcterms:created xsi:type="dcterms:W3CDTF">2021-09-17T03:21:00Z</dcterms:created>
  <dcterms:modified xsi:type="dcterms:W3CDTF">2023-06-29T07:16:53Z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74704B82B13740899BE65327865ECE99</vt:lpwstr>
  </property>
  <property fmtid="{D5CDD505-2E9C-101B-9397-08002B2CF9AE}" pid="3" name="KSOProductBuildVer">
    <vt:lpwstr>2052-11.1.0.12980</vt:lpwstr>
  </property>
</Properties>
</file>